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2" r:id="rId3"/>
    <p:sldId id="258" r:id="rId4"/>
    <p:sldId id="263" r:id="rId5"/>
    <p:sldId id="265" r:id="rId6"/>
    <p:sldId id="257" r:id="rId7"/>
    <p:sldId id="264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623828A8-CF0E-475B-ABC6-209934D4FE93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9151553A-C8F0-4F7E-8251-E518321D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494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28A8-CF0E-475B-ABC6-209934D4FE93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553A-C8F0-4F7E-8251-E518321D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57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28A8-CF0E-475B-ABC6-209934D4FE93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553A-C8F0-4F7E-8251-E518321D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39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28A8-CF0E-475B-ABC6-209934D4FE93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553A-C8F0-4F7E-8251-E518321D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21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28A8-CF0E-475B-ABC6-209934D4FE93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553A-C8F0-4F7E-8251-E518321D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39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28A8-CF0E-475B-ABC6-209934D4FE93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553A-C8F0-4F7E-8251-E518321D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26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28A8-CF0E-475B-ABC6-209934D4FE93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553A-C8F0-4F7E-8251-E518321D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64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28A8-CF0E-475B-ABC6-209934D4FE93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553A-C8F0-4F7E-8251-E518321D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66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28A8-CF0E-475B-ABC6-209934D4FE93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553A-C8F0-4F7E-8251-E518321D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5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28A8-CF0E-475B-ABC6-209934D4FE93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553A-C8F0-4F7E-8251-E518321D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5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28A8-CF0E-475B-ABC6-209934D4FE93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553A-C8F0-4F7E-8251-E518321D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8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28A8-CF0E-475B-ABC6-209934D4FE93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553A-C8F0-4F7E-8251-E518321D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8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28A8-CF0E-475B-ABC6-209934D4FE93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553A-C8F0-4F7E-8251-E518321D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5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28A8-CF0E-475B-ABC6-209934D4FE93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553A-C8F0-4F7E-8251-E518321D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26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28A8-CF0E-475B-ABC6-209934D4FE93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553A-C8F0-4F7E-8251-E518321D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1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28A8-CF0E-475B-ABC6-209934D4FE93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553A-C8F0-4F7E-8251-E518321D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1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28A8-CF0E-475B-ABC6-209934D4FE93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553A-C8F0-4F7E-8251-E518321D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4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3828A8-CF0E-475B-ABC6-209934D4FE93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151553A-C8F0-4F7E-8251-E518321D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150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3914E-E352-40BE-B286-487298F052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i="0" dirty="0">
                <a:effectLst/>
                <a:latin typeface="Raleway"/>
              </a:rPr>
              <a:t>Final report draft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D57388-AA76-4FEC-BB96-2D9BE3C59E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-Aditya Vardhan Singh</a:t>
            </a:r>
          </a:p>
        </p:txBody>
      </p:sp>
    </p:spTree>
    <p:extLst>
      <p:ext uri="{BB962C8B-B14F-4D97-AF65-F5344CB8AC3E}">
        <p14:creationId xmlns:p14="http://schemas.microsoft.com/office/powerpoint/2010/main" val="2456722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6134B-4019-45C9-8D35-58FC5FBEF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my role in ACR is and their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FB755-5024-44A6-98F2-E755DF980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095" y="2407646"/>
            <a:ext cx="4922519" cy="10213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Assist with IT project coordination including project planning, resource tracking, and budget management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E7A5D4-28E8-4F5F-9314-EC45493DB69F}"/>
              </a:ext>
            </a:extLst>
          </p:cNvPr>
          <p:cNvSpPr txBox="1"/>
          <p:nvPr/>
        </p:nvSpPr>
        <p:spPr>
          <a:xfrm>
            <a:off x="131095" y="4552985"/>
            <a:ext cx="60945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/>
              <a:t>Tracking and managing IT-related expenditures against budget, taking ownership of account management and payment for IT expenses, and supporting and managing IT Procurement alongside Director, PMO, and CIO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032B29-4E09-4A74-BA90-7C9CB362EB33}"/>
              </a:ext>
            </a:extLst>
          </p:cNvPr>
          <p:cNvSpPr txBox="1"/>
          <p:nvPr/>
        </p:nvSpPr>
        <p:spPr>
          <a:xfrm>
            <a:off x="4722706" y="3667827"/>
            <a:ext cx="60945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/>
              <a:t>Overseeing IT contracts, sourcing agreements, and managing small-scale projects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05CA85-1BED-4C5C-B91E-F6A90DAA9F64}"/>
              </a:ext>
            </a:extLst>
          </p:cNvPr>
          <p:cNvSpPr txBox="1"/>
          <p:nvPr/>
        </p:nvSpPr>
        <p:spPr>
          <a:xfrm>
            <a:off x="3757214" y="1707154"/>
            <a:ext cx="37022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n-US" sz="2400" dirty="0"/>
              <a:t>Project Management Intern </a:t>
            </a:r>
          </a:p>
        </p:txBody>
      </p:sp>
    </p:spTree>
    <p:extLst>
      <p:ext uri="{BB962C8B-B14F-4D97-AF65-F5344CB8AC3E}">
        <p14:creationId xmlns:p14="http://schemas.microsoft.com/office/powerpoint/2010/main" val="3743519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B71D8-42C6-4E63-8247-679C8F8AA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and some of the most important things I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3767B-EA32-4CE7-80EC-E98DC5943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171647"/>
          </a:xfrm>
        </p:spPr>
        <p:txBody>
          <a:bodyPr numCol="2">
            <a:normAutofit fontScale="92500" lnSpcReduction="20000"/>
          </a:bodyPr>
          <a:lstStyle/>
          <a:p>
            <a:r>
              <a:rPr lang="en-US" dirty="0"/>
              <a:t>“Stop and process first”</a:t>
            </a:r>
          </a:p>
          <a:p>
            <a:r>
              <a:rPr lang="en-US" dirty="0"/>
              <a:t>“Don’t get so caught up in a process as it will make you think robotically. Also, do not worry about perfection – IT IS OK TO MAKE A MISTAKE”</a:t>
            </a:r>
          </a:p>
          <a:p>
            <a:r>
              <a:rPr lang="en-US" dirty="0"/>
              <a:t>Way of communication throughout the organization.</a:t>
            </a:r>
          </a:p>
          <a:p>
            <a:r>
              <a:rPr lang="en-US" dirty="0"/>
              <a:t>Importance of Teams app.</a:t>
            </a:r>
          </a:p>
          <a:p>
            <a:r>
              <a:rPr lang="en-US" dirty="0"/>
              <a:t>Importance of outlook calendar and how its used.</a:t>
            </a:r>
          </a:p>
          <a:p>
            <a:r>
              <a:rPr lang="en-US" dirty="0"/>
              <a:t>While managing the IT finances, I learned:</a:t>
            </a:r>
          </a:p>
          <a:p>
            <a:pPr lvl="1"/>
            <a:r>
              <a:rPr lang="en-US" dirty="0"/>
              <a:t>How to pay invoices</a:t>
            </a:r>
          </a:p>
          <a:p>
            <a:pPr lvl="1"/>
            <a:r>
              <a:rPr lang="en-US" dirty="0"/>
              <a:t>Setting auto-pay for payments</a:t>
            </a:r>
          </a:p>
          <a:p>
            <a:pPr lvl="1"/>
            <a:r>
              <a:rPr lang="en-US" dirty="0"/>
              <a:t>Trouble shooting problems with payments</a:t>
            </a:r>
          </a:p>
          <a:p>
            <a:pPr lvl="1"/>
            <a:r>
              <a:rPr lang="en-US" dirty="0"/>
              <a:t>Communication with different types of vendors</a:t>
            </a:r>
          </a:p>
          <a:p>
            <a:pPr lvl="1"/>
            <a:r>
              <a:rPr lang="en-US" dirty="0"/>
              <a:t>Tracking of all the payments and invoices</a:t>
            </a:r>
          </a:p>
          <a:p>
            <a:r>
              <a:rPr lang="en-US" dirty="0"/>
              <a:t>Learned about various types of contracts that are signed, such as:</a:t>
            </a:r>
          </a:p>
          <a:p>
            <a:pPr lvl="1"/>
            <a:r>
              <a:rPr lang="en-US" dirty="0"/>
              <a:t>Statement of Work</a:t>
            </a:r>
          </a:p>
          <a:p>
            <a:pPr lvl="1"/>
            <a:r>
              <a:rPr lang="en-US" dirty="0"/>
              <a:t>Various types of Quotes</a:t>
            </a:r>
          </a:p>
          <a:p>
            <a:pPr lvl="1"/>
            <a:r>
              <a:rPr lang="en-US" dirty="0"/>
              <a:t>Mutual Non-Disclosure Agreements</a:t>
            </a:r>
          </a:p>
          <a:p>
            <a:pPr lvl="1"/>
            <a:r>
              <a:rPr lang="en-US" dirty="0"/>
              <a:t>Sales Agreement</a:t>
            </a:r>
          </a:p>
          <a:p>
            <a:pPr lvl="1"/>
            <a:r>
              <a:rPr lang="en-US" dirty="0"/>
              <a:t>Purchase Agreements</a:t>
            </a:r>
          </a:p>
          <a:p>
            <a:pPr lvl="1"/>
            <a:r>
              <a:rPr lang="en-US" dirty="0"/>
              <a:t>Lease Agreements and many more. </a:t>
            </a:r>
          </a:p>
          <a:p>
            <a:r>
              <a:rPr lang="en-US" dirty="0"/>
              <a:t>Was part of OneStream implementation project.</a:t>
            </a:r>
          </a:p>
          <a:p>
            <a:pPr lvl="1"/>
            <a:r>
              <a:rPr lang="en-US" dirty="0"/>
              <a:t>Learned how to take in depth notes of follow-ups, actions, and conversations that need to be had in the future.</a:t>
            </a:r>
          </a:p>
          <a:p>
            <a:pPr lvl="1"/>
            <a:r>
              <a:rPr lang="en-US" dirty="0"/>
              <a:t>Attended various meetings with Finance heads and consultants.</a:t>
            </a:r>
          </a:p>
        </p:txBody>
      </p:sp>
    </p:spTree>
    <p:extLst>
      <p:ext uri="{BB962C8B-B14F-4D97-AF65-F5344CB8AC3E}">
        <p14:creationId xmlns:p14="http://schemas.microsoft.com/office/powerpoint/2010/main" val="2581085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7258D-97D0-48E9-A411-20D29A96E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 are some key stakeholders in the firm with whom I worked directly, my experience and learning from them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CA9C4-75AB-4308-903A-2E5E85808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609391"/>
            <a:ext cx="9294222" cy="2457951"/>
          </a:xfrm>
        </p:spPr>
        <p:txBody>
          <a:bodyPr numCol="2">
            <a:noAutofit/>
          </a:bodyPr>
          <a:lstStyle/>
          <a:p>
            <a:r>
              <a:rPr lang="en-US" sz="2000" dirty="0"/>
              <a:t>Project Managers</a:t>
            </a:r>
          </a:p>
          <a:p>
            <a:r>
              <a:rPr lang="en-US" sz="2000" dirty="0"/>
              <a:t>Senior Project Managers</a:t>
            </a:r>
          </a:p>
          <a:p>
            <a:r>
              <a:rPr lang="en-US" sz="2000" dirty="0"/>
              <a:t>Chief Information Officer</a:t>
            </a:r>
          </a:p>
          <a:p>
            <a:r>
              <a:rPr lang="en-US" sz="2000" dirty="0"/>
              <a:t>Solutions Architect</a:t>
            </a:r>
          </a:p>
          <a:p>
            <a:r>
              <a:rPr lang="en-US" sz="2000" dirty="0"/>
              <a:t>Accounts Payable Manager</a:t>
            </a:r>
          </a:p>
          <a:p>
            <a:r>
              <a:rPr lang="en-US" sz="2000" dirty="0"/>
              <a:t>Accounting Coordinator</a:t>
            </a:r>
          </a:p>
          <a:p>
            <a:r>
              <a:rPr lang="en-US" sz="2000" dirty="0"/>
              <a:t>Payroll Manager</a:t>
            </a:r>
          </a:p>
          <a:p>
            <a:r>
              <a:rPr lang="en-US" sz="2000" dirty="0"/>
              <a:t>Business Analysts</a:t>
            </a:r>
          </a:p>
          <a:p>
            <a:r>
              <a:rPr lang="en-US" sz="2000" dirty="0"/>
              <a:t>Director of End User Technology</a:t>
            </a:r>
          </a:p>
          <a:p>
            <a:r>
              <a:rPr lang="en-US" sz="2000" dirty="0"/>
              <a:t>Director of Digital Technologies</a:t>
            </a:r>
          </a:p>
          <a:p>
            <a:r>
              <a:rPr lang="en-US" sz="2000" dirty="0"/>
              <a:t>Operations Analyst</a:t>
            </a:r>
          </a:p>
        </p:txBody>
      </p:sp>
    </p:spTree>
    <p:extLst>
      <p:ext uri="{BB962C8B-B14F-4D97-AF65-F5344CB8AC3E}">
        <p14:creationId xmlns:p14="http://schemas.microsoft.com/office/powerpoint/2010/main" val="2378458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C247A-BFCE-4BD5-AFB4-48CA8B406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my learning from my two majors helped me in the internship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391A2-36FD-4F2E-906A-82E184A1B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932345"/>
            <a:ext cx="10131425" cy="14562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/>
              <a:t>I have made use of the Agile process that I learned in MIS for few of my assignments at my internship and my learnings through finance has made it easier for me to manage the IT Financials at </a:t>
            </a:r>
            <a:r>
              <a:rPr lang="en-US" sz="2000" dirty="0" err="1"/>
              <a:t>AmerCareRoyal</a:t>
            </a:r>
            <a:r>
              <a:rPr lang="en-US" sz="2000" dirty="0"/>
              <a:t>. There have been many new learnings that are not directly related to my majors, but I believe will be handy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3630615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817DD-27C3-418F-99B0-1CD733136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4794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How my experience relates to and supports my education and career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7675A5-1A57-401D-8169-848CC72CB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6254"/>
            <a:ext cx="10131425" cy="1888395"/>
          </a:xfrm>
        </p:spPr>
        <p:txBody>
          <a:bodyPr/>
          <a:lstStyle/>
          <a:p>
            <a:r>
              <a:rPr lang="en-US" dirty="0"/>
              <a:t>It has given me a good exposure to the business environment</a:t>
            </a:r>
          </a:p>
          <a:p>
            <a:r>
              <a:rPr lang="en-US" dirty="0"/>
              <a:t>How real time organizations work</a:t>
            </a:r>
          </a:p>
          <a:p>
            <a:r>
              <a:rPr lang="en-US" dirty="0"/>
              <a:t>Will be beneficial for me if I plan to pursue career in Project Management or Consulting</a:t>
            </a:r>
          </a:p>
          <a:p>
            <a:r>
              <a:rPr lang="en-US" dirty="0"/>
              <a:t>Useful for Finance related fields due to my learning from IT Financial Management tasks</a:t>
            </a:r>
          </a:p>
        </p:txBody>
      </p:sp>
    </p:spTree>
    <p:extLst>
      <p:ext uri="{BB962C8B-B14F-4D97-AF65-F5344CB8AC3E}">
        <p14:creationId xmlns:p14="http://schemas.microsoft.com/office/powerpoint/2010/main" val="3489479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C5F54-B57E-48C8-8521-FC4EF861E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of the most fun and memorable moments I had throughout my internship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C1322-CAF1-4378-B3CC-DE72F5B32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Having a tour of the headquarters in Exton, PA. The headquarters of the firm is at an amazing location and very pretty. Plus, its huge!</a:t>
            </a:r>
          </a:p>
          <a:p>
            <a:r>
              <a:rPr lang="en-US" dirty="0"/>
              <a:t>Getting the cool gear at beginning of the internship such as my personal favorite </a:t>
            </a:r>
            <a:r>
              <a:rPr lang="en-US" dirty="0" err="1"/>
              <a:t>RocketBook</a:t>
            </a:r>
            <a:r>
              <a:rPr lang="en-US" dirty="0"/>
              <a:t> and company ThinkPad. </a:t>
            </a:r>
          </a:p>
          <a:p>
            <a:r>
              <a:rPr lang="en-US" dirty="0"/>
              <a:t>Yum lunch ordered from our business partners such as Chipotle and Five Guys.</a:t>
            </a:r>
          </a:p>
          <a:p>
            <a:r>
              <a:rPr lang="en-US" dirty="0"/>
              <a:t>The fun chats my supervisors have had during meetings and some of the fun story </a:t>
            </a:r>
            <a:r>
              <a:rPr lang="en-US" dirty="0" err="1"/>
              <a:t>tellings</a:t>
            </a:r>
            <a:r>
              <a:rPr lang="en-US" dirty="0"/>
              <a:t>, has been great!</a:t>
            </a:r>
          </a:p>
        </p:txBody>
      </p:sp>
    </p:spTree>
    <p:extLst>
      <p:ext uri="{BB962C8B-B14F-4D97-AF65-F5344CB8AC3E}">
        <p14:creationId xmlns:p14="http://schemas.microsoft.com/office/powerpoint/2010/main" val="3522505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6B3E0-BEA4-4A25-AE50-63FD4E7F1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that were super tough for me in my entire internship and some of my mistakes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A1B0B-38B9-4C51-A7DC-DC33C2DEA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Initially setup.</a:t>
            </a:r>
          </a:p>
          <a:p>
            <a:r>
              <a:rPr lang="en-US" dirty="0"/>
              <a:t>Learning about the organization and its structure.</a:t>
            </a:r>
          </a:p>
          <a:p>
            <a:r>
              <a:rPr lang="en-US" dirty="0"/>
              <a:t>Main IT financial management duties took a while to learn.</a:t>
            </a:r>
          </a:p>
          <a:p>
            <a:r>
              <a:rPr lang="en-US" dirty="0"/>
              <a:t>Made a big mistake by paying off an invoice that I was not supposed to.</a:t>
            </a:r>
          </a:p>
          <a:p>
            <a:r>
              <a:rPr lang="en-US" dirty="0"/>
              <a:t>It took a while and with the help of the company CIO we were able to get the refund for the amount payed.</a:t>
            </a:r>
          </a:p>
        </p:txBody>
      </p:sp>
    </p:spTree>
    <p:extLst>
      <p:ext uri="{BB962C8B-B14F-4D97-AF65-F5344CB8AC3E}">
        <p14:creationId xmlns:p14="http://schemas.microsoft.com/office/powerpoint/2010/main" val="3966313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819</TotalTime>
  <Words>613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Raleway</vt:lpstr>
      <vt:lpstr>Celestial</vt:lpstr>
      <vt:lpstr>Final report draft</vt:lpstr>
      <vt:lpstr>What my role in ACR is and their operations</vt:lpstr>
      <vt:lpstr>New and some of the most important things I learned</vt:lpstr>
      <vt:lpstr>Who are some key stakeholders in the firm with whom I worked directly, my experience and learning from them</vt:lpstr>
      <vt:lpstr>How my learning from my two majors helped me in the internship</vt:lpstr>
      <vt:lpstr>How my experience relates to and supports my education and career</vt:lpstr>
      <vt:lpstr>Some of the most fun and memorable moments I had throughout my internship</vt:lpstr>
      <vt:lpstr>Things that were super tough for me in my entire internship and some of my mistakes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report draft</dc:title>
  <dc:creator>Aditya Singh</dc:creator>
  <cp:lastModifiedBy>Aditya Vardhan Singh</cp:lastModifiedBy>
  <cp:revision>15</cp:revision>
  <dcterms:created xsi:type="dcterms:W3CDTF">2021-07-26T00:45:05Z</dcterms:created>
  <dcterms:modified xsi:type="dcterms:W3CDTF">2021-08-11T01:24:30Z</dcterms:modified>
</cp:coreProperties>
</file>