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0"/>
  </p:notesMasterIdLst>
  <p:sldIdLst>
    <p:sldId id="256" r:id="rId2"/>
    <p:sldId id="262" r:id="rId3"/>
    <p:sldId id="266" r:id="rId4"/>
    <p:sldId id="258" r:id="rId5"/>
    <p:sldId id="263" r:id="rId6"/>
    <p:sldId id="265" r:id="rId7"/>
    <p:sldId id="257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3548" autoAdjust="0"/>
  </p:normalViewPr>
  <p:slideViewPr>
    <p:cSldViewPr snapToGrid="0">
      <p:cViewPr varScale="1">
        <p:scale>
          <a:sx n="78" d="100"/>
          <a:sy n="78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47A4D-44C0-42A0-B1F4-48B1BCF5AF28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14D0B55-3FBE-45DC-91DA-D5A48ED561B2}">
      <dgm:prSet/>
      <dgm:spPr/>
      <dgm:t>
        <a:bodyPr/>
        <a:lstStyle/>
        <a:p>
          <a:r>
            <a:rPr lang="en-US" b="0" i="0" dirty="0"/>
            <a:t>Project Managers</a:t>
          </a:r>
          <a:endParaRPr lang="en-US" dirty="0"/>
        </a:p>
      </dgm:t>
    </dgm:pt>
    <dgm:pt modelId="{E718AA14-E069-4AA5-A6EC-81E7DC3CF72A}" type="parTrans" cxnId="{10ED9D68-71DB-4D6F-9EDF-42CBE4BF3694}">
      <dgm:prSet/>
      <dgm:spPr/>
      <dgm:t>
        <a:bodyPr/>
        <a:lstStyle/>
        <a:p>
          <a:endParaRPr lang="en-US"/>
        </a:p>
      </dgm:t>
    </dgm:pt>
    <dgm:pt modelId="{3F92A3A9-DF2F-4DBB-89C9-1027D7ECF15D}" type="sibTrans" cxnId="{10ED9D68-71DB-4D6F-9EDF-42CBE4BF3694}">
      <dgm:prSet/>
      <dgm:spPr/>
      <dgm:t>
        <a:bodyPr/>
        <a:lstStyle/>
        <a:p>
          <a:endParaRPr lang="en-US"/>
        </a:p>
      </dgm:t>
    </dgm:pt>
    <dgm:pt modelId="{733B1E63-8C56-4850-89C9-E113CB627AE5}">
      <dgm:prSet/>
      <dgm:spPr/>
      <dgm:t>
        <a:bodyPr/>
        <a:lstStyle/>
        <a:p>
          <a:r>
            <a:rPr lang="en-US" b="0" i="0"/>
            <a:t>Senior Project Managers</a:t>
          </a:r>
          <a:endParaRPr lang="en-US"/>
        </a:p>
      </dgm:t>
    </dgm:pt>
    <dgm:pt modelId="{00A3521D-B703-46EB-83B7-310BFF83D021}" type="parTrans" cxnId="{6865C259-85FB-4740-8F78-3B686869ADDD}">
      <dgm:prSet/>
      <dgm:spPr/>
      <dgm:t>
        <a:bodyPr/>
        <a:lstStyle/>
        <a:p>
          <a:endParaRPr lang="en-US"/>
        </a:p>
      </dgm:t>
    </dgm:pt>
    <dgm:pt modelId="{DC33B4DF-246A-47B1-98EE-0F68977C4561}" type="sibTrans" cxnId="{6865C259-85FB-4740-8F78-3B686869ADDD}">
      <dgm:prSet/>
      <dgm:spPr/>
      <dgm:t>
        <a:bodyPr/>
        <a:lstStyle/>
        <a:p>
          <a:endParaRPr lang="en-US"/>
        </a:p>
      </dgm:t>
    </dgm:pt>
    <dgm:pt modelId="{0966CBCF-7E17-4B4F-BE6C-2449ABE54D02}">
      <dgm:prSet/>
      <dgm:spPr/>
      <dgm:t>
        <a:bodyPr/>
        <a:lstStyle/>
        <a:p>
          <a:r>
            <a:rPr lang="en-US" b="0" i="0"/>
            <a:t>Chief Information Officer</a:t>
          </a:r>
          <a:endParaRPr lang="en-US"/>
        </a:p>
      </dgm:t>
    </dgm:pt>
    <dgm:pt modelId="{0EFB8F7D-8A4C-44BE-916F-7D62538D24F6}" type="parTrans" cxnId="{611A97D1-1CF4-44D6-B974-BEEB7ED7733B}">
      <dgm:prSet/>
      <dgm:spPr/>
      <dgm:t>
        <a:bodyPr/>
        <a:lstStyle/>
        <a:p>
          <a:endParaRPr lang="en-US"/>
        </a:p>
      </dgm:t>
    </dgm:pt>
    <dgm:pt modelId="{27DAA0BC-C411-43CF-AB07-285E49371D7E}" type="sibTrans" cxnId="{611A97D1-1CF4-44D6-B974-BEEB7ED7733B}">
      <dgm:prSet/>
      <dgm:spPr/>
      <dgm:t>
        <a:bodyPr/>
        <a:lstStyle/>
        <a:p>
          <a:endParaRPr lang="en-US"/>
        </a:p>
      </dgm:t>
    </dgm:pt>
    <dgm:pt modelId="{D4CAA60A-3A8D-4FBF-BCB5-CA1ABB9F8EB1}">
      <dgm:prSet/>
      <dgm:spPr/>
      <dgm:t>
        <a:bodyPr/>
        <a:lstStyle/>
        <a:p>
          <a:r>
            <a:rPr lang="en-US" b="0" i="0"/>
            <a:t>Solutions Architect</a:t>
          </a:r>
          <a:endParaRPr lang="en-US"/>
        </a:p>
      </dgm:t>
    </dgm:pt>
    <dgm:pt modelId="{309A3A12-01F2-4FA1-82AA-18ED4DD34DC9}" type="parTrans" cxnId="{5B178E94-4722-4E08-A7DA-8BBD4ABA8267}">
      <dgm:prSet/>
      <dgm:spPr/>
      <dgm:t>
        <a:bodyPr/>
        <a:lstStyle/>
        <a:p>
          <a:endParaRPr lang="en-US"/>
        </a:p>
      </dgm:t>
    </dgm:pt>
    <dgm:pt modelId="{74DF9069-A6E1-4951-80F4-3C936566DEC8}" type="sibTrans" cxnId="{5B178E94-4722-4E08-A7DA-8BBD4ABA8267}">
      <dgm:prSet/>
      <dgm:spPr/>
      <dgm:t>
        <a:bodyPr/>
        <a:lstStyle/>
        <a:p>
          <a:endParaRPr lang="en-US"/>
        </a:p>
      </dgm:t>
    </dgm:pt>
    <dgm:pt modelId="{F1F75D3B-6AAC-4FFC-A78D-D501038D6585}">
      <dgm:prSet/>
      <dgm:spPr/>
      <dgm:t>
        <a:bodyPr/>
        <a:lstStyle/>
        <a:p>
          <a:r>
            <a:rPr lang="en-US" b="0" i="0" dirty="0"/>
            <a:t>KeyedIn implementation team</a:t>
          </a:r>
          <a:endParaRPr lang="en-US" dirty="0"/>
        </a:p>
      </dgm:t>
    </dgm:pt>
    <dgm:pt modelId="{7C1F69A6-A0DD-4848-A41D-27F9950C5BFB}" type="parTrans" cxnId="{6280037E-0256-42E4-B82C-4496E6525A61}">
      <dgm:prSet/>
      <dgm:spPr/>
      <dgm:t>
        <a:bodyPr/>
        <a:lstStyle/>
        <a:p>
          <a:endParaRPr lang="en-US"/>
        </a:p>
      </dgm:t>
    </dgm:pt>
    <dgm:pt modelId="{8AEF6A5D-D124-4E2B-A84B-6BF2E70C8C6A}" type="sibTrans" cxnId="{6280037E-0256-42E4-B82C-4496E6525A61}">
      <dgm:prSet/>
      <dgm:spPr/>
      <dgm:t>
        <a:bodyPr/>
        <a:lstStyle/>
        <a:p>
          <a:endParaRPr lang="en-US"/>
        </a:p>
      </dgm:t>
    </dgm:pt>
    <dgm:pt modelId="{7999A61A-F40D-4E1D-B978-E3E1829E9B48}">
      <dgm:prSet/>
      <dgm:spPr/>
      <dgm:t>
        <a:bodyPr/>
        <a:lstStyle/>
        <a:p>
          <a:r>
            <a:rPr lang="en-US" b="0" i="0" dirty="0"/>
            <a:t>KeyedIn consultants</a:t>
          </a:r>
          <a:endParaRPr lang="en-US" dirty="0"/>
        </a:p>
      </dgm:t>
    </dgm:pt>
    <dgm:pt modelId="{80877645-80D9-4692-A4DF-DEC81AAF8B34}" type="parTrans" cxnId="{00F7CE3D-399C-444E-AB97-20F17B950D28}">
      <dgm:prSet/>
      <dgm:spPr/>
      <dgm:t>
        <a:bodyPr/>
        <a:lstStyle/>
        <a:p>
          <a:endParaRPr lang="en-US"/>
        </a:p>
      </dgm:t>
    </dgm:pt>
    <dgm:pt modelId="{302D0DE7-6136-40D5-89CF-BDCE1A5BEC45}" type="sibTrans" cxnId="{00F7CE3D-399C-444E-AB97-20F17B950D28}">
      <dgm:prSet/>
      <dgm:spPr/>
      <dgm:t>
        <a:bodyPr/>
        <a:lstStyle/>
        <a:p>
          <a:endParaRPr lang="en-US"/>
        </a:p>
      </dgm:t>
    </dgm:pt>
    <dgm:pt modelId="{8580C6FC-41B6-4021-B9EA-7617A1C0EC82}">
      <dgm:prSet/>
      <dgm:spPr/>
      <dgm:t>
        <a:bodyPr/>
        <a:lstStyle/>
        <a:p>
          <a:r>
            <a:rPr lang="en-US" b="0" i="0"/>
            <a:t>Business Analysts</a:t>
          </a:r>
          <a:endParaRPr lang="en-US"/>
        </a:p>
      </dgm:t>
    </dgm:pt>
    <dgm:pt modelId="{8057395D-35B3-4CE1-9A2F-782F6EF6DADB}" type="sibTrans" cxnId="{BDBD6075-850F-44A8-9CA0-58A70C986F51}">
      <dgm:prSet/>
      <dgm:spPr/>
      <dgm:t>
        <a:bodyPr/>
        <a:lstStyle/>
        <a:p>
          <a:endParaRPr lang="en-US"/>
        </a:p>
      </dgm:t>
    </dgm:pt>
    <dgm:pt modelId="{982CDAF1-B91B-413C-8966-E3E13D225729}" type="parTrans" cxnId="{BDBD6075-850F-44A8-9CA0-58A70C986F51}">
      <dgm:prSet/>
      <dgm:spPr/>
      <dgm:t>
        <a:bodyPr/>
        <a:lstStyle/>
        <a:p>
          <a:endParaRPr lang="en-US"/>
        </a:p>
      </dgm:t>
    </dgm:pt>
    <dgm:pt modelId="{FC5933E8-63B7-4739-9621-58EC066C3F15}" type="pres">
      <dgm:prSet presAssocID="{E9047A4D-44C0-42A0-B1F4-48B1BCF5AF28}" presName="diagram" presStyleCnt="0">
        <dgm:presLayoutVars>
          <dgm:dir/>
          <dgm:resizeHandles val="exact"/>
        </dgm:presLayoutVars>
      </dgm:prSet>
      <dgm:spPr/>
    </dgm:pt>
    <dgm:pt modelId="{8D6E7803-F7FE-462B-B3CB-017F35184569}" type="pres">
      <dgm:prSet presAssocID="{014D0B55-3FBE-45DC-91DA-D5A48ED561B2}" presName="node" presStyleLbl="node1" presStyleIdx="0" presStyleCnt="7">
        <dgm:presLayoutVars>
          <dgm:bulletEnabled val="1"/>
        </dgm:presLayoutVars>
      </dgm:prSet>
      <dgm:spPr/>
    </dgm:pt>
    <dgm:pt modelId="{02BCBFB9-9644-4C9B-8A4F-98D4D436FA54}" type="pres">
      <dgm:prSet presAssocID="{3F92A3A9-DF2F-4DBB-89C9-1027D7ECF15D}" presName="sibTrans" presStyleCnt="0"/>
      <dgm:spPr/>
    </dgm:pt>
    <dgm:pt modelId="{13F2E311-524C-41F9-9F0E-A4F5AC8B37F5}" type="pres">
      <dgm:prSet presAssocID="{733B1E63-8C56-4850-89C9-E113CB627AE5}" presName="node" presStyleLbl="node1" presStyleIdx="1" presStyleCnt="7">
        <dgm:presLayoutVars>
          <dgm:bulletEnabled val="1"/>
        </dgm:presLayoutVars>
      </dgm:prSet>
      <dgm:spPr/>
    </dgm:pt>
    <dgm:pt modelId="{F9525E4F-625F-4064-96DE-6172695A610E}" type="pres">
      <dgm:prSet presAssocID="{DC33B4DF-246A-47B1-98EE-0F68977C4561}" presName="sibTrans" presStyleCnt="0"/>
      <dgm:spPr/>
    </dgm:pt>
    <dgm:pt modelId="{E827D5B3-5F6B-4B76-8EBA-3766ABE0F5C1}" type="pres">
      <dgm:prSet presAssocID="{0966CBCF-7E17-4B4F-BE6C-2449ABE54D02}" presName="node" presStyleLbl="node1" presStyleIdx="2" presStyleCnt="7">
        <dgm:presLayoutVars>
          <dgm:bulletEnabled val="1"/>
        </dgm:presLayoutVars>
      </dgm:prSet>
      <dgm:spPr/>
    </dgm:pt>
    <dgm:pt modelId="{58E3D063-DD73-4FA3-A3AF-7749E5420606}" type="pres">
      <dgm:prSet presAssocID="{27DAA0BC-C411-43CF-AB07-285E49371D7E}" presName="sibTrans" presStyleCnt="0"/>
      <dgm:spPr/>
    </dgm:pt>
    <dgm:pt modelId="{165F8794-A66B-4BC2-BA7F-3727E4979C87}" type="pres">
      <dgm:prSet presAssocID="{D4CAA60A-3A8D-4FBF-BCB5-CA1ABB9F8EB1}" presName="node" presStyleLbl="node1" presStyleIdx="3" presStyleCnt="7">
        <dgm:presLayoutVars>
          <dgm:bulletEnabled val="1"/>
        </dgm:presLayoutVars>
      </dgm:prSet>
      <dgm:spPr/>
    </dgm:pt>
    <dgm:pt modelId="{AB45AB25-AC81-4C80-854E-9534347A7126}" type="pres">
      <dgm:prSet presAssocID="{74DF9069-A6E1-4951-80F4-3C936566DEC8}" presName="sibTrans" presStyleCnt="0"/>
      <dgm:spPr/>
    </dgm:pt>
    <dgm:pt modelId="{A1EF7C79-F244-4AA2-A8EC-74DC24C90EA4}" type="pres">
      <dgm:prSet presAssocID="{8580C6FC-41B6-4021-B9EA-7617A1C0EC82}" presName="node" presStyleLbl="node1" presStyleIdx="4" presStyleCnt="7">
        <dgm:presLayoutVars>
          <dgm:bulletEnabled val="1"/>
        </dgm:presLayoutVars>
      </dgm:prSet>
      <dgm:spPr/>
    </dgm:pt>
    <dgm:pt modelId="{B035E3A6-B9DB-4EB7-B09F-24433D4B9CED}" type="pres">
      <dgm:prSet presAssocID="{8057395D-35B3-4CE1-9A2F-782F6EF6DADB}" presName="sibTrans" presStyleCnt="0"/>
      <dgm:spPr/>
    </dgm:pt>
    <dgm:pt modelId="{22BA18B1-7D20-4040-9F0D-24705FA9ED14}" type="pres">
      <dgm:prSet presAssocID="{F1F75D3B-6AAC-4FFC-A78D-D501038D6585}" presName="node" presStyleLbl="node1" presStyleIdx="5" presStyleCnt="7">
        <dgm:presLayoutVars>
          <dgm:bulletEnabled val="1"/>
        </dgm:presLayoutVars>
      </dgm:prSet>
      <dgm:spPr/>
    </dgm:pt>
    <dgm:pt modelId="{E3A43F77-B89A-43D6-803B-5525B5A55524}" type="pres">
      <dgm:prSet presAssocID="{8AEF6A5D-D124-4E2B-A84B-6BF2E70C8C6A}" presName="sibTrans" presStyleCnt="0"/>
      <dgm:spPr/>
    </dgm:pt>
    <dgm:pt modelId="{81C95057-22E5-4584-968A-23FBDDE386EC}" type="pres">
      <dgm:prSet presAssocID="{7999A61A-F40D-4E1D-B978-E3E1829E9B48}" presName="node" presStyleLbl="node1" presStyleIdx="6" presStyleCnt="7">
        <dgm:presLayoutVars>
          <dgm:bulletEnabled val="1"/>
        </dgm:presLayoutVars>
      </dgm:prSet>
      <dgm:spPr/>
    </dgm:pt>
  </dgm:ptLst>
  <dgm:cxnLst>
    <dgm:cxn modelId="{00F7CE3D-399C-444E-AB97-20F17B950D28}" srcId="{E9047A4D-44C0-42A0-B1F4-48B1BCF5AF28}" destId="{7999A61A-F40D-4E1D-B978-E3E1829E9B48}" srcOrd="6" destOrd="0" parTransId="{80877645-80D9-4692-A4DF-DEC81AAF8B34}" sibTransId="{302D0DE7-6136-40D5-89CF-BDCE1A5BEC45}"/>
    <dgm:cxn modelId="{10ED9D68-71DB-4D6F-9EDF-42CBE4BF3694}" srcId="{E9047A4D-44C0-42A0-B1F4-48B1BCF5AF28}" destId="{014D0B55-3FBE-45DC-91DA-D5A48ED561B2}" srcOrd="0" destOrd="0" parTransId="{E718AA14-E069-4AA5-A6EC-81E7DC3CF72A}" sibTransId="{3F92A3A9-DF2F-4DBB-89C9-1027D7ECF15D}"/>
    <dgm:cxn modelId="{1F33B64A-F2EF-4472-B76E-3B24B63010F9}" type="presOf" srcId="{8580C6FC-41B6-4021-B9EA-7617A1C0EC82}" destId="{A1EF7C79-F244-4AA2-A8EC-74DC24C90EA4}" srcOrd="0" destOrd="0" presId="urn:microsoft.com/office/officeart/2005/8/layout/default"/>
    <dgm:cxn modelId="{BDF6146B-1C3E-44B0-A265-4F93C4177440}" type="presOf" srcId="{7999A61A-F40D-4E1D-B978-E3E1829E9B48}" destId="{81C95057-22E5-4584-968A-23FBDDE386EC}" srcOrd="0" destOrd="0" presId="urn:microsoft.com/office/officeart/2005/8/layout/default"/>
    <dgm:cxn modelId="{BDBD6075-850F-44A8-9CA0-58A70C986F51}" srcId="{E9047A4D-44C0-42A0-B1F4-48B1BCF5AF28}" destId="{8580C6FC-41B6-4021-B9EA-7617A1C0EC82}" srcOrd="4" destOrd="0" parTransId="{982CDAF1-B91B-413C-8966-E3E13D225729}" sibTransId="{8057395D-35B3-4CE1-9A2F-782F6EF6DADB}"/>
    <dgm:cxn modelId="{6865C259-85FB-4740-8F78-3B686869ADDD}" srcId="{E9047A4D-44C0-42A0-B1F4-48B1BCF5AF28}" destId="{733B1E63-8C56-4850-89C9-E113CB627AE5}" srcOrd="1" destOrd="0" parTransId="{00A3521D-B703-46EB-83B7-310BFF83D021}" sibTransId="{DC33B4DF-246A-47B1-98EE-0F68977C4561}"/>
    <dgm:cxn modelId="{6280037E-0256-42E4-B82C-4496E6525A61}" srcId="{E9047A4D-44C0-42A0-B1F4-48B1BCF5AF28}" destId="{F1F75D3B-6AAC-4FFC-A78D-D501038D6585}" srcOrd="5" destOrd="0" parTransId="{7C1F69A6-A0DD-4848-A41D-27F9950C5BFB}" sibTransId="{8AEF6A5D-D124-4E2B-A84B-6BF2E70C8C6A}"/>
    <dgm:cxn modelId="{2EC87C83-B650-4A66-80DF-61E562BC99CB}" type="presOf" srcId="{014D0B55-3FBE-45DC-91DA-D5A48ED561B2}" destId="{8D6E7803-F7FE-462B-B3CB-017F35184569}" srcOrd="0" destOrd="0" presId="urn:microsoft.com/office/officeart/2005/8/layout/default"/>
    <dgm:cxn modelId="{5B178E94-4722-4E08-A7DA-8BBD4ABA8267}" srcId="{E9047A4D-44C0-42A0-B1F4-48B1BCF5AF28}" destId="{D4CAA60A-3A8D-4FBF-BCB5-CA1ABB9F8EB1}" srcOrd="3" destOrd="0" parTransId="{309A3A12-01F2-4FA1-82AA-18ED4DD34DC9}" sibTransId="{74DF9069-A6E1-4951-80F4-3C936566DEC8}"/>
    <dgm:cxn modelId="{BB7B739D-EC80-4314-8431-68686FA25D81}" type="presOf" srcId="{D4CAA60A-3A8D-4FBF-BCB5-CA1ABB9F8EB1}" destId="{165F8794-A66B-4BC2-BA7F-3727E4979C87}" srcOrd="0" destOrd="0" presId="urn:microsoft.com/office/officeart/2005/8/layout/default"/>
    <dgm:cxn modelId="{D6249FAC-8921-42FF-A50A-8060650CE96C}" type="presOf" srcId="{0966CBCF-7E17-4B4F-BE6C-2449ABE54D02}" destId="{E827D5B3-5F6B-4B76-8EBA-3766ABE0F5C1}" srcOrd="0" destOrd="0" presId="urn:microsoft.com/office/officeart/2005/8/layout/default"/>
    <dgm:cxn modelId="{611A97D1-1CF4-44D6-B974-BEEB7ED7733B}" srcId="{E9047A4D-44C0-42A0-B1F4-48B1BCF5AF28}" destId="{0966CBCF-7E17-4B4F-BE6C-2449ABE54D02}" srcOrd="2" destOrd="0" parTransId="{0EFB8F7D-8A4C-44BE-916F-7D62538D24F6}" sibTransId="{27DAA0BC-C411-43CF-AB07-285E49371D7E}"/>
    <dgm:cxn modelId="{19F34BD8-027B-4F24-84BA-87B58E52ECA5}" type="presOf" srcId="{F1F75D3B-6AAC-4FFC-A78D-D501038D6585}" destId="{22BA18B1-7D20-4040-9F0D-24705FA9ED14}" srcOrd="0" destOrd="0" presId="urn:microsoft.com/office/officeart/2005/8/layout/default"/>
    <dgm:cxn modelId="{562FBAE4-E47E-4A6B-91DE-8E6B51CBFF09}" type="presOf" srcId="{E9047A4D-44C0-42A0-B1F4-48B1BCF5AF28}" destId="{FC5933E8-63B7-4739-9621-58EC066C3F15}" srcOrd="0" destOrd="0" presId="urn:microsoft.com/office/officeart/2005/8/layout/default"/>
    <dgm:cxn modelId="{D695BCEC-722E-4A8F-BC15-EA18C8BC72F6}" type="presOf" srcId="{733B1E63-8C56-4850-89C9-E113CB627AE5}" destId="{13F2E311-524C-41F9-9F0E-A4F5AC8B37F5}" srcOrd="0" destOrd="0" presId="urn:microsoft.com/office/officeart/2005/8/layout/default"/>
    <dgm:cxn modelId="{AF7D0A54-32AB-4D7A-B250-9EFCEBA46A7F}" type="presParOf" srcId="{FC5933E8-63B7-4739-9621-58EC066C3F15}" destId="{8D6E7803-F7FE-462B-B3CB-017F35184569}" srcOrd="0" destOrd="0" presId="urn:microsoft.com/office/officeart/2005/8/layout/default"/>
    <dgm:cxn modelId="{129C1F3E-D77D-48DB-BA35-815C3203ACC2}" type="presParOf" srcId="{FC5933E8-63B7-4739-9621-58EC066C3F15}" destId="{02BCBFB9-9644-4C9B-8A4F-98D4D436FA54}" srcOrd="1" destOrd="0" presId="urn:microsoft.com/office/officeart/2005/8/layout/default"/>
    <dgm:cxn modelId="{902F9E0E-82BF-4A72-A714-6F65D9C13879}" type="presParOf" srcId="{FC5933E8-63B7-4739-9621-58EC066C3F15}" destId="{13F2E311-524C-41F9-9F0E-A4F5AC8B37F5}" srcOrd="2" destOrd="0" presId="urn:microsoft.com/office/officeart/2005/8/layout/default"/>
    <dgm:cxn modelId="{DC474CD2-3BC4-49B7-862F-B3CF326EB65F}" type="presParOf" srcId="{FC5933E8-63B7-4739-9621-58EC066C3F15}" destId="{F9525E4F-625F-4064-96DE-6172695A610E}" srcOrd="3" destOrd="0" presId="urn:microsoft.com/office/officeart/2005/8/layout/default"/>
    <dgm:cxn modelId="{5C880EAA-8147-42F9-99EF-1502B218048A}" type="presParOf" srcId="{FC5933E8-63B7-4739-9621-58EC066C3F15}" destId="{E827D5B3-5F6B-4B76-8EBA-3766ABE0F5C1}" srcOrd="4" destOrd="0" presId="urn:microsoft.com/office/officeart/2005/8/layout/default"/>
    <dgm:cxn modelId="{112F15CC-7D04-4E4B-A9AB-65AD7D9F8842}" type="presParOf" srcId="{FC5933E8-63B7-4739-9621-58EC066C3F15}" destId="{58E3D063-DD73-4FA3-A3AF-7749E5420606}" srcOrd="5" destOrd="0" presId="urn:microsoft.com/office/officeart/2005/8/layout/default"/>
    <dgm:cxn modelId="{AB576256-777F-44D4-8729-D43C3D24D931}" type="presParOf" srcId="{FC5933E8-63B7-4739-9621-58EC066C3F15}" destId="{165F8794-A66B-4BC2-BA7F-3727E4979C87}" srcOrd="6" destOrd="0" presId="urn:microsoft.com/office/officeart/2005/8/layout/default"/>
    <dgm:cxn modelId="{4618A504-1F94-4E4E-A2B2-05C28BB54F9E}" type="presParOf" srcId="{FC5933E8-63B7-4739-9621-58EC066C3F15}" destId="{AB45AB25-AC81-4C80-854E-9534347A7126}" srcOrd="7" destOrd="0" presId="urn:microsoft.com/office/officeart/2005/8/layout/default"/>
    <dgm:cxn modelId="{181B047C-DFD9-4013-990D-5B7464B589E5}" type="presParOf" srcId="{FC5933E8-63B7-4739-9621-58EC066C3F15}" destId="{A1EF7C79-F244-4AA2-A8EC-74DC24C90EA4}" srcOrd="8" destOrd="0" presId="urn:microsoft.com/office/officeart/2005/8/layout/default"/>
    <dgm:cxn modelId="{07C4D0A5-D24B-4D76-A2AF-9998D5E5B9CD}" type="presParOf" srcId="{FC5933E8-63B7-4739-9621-58EC066C3F15}" destId="{B035E3A6-B9DB-4EB7-B09F-24433D4B9CED}" srcOrd="9" destOrd="0" presId="urn:microsoft.com/office/officeart/2005/8/layout/default"/>
    <dgm:cxn modelId="{EA762110-2F87-4988-BB40-60BDA6CEC10D}" type="presParOf" srcId="{FC5933E8-63B7-4739-9621-58EC066C3F15}" destId="{22BA18B1-7D20-4040-9F0D-24705FA9ED14}" srcOrd="10" destOrd="0" presId="urn:microsoft.com/office/officeart/2005/8/layout/default"/>
    <dgm:cxn modelId="{8ED40CD1-45E1-43E4-B61B-0B0B839DE743}" type="presParOf" srcId="{FC5933E8-63B7-4739-9621-58EC066C3F15}" destId="{E3A43F77-B89A-43D6-803B-5525B5A55524}" srcOrd="11" destOrd="0" presId="urn:microsoft.com/office/officeart/2005/8/layout/default"/>
    <dgm:cxn modelId="{E8678402-F1F8-4BB1-B7DA-FB95E78D6700}" type="presParOf" srcId="{FC5933E8-63B7-4739-9621-58EC066C3F15}" destId="{81C95057-22E5-4584-968A-23FBDDE386E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E482A-07BF-46B8-9241-4F0FAED3ADF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A5B6E02-FFB6-42FB-99EC-2FD225D09C57}">
      <dgm:prSet custT="1"/>
      <dgm:spPr/>
      <dgm:t>
        <a:bodyPr/>
        <a:lstStyle/>
        <a:p>
          <a:r>
            <a:rPr lang="en-US" sz="1600" b="0" i="0" dirty="0"/>
            <a:t>It has given me a good exposure to the business environment</a:t>
          </a:r>
          <a:endParaRPr lang="en-US" sz="1600" dirty="0"/>
        </a:p>
      </dgm:t>
    </dgm:pt>
    <dgm:pt modelId="{4BAB38EA-9623-44EC-8E30-CBCF9238C5E5}" type="parTrans" cxnId="{5D524B65-AC7F-4DDD-A8FD-77EB5F0AA500}">
      <dgm:prSet/>
      <dgm:spPr/>
      <dgm:t>
        <a:bodyPr/>
        <a:lstStyle/>
        <a:p>
          <a:endParaRPr lang="en-US"/>
        </a:p>
      </dgm:t>
    </dgm:pt>
    <dgm:pt modelId="{3D372253-BBA9-44AE-8EAB-409D2863E244}" type="sibTrans" cxnId="{5D524B65-AC7F-4DDD-A8FD-77EB5F0AA500}">
      <dgm:prSet/>
      <dgm:spPr/>
      <dgm:t>
        <a:bodyPr/>
        <a:lstStyle/>
        <a:p>
          <a:endParaRPr lang="en-US"/>
        </a:p>
      </dgm:t>
    </dgm:pt>
    <dgm:pt modelId="{4405E99B-22DC-4866-90CF-AD27CFAE0841}">
      <dgm:prSet custT="1"/>
      <dgm:spPr/>
      <dgm:t>
        <a:bodyPr/>
        <a:lstStyle/>
        <a:p>
          <a:r>
            <a:rPr lang="en-US" sz="1600" b="0" i="0" dirty="0"/>
            <a:t>How real time organizations work</a:t>
          </a:r>
          <a:endParaRPr lang="en-US" sz="1600" dirty="0"/>
        </a:p>
      </dgm:t>
    </dgm:pt>
    <dgm:pt modelId="{470FE634-A92F-4C8E-BD9A-8155A3FA9B53}" type="parTrans" cxnId="{01E6CD6B-AB1C-423F-98FF-0EF79CC68950}">
      <dgm:prSet/>
      <dgm:spPr/>
      <dgm:t>
        <a:bodyPr/>
        <a:lstStyle/>
        <a:p>
          <a:endParaRPr lang="en-US"/>
        </a:p>
      </dgm:t>
    </dgm:pt>
    <dgm:pt modelId="{631FEC46-0E55-414A-9F26-C7A4629C9E36}" type="sibTrans" cxnId="{01E6CD6B-AB1C-423F-98FF-0EF79CC68950}">
      <dgm:prSet/>
      <dgm:spPr/>
      <dgm:t>
        <a:bodyPr/>
        <a:lstStyle/>
        <a:p>
          <a:endParaRPr lang="en-US"/>
        </a:p>
      </dgm:t>
    </dgm:pt>
    <dgm:pt modelId="{EDEBA1E1-1416-48CA-A09B-5F010A5459A0}">
      <dgm:prSet custT="1"/>
      <dgm:spPr/>
      <dgm:t>
        <a:bodyPr/>
        <a:lstStyle/>
        <a:p>
          <a:r>
            <a:rPr lang="en-US" sz="1600" b="0" i="0" dirty="0"/>
            <a:t>Will be beneficial for me if I plan to pursue career in Project Portfolio Management or Consulting</a:t>
          </a:r>
          <a:endParaRPr lang="en-US" sz="1600" dirty="0"/>
        </a:p>
      </dgm:t>
    </dgm:pt>
    <dgm:pt modelId="{C92149A9-B1D2-4B31-A85D-8FF418ADB680}" type="parTrans" cxnId="{ADE7392C-D13C-40F6-B51B-E35741B77B42}">
      <dgm:prSet/>
      <dgm:spPr/>
      <dgm:t>
        <a:bodyPr/>
        <a:lstStyle/>
        <a:p>
          <a:endParaRPr lang="en-US"/>
        </a:p>
      </dgm:t>
    </dgm:pt>
    <dgm:pt modelId="{18E56BBD-158B-4C3B-9BA7-310737FB82BC}" type="sibTrans" cxnId="{ADE7392C-D13C-40F6-B51B-E35741B77B42}">
      <dgm:prSet/>
      <dgm:spPr/>
      <dgm:t>
        <a:bodyPr/>
        <a:lstStyle/>
        <a:p>
          <a:endParaRPr lang="en-US"/>
        </a:p>
      </dgm:t>
    </dgm:pt>
    <dgm:pt modelId="{D0C668F3-31C4-484A-9CE7-A77B13085008}">
      <dgm:prSet custT="1"/>
      <dgm:spPr/>
      <dgm:t>
        <a:bodyPr/>
        <a:lstStyle/>
        <a:p>
          <a:r>
            <a:rPr lang="en-US" sz="1600" b="0" i="0" dirty="0"/>
            <a:t>Useful for Finance related fields as well</a:t>
          </a:r>
          <a:endParaRPr lang="en-US" sz="1600" dirty="0"/>
        </a:p>
      </dgm:t>
    </dgm:pt>
    <dgm:pt modelId="{474A0677-315F-4DA5-8030-EFB6929F1592}" type="parTrans" cxnId="{89E8C72F-713D-425D-A252-E008265F7ED4}">
      <dgm:prSet/>
      <dgm:spPr/>
      <dgm:t>
        <a:bodyPr/>
        <a:lstStyle/>
        <a:p>
          <a:endParaRPr lang="en-US"/>
        </a:p>
      </dgm:t>
    </dgm:pt>
    <dgm:pt modelId="{943CC274-EEE7-4520-9EB4-8C3982A48DAD}" type="sibTrans" cxnId="{89E8C72F-713D-425D-A252-E008265F7ED4}">
      <dgm:prSet/>
      <dgm:spPr/>
      <dgm:t>
        <a:bodyPr/>
        <a:lstStyle/>
        <a:p>
          <a:endParaRPr lang="en-US"/>
        </a:p>
      </dgm:t>
    </dgm:pt>
    <dgm:pt modelId="{647D516E-01C7-4E97-A373-6D6C6954976D}" type="pres">
      <dgm:prSet presAssocID="{4F4E482A-07BF-46B8-9241-4F0FAED3ADF9}" presName="root" presStyleCnt="0">
        <dgm:presLayoutVars>
          <dgm:dir/>
          <dgm:resizeHandles val="exact"/>
        </dgm:presLayoutVars>
      </dgm:prSet>
      <dgm:spPr/>
    </dgm:pt>
    <dgm:pt modelId="{CB9C2EB2-AD35-4839-B6EA-948A9D8B6BBF}" type="pres">
      <dgm:prSet presAssocID="{6A5B6E02-FFB6-42FB-99EC-2FD225D09C57}" presName="compNode" presStyleCnt="0"/>
      <dgm:spPr/>
    </dgm:pt>
    <dgm:pt modelId="{64968CE3-5A42-4531-A8E5-B901B5320568}" type="pres">
      <dgm:prSet presAssocID="{6A5B6E02-FFB6-42FB-99EC-2FD225D09C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9E59C45-EC36-42E9-BCEF-89BA6CCBC3C8}" type="pres">
      <dgm:prSet presAssocID="{6A5B6E02-FFB6-42FB-99EC-2FD225D09C57}" presName="spaceRect" presStyleCnt="0"/>
      <dgm:spPr/>
    </dgm:pt>
    <dgm:pt modelId="{AF7648F4-036F-4BA0-B961-80444C1E0723}" type="pres">
      <dgm:prSet presAssocID="{6A5B6E02-FFB6-42FB-99EC-2FD225D09C57}" presName="textRect" presStyleLbl="revTx" presStyleIdx="0" presStyleCnt="4">
        <dgm:presLayoutVars>
          <dgm:chMax val="1"/>
          <dgm:chPref val="1"/>
        </dgm:presLayoutVars>
      </dgm:prSet>
      <dgm:spPr/>
    </dgm:pt>
    <dgm:pt modelId="{7A9EA4DD-7FBF-44DB-A484-0D658DF4C029}" type="pres">
      <dgm:prSet presAssocID="{3D372253-BBA9-44AE-8EAB-409D2863E244}" presName="sibTrans" presStyleCnt="0"/>
      <dgm:spPr/>
    </dgm:pt>
    <dgm:pt modelId="{8E169C5F-B1EA-4380-A354-B314C2B0DF07}" type="pres">
      <dgm:prSet presAssocID="{4405E99B-22DC-4866-90CF-AD27CFAE0841}" presName="compNode" presStyleCnt="0"/>
      <dgm:spPr/>
    </dgm:pt>
    <dgm:pt modelId="{FCD14E69-032E-4740-9CFC-A2DF1A02BF56}" type="pres">
      <dgm:prSet presAssocID="{4405E99B-22DC-4866-90CF-AD27CFAE084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B57B5ACC-CEE8-4030-9F87-236DB0D67E35}" type="pres">
      <dgm:prSet presAssocID="{4405E99B-22DC-4866-90CF-AD27CFAE0841}" presName="spaceRect" presStyleCnt="0"/>
      <dgm:spPr/>
    </dgm:pt>
    <dgm:pt modelId="{917A1C22-9AC2-49A2-97E8-0C112054CBB5}" type="pres">
      <dgm:prSet presAssocID="{4405E99B-22DC-4866-90CF-AD27CFAE0841}" presName="textRect" presStyleLbl="revTx" presStyleIdx="1" presStyleCnt="4">
        <dgm:presLayoutVars>
          <dgm:chMax val="1"/>
          <dgm:chPref val="1"/>
        </dgm:presLayoutVars>
      </dgm:prSet>
      <dgm:spPr/>
    </dgm:pt>
    <dgm:pt modelId="{0959517E-8F39-4625-9F62-183955A6EA28}" type="pres">
      <dgm:prSet presAssocID="{631FEC46-0E55-414A-9F26-C7A4629C9E36}" presName="sibTrans" presStyleCnt="0"/>
      <dgm:spPr/>
    </dgm:pt>
    <dgm:pt modelId="{B8B2EFDF-A88C-4B36-AEE3-CF57DA0E2D73}" type="pres">
      <dgm:prSet presAssocID="{EDEBA1E1-1416-48CA-A09B-5F010A5459A0}" presName="compNode" presStyleCnt="0"/>
      <dgm:spPr/>
    </dgm:pt>
    <dgm:pt modelId="{CFDE8203-E840-4A88-B548-B52411AF6526}" type="pres">
      <dgm:prSet presAssocID="{EDEBA1E1-1416-48CA-A09B-5F010A5459A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4288E14D-1401-4009-AC59-1477E51C984F}" type="pres">
      <dgm:prSet presAssocID="{EDEBA1E1-1416-48CA-A09B-5F010A5459A0}" presName="spaceRect" presStyleCnt="0"/>
      <dgm:spPr/>
    </dgm:pt>
    <dgm:pt modelId="{9373A2DC-162B-4B6F-B732-B758173C2C37}" type="pres">
      <dgm:prSet presAssocID="{EDEBA1E1-1416-48CA-A09B-5F010A5459A0}" presName="textRect" presStyleLbl="revTx" presStyleIdx="2" presStyleCnt="4">
        <dgm:presLayoutVars>
          <dgm:chMax val="1"/>
          <dgm:chPref val="1"/>
        </dgm:presLayoutVars>
      </dgm:prSet>
      <dgm:spPr/>
    </dgm:pt>
    <dgm:pt modelId="{F96697EA-9F13-4DB7-934E-43373598DDA4}" type="pres">
      <dgm:prSet presAssocID="{18E56BBD-158B-4C3B-9BA7-310737FB82BC}" presName="sibTrans" presStyleCnt="0"/>
      <dgm:spPr/>
    </dgm:pt>
    <dgm:pt modelId="{C006D276-9A97-41D0-BA5A-954035A0AEC7}" type="pres">
      <dgm:prSet presAssocID="{D0C668F3-31C4-484A-9CE7-A77B13085008}" presName="compNode" presStyleCnt="0"/>
      <dgm:spPr/>
    </dgm:pt>
    <dgm:pt modelId="{82E4ED80-E2BC-4024-BCA4-250268DC83DD}" type="pres">
      <dgm:prSet presAssocID="{D0C668F3-31C4-484A-9CE7-A77B1308500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DD8461D3-DB11-4B19-94FA-273701559704}" type="pres">
      <dgm:prSet presAssocID="{D0C668F3-31C4-484A-9CE7-A77B13085008}" presName="spaceRect" presStyleCnt="0"/>
      <dgm:spPr/>
    </dgm:pt>
    <dgm:pt modelId="{43B137F0-A5A5-4805-A7B8-A54516C41F47}" type="pres">
      <dgm:prSet presAssocID="{D0C668F3-31C4-484A-9CE7-A77B1308500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02E0F1C-4C3D-4106-8C7F-AA304AC5E9BA}" type="presOf" srcId="{6A5B6E02-FFB6-42FB-99EC-2FD225D09C57}" destId="{AF7648F4-036F-4BA0-B961-80444C1E0723}" srcOrd="0" destOrd="0" presId="urn:microsoft.com/office/officeart/2018/2/layout/IconLabelList"/>
    <dgm:cxn modelId="{ADE7392C-D13C-40F6-B51B-E35741B77B42}" srcId="{4F4E482A-07BF-46B8-9241-4F0FAED3ADF9}" destId="{EDEBA1E1-1416-48CA-A09B-5F010A5459A0}" srcOrd="2" destOrd="0" parTransId="{C92149A9-B1D2-4B31-A85D-8FF418ADB680}" sibTransId="{18E56BBD-158B-4C3B-9BA7-310737FB82BC}"/>
    <dgm:cxn modelId="{89E8C72F-713D-425D-A252-E008265F7ED4}" srcId="{4F4E482A-07BF-46B8-9241-4F0FAED3ADF9}" destId="{D0C668F3-31C4-484A-9CE7-A77B13085008}" srcOrd="3" destOrd="0" parTransId="{474A0677-315F-4DA5-8030-EFB6929F1592}" sibTransId="{943CC274-EEE7-4520-9EB4-8C3982A48DAD}"/>
    <dgm:cxn modelId="{3A3EA23D-154C-416D-BDED-C1B1E266CEE0}" type="presOf" srcId="{4405E99B-22DC-4866-90CF-AD27CFAE0841}" destId="{917A1C22-9AC2-49A2-97E8-0C112054CBB5}" srcOrd="0" destOrd="0" presId="urn:microsoft.com/office/officeart/2018/2/layout/IconLabelList"/>
    <dgm:cxn modelId="{5D524B65-AC7F-4DDD-A8FD-77EB5F0AA500}" srcId="{4F4E482A-07BF-46B8-9241-4F0FAED3ADF9}" destId="{6A5B6E02-FFB6-42FB-99EC-2FD225D09C57}" srcOrd="0" destOrd="0" parTransId="{4BAB38EA-9623-44EC-8E30-CBCF9238C5E5}" sibTransId="{3D372253-BBA9-44AE-8EAB-409D2863E244}"/>
    <dgm:cxn modelId="{01E6CD6B-AB1C-423F-98FF-0EF79CC68950}" srcId="{4F4E482A-07BF-46B8-9241-4F0FAED3ADF9}" destId="{4405E99B-22DC-4866-90CF-AD27CFAE0841}" srcOrd="1" destOrd="0" parTransId="{470FE634-A92F-4C8E-BD9A-8155A3FA9B53}" sibTransId="{631FEC46-0E55-414A-9F26-C7A4629C9E36}"/>
    <dgm:cxn modelId="{DBDD3555-E127-4009-97DD-FDA42293799F}" type="presOf" srcId="{4F4E482A-07BF-46B8-9241-4F0FAED3ADF9}" destId="{647D516E-01C7-4E97-A373-6D6C6954976D}" srcOrd="0" destOrd="0" presId="urn:microsoft.com/office/officeart/2018/2/layout/IconLabelList"/>
    <dgm:cxn modelId="{9118EF89-6770-4CFD-812A-9CD5113F7653}" type="presOf" srcId="{D0C668F3-31C4-484A-9CE7-A77B13085008}" destId="{43B137F0-A5A5-4805-A7B8-A54516C41F47}" srcOrd="0" destOrd="0" presId="urn:microsoft.com/office/officeart/2018/2/layout/IconLabelList"/>
    <dgm:cxn modelId="{A4DAB4F1-82AD-4EFF-B619-6FB19B3572E3}" type="presOf" srcId="{EDEBA1E1-1416-48CA-A09B-5F010A5459A0}" destId="{9373A2DC-162B-4B6F-B732-B758173C2C37}" srcOrd="0" destOrd="0" presId="urn:microsoft.com/office/officeart/2018/2/layout/IconLabelList"/>
    <dgm:cxn modelId="{DB7BDDCC-CC49-4D92-947B-A804FE699B09}" type="presParOf" srcId="{647D516E-01C7-4E97-A373-6D6C6954976D}" destId="{CB9C2EB2-AD35-4839-B6EA-948A9D8B6BBF}" srcOrd="0" destOrd="0" presId="urn:microsoft.com/office/officeart/2018/2/layout/IconLabelList"/>
    <dgm:cxn modelId="{4709657E-238A-4045-ABF4-9B32C137BEBE}" type="presParOf" srcId="{CB9C2EB2-AD35-4839-B6EA-948A9D8B6BBF}" destId="{64968CE3-5A42-4531-A8E5-B901B5320568}" srcOrd="0" destOrd="0" presId="urn:microsoft.com/office/officeart/2018/2/layout/IconLabelList"/>
    <dgm:cxn modelId="{4A3F01E0-28A5-4178-9627-768230701CBE}" type="presParOf" srcId="{CB9C2EB2-AD35-4839-B6EA-948A9D8B6BBF}" destId="{09E59C45-EC36-42E9-BCEF-89BA6CCBC3C8}" srcOrd="1" destOrd="0" presId="urn:microsoft.com/office/officeart/2018/2/layout/IconLabelList"/>
    <dgm:cxn modelId="{8B3470EA-D172-44EA-B36B-0A5F4C2E4CB8}" type="presParOf" srcId="{CB9C2EB2-AD35-4839-B6EA-948A9D8B6BBF}" destId="{AF7648F4-036F-4BA0-B961-80444C1E0723}" srcOrd="2" destOrd="0" presId="urn:microsoft.com/office/officeart/2018/2/layout/IconLabelList"/>
    <dgm:cxn modelId="{D1C7EB0A-1CF7-433B-9EE5-08A83C443B74}" type="presParOf" srcId="{647D516E-01C7-4E97-A373-6D6C6954976D}" destId="{7A9EA4DD-7FBF-44DB-A484-0D658DF4C029}" srcOrd="1" destOrd="0" presId="urn:microsoft.com/office/officeart/2018/2/layout/IconLabelList"/>
    <dgm:cxn modelId="{A23145F6-AE1F-47EE-A600-FD314900C44A}" type="presParOf" srcId="{647D516E-01C7-4E97-A373-6D6C6954976D}" destId="{8E169C5F-B1EA-4380-A354-B314C2B0DF07}" srcOrd="2" destOrd="0" presId="urn:microsoft.com/office/officeart/2018/2/layout/IconLabelList"/>
    <dgm:cxn modelId="{C1A2EAFB-6DFD-4D23-BB45-87C057D14A7C}" type="presParOf" srcId="{8E169C5F-B1EA-4380-A354-B314C2B0DF07}" destId="{FCD14E69-032E-4740-9CFC-A2DF1A02BF56}" srcOrd="0" destOrd="0" presId="urn:microsoft.com/office/officeart/2018/2/layout/IconLabelList"/>
    <dgm:cxn modelId="{8269790D-F259-48AE-A506-5DE619CB1EC6}" type="presParOf" srcId="{8E169C5F-B1EA-4380-A354-B314C2B0DF07}" destId="{B57B5ACC-CEE8-4030-9F87-236DB0D67E35}" srcOrd="1" destOrd="0" presId="urn:microsoft.com/office/officeart/2018/2/layout/IconLabelList"/>
    <dgm:cxn modelId="{F144FA15-3847-4CC9-B8E6-87A383B11616}" type="presParOf" srcId="{8E169C5F-B1EA-4380-A354-B314C2B0DF07}" destId="{917A1C22-9AC2-49A2-97E8-0C112054CBB5}" srcOrd="2" destOrd="0" presId="urn:microsoft.com/office/officeart/2018/2/layout/IconLabelList"/>
    <dgm:cxn modelId="{597D77DA-EFA9-4721-82BE-2F08F97922F0}" type="presParOf" srcId="{647D516E-01C7-4E97-A373-6D6C6954976D}" destId="{0959517E-8F39-4625-9F62-183955A6EA28}" srcOrd="3" destOrd="0" presId="urn:microsoft.com/office/officeart/2018/2/layout/IconLabelList"/>
    <dgm:cxn modelId="{8444875F-CDAC-476B-834D-D94A92896533}" type="presParOf" srcId="{647D516E-01C7-4E97-A373-6D6C6954976D}" destId="{B8B2EFDF-A88C-4B36-AEE3-CF57DA0E2D73}" srcOrd="4" destOrd="0" presId="urn:microsoft.com/office/officeart/2018/2/layout/IconLabelList"/>
    <dgm:cxn modelId="{C2BA3C50-9D51-4992-B66E-6193DEDA38D7}" type="presParOf" srcId="{B8B2EFDF-A88C-4B36-AEE3-CF57DA0E2D73}" destId="{CFDE8203-E840-4A88-B548-B52411AF6526}" srcOrd="0" destOrd="0" presId="urn:microsoft.com/office/officeart/2018/2/layout/IconLabelList"/>
    <dgm:cxn modelId="{1BC0C219-AFC1-4844-A159-93550C328DD2}" type="presParOf" srcId="{B8B2EFDF-A88C-4B36-AEE3-CF57DA0E2D73}" destId="{4288E14D-1401-4009-AC59-1477E51C984F}" srcOrd="1" destOrd="0" presId="urn:microsoft.com/office/officeart/2018/2/layout/IconLabelList"/>
    <dgm:cxn modelId="{E9244D89-475A-43AD-B876-B124EC448346}" type="presParOf" srcId="{B8B2EFDF-A88C-4B36-AEE3-CF57DA0E2D73}" destId="{9373A2DC-162B-4B6F-B732-B758173C2C37}" srcOrd="2" destOrd="0" presId="urn:microsoft.com/office/officeart/2018/2/layout/IconLabelList"/>
    <dgm:cxn modelId="{CFEC4E7E-1519-4E5E-9B02-E3F3D6979465}" type="presParOf" srcId="{647D516E-01C7-4E97-A373-6D6C6954976D}" destId="{F96697EA-9F13-4DB7-934E-43373598DDA4}" srcOrd="5" destOrd="0" presId="urn:microsoft.com/office/officeart/2018/2/layout/IconLabelList"/>
    <dgm:cxn modelId="{21CE0F4B-42E9-4BCB-BF59-6F4475198E9E}" type="presParOf" srcId="{647D516E-01C7-4E97-A373-6D6C6954976D}" destId="{C006D276-9A97-41D0-BA5A-954035A0AEC7}" srcOrd="6" destOrd="0" presId="urn:microsoft.com/office/officeart/2018/2/layout/IconLabelList"/>
    <dgm:cxn modelId="{05805E90-5FED-4524-A464-E6453A53D918}" type="presParOf" srcId="{C006D276-9A97-41D0-BA5A-954035A0AEC7}" destId="{82E4ED80-E2BC-4024-BCA4-250268DC83DD}" srcOrd="0" destOrd="0" presId="urn:microsoft.com/office/officeart/2018/2/layout/IconLabelList"/>
    <dgm:cxn modelId="{EB6F9D60-99DA-4BC3-A826-34A362D40FF4}" type="presParOf" srcId="{C006D276-9A97-41D0-BA5A-954035A0AEC7}" destId="{DD8461D3-DB11-4B19-94FA-273701559704}" srcOrd="1" destOrd="0" presId="urn:microsoft.com/office/officeart/2018/2/layout/IconLabelList"/>
    <dgm:cxn modelId="{E7040A20-4171-4F3A-B4E3-665FD04B6FB7}" type="presParOf" srcId="{C006D276-9A97-41D0-BA5A-954035A0AEC7}" destId="{43B137F0-A5A5-4805-A7B8-A54516C41F4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E7803-F7FE-462B-B3CB-017F35184569}">
      <dsp:nvSpPr>
        <dsp:cNvPr id="0" name=""/>
        <dsp:cNvSpPr/>
      </dsp:nvSpPr>
      <dsp:spPr>
        <a:xfrm>
          <a:off x="2755" y="607461"/>
          <a:ext cx="2185777" cy="13114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Project Managers</a:t>
          </a:r>
          <a:endParaRPr lang="en-US" sz="2000" kern="1200" dirty="0"/>
        </a:p>
      </dsp:txBody>
      <dsp:txXfrm>
        <a:off x="2755" y="607461"/>
        <a:ext cx="2185777" cy="1311466"/>
      </dsp:txXfrm>
    </dsp:sp>
    <dsp:sp modelId="{13F2E311-524C-41F9-9F0E-A4F5AC8B37F5}">
      <dsp:nvSpPr>
        <dsp:cNvPr id="0" name=""/>
        <dsp:cNvSpPr/>
      </dsp:nvSpPr>
      <dsp:spPr>
        <a:xfrm>
          <a:off x="2407110" y="607461"/>
          <a:ext cx="2185777" cy="13114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Senior Project Managers</a:t>
          </a:r>
          <a:endParaRPr lang="en-US" sz="2000" kern="1200"/>
        </a:p>
      </dsp:txBody>
      <dsp:txXfrm>
        <a:off x="2407110" y="607461"/>
        <a:ext cx="2185777" cy="1311466"/>
      </dsp:txXfrm>
    </dsp:sp>
    <dsp:sp modelId="{E827D5B3-5F6B-4B76-8EBA-3766ABE0F5C1}">
      <dsp:nvSpPr>
        <dsp:cNvPr id="0" name=""/>
        <dsp:cNvSpPr/>
      </dsp:nvSpPr>
      <dsp:spPr>
        <a:xfrm>
          <a:off x="4811464" y="607461"/>
          <a:ext cx="2185777" cy="13114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Chief Information Officer</a:t>
          </a:r>
          <a:endParaRPr lang="en-US" sz="2000" kern="1200"/>
        </a:p>
      </dsp:txBody>
      <dsp:txXfrm>
        <a:off x="4811464" y="607461"/>
        <a:ext cx="2185777" cy="1311466"/>
      </dsp:txXfrm>
    </dsp:sp>
    <dsp:sp modelId="{165F8794-A66B-4BC2-BA7F-3727E4979C87}">
      <dsp:nvSpPr>
        <dsp:cNvPr id="0" name=""/>
        <dsp:cNvSpPr/>
      </dsp:nvSpPr>
      <dsp:spPr>
        <a:xfrm>
          <a:off x="7215819" y="607461"/>
          <a:ext cx="2185777" cy="13114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Solutions Architect</a:t>
          </a:r>
          <a:endParaRPr lang="en-US" sz="2000" kern="1200"/>
        </a:p>
      </dsp:txBody>
      <dsp:txXfrm>
        <a:off x="7215819" y="607461"/>
        <a:ext cx="2185777" cy="1311466"/>
      </dsp:txXfrm>
    </dsp:sp>
    <dsp:sp modelId="{A1EF7C79-F244-4AA2-A8EC-74DC24C90EA4}">
      <dsp:nvSpPr>
        <dsp:cNvPr id="0" name=""/>
        <dsp:cNvSpPr/>
      </dsp:nvSpPr>
      <dsp:spPr>
        <a:xfrm>
          <a:off x="1204932" y="2137505"/>
          <a:ext cx="2185777" cy="13114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Business Analysts</a:t>
          </a:r>
          <a:endParaRPr lang="en-US" sz="2000" kern="1200"/>
        </a:p>
      </dsp:txBody>
      <dsp:txXfrm>
        <a:off x="1204932" y="2137505"/>
        <a:ext cx="2185777" cy="1311466"/>
      </dsp:txXfrm>
    </dsp:sp>
    <dsp:sp modelId="{22BA18B1-7D20-4040-9F0D-24705FA9ED14}">
      <dsp:nvSpPr>
        <dsp:cNvPr id="0" name=""/>
        <dsp:cNvSpPr/>
      </dsp:nvSpPr>
      <dsp:spPr>
        <a:xfrm>
          <a:off x="3609287" y="2137505"/>
          <a:ext cx="2185777" cy="13114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KeyedIn implementation team</a:t>
          </a:r>
          <a:endParaRPr lang="en-US" sz="2000" kern="1200" dirty="0"/>
        </a:p>
      </dsp:txBody>
      <dsp:txXfrm>
        <a:off x="3609287" y="2137505"/>
        <a:ext cx="2185777" cy="1311466"/>
      </dsp:txXfrm>
    </dsp:sp>
    <dsp:sp modelId="{81C95057-22E5-4584-968A-23FBDDE386EC}">
      <dsp:nvSpPr>
        <dsp:cNvPr id="0" name=""/>
        <dsp:cNvSpPr/>
      </dsp:nvSpPr>
      <dsp:spPr>
        <a:xfrm>
          <a:off x="6013642" y="2137505"/>
          <a:ext cx="2185777" cy="13114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KeyedIn consultants</a:t>
          </a:r>
          <a:endParaRPr lang="en-US" sz="2000" kern="1200" dirty="0"/>
        </a:p>
      </dsp:txBody>
      <dsp:txXfrm>
        <a:off x="6013642" y="2137505"/>
        <a:ext cx="2185777" cy="1311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68CE3-5A42-4531-A8E5-B901B5320568}">
      <dsp:nvSpPr>
        <dsp:cNvPr id="0" name=""/>
        <dsp:cNvSpPr/>
      </dsp:nvSpPr>
      <dsp:spPr>
        <a:xfrm>
          <a:off x="776624" y="842254"/>
          <a:ext cx="1068520" cy="10685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648F4-036F-4BA0-B961-80444C1E0723}">
      <dsp:nvSpPr>
        <dsp:cNvPr id="0" name=""/>
        <dsp:cNvSpPr/>
      </dsp:nvSpPr>
      <dsp:spPr>
        <a:xfrm>
          <a:off x="123639" y="2297942"/>
          <a:ext cx="237449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It has given me a good exposure to the business environment</a:t>
          </a:r>
          <a:endParaRPr lang="en-US" sz="1600" kern="1200" dirty="0"/>
        </a:p>
      </dsp:txBody>
      <dsp:txXfrm>
        <a:off x="123639" y="2297942"/>
        <a:ext cx="2374490" cy="1125000"/>
      </dsp:txXfrm>
    </dsp:sp>
    <dsp:sp modelId="{FCD14E69-032E-4740-9CFC-A2DF1A02BF56}">
      <dsp:nvSpPr>
        <dsp:cNvPr id="0" name=""/>
        <dsp:cNvSpPr/>
      </dsp:nvSpPr>
      <dsp:spPr>
        <a:xfrm>
          <a:off x="3566651" y="842254"/>
          <a:ext cx="1068520" cy="10685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A1C22-9AC2-49A2-97E8-0C112054CBB5}">
      <dsp:nvSpPr>
        <dsp:cNvPr id="0" name=""/>
        <dsp:cNvSpPr/>
      </dsp:nvSpPr>
      <dsp:spPr>
        <a:xfrm>
          <a:off x="2913666" y="2297942"/>
          <a:ext cx="237449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How real time organizations work</a:t>
          </a:r>
          <a:endParaRPr lang="en-US" sz="1600" kern="1200" dirty="0"/>
        </a:p>
      </dsp:txBody>
      <dsp:txXfrm>
        <a:off x="2913666" y="2297942"/>
        <a:ext cx="2374490" cy="1125000"/>
      </dsp:txXfrm>
    </dsp:sp>
    <dsp:sp modelId="{CFDE8203-E840-4A88-B548-B52411AF6526}">
      <dsp:nvSpPr>
        <dsp:cNvPr id="0" name=""/>
        <dsp:cNvSpPr/>
      </dsp:nvSpPr>
      <dsp:spPr>
        <a:xfrm>
          <a:off x="6356677" y="842254"/>
          <a:ext cx="1068520" cy="10685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3A2DC-162B-4B6F-B732-B758173C2C37}">
      <dsp:nvSpPr>
        <dsp:cNvPr id="0" name=""/>
        <dsp:cNvSpPr/>
      </dsp:nvSpPr>
      <dsp:spPr>
        <a:xfrm>
          <a:off x="5703692" y="2297942"/>
          <a:ext cx="237449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Will be beneficial for me if I plan to pursue career in Project Portfolio Management or Consulting</a:t>
          </a:r>
          <a:endParaRPr lang="en-US" sz="1600" kern="1200" dirty="0"/>
        </a:p>
      </dsp:txBody>
      <dsp:txXfrm>
        <a:off x="5703692" y="2297942"/>
        <a:ext cx="2374490" cy="1125000"/>
      </dsp:txXfrm>
    </dsp:sp>
    <dsp:sp modelId="{82E4ED80-E2BC-4024-BCA4-250268DC83DD}">
      <dsp:nvSpPr>
        <dsp:cNvPr id="0" name=""/>
        <dsp:cNvSpPr/>
      </dsp:nvSpPr>
      <dsp:spPr>
        <a:xfrm>
          <a:off x="9146704" y="842254"/>
          <a:ext cx="1068520" cy="10685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137F0-A5A5-4805-A7B8-A54516C41F47}">
      <dsp:nvSpPr>
        <dsp:cNvPr id="0" name=""/>
        <dsp:cNvSpPr/>
      </dsp:nvSpPr>
      <dsp:spPr>
        <a:xfrm>
          <a:off x="8493719" y="2297942"/>
          <a:ext cx="237449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Useful for Finance related fields as well</a:t>
          </a:r>
          <a:endParaRPr lang="en-US" sz="1600" kern="1200" dirty="0"/>
        </a:p>
      </dsp:txBody>
      <dsp:txXfrm>
        <a:off x="8493719" y="2297942"/>
        <a:ext cx="2374490" cy="112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1DFFE-B4D9-4B22-9682-16D00E66D9DD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5978-2E0B-41D0-904D-879981D4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5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5978-2E0B-41D0-904D-879981D4C1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2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5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30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3995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9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21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9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55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3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0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2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0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6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6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1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3828A8-CF0E-475B-ABC6-209934D4FE9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1553A-C8F0-4F7E-8251-E518321D6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1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D00C8829-CB43-4AA2-AB5D-638C8939B9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53914E-E352-40BE-B286-487298F05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Raleway"/>
              </a:rPr>
              <a:t>Final </a:t>
            </a:r>
            <a:r>
              <a:rPr lang="en-US" dirty="0">
                <a:latin typeface="Raleway"/>
              </a:rPr>
              <a:t>R</a:t>
            </a:r>
            <a:r>
              <a:rPr lang="en-US" b="0" i="0" dirty="0">
                <a:effectLst/>
                <a:latin typeface="Raleway"/>
              </a:rPr>
              <a:t>eport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57388-AA76-4FEC-BB96-2D9BE3C59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/>
              <a:t>-Aditya Vardhan Singh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67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6134B-4019-45C9-8D35-58FC5FBE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16" y="2570637"/>
            <a:ext cx="3522879" cy="22780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What my role at ACR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FB755-5024-44A6-98F2-E755DF980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Project Portfolio Management Analyst </a:t>
            </a:r>
          </a:p>
          <a:p>
            <a:r>
              <a:rPr lang="en-US" dirty="0"/>
              <a:t>Assist with KeyedIn project coordination including project planning, meeting scheduling-tracking, and following up on action items.</a:t>
            </a:r>
          </a:p>
          <a:p>
            <a:r>
              <a:rPr lang="en-US" dirty="0"/>
              <a:t>Overseeing KeyedIn data, learning various KeyedIn functionalities and using company data and adding it to KeyedIn.</a:t>
            </a:r>
          </a:p>
          <a:p>
            <a:r>
              <a:rPr lang="en-US" dirty="0"/>
              <a:t>Tracking and managing KeyedIn project progress, taking ownership of the project meetings and deadlines. Supporting and managing KeyedIn Project alongside Director, and PMO.</a:t>
            </a:r>
          </a:p>
        </p:txBody>
      </p:sp>
    </p:spTree>
    <p:extLst>
      <p:ext uri="{BB962C8B-B14F-4D97-AF65-F5344CB8AC3E}">
        <p14:creationId xmlns:p14="http://schemas.microsoft.com/office/powerpoint/2010/main" val="3743519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454B-9893-412C-89CF-FAA4A364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4972"/>
          </a:xfrm>
        </p:spPr>
        <p:txBody>
          <a:bodyPr/>
          <a:lstStyle/>
          <a:p>
            <a:r>
              <a:rPr lang="en-US" dirty="0"/>
              <a:t>Projects worked in: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DF1D01-4225-4CDC-94C5-6A779FE12E1E}"/>
              </a:ext>
            </a:extLst>
          </p:cNvPr>
          <p:cNvGrpSpPr/>
          <p:nvPr/>
        </p:nvGrpSpPr>
        <p:grpSpPr>
          <a:xfrm>
            <a:off x="646111" y="1376516"/>
            <a:ext cx="3040986" cy="5010548"/>
            <a:chOff x="2755" y="607461"/>
            <a:chExt cx="2185777" cy="131146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396A5C4-6DC3-401F-BC5B-951AB818D481}"/>
                </a:ext>
              </a:extLst>
            </p:cNvPr>
            <p:cNvSpPr/>
            <p:nvPr/>
          </p:nvSpPr>
          <p:spPr>
            <a:xfrm>
              <a:off x="2755" y="607461"/>
              <a:ext cx="2185777" cy="1311466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E90718-C683-4FCB-9FFE-A3BEBD4BF7C2}"/>
                </a:ext>
              </a:extLst>
            </p:cNvPr>
            <p:cNvSpPr txBox="1"/>
            <p:nvPr/>
          </p:nvSpPr>
          <p:spPr>
            <a:xfrm>
              <a:off x="2755" y="607461"/>
              <a:ext cx="2185777" cy="1311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en-US" sz="2400" b="1" u="sng" dirty="0"/>
                <a:t>KeyedIn</a:t>
              </a:r>
            </a:p>
            <a:p>
              <a:pPr marL="342900" indent="-342900">
                <a:buFontTx/>
                <a:buChar char="-"/>
              </a:pPr>
              <a:r>
                <a:rPr lang="en-US" sz="2000" dirty="0"/>
                <a:t>Attend weekly planning meetings</a:t>
              </a:r>
            </a:p>
            <a:p>
              <a:pPr marL="342900" indent="-342900">
                <a:buFontTx/>
                <a:buChar char="-"/>
              </a:pPr>
              <a:r>
                <a:rPr lang="en-US" sz="2000" dirty="0"/>
                <a:t>Take notes of action items</a:t>
              </a:r>
            </a:p>
            <a:p>
              <a:pPr marL="342900" indent="-342900">
                <a:buFontTx/>
                <a:buChar char="-"/>
              </a:pPr>
              <a:r>
                <a:rPr lang="en-US" sz="2000" dirty="0"/>
                <a:t>Follow-up regarding progress with the team</a:t>
              </a:r>
            </a:p>
            <a:p>
              <a:pPr marL="342900" indent="-342900">
                <a:buFontTx/>
                <a:buChar char="-"/>
              </a:pPr>
              <a:r>
                <a:rPr lang="en-US" sz="2000" dirty="0"/>
                <a:t>Brainstorm solutions for the project</a:t>
              </a:r>
            </a:p>
            <a:p>
              <a:pPr marL="342900" indent="-342900">
                <a:buFontTx/>
                <a:buChar char="-"/>
              </a:pPr>
              <a:r>
                <a:rPr lang="en-US" sz="2000" dirty="0"/>
                <a:t>Publishing reports with the entire project team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D46723-1BA4-4C4B-9586-A99C1A2D6B2B}"/>
              </a:ext>
            </a:extLst>
          </p:cNvPr>
          <p:cNvGrpSpPr/>
          <p:nvPr/>
        </p:nvGrpSpPr>
        <p:grpSpPr>
          <a:xfrm>
            <a:off x="4188790" y="1394734"/>
            <a:ext cx="3040986" cy="5010548"/>
            <a:chOff x="2755" y="607461"/>
            <a:chExt cx="2185777" cy="131146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1865C3-B64B-4E16-85AE-B7DFE1E6FA19}"/>
                </a:ext>
              </a:extLst>
            </p:cNvPr>
            <p:cNvSpPr/>
            <p:nvPr/>
          </p:nvSpPr>
          <p:spPr>
            <a:xfrm>
              <a:off x="2755" y="607461"/>
              <a:ext cx="2185777" cy="1311466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2C6774-4757-41C7-A627-E0BDD3FCD06E}"/>
                </a:ext>
              </a:extLst>
            </p:cNvPr>
            <p:cNvSpPr txBox="1"/>
            <p:nvPr/>
          </p:nvSpPr>
          <p:spPr>
            <a:xfrm>
              <a:off x="2755" y="607461"/>
              <a:ext cx="2185777" cy="1311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en-US" sz="2400" b="1" u="sng" dirty="0"/>
                <a:t>AvaTax</a:t>
              </a:r>
            </a:p>
            <a:p>
              <a:pPr marL="342900" indent="-342900">
                <a:buFontTx/>
                <a:buChar char="-"/>
              </a:pPr>
              <a:r>
                <a:rPr lang="en-US" sz="2000" dirty="0"/>
                <a:t>Weekly progress report</a:t>
              </a:r>
            </a:p>
            <a:p>
              <a:pPr marL="342900" indent="-342900">
                <a:buFontTx/>
                <a:buChar char="-"/>
              </a:pPr>
              <a:r>
                <a:rPr lang="en-US" sz="2000" dirty="0"/>
                <a:t>Communication with key stakeholders and creating the progress report accordingly</a:t>
              </a:r>
            </a:p>
            <a:p>
              <a:pPr marL="342900" indent="-342900">
                <a:buFontTx/>
                <a:buChar char="-"/>
              </a:pPr>
              <a:r>
                <a:rPr lang="en-US" sz="2000" dirty="0"/>
                <a:t>Publishing of reports with the team working on the project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DC8AA5-7BCD-4EA8-B03E-5412D28994F6}"/>
              </a:ext>
            </a:extLst>
          </p:cNvPr>
          <p:cNvGrpSpPr/>
          <p:nvPr/>
        </p:nvGrpSpPr>
        <p:grpSpPr>
          <a:xfrm>
            <a:off x="7865057" y="1376516"/>
            <a:ext cx="3040986" cy="5010548"/>
            <a:chOff x="2755" y="607461"/>
            <a:chExt cx="2185777" cy="131146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767340-D2A3-4620-9440-F27215AA6801}"/>
                </a:ext>
              </a:extLst>
            </p:cNvPr>
            <p:cNvSpPr/>
            <p:nvPr/>
          </p:nvSpPr>
          <p:spPr>
            <a:xfrm>
              <a:off x="2755" y="607461"/>
              <a:ext cx="2185777" cy="1311466"/>
            </a:xfrm>
            <a:prstGeom prst="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A1AD2B-59A2-4706-B7DD-2722D8CE5C0C}"/>
                </a:ext>
              </a:extLst>
            </p:cNvPr>
            <p:cNvSpPr txBox="1"/>
            <p:nvPr/>
          </p:nvSpPr>
          <p:spPr>
            <a:xfrm>
              <a:off x="2755" y="607461"/>
              <a:ext cx="2185777" cy="1311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en-US" sz="2400" b="1" u="sng" dirty="0"/>
                <a:t>OneStream</a:t>
              </a:r>
            </a:p>
            <a:p>
              <a:pPr marL="342900" indent="-342900">
                <a:buFontTx/>
                <a:buChar char="-"/>
              </a:pPr>
              <a:r>
                <a:rPr lang="en-US" sz="2000" dirty="0"/>
                <a:t>Weekly progress report</a:t>
              </a:r>
            </a:p>
            <a:p>
              <a:pPr marL="342900" indent="-342900">
                <a:buFontTx/>
                <a:buChar char="-"/>
              </a:pPr>
              <a:r>
                <a:rPr lang="en-US" sz="2000" dirty="0"/>
                <a:t>Communication with key stakeholders and creating the progress report accordingly</a:t>
              </a:r>
            </a:p>
            <a:p>
              <a:pPr marL="342900" indent="-342900">
                <a:buFontTx/>
                <a:buChar char="-"/>
              </a:pPr>
              <a:r>
                <a:rPr lang="en-US" sz="2000" dirty="0"/>
                <a:t>Publishing of reports with the team working on the 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056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7" descr="White puzzle with one red piece">
            <a:extLst>
              <a:ext uri="{FF2B5EF4-FFF2-40B4-BE49-F238E27FC236}">
                <a16:creationId xmlns:a16="http://schemas.microsoft.com/office/drawing/2014/main" id="{5E22810D-5CDF-45E1-9503-47B2886A43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7B71D8-42C6-4E63-8247-679C8F8A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>
            <a:normAutofit/>
          </a:bodyPr>
          <a:lstStyle/>
          <a:p>
            <a:r>
              <a:rPr lang="en-US" sz="3900" dirty="0"/>
              <a:t>New and some of the most important things I learned and accomplished:</a:t>
            </a: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909FE742-1A27-4AEF-B5F0-F8C383EAB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4EA0306-BC3B-4237-B692-5576B029B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257566"/>
            <a:ext cx="5503965" cy="4195481"/>
          </a:xfrm>
        </p:spPr>
        <p:txBody>
          <a:bodyPr anchor="ctr">
            <a:normAutofit/>
          </a:bodyPr>
          <a:lstStyle/>
          <a:p>
            <a:r>
              <a:rPr lang="en-US" dirty="0"/>
              <a:t>Way of communication throughout the organization.</a:t>
            </a:r>
          </a:p>
          <a:p>
            <a:r>
              <a:rPr lang="en-US" dirty="0"/>
              <a:t>What is KeyedIn?</a:t>
            </a:r>
          </a:p>
          <a:p>
            <a:r>
              <a:rPr lang="en-US" dirty="0"/>
              <a:t>Use and importance of KeyedIn.</a:t>
            </a:r>
          </a:p>
          <a:p>
            <a:r>
              <a:rPr lang="en-US" dirty="0"/>
              <a:t>Importance of planning, structuring and iterating.</a:t>
            </a:r>
          </a:p>
          <a:p>
            <a:r>
              <a:rPr lang="en-US" dirty="0"/>
              <a:t>Importance of taking one step at a time and not trying to finishing everything in one go.</a:t>
            </a:r>
          </a:p>
          <a:p>
            <a:r>
              <a:rPr lang="en-US" dirty="0"/>
              <a:t>Tracking progress.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1ACB48-70F0-4192-AF81-0EC594483F70}"/>
              </a:ext>
            </a:extLst>
          </p:cNvPr>
          <p:cNvSpPr txBox="1">
            <a:spLocks/>
          </p:cNvSpPr>
          <p:nvPr/>
        </p:nvSpPr>
        <p:spPr>
          <a:xfrm>
            <a:off x="6688035" y="2210081"/>
            <a:ext cx="5503965" cy="4195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Taking proper notes and following up on action items.</a:t>
            </a:r>
          </a:p>
          <a:p>
            <a:r>
              <a:rPr lang="en-US" dirty="0"/>
              <a:t>Multitasking</a:t>
            </a:r>
          </a:p>
          <a:p>
            <a:r>
              <a:rPr lang="en-US" dirty="0"/>
              <a:t>Scheduling meetings with key stakeholders with different availabilities.</a:t>
            </a:r>
          </a:p>
          <a:p>
            <a:r>
              <a:rPr lang="en-US" dirty="0"/>
              <a:t>Improved my confidence and communications skills.</a:t>
            </a:r>
          </a:p>
          <a:p>
            <a:r>
              <a:rPr lang="en-US" dirty="0"/>
              <a:t>Learned working at a faster pace with greater efficiency.</a:t>
            </a:r>
          </a:p>
          <a:p>
            <a:r>
              <a:rPr lang="en-US" dirty="0"/>
              <a:t>Improved my problem-solving skills.</a:t>
            </a:r>
          </a:p>
        </p:txBody>
      </p:sp>
    </p:spTree>
    <p:extLst>
      <p:ext uri="{BB962C8B-B14F-4D97-AF65-F5344CB8AC3E}">
        <p14:creationId xmlns:p14="http://schemas.microsoft.com/office/powerpoint/2010/main" val="258108539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7258D-97D0-48E9-A411-20D29A96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Who are some key stakeholders in the firm with whom I worked directly, my experience and learning from them: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913A9FED-01E2-4B01-BB2D-A11A201C9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713123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845812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016DEDB1-CA71-43FC-90FD-621F52843D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FC247A-BFCE-4BD5-AFB4-48CA8B40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How my learning from my two majors helped me in the internship: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FE742-1A27-4AEF-B5F0-F8C383EAB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391A2-36FD-4F2E-906A-82E184A1B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 have made use of the Agile process that I learned in MIS for few of my assignments at my internship and my learnings through finance has made it easier for me to manage the KeyedIn related financials at </a:t>
            </a:r>
            <a:r>
              <a:rPr lang="en-US" dirty="0" err="1"/>
              <a:t>AmerCareRoyal</a:t>
            </a:r>
            <a:r>
              <a:rPr lang="en-US" dirty="0"/>
              <a:t>. There have been many new learnings that are not directly related to my majors, but I believe will be handy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63061544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817DD-27C3-418F-99B0-1CD73313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How my experience relates to and supports my education and career: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A993992-6AF8-4F37-A72E-7C0A147DD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259334"/>
              </p:ext>
            </p:extLst>
          </p:nvPr>
        </p:nvGraphicFramePr>
        <p:xfrm>
          <a:off x="466725" y="2140084"/>
          <a:ext cx="10991850" cy="426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947964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C5F54-B57E-48C8-8521-FC4EF861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Some of the most fun and important things I gathered from my internship: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C1322-CAF1-4378-B3CC-DE72F5B32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 dirty="0"/>
              <a:t>I am having a good time working again for the firm as PPM Analyst.</a:t>
            </a:r>
          </a:p>
          <a:p>
            <a:r>
              <a:rPr lang="en-US" dirty="0"/>
              <a:t>Building upon relations with some of the team members with whom I worked with previously.</a:t>
            </a:r>
          </a:p>
          <a:p>
            <a:r>
              <a:rPr lang="en-US" dirty="0"/>
              <a:t>Getting to know about the company culture better.</a:t>
            </a:r>
          </a:p>
          <a:p>
            <a:r>
              <a:rPr lang="en-US" dirty="0"/>
              <a:t>Always gotten help when needed.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05966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223</TotalTime>
  <Words>492</Words>
  <Application>Microsoft Office PowerPoint</Application>
  <PresentationFormat>Widescreen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Raleway</vt:lpstr>
      <vt:lpstr>Wingdings 3</vt:lpstr>
      <vt:lpstr>Ion</vt:lpstr>
      <vt:lpstr>Final Report</vt:lpstr>
      <vt:lpstr>What my role at ACR is:</vt:lpstr>
      <vt:lpstr>Projects worked in:</vt:lpstr>
      <vt:lpstr>New and some of the most important things I learned and accomplished:</vt:lpstr>
      <vt:lpstr>Who are some key stakeholders in the firm with whom I worked directly, my experience and learning from them:</vt:lpstr>
      <vt:lpstr>How my learning from my two majors helped me in the internship:</vt:lpstr>
      <vt:lpstr>How my experience relates to and supports my education and career:</vt:lpstr>
      <vt:lpstr>Some of the most fun and important things I gathered from my internship: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report draft</dc:title>
  <dc:creator>Aditya Singh</dc:creator>
  <cp:lastModifiedBy>Aditya Vardhan</cp:lastModifiedBy>
  <cp:revision>30</cp:revision>
  <dcterms:created xsi:type="dcterms:W3CDTF">2021-07-26T00:45:05Z</dcterms:created>
  <dcterms:modified xsi:type="dcterms:W3CDTF">2021-12-06T00:13:21Z</dcterms:modified>
</cp:coreProperties>
</file>