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2" r:id="rId6"/>
    <p:sldId id="283" r:id="rId7"/>
    <p:sldId id="287" r:id="rId8"/>
    <p:sldId id="281" r:id="rId9"/>
    <p:sldId id="286" r:id="rId10"/>
    <p:sldId id="294" r:id="rId11"/>
    <p:sldId id="292" r:id="rId12"/>
    <p:sldId id="296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7BF119-7E5C-49C1-B689-D3DF41E066D3}" v="4" dt="2022-02-18T19:30:51.652"/>
    <p1510:client id="{CFB62ACF-6D96-4455-A6DD-D6C242D926DB}" v="2" dt="2022-02-19T18:22:17.455"/>
    <p1510:client id="{EA66C983-BB81-402C-8A8B-503AB7F910A6}" v="1177" dt="2022-02-18T19:32:00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mmee Truong" userId="d8b5d34c385462f3" providerId="LiveId" clId="{CFB62ACF-6D96-4455-A6DD-D6C242D926DB}"/>
    <pc:docChg chg="undo custSel modSld">
      <pc:chgData name="Aimmee Truong" userId="d8b5d34c385462f3" providerId="LiveId" clId="{CFB62ACF-6D96-4455-A6DD-D6C242D926DB}" dt="2022-02-19T19:09:08.024" v="37" actId="20577"/>
      <pc:docMkLst>
        <pc:docMk/>
      </pc:docMkLst>
      <pc:sldChg chg="modSp mod">
        <pc:chgData name="Aimmee Truong" userId="d8b5d34c385462f3" providerId="LiveId" clId="{CFB62ACF-6D96-4455-A6DD-D6C242D926DB}" dt="2022-02-19T18:41:36.508" v="30" actId="20577"/>
        <pc:sldMkLst>
          <pc:docMk/>
          <pc:sldMk cId="1583120128" sldId="280"/>
        </pc:sldMkLst>
        <pc:spChg chg="mod">
          <ac:chgData name="Aimmee Truong" userId="d8b5d34c385462f3" providerId="LiveId" clId="{CFB62ACF-6D96-4455-A6DD-D6C242D926DB}" dt="2022-02-19T18:41:36.508" v="30" actId="20577"/>
          <ac:spMkLst>
            <pc:docMk/>
            <pc:sldMk cId="1583120128" sldId="280"/>
            <ac:spMk id="3" creationId="{DB93FB3F-A8D4-46D3-A1C6-C79C64563729}"/>
          </ac:spMkLst>
        </pc:spChg>
      </pc:sldChg>
      <pc:sldChg chg="mod">
        <pc:chgData name="Aimmee Truong" userId="d8b5d34c385462f3" providerId="LiveId" clId="{CFB62ACF-6D96-4455-A6DD-D6C242D926DB}" dt="2022-02-19T15:46:32.108" v="15" actId="27918"/>
        <pc:sldMkLst>
          <pc:docMk/>
          <pc:sldMk cId="3265077456" sldId="281"/>
        </pc:sldMkLst>
      </pc:sldChg>
      <pc:sldChg chg="modSp">
        <pc:chgData name="Aimmee Truong" userId="d8b5d34c385462f3" providerId="LiveId" clId="{CFB62ACF-6D96-4455-A6DD-D6C242D926DB}" dt="2022-02-19T18:22:17.455" v="28" actId="20577"/>
        <pc:sldMkLst>
          <pc:docMk/>
          <pc:sldMk cId="2806257203" sldId="282"/>
        </pc:sldMkLst>
        <pc:graphicFrameChg chg="mod">
          <ac:chgData name="Aimmee Truong" userId="d8b5d34c385462f3" providerId="LiveId" clId="{CFB62ACF-6D96-4455-A6DD-D6C242D926DB}" dt="2022-02-19T18:22:17.455" v="28" actId="20577"/>
          <ac:graphicFrameMkLst>
            <pc:docMk/>
            <pc:sldMk cId="2806257203" sldId="282"/>
            <ac:graphicFrameMk id="12" creationId="{1E5659A2-FA7D-4C38-864B-37B42C27540F}"/>
          </ac:graphicFrameMkLst>
        </pc:graphicFrameChg>
      </pc:sldChg>
      <pc:sldChg chg="modSp mod">
        <pc:chgData name="Aimmee Truong" userId="d8b5d34c385462f3" providerId="LiveId" clId="{CFB62ACF-6D96-4455-A6DD-D6C242D926DB}" dt="2022-02-19T19:09:08.024" v="37" actId="20577"/>
        <pc:sldMkLst>
          <pc:docMk/>
          <pc:sldMk cId="2642300504" sldId="283"/>
        </pc:sldMkLst>
        <pc:spChg chg="mod">
          <ac:chgData name="Aimmee Truong" userId="d8b5d34c385462f3" providerId="LiveId" clId="{CFB62ACF-6D96-4455-A6DD-D6C242D926DB}" dt="2022-02-19T19:09:08.024" v="37" actId="20577"/>
          <ac:spMkLst>
            <pc:docMk/>
            <pc:sldMk cId="2642300504" sldId="283"/>
            <ac:spMk id="11" creationId="{BA24349D-FC39-4B50-AE70-1D07639A7F13}"/>
          </ac:spMkLst>
        </pc:spChg>
      </pc:sldChg>
      <pc:sldChg chg="modSp mod">
        <pc:chgData name="Aimmee Truong" userId="d8b5d34c385462f3" providerId="LiveId" clId="{CFB62ACF-6D96-4455-A6DD-D6C242D926DB}" dt="2022-02-19T15:40:56.434" v="10" actId="1076"/>
        <pc:sldMkLst>
          <pc:docMk/>
          <pc:sldMk cId="931985901" sldId="287"/>
        </pc:sldMkLst>
        <pc:spChg chg="mod">
          <ac:chgData name="Aimmee Truong" userId="d8b5d34c385462f3" providerId="LiveId" clId="{CFB62ACF-6D96-4455-A6DD-D6C242D926DB}" dt="2022-02-19T15:40:56.434" v="10" actId="1076"/>
          <ac:spMkLst>
            <pc:docMk/>
            <pc:sldMk cId="931985901" sldId="287"/>
            <ac:spMk id="6" creationId="{4138674C-7753-4250-BA70-458171AAC11B}"/>
          </ac:spMkLst>
        </pc:spChg>
        <pc:graphicFrameChg chg="modGraphic">
          <ac:chgData name="Aimmee Truong" userId="d8b5d34c385462f3" providerId="LiveId" clId="{CFB62ACF-6D96-4455-A6DD-D6C242D926DB}" dt="2022-02-19T15:40:52.603" v="9" actId="14100"/>
          <ac:graphicFrameMkLst>
            <pc:docMk/>
            <pc:sldMk cId="931985901" sldId="287"/>
            <ac:graphicFrameMk id="3" creationId="{0F145D12-65C7-4547-A845-EB71082A4A74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6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62" b="0" i="0" u="none" strike="noStrike" baseline="0"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Comparison of 5 Year Cumulative Total Return</a:t>
            </a:r>
            <a:endParaRPr lang="en-US"/>
          </a:p>
        </c:rich>
      </c:tx>
      <c:layout>
        <c:manualLayout>
          <c:xMode val="edge"/>
          <c:yMode val="edge"/>
          <c:x val="0.25722320508388191"/>
          <c:y val="2.70442482231361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Microsoft Corportaion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2016 June</c:v>
                </c:pt>
                <c:pt idx="1">
                  <c:v>2017 June</c:v>
                </c:pt>
                <c:pt idx="2">
                  <c:v>2018 June</c:v>
                </c:pt>
                <c:pt idx="3">
                  <c:v>2019 June</c:v>
                </c:pt>
                <c:pt idx="4">
                  <c:v>2020 June</c:v>
                </c:pt>
                <c:pt idx="5">
                  <c:v>2021 June</c:v>
                </c:pt>
              </c:strCache>
            </c:strRef>
          </c:cat>
          <c:val>
            <c:numRef>
              <c:f>Sheet1!$B$2:$B$7</c:f>
              <c:numCache>
                <c:formatCode>_("$"* #,##0.00_);_("$"* \(#,##0.00\);_("$"* "-"??_);_(@_)</c:formatCode>
                <c:ptCount val="6"/>
                <c:pt idx="0">
                  <c:v>100</c:v>
                </c:pt>
                <c:pt idx="1">
                  <c:v>138.05000000000001</c:v>
                </c:pt>
                <c:pt idx="2">
                  <c:v>201.33</c:v>
                </c:pt>
                <c:pt idx="3">
                  <c:v>277.97000000000003</c:v>
                </c:pt>
                <c:pt idx="4">
                  <c:v>427.51</c:v>
                </c:pt>
                <c:pt idx="5">
                  <c:v>574.61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7F-4068-B402-06AAA2153C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S&amp;P 500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2016 June</c:v>
                </c:pt>
                <c:pt idx="1">
                  <c:v>2017 June</c:v>
                </c:pt>
                <c:pt idx="2">
                  <c:v>2018 June</c:v>
                </c:pt>
                <c:pt idx="3">
                  <c:v>2019 June</c:v>
                </c:pt>
                <c:pt idx="4">
                  <c:v>2020 June</c:v>
                </c:pt>
                <c:pt idx="5">
                  <c:v>2021 June</c:v>
                </c:pt>
              </c:strCache>
            </c:strRef>
          </c:cat>
          <c:val>
            <c:numRef>
              <c:f>Sheet1!$C$2:$C$7</c:f>
              <c:numCache>
                <c:formatCode>_("$"* #,##0.00_);_("$"* \(#,##0.00\);_("$"* "-"??_);_(@_)</c:formatCode>
                <c:ptCount val="6"/>
                <c:pt idx="0">
                  <c:v>100</c:v>
                </c:pt>
                <c:pt idx="1">
                  <c:v>117.9</c:v>
                </c:pt>
                <c:pt idx="2">
                  <c:v>134.84</c:v>
                </c:pt>
                <c:pt idx="3">
                  <c:v>148.88999999999999</c:v>
                </c:pt>
                <c:pt idx="4">
                  <c:v>160.06</c:v>
                </c:pt>
                <c:pt idx="5">
                  <c:v>225.36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7F-4068-B402-06AAA2153C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NASDAQ Computer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2016 June</c:v>
                </c:pt>
                <c:pt idx="1">
                  <c:v>2017 June</c:v>
                </c:pt>
                <c:pt idx="2">
                  <c:v>2018 June</c:v>
                </c:pt>
                <c:pt idx="3">
                  <c:v>2019 June</c:v>
                </c:pt>
                <c:pt idx="4">
                  <c:v>2020 June</c:v>
                </c:pt>
                <c:pt idx="5">
                  <c:v>2021 June</c:v>
                </c:pt>
              </c:strCache>
            </c:strRef>
          </c:cat>
          <c:val>
            <c:numRef>
              <c:f>Sheet1!$D$2:$D$7</c:f>
              <c:numCache>
                <c:formatCode>_("$"* #,##0.00_);_("$"* \(#,##0.00\);_("$"* "-"??_);_(@_)</c:formatCode>
                <c:ptCount val="6"/>
                <c:pt idx="0">
                  <c:v>100</c:v>
                </c:pt>
                <c:pt idx="1">
                  <c:v>138.6</c:v>
                </c:pt>
                <c:pt idx="2">
                  <c:v>182.6</c:v>
                </c:pt>
                <c:pt idx="3">
                  <c:v>198.89</c:v>
                </c:pt>
                <c:pt idx="4">
                  <c:v>289.39999999999998</c:v>
                </c:pt>
                <c:pt idx="5">
                  <c:v>440.62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7F-4068-B402-06AAA2153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659759"/>
        <c:axId val="407891359"/>
      </c:lineChart>
      <c:catAx>
        <c:axId val="36365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891359"/>
        <c:crosses val="autoZero"/>
        <c:auto val="1"/>
        <c:lblAlgn val="ctr"/>
        <c:lblOffset val="100"/>
        <c:noMultiLvlLbl val="0"/>
      </c:catAx>
      <c:valAx>
        <c:axId val="407891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659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Summary results of Operations (in Millions)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Revenue</c:v>
                </c:pt>
                <c:pt idx="1">
                  <c:v>Gross Margin</c:v>
                </c:pt>
                <c:pt idx="2">
                  <c:v>Operating Income</c:v>
                </c:pt>
                <c:pt idx="3">
                  <c:v>Net Income</c:v>
                </c:pt>
                <c:pt idx="4">
                  <c:v>Diluted earnings per share</c:v>
                </c:pt>
                <c:pt idx="5">
                  <c:v>Adjusted net income (non-GAAP)</c:v>
                </c:pt>
                <c:pt idx="6">
                  <c:v>Adjusted diluted earnings per share (non-GAAP)</c:v>
                </c:pt>
              </c:strCache>
            </c:strRef>
          </c:cat>
          <c:val>
            <c:numRef>
              <c:f>Sheet1!$B$2:$B$8</c:f>
              <c:numCache>
                <c:formatCode>"$"#,##0_);[Red]\("$"#,##0\)</c:formatCode>
                <c:ptCount val="7"/>
                <c:pt idx="0">
                  <c:v>168088</c:v>
                </c:pt>
                <c:pt idx="1">
                  <c:v>115856</c:v>
                </c:pt>
                <c:pt idx="2">
                  <c:v>69916</c:v>
                </c:pt>
                <c:pt idx="3">
                  <c:v>61271</c:v>
                </c:pt>
                <c:pt idx="4" formatCode="&quot;$&quot;#,##0.00_);[Red]\(&quot;$&quot;#,##0.00\)">
                  <c:v>8.0500000000000007</c:v>
                </c:pt>
                <c:pt idx="5">
                  <c:v>60651</c:v>
                </c:pt>
                <c:pt idx="6" formatCode="&quot;$&quot;#,##0.00_);[Red]\(&quot;$&quot;#,##0.00\)">
                  <c:v>7.97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B8-3244-A246-3EF4FB546F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Revenue</c:v>
                </c:pt>
                <c:pt idx="1">
                  <c:v>Gross Margin</c:v>
                </c:pt>
                <c:pt idx="2">
                  <c:v>Operating Income</c:v>
                </c:pt>
                <c:pt idx="3">
                  <c:v>Net Income</c:v>
                </c:pt>
                <c:pt idx="4">
                  <c:v>Diluted earnings per share</c:v>
                </c:pt>
                <c:pt idx="5">
                  <c:v>Adjusted net income (non-GAAP)</c:v>
                </c:pt>
                <c:pt idx="6">
                  <c:v>Adjusted diluted earnings per share (non-GAAP)</c:v>
                </c:pt>
              </c:strCache>
            </c:strRef>
          </c:cat>
          <c:val>
            <c:numRef>
              <c:f>Sheet1!$C$2:$C$8</c:f>
              <c:numCache>
                <c:formatCode>"$"#,##0_);[Red]\("$"#,##0\)</c:formatCode>
                <c:ptCount val="7"/>
                <c:pt idx="0">
                  <c:v>143015</c:v>
                </c:pt>
                <c:pt idx="1">
                  <c:v>96937</c:v>
                </c:pt>
                <c:pt idx="2">
                  <c:v>52959</c:v>
                </c:pt>
                <c:pt idx="3">
                  <c:v>44281</c:v>
                </c:pt>
                <c:pt idx="4" formatCode="&quot;$&quot;#,##0.00_);[Red]\(&quot;$&quot;#,##0.00\)">
                  <c:v>5.76</c:v>
                </c:pt>
                <c:pt idx="5">
                  <c:v>44281</c:v>
                </c:pt>
                <c:pt idx="6" formatCode="&quot;$&quot;#,##0.00_);[Red]\(&quot;$&quot;#,##0.00\)">
                  <c:v>5.76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B8-3244-A246-3EF4FB546F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Percent Change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Revenue</c:v>
                </c:pt>
                <c:pt idx="1">
                  <c:v>Gross Margin</c:v>
                </c:pt>
                <c:pt idx="2">
                  <c:v>Operating Income</c:v>
                </c:pt>
                <c:pt idx="3">
                  <c:v>Net Income</c:v>
                </c:pt>
                <c:pt idx="4">
                  <c:v>Diluted earnings per share</c:v>
                </c:pt>
                <c:pt idx="5">
                  <c:v>Adjusted net income (non-GAAP)</c:v>
                </c:pt>
                <c:pt idx="6">
                  <c:v>Adjusted diluted earnings per share (non-GAAP)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0.18</c:v>
                </c:pt>
                <c:pt idx="1">
                  <c:v>0.2</c:v>
                </c:pt>
                <c:pt idx="2">
                  <c:v>0.32</c:v>
                </c:pt>
                <c:pt idx="3">
                  <c:v>0.38</c:v>
                </c:pt>
                <c:pt idx="4">
                  <c:v>0.4</c:v>
                </c:pt>
                <c:pt idx="5">
                  <c:v>0.37</c:v>
                </c:pt>
                <c:pt idx="6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B8-3244-A246-3EF4FB546F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875506112"/>
        <c:axId val="261553760"/>
      </c:barChart>
      <c:catAx>
        <c:axId val="1875506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553760"/>
        <c:crosses val="autoZero"/>
        <c:auto val="1"/>
        <c:lblAlgn val="ctr"/>
        <c:lblOffset val="100"/>
        <c:noMultiLvlLbl val="0"/>
      </c:catAx>
      <c:valAx>
        <c:axId val="261553760"/>
        <c:scaling>
          <c:orientation val="minMax"/>
        </c:scaling>
        <c:delete val="1"/>
        <c:axPos val="l"/>
        <c:numFmt formatCode="&quot;$&quot;#,##0_);[Red]\(&quot;$&quot;#,##0\)" sourceLinked="1"/>
        <c:majorTickMark val="none"/>
        <c:minorTickMark val="none"/>
        <c:tickLblPos val="nextTo"/>
        <c:crossAx val="18755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ketchfab.com/3d-models/apple-logo-ec021e3e50774b02937823e0a6145500" TargetMode="External"/><Relationship Id="rId1" Type="http://schemas.openxmlformats.org/officeDocument/2006/relationships/image" Target="../media/image15.jpeg"/><Relationship Id="rId5" Type="http://schemas.openxmlformats.org/officeDocument/2006/relationships/hyperlink" Target="http://www.pngall.com/oracle-png/download/40071" TargetMode="External"/><Relationship Id="rId4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ketchfab.com/3d-models/apple-logo-ec021e3e50774b02937823e0a6145500" TargetMode="External"/><Relationship Id="rId1" Type="http://schemas.openxmlformats.org/officeDocument/2006/relationships/image" Target="../media/image15.jpeg"/><Relationship Id="rId5" Type="http://schemas.openxmlformats.org/officeDocument/2006/relationships/hyperlink" Target="http://www.pngall.com/oracle-png/download/40071" TargetMode="External"/><Relationship Id="rId4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In 2021 they delivered $168 billion in revenue.</a:t>
          </a:r>
        </a:p>
        <a:p>
          <a:pPr>
            <a:lnSpc>
              <a:spcPct val="100000"/>
            </a:lnSpc>
            <a:defRPr b="1"/>
          </a:pPr>
          <a:endParaRPr lang="en-US" dirty="0"/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Operating income grew 32% to </a:t>
          </a:r>
        </a:p>
        <a:p>
          <a:pPr>
            <a:lnSpc>
              <a:spcPct val="100000"/>
            </a:lnSpc>
            <a:defRPr b="1"/>
          </a:pPr>
          <a:r>
            <a:rPr lang="en-US" dirty="0"/>
            <a:t>$70 billion.</a:t>
          </a:r>
        </a:p>
        <a:p>
          <a:pPr>
            <a:lnSpc>
              <a:spcPct val="100000"/>
            </a:lnSpc>
            <a:defRPr b="1"/>
          </a:pPr>
          <a:endParaRPr lang="en-US" dirty="0"/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LinkedIn passed $10 billion in annual revenue for the first time.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DA6F9F3-4A7F-42F9-8B77-7BD552F03105}" type="pres">
      <dgm:prSet presAssocID="{E754A2A0-41CE-428B-9DDC-DCD1FD12D16A}" presName="compNode" presStyleCnt="0"/>
      <dgm:spPr/>
    </dgm:pt>
    <dgm:pt modelId="{AF72813A-2810-4A52-BE92-611D54918694}" type="pres">
      <dgm:prSet presAssocID="{E754A2A0-41CE-428B-9DDC-DCD1FD12D16A}" presName="iconRect" presStyleLbl="node1" presStyleIdx="0" presStyleCnt="3" custLinFactNeighborY="592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0FF9AC2C-F836-43CA-8259-A20F609F4C83}" type="pres">
      <dgm:prSet presAssocID="{E754A2A0-41CE-428B-9DDC-DCD1FD12D16A}" presName="iconSpace" presStyleCnt="0"/>
      <dgm:spPr/>
    </dgm:pt>
    <dgm:pt modelId="{DF27DA54-DCB6-45F4-890E-F7DCC5A4BE12}" type="pres">
      <dgm:prSet presAssocID="{E754A2A0-41CE-428B-9DDC-DCD1FD12D16A}" presName="parTx" presStyleLbl="revTx" presStyleIdx="0" presStyleCnt="6" custLinFactNeighborY="8036">
        <dgm:presLayoutVars>
          <dgm:chMax val="0"/>
          <dgm:chPref val="0"/>
        </dgm:presLayoutVars>
      </dgm:prSet>
      <dgm:spPr/>
    </dgm:pt>
    <dgm:pt modelId="{E3A03C26-8C60-4D73-A4C2-0678A1DD3B31}" type="pres">
      <dgm:prSet presAssocID="{E754A2A0-41CE-428B-9DDC-DCD1FD12D16A}" presName="txSpace" presStyleCnt="0"/>
      <dgm:spPr/>
    </dgm:pt>
    <dgm:pt modelId="{DD091D0A-5A25-4241-91F3-18D32B0BDD4F}" type="pres">
      <dgm:prSet presAssocID="{E754A2A0-41CE-428B-9DDC-DCD1FD12D16A}" presName="desTx" presStyleLbl="revTx" presStyleIdx="1" presStyleCnt="6">
        <dgm:presLayoutVars/>
      </dgm:prSet>
      <dgm:spPr/>
    </dgm:pt>
    <dgm:pt modelId="{2564C0D4-4875-421D-81DB-70BF6751BBA7}" type="pres">
      <dgm:prSet presAssocID="{02D8D4EF-9694-45C7-AF26-E20371B3C352}" presName="sibTrans" presStyleCnt="0"/>
      <dgm:spPr/>
    </dgm:pt>
    <dgm:pt modelId="{3076B9F9-EC92-4653-AC03-C71FD5E9A400}" type="pres">
      <dgm:prSet presAssocID="{DCCE571A-4D30-4294-ABAF-6885F619D2D9}" presName="compNode" presStyleCnt="0"/>
      <dgm:spPr/>
    </dgm:pt>
    <dgm:pt modelId="{210823F6-AC1A-46E3-9D99-A319DF497539}" type="pres">
      <dgm:prSet presAssocID="{DCCE571A-4D30-4294-ABAF-6885F619D2D9}" presName="iconRect" presStyleLbl="node1" presStyleIdx="1" presStyleCnt="3" custLinFactNeighborY="592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F262968-0DF4-4BB1-BD25-0ED2829FA45D}" type="pres">
      <dgm:prSet presAssocID="{DCCE571A-4D30-4294-ABAF-6885F619D2D9}" presName="iconSpace" presStyleCnt="0"/>
      <dgm:spPr/>
    </dgm:pt>
    <dgm:pt modelId="{3C1752BD-6530-4141-80E9-9A0923780DCB}" type="pres">
      <dgm:prSet presAssocID="{DCCE571A-4D30-4294-ABAF-6885F619D2D9}" presName="parTx" presStyleLbl="revTx" presStyleIdx="2" presStyleCnt="6" custLinFactNeighborY="8036">
        <dgm:presLayoutVars>
          <dgm:chMax val="0"/>
          <dgm:chPref val="0"/>
        </dgm:presLayoutVars>
      </dgm:prSet>
      <dgm:spPr/>
    </dgm:pt>
    <dgm:pt modelId="{C393D316-1AB7-4A24-B8A5-3485F2713F88}" type="pres">
      <dgm:prSet presAssocID="{DCCE571A-4D30-4294-ABAF-6885F619D2D9}" presName="txSpace" presStyleCnt="0"/>
      <dgm:spPr/>
    </dgm:pt>
    <dgm:pt modelId="{7CD40649-A74C-4AD8-B9D0-2573A1955C91}" type="pres">
      <dgm:prSet presAssocID="{DCCE571A-4D30-4294-ABAF-6885F619D2D9}" presName="desTx" presStyleLbl="revTx" presStyleIdx="3" presStyleCnt="6">
        <dgm:presLayoutVars/>
      </dgm:prSet>
      <dgm:spPr/>
    </dgm:pt>
    <dgm:pt modelId="{9A7327AD-D2A8-4CB1-B3E0-7543B1D84369}" type="pres">
      <dgm:prSet presAssocID="{2C1DF6EC-6090-4926-A556-3D2417B7F2AA}" presName="sibTrans" presStyleCnt="0"/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2" presStyleCnt="3" custLinFactNeighborY="592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4" presStyleCnt="6" custLinFactNeighborY="8036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5" presStyleCnt="6">
        <dgm:presLayoutVars/>
      </dgm:prSet>
      <dgm:spPr/>
    </dgm:pt>
  </dgm:ptLst>
  <dgm:cxnLst>
    <dgm:cxn modelId="{079E1015-BF7E-499A-99C0-BA5607789253}" type="presOf" srcId="{E754A2A0-41CE-428B-9DDC-DCD1FD12D16A}" destId="{DF27DA54-DCB6-45F4-890E-F7DCC5A4BE12}" srcOrd="0" destOrd="0" presId="urn:microsoft.com/office/officeart/2018/5/layout/CenteredIconLabelDescriptionList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1CCE1B3A-0A40-44CD-A839-C37BCA6E0D94}" type="presOf" srcId="{B4C55E9F-B5C0-4AD1-919B-D2D83AC9CD40}" destId="{7CD40649-A74C-4AD8-B9D0-2573A1955C91}" srcOrd="0" destOrd="0" presId="urn:microsoft.com/office/officeart/2018/5/layout/CenteredIconLabelDescriptionList"/>
    <dgm:cxn modelId="{C5FF5745-4781-44B9-BC29-74DCE41C1172}" type="presOf" srcId="{DCCE571A-4D30-4294-ABAF-6885F619D2D9}" destId="{3C1752BD-6530-4141-80E9-9A0923780DCB}" srcOrd="0" destOrd="0" presId="urn:microsoft.com/office/officeart/2018/5/layout/CenteredIconLabelDescriptionList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55A931F7-B2A3-4173-A574-A80CB726BAE2}" type="presOf" srcId="{C2F66EED-74C3-4F36-A1D4-8AFCBB009938}" destId="{DD091D0A-5A25-4241-91F3-18D32B0BDD4F}" srcOrd="0" destOrd="0" presId="urn:microsoft.com/office/officeart/2018/5/layout/CenteredIconLabelDescriptionList"/>
    <dgm:cxn modelId="{87DD2528-CB43-4F2F-AD70-34B2C76F4974}" type="presParOf" srcId="{071926C8-9E08-4BE0-A1E4-133B16FF713E}" destId="{1DA6F9F3-4A7F-42F9-8B77-7BD552F03105}" srcOrd="0" destOrd="0" presId="urn:microsoft.com/office/officeart/2018/5/layout/CenteredIconLabelDescriptionList"/>
    <dgm:cxn modelId="{C7D85599-D34F-41B3-ACEB-0C058EB1F61E}" type="presParOf" srcId="{1DA6F9F3-4A7F-42F9-8B77-7BD552F03105}" destId="{AF72813A-2810-4A52-BE92-611D54918694}" srcOrd="0" destOrd="0" presId="urn:microsoft.com/office/officeart/2018/5/layout/CenteredIconLabelDescriptionList"/>
    <dgm:cxn modelId="{C48669E0-1E6E-4350-9DF8-08B6FB55FE83}" type="presParOf" srcId="{1DA6F9F3-4A7F-42F9-8B77-7BD552F03105}" destId="{0FF9AC2C-F836-43CA-8259-A20F609F4C83}" srcOrd="1" destOrd="0" presId="urn:microsoft.com/office/officeart/2018/5/layout/CenteredIconLabelDescriptionList"/>
    <dgm:cxn modelId="{99FB1C93-FBB0-428C-B3D1-D2EC3308D436}" type="presParOf" srcId="{1DA6F9F3-4A7F-42F9-8B77-7BD552F03105}" destId="{DF27DA54-DCB6-45F4-890E-F7DCC5A4BE12}" srcOrd="2" destOrd="0" presId="urn:microsoft.com/office/officeart/2018/5/layout/CenteredIconLabelDescriptionList"/>
    <dgm:cxn modelId="{D2C113FF-430C-42FA-B64E-13ACE978DEE7}" type="presParOf" srcId="{1DA6F9F3-4A7F-42F9-8B77-7BD552F03105}" destId="{E3A03C26-8C60-4D73-A4C2-0678A1DD3B31}" srcOrd="3" destOrd="0" presId="urn:microsoft.com/office/officeart/2018/5/layout/CenteredIconLabelDescriptionList"/>
    <dgm:cxn modelId="{C10D59DD-0D52-4682-AC9F-5873A75B6FEF}" type="presParOf" srcId="{1DA6F9F3-4A7F-42F9-8B77-7BD552F03105}" destId="{DD091D0A-5A25-4241-91F3-18D32B0BDD4F}" srcOrd="4" destOrd="0" presId="urn:microsoft.com/office/officeart/2018/5/layout/CenteredIconLabelDescriptionList"/>
    <dgm:cxn modelId="{0510082E-5DF2-42DD-AE6C-D1E60730D4E3}" type="presParOf" srcId="{071926C8-9E08-4BE0-A1E4-133B16FF713E}" destId="{2564C0D4-4875-421D-81DB-70BF6751BBA7}" srcOrd="1" destOrd="0" presId="urn:microsoft.com/office/officeart/2018/5/layout/CenteredIconLabelDescriptionList"/>
    <dgm:cxn modelId="{E144C32E-E72B-4991-B9EC-93820D68CFB5}" type="presParOf" srcId="{071926C8-9E08-4BE0-A1E4-133B16FF713E}" destId="{3076B9F9-EC92-4653-AC03-C71FD5E9A400}" srcOrd="2" destOrd="0" presId="urn:microsoft.com/office/officeart/2018/5/layout/CenteredIconLabelDescriptionList"/>
    <dgm:cxn modelId="{66AB50A5-3D6E-4CE8-9C00-3540BF3A682A}" type="presParOf" srcId="{3076B9F9-EC92-4653-AC03-C71FD5E9A400}" destId="{210823F6-AC1A-46E3-9D99-A319DF497539}" srcOrd="0" destOrd="0" presId="urn:microsoft.com/office/officeart/2018/5/layout/CenteredIconLabelDescriptionList"/>
    <dgm:cxn modelId="{BB0A9168-4CEF-4C37-AA4F-28A0F96C5AAE}" type="presParOf" srcId="{3076B9F9-EC92-4653-AC03-C71FD5E9A400}" destId="{2F262968-0DF4-4BB1-BD25-0ED2829FA45D}" srcOrd="1" destOrd="0" presId="urn:microsoft.com/office/officeart/2018/5/layout/CenteredIconLabelDescriptionList"/>
    <dgm:cxn modelId="{05D1054F-4CFA-4960-9C76-474461246A75}" type="presParOf" srcId="{3076B9F9-EC92-4653-AC03-C71FD5E9A400}" destId="{3C1752BD-6530-4141-80E9-9A0923780DCB}" srcOrd="2" destOrd="0" presId="urn:microsoft.com/office/officeart/2018/5/layout/CenteredIconLabelDescriptionList"/>
    <dgm:cxn modelId="{021DA957-19C0-48AF-82E6-5EF64E6E4350}" type="presParOf" srcId="{3076B9F9-EC92-4653-AC03-C71FD5E9A400}" destId="{C393D316-1AB7-4A24-B8A5-3485F2713F88}" srcOrd="3" destOrd="0" presId="urn:microsoft.com/office/officeart/2018/5/layout/CenteredIconLabelDescriptionList"/>
    <dgm:cxn modelId="{E4E1ED22-2207-49AD-89BF-A68B1DCF8B24}" type="presParOf" srcId="{3076B9F9-EC92-4653-AC03-C71FD5E9A400}" destId="{7CD40649-A74C-4AD8-B9D0-2573A1955C91}" srcOrd="4" destOrd="0" presId="urn:microsoft.com/office/officeart/2018/5/layout/CenteredIconLabelDescriptionList"/>
    <dgm:cxn modelId="{E12208AE-A278-4C0F-9A95-B2A9F1FA788C}" type="presParOf" srcId="{071926C8-9E08-4BE0-A1E4-133B16FF713E}" destId="{9A7327AD-D2A8-4CB1-B3E0-7543B1D84369}" srcOrd="3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4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Apple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2021 Net Income: </a:t>
          </a:r>
          <a:r>
            <a:rPr lang="en-US">
              <a:solidFill>
                <a:srgbClr val="00B0F0"/>
              </a:solidFill>
            </a:rPr>
            <a:t>$94.68 billion</a:t>
          </a:r>
        </a:p>
        <a:p>
          <a:pPr>
            <a:lnSpc>
              <a:spcPct val="100000"/>
            </a:lnSpc>
          </a:pPr>
          <a:r>
            <a:rPr lang="en-US"/>
            <a:t>2020 Net Income: </a:t>
          </a:r>
          <a:r>
            <a:rPr lang="en-US">
              <a:solidFill>
                <a:srgbClr val="00B0F0"/>
              </a:solidFill>
            </a:rPr>
            <a:t>$57.41 billion</a:t>
          </a:r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Google</a:t>
          </a:r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2021 Net Income</a:t>
          </a:r>
          <a:r>
            <a:rPr lang="en-US">
              <a:solidFill>
                <a:srgbClr val="00B0F0"/>
              </a:solidFill>
            </a:rPr>
            <a:t>: $76.03 billion</a:t>
          </a:r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Oracle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2021 Net Income: </a:t>
          </a:r>
          <a:r>
            <a:rPr lang="en-US" b="0">
              <a:solidFill>
                <a:srgbClr val="00B0F0"/>
              </a:solidFill>
            </a:rPr>
            <a:t>$13.74 billion</a:t>
          </a:r>
        </a:p>
        <a:p>
          <a:pPr>
            <a:lnSpc>
              <a:spcPct val="100000"/>
            </a:lnSpc>
          </a:pPr>
          <a:r>
            <a:rPr lang="en-US" b="0"/>
            <a:t>2020 Net Income: </a:t>
          </a:r>
          <a:r>
            <a:rPr lang="en-US" b="0">
              <a:solidFill>
                <a:srgbClr val="00B0F0"/>
              </a:solidFill>
            </a:rPr>
            <a:t>$10.13 billion</a:t>
          </a:r>
          <a:endParaRPr lang="en-US">
            <a:solidFill>
              <a:srgbClr val="00B0F0"/>
            </a:solidFill>
          </a:endParaRPr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19AE6A50-B2F7-4F98-A456-DF10E94887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rgbClr val="00B0F0"/>
              </a:solidFill>
            </a:rPr>
            <a:t>+ 64.9% </a:t>
          </a:r>
          <a:r>
            <a:rPr lang="en-US"/>
            <a:t>Increase in Net Income</a:t>
          </a:r>
        </a:p>
      </dgm:t>
    </dgm:pt>
    <dgm:pt modelId="{FCAB35B7-FF11-4E93-9864-F2B9C97274F4}" type="parTrans" cxnId="{F938F5D5-804D-4B23-8281-BE5677075ACA}">
      <dgm:prSet/>
      <dgm:spPr/>
      <dgm:t>
        <a:bodyPr/>
        <a:lstStyle/>
        <a:p>
          <a:endParaRPr lang="en-US"/>
        </a:p>
      </dgm:t>
    </dgm:pt>
    <dgm:pt modelId="{F7BDB8CA-0E84-4B27-8BED-5C7340299BE3}" type="sibTrans" cxnId="{F938F5D5-804D-4B23-8281-BE5677075ACA}">
      <dgm:prSet/>
      <dgm:spPr/>
      <dgm:t>
        <a:bodyPr/>
        <a:lstStyle/>
        <a:p>
          <a:endParaRPr lang="en-US"/>
        </a:p>
      </dgm:t>
    </dgm:pt>
    <dgm:pt modelId="{80308036-41FA-49DF-BC56-8BE1223C87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2020 Net Income: </a:t>
          </a:r>
          <a:r>
            <a:rPr lang="en-US">
              <a:solidFill>
                <a:srgbClr val="00B0F0"/>
              </a:solidFill>
            </a:rPr>
            <a:t>$40.27 billion</a:t>
          </a:r>
        </a:p>
        <a:p>
          <a:pPr>
            <a:lnSpc>
              <a:spcPct val="100000"/>
            </a:lnSpc>
          </a:pPr>
          <a:r>
            <a:rPr lang="en-US">
              <a:solidFill>
                <a:srgbClr val="00B0F0"/>
              </a:solidFill>
            </a:rPr>
            <a:t>+ 88.8% </a:t>
          </a:r>
          <a:r>
            <a:rPr lang="en-US"/>
            <a:t>Increase in Net Income</a:t>
          </a:r>
        </a:p>
      </dgm:t>
    </dgm:pt>
    <dgm:pt modelId="{CB4C8DF6-8671-4F14-9BD6-68E721D7CBE8}" type="parTrans" cxnId="{D1B32484-28F0-428A-9520-8334A2F3F0B1}">
      <dgm:prSet/>
      <dgm:spPr/>
      <dgm:t>
        <a:bodyPr/>
        <a:lstStyle/>
        <a:p>
          <a:endParaRPr lang="en-US"/>
        </a:p>
      </dgm:t>
    </dgm:pt>
    <dgm:pt modelId="{1F052CFC-B532-468F-8AAE-C7C381ADE52A}" type="sibTrans" cxnId="{D1B32484-28F0-428A-9520-8334A2F3F0B1}">
      <dgm:prSet/>
      <dgm:spPr/>
      <dgm:t>
        <a:bodyPr/>
        <a:lstStyle/>
        <a:p>
          <a:endParaRPr lang="en-US"/>
        </a:p>
      </dgm:t>
    </dgm:pt>
    <dgm:pt modelId="{F74BC01B-5E1E-4ADD-9515-00356B79D1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rgbClr val="00B0F0"/>
              </a:solidFill>
            </a:rPr>
            <a:t>+ 35.6% </a:t>
          </a:r>
          <a:r>
            <a:rPr lang="en-US"/>
            <a:t>Increase in Net Income</a:t>
          </a:r>
        </a:p>
      </dgm:t>
    </dgm:pt>
    <dgm:pt modelId="{E80B95A6-581A-4BC4-B523-74C273FD8287}" type="parTrans" cxnId="{8778ABD9-C262-4DF9-8C1E-BF1D063BB5C9}">
      <dgm:prSet/>
      <dgm:spPr/>
      <dgm:t>
        <a:bodyPr/>
        <a:lstStyle/>
        <a:p>
          <a:endParaRPr lang="en-US"/>
        </a:p>
      </dgm:t>
    </dgm:pt>
    <dgm:pt modelId="{FD8ABA08-9D28-4DE1-846B-EF07372F5BF8}" type="sibTrans" cxnId="{8778ABD9-C262-4DF9-8C1E-BF1D063BB5C9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DA6F9F3-4A7F-42F9-8B77-7BD552F03105}" type="pres">
      <dgm:prSet presAssocID="{E754A2A0-41CE-428B-9DDC-DCD1FD12D16A}" presName="compNode" presStyleCnt="0"/>
      <dgm:spPr/>
    </dgm:pt>
    <dgm:pt modelId="{AF72813A-2810-4A52-BE92-611D54918694}" type="pres">
      <dgm:prSet presAssocID="{E754A2A0-41CE-428B-9DDC-DCD1FD12D16A}" presName="iconRect" presStyleLbl="node1" presStyleIdx="0" presStyleCnt="3" custLinFactNeighborX="-445" custLinFactNeighborY="-21088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9000" r="-39000"/>
          </a:stretch>
        </a:blipFill>
        <a:ln>
          <a:noFill/>
        </a:ln>
      </dgm:spPr>
    </dgm:pt>
    <dgm:pt modelId="{0FF9AC2C-F836-43CA-8259-A20F609F4C83}" type="pres">
      <dgm:prSet presAssocID="{E754A2A0-41CE-428B-9DDC-DCD1FD12D16A}" presName="iconSpace" presStyleCnt="0"/>
      <dgm:spPr/>
    </dgm:pt>
    <dgm:pt modelId="{DF27DA54-DCB6-45F4-890E-F7DCC5A4BE12}" type="pres">
      <dgm:prSet presAssocID="{E754A2A0-41CE-428B-9DDC-DCD1FD12D16A}" presName="parTx" presStyleLbl="revTx" presStyleIdx="0" presStyleCnt="6" custScaleX="65245" custLinFactNeighborX="27126" custLinFactNeighborY="-73765">
        <dgm:presLayoutVars>
          <dgm:chMax val="0"/>
          <dgm:chPref val="0"/>
        </dgm:presLayoutVars>
      </dgm:prSet>
      <dgm:spPr/>
    </dgm:pt>
    <dgm:pt modelId="{E3A03C26-8C60-4D73-A4C2-0678A1DD3B31}" type="pres">
      <dgm:prSet presAssocID="{E754A2A0-41CE-428B-9DDC-DCD1FD12D16A}" presName="txSpace" presStyleCnt="0"/>
      <dgm:spPr/>
    </dgm:pt>
    <dgm:pt modelId="{DD091D0A-5A25-4241-91F3-18D32B0BDD4F}" type="pres">
      <dgm:prSet presAssocID="{E754A2A0-41CE-428B-9DDC-DCD1FD12D16A}" presName="desTx" presStyleLbl="revTx" presStyleIdx="1" presStyleCnt="6" custLinFactNeighborX="4258" custLinFactNeighborY="-12651">
        <dgm:presLayoutVars/>
      </dgm:prSet>
      <dgm:spPr/>
    </dgm:pt>
    <dgm:pt modelId="{2564C0D4-4875-421D-81DB-70BF6751BBA7}" type="pres">
      <dgm:prSet presAssocID="{02D8D4EF-9694-45C7-AF26-E20371B3C352}" presName="sibTrans" presStyleCnt="0"/>
      <dgm:spPr/>
    </dgm:pt>
    <dgm:pt modelId="{3076B9F9-EC92-4653-AC03-C71FD5E9A400}" type="pres">
      <dgm:prSet presAssocID="{DCCE571A-4D30-4294-ABAF-6885F619D2D9}" presName="compNode" presStyleCnt="0"/>
      <dgm:spPr/>
    </dgm:pt>
    <dgm:pt modelId="{210823F6-AC1A-46E3-9D99-A319DF497539}" type="pres">
      <dgm:prSet presAssocID="{DCCE571A-4D30-4294-ABAF-6885F619D2D9}" presName="iconRect" presStyleLbl="node1" presStyleIdx="1" presStyleCnt="3" custLinFactNeighborX="0" custLinFactNeighborY="-2108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2F262968-0DF4-4BB1-BD25-0ED2829FA45D}" type="pres">
      <dgm:prSet presAssocID="{DCCE571A-4D30-4294-ABAF-6885F619D2D9}" presName="iconSpace" presStyleCnt="0"/>
      <dgm:spPr/>
    </dgm:pt>
    <dgm:pt modelId="{3C1752BD-6530-4141-80E9-9A0923780DCB}" type="pres">
      <dgm:prSet presAssocID="{DCCE571A-4D30-4294-ABAF-6885F619D2D9}" presName="parTx" presStyleLbl="revTx" presStyleIdx="2" presStyleCnt="6" custLinFactNeighborY="-73592">
        <dgm:presLayoutVars>
          <dgm:chMax val="0"/>
          <dgm:chPref val="0"/>
        </dgm:presLayoutVars>
      </dgm:prSet>
      <dgm:spPr/>
    </dgm:pt>
    <dgm:pt modelId="{C393D316-1AB7-4A24-B8A5-3485F2713F88}" type="pres">
      <dgm:prSet presAssocID="{DCCE571A-4D30-4294-ABAF-6885F619D2D9}" presName="txSpace" presStyleCnt="0"/>
      <dgm:spPr/>
    </dgm:pt>
    <dgm:pt modelId="{7CD40649-A74C-4AD8-B9D0-2573A1955C91}" type="pres">
      <dgm:prSet presAssocID="{DCCE571A-4D30-4294-ABAF-6885F619D2D9}" presName="desTx" presStyleLbl="revTx" presStyleIdx="3" presStyleCnt="6" custLinFactNeighborY="-12634">
        <dgm:presLayoutVars/>
      </dgm:prSet>
      <dgm:spPr/>
    </dgm:pt>
    <dgm:pt modelId="{9A7327AD-D2A8-4CB1-B3E0-7543B1D84369}" type="pres">
      <dgm:prSet presAssocID="{2C1DF6EC-6090-4926-A556-3D2417B7F2AA}" presName="sibTrans" presStyleCnt="0"/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2" presStyleCnt="3" custLinFactNeighborX="-37021" custLinFactNeighborY="-2116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4" presStyleCnt="6" custScaleX="44228" custLinFactNeighborX="-11782" custLinFactNeighborY="-73765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5" presStyleCnt="6" custScaleX="102945" custLinFactNeighborX="-7952" custLinFactNeighborY="-11899">
        <dgm:presLayoutVars/>
      </dgm:prSet>
      <dgm:spPr/>
    </dgm:pt>
  </dgm:ptLst>
  <dgm:cxnLst>
    <dgm:cxn modelId="{079E1015-BF7E-499A-99C0-BA5607789253}" type="presOf" srcId="{E754A2A0-41CE-428B-9DDC-DCD1FD12D16A}" destId="{DF27DA54-DCB6-45F4-890E-F7DCC5A4BE12}" srcOrd="0" destOrd="0" presId="urn:microsoft.com/office/officeart/2018/5/layout/CenteredIconLabelDescriptionList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1CCE1B3A-0A40-44CD-A839-C37BCA6E0D94}" type="presOf" srcId="{B4C55E9F-B5C0-4AD1-919B-D2D83AC9CD40}" destId="{7CD40649-A74C-4AD8-B9D0-2573A1955C91}" srcOrd="0" destOrd="0" presId="urn:microsoft.com/office/officeart/2018/5/layout/CenteredIconLabelDescriptionList"/>
    <dgm:cxn modelId="{C5FF5745-4781-44B9-BC29-74DCE41C1172}" type="presOf" srcId="{DCCE571A-4D30-4294-ABAF-6885F619D2D9}" destId="{3C1752BD-6530-4141-80E9-9A0923780DCB}" srcOrd="0" destOrd="0" presId="urn:microsoft.com/office/officeart/2018/5/layout/CenteredIconLabelDescriptionList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31236A4C-17B7-4AD6-A6DF-D5505A7B3830}" type="presOf" srcId="{19AE6A50-B2F7-4F98-A456-DF10E94887E7}" destId="{DD091D0A-5A25-4241-91F3-18D32B0BDD4F}" srcOrd="0" destOrd="1" presId="urn:microsoft.com/office/officeart/2018/5/layout/CenteredIconLabelDescriptionList"/>
    <dgm:cxn modelId="{E3ED426D-0ED9-435E-9A9A-1B437DA49D3E}" type="presOf" srcId="{80308036-41FA-49DF-BC56-8BE1223C877B}" destId="{7CD40649-A74C-4AD8-B9D0-2573A1955C91}" srcOrd="0" destOrd="1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9C9F8283-EF4B-46ED-B123-7152942A1C38}" type="presOf" srcId="{F74BC01B-5E1E-4ADD-9515-00356B79D176}" destId="{6418EBED-F111-425B-8EE2-06B8B2297A68}" srcOrd="0" destOrd="1" presId="urn:microsoft.com/office/officeart/2018/5/layout/CenteredIconLabelDescriptionList"/>
    <dgm:cxn modelId="{D1B32484-28F0-428A-9520-8334A2F3F0B1}" srcId="{DCCE571A-4D30-4294-ABAF-6885F619D2D9}" destId="{80308036-41FA-49DF-BC56-8BE1223C877B}" srcOrd="1" destOrd="0" parTransId="{CB4C8DF6-8671-4F14-9BD6-68E721D7CBE8}" sibTransId="{1F052CFC-B532-468F-8AAE-C7C381ADE52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F938F5D5-804D-4B23-8281-BE5677075ACA}" srcId="{E754A2A0-41CE-428B-9DDC-DCD1FD12D16A}" destId="{19AE6A50-B2F7-4F98-A456-DF10E94887E7}" srcOrd="1" destOrd="0" parTransId="{FCAB35B7-FF11-4E93-9864-F2B9C97274F4}" sibTransId="{F7BDB8CA-0E84-4B27-8BED-5C7340299BE3}"/>
    <dgm:cxn modelId="{8778ABD9-C262-4DF9-8C1E-BF1D063BB5C9}" srcId="{1C1B28B7-2609-4BAA-AAAB-5801EDFD334C}" destId="{F74BC01B-5E1E-4ADD-9515-00356B79D176}" srcOrd="1" destOrd="0" parTransId="{E80B95A6-581A-4BC4-B523-74C273FD8287}" sibTransId="{FD8ABA08-9D28-4DE1-846B-EF07372F5BF8}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55A931F7-B2A3-4173-A574-A80CB726BAE2}" type="presOf" srcId="{C2F66EED-74C3-4F36-A1D4-8AFCBB009938}" destId="{DD091D0A-5A25-4241-91F3-18D32B0BDD4F}" srcOrd="0" destOrd="0" presId="urn:microsoft.com/office/officeart/2018/5/layout/CenteredIconLabelDescriptionList"/>
    <dgm:cxn modelId="{87DD2528-CB43-4F2F-AD70-34B2C76F4974}" type="presParOf" srcId="{071926C8-9E08-4BE0-A1E4-133B16FF713E}" destId="{1DA6F9F3-4A7F-42F9-8B77-7BD552F03105}" srcOrd="0" destOrd="0" presId="urn:microsoft.com/office/officeart/2018/5/layout/CenteredIconLabelDescriptionList"/>
    <dgm:cxn modelId="{C7D85599-D34F-41B3-ACEB-0C058EB1F61E}" type="presParOf" srcId="{1DA6F9F3-4A7F-42F9-8B77-7BD552F03105}" destId="{AF72813A-2810-4A52-BE92-611D54918694}" srcOrd="0" destOrd="0" presId="urn:microsoft.com/office/officeart/2018/5/layout/CenteredIconLabelDescriptionList"/>
    <dgm:cxn modelId="{C48669E0-1E6E-4350-9DF8-08B6FB55FE83}" type="presParOf" srcId="{1DA6F9F3-4A7F-42F9-8B77-7BD552F03105}" destId="{0FF9AC2C-F836-43CA-8259-A20F609F4C83}" srcOrd="1" destOrd="0" presId="urn:microsoft.com/office/officeart/2018/5/layout/CenteredIconLabelDescriptionList"/>
    <dgm:cxn modelId="{99FB1C93-FBB0-428C-B3D1-D2EC3308D436}" type="presParOf" srcId="{1DA6F9F3-4A7F-42F9-8B77-7BD552F03105}" destId="{DF27DA54-DCB6-45F4-890E-F7DCC5A4BE12}" srcOrd="2" destOrd="0" presId="urn:microsoft.com/office/officeart/2018/5/layout/CenteredIconLabelDescriptionList"/>
    <dgm:cxn modelId="{D2C113FF-430C-42FA-B64E-13ACE978DEE7}" type="presParOf" srcId="{1DA6F9F3-4A7F-42F9-8B77-7BD552F03105}" destId="{E3A03C26-8C60-4D73-A4C2-0678A1DD3B31}" srcOrd="3" destOrd="0" presId="urn:microsoft.com/office/officeart/2018/5/layout/CenteredIconLabelDescriptionList"/>
    <dgm:cxn modelId="{C10D59DD-0D52-4682-AC9F-5873A75B6FEF}" type="presParOf" srcId="{1DA6F9F3-4A7F-42F9-8B77-7BD552F03105}" destId="{DD091D0A-5A25-4241-91F3-18D32B0BDD4F}" srcOrd="4" destOrd="0" presId="urn:microsoft.com/office/officeart/2018/5/layout/CenteredIconLabelDescriptionList"/>
    <dgm:cxn modelId="{0510082E-5DF2-42DD-AE6C-D1E60730D4E3}" type="presParOf" srcId="{071926C8-9E08-4BE0-A1E4-133B16FF713E}" destId="{2564C0D4-4875-421D-81DB-70BF6751BBA7}" srcOrd="1" destOrd="0" presId="urn:microsoft.com/office/officeart/2018/5/layout/CenteredIconLabelDescriptionList"/>
    <dgm:cxn modelId="{E144C32E-E72B-4991-B9EC-93820D68CFB5}" type="presParOf" srcId="{071926C8-9E08-4BE0-A1E4-133B16FF713E}" destId="{3076B9F9-EC92-4653-AC03-C71FD5E9A400}" srcOrd="2" destOrd="0" presId="urn:microsoft.com/office/officeart/2018/5/layout/CenteredIconLabelDescriptionList"/>
    <dgm:cxn modelId="{66AB50A5-3D6E-4CE8-9C00-3540BF3A682A}" type="presParOf" srcId="{3076B9F9-EC92-4653-AC03-C71FD5E9A400}" destId="{210823F6-AC1A-46E3-9D99-A319DF497539}" srcOrd="0" destOrd="0" presId="urn:microsoft.com/office/officeart/2018/5/layout/CenteredIconLabelDescriptionList"/>
    <dgm:cxn modelId="{BB0A9168-4CEF-4C37-AA4F-28A0F96C5AAE}" type="presParOf" srcId="{3076B9F9-EC92-4653-AC03-C71FD5E9A400}" destId="{2F262968-0DF4-4BB1-BD25-0ED2829FA45D}" srcOrd="1" destOrd="0" presId="urn:microsoft.com/office/officeart/2018/5/layout/CenteredIconLabelDescriptionList"/>
    <dgm:cxn modelId="{05D1054F-4CFA-4960-9C76-474461246A75}" type="presParOf" srcId="{3076B9F9-EC92-4653-AC03-C71FD5E9A400}" destId="{3C1752BD-6530-4141-80E9-9A0923780DCB}" srcOrd="2" destOrd="0" presId="urn:microsoft.com/office/officeart/2018/5/layout/CenteredIconLabelDescriptionList"/>
    <dgm:cxn modelId="{021DA957-19C0-48AF-82E6-5EF64E6E4350}" type="presParOf" srcId="{3076B9F9-EC92-4653-AC03-C71FD5E9A400}" destId="{C393D316-1AB7-4A24-B8A5-3485F2713F88}" srcOrd="3" destOrd="0" presId="urn:microsoft.com/office/officeart/2018/5/layout/CenteredIconLabelDescriptionList"/>
    <dgm:cxn modelId="{E4E1ED22-2207-49AD-89BF-A68B1DCF8B24}" type="presParOf" srcId="{3076B9F9-EC92-4653-AC03-C71FD5E9A400}" destId="{7CD40649-A74C-4AD8-B9D0-2573A1955C91}" srcOrd="4" destOrd="0" presId="urn:microsoft.com/office/officeart/2018/5/layout/CenteredIconLabelDescriptionList"/>
    <dgm:cxn modelId="{E12208AE-A278-4C0F-9A95-B2A9F1FA788C}" type="presParOf" srcId="{071926C8-9E08-4BE0-A1E4-133B16FF713E}" destId="{9A7327AD-D2A8-4CB1-B3E0-7543B1D84369}" srcOrd="3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4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Goal Oriented</a:t>
          </a:r>
        </a:p>
        <a:p>
          <a:pPr>
            <a:lnSpc>
              <a:spcPct val="100000"/>
            </a:lnSpc>
            <a:defRPr b="1"/>
          </a:pPr>
          <a:endParaRPr lang="en-US"/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Stability</a:t>
          </a:r>
        </a:p>
        <a:p>
          <a:pPr>
            <a:lnSpc>
              <a:spcPct val="100000"/>
            </a:lnSpc>
            <a:defRPr b="1"/>
          </a:pPr>
          <a:endParaRPr lang="en-US"/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Future Opportunities 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DA6F9F3-4A7F-42F9-8B77-7BD552F03105}" type="pres">
      <dgm:prSet presAssocID="{E754A2A0-41CE-428B-9DDC-DCD1FD12D16A}" presName="compNode" presStyleCnt="0"/>
      <dgm:spPr/>
    </dgm:pt>
    <dgm:pt modelId="{AF72813A-2810-4A52-BE92-611D54918694}" type="pres">
      <dgm:prSet presAssocID="{E754A2A0-41CE-428B-9DDC-DCD1FD12D16A}" presName="iconRect" presStyleLbl="node1" presStyleIdx="0" presStyleCnt="3" custLinFactNeighborY="592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0FF9AC2C-F836-43CA-8259-A20F609F4C83}" type="pres">
      <dgm:prSet presAssocID="{E754A2A0-41CE-428B-9DDC-DCD1FD12D16A}" presName="iconSpace" presStyleCnt="0"/>
      <dgm:spPr/>
    </dgm:pt>
    <dgm:pt modelId="{DF27DA54-DCB6-45F4-890E-F7DCC5A4BE12}" type="pres">
      <dgm:prSet presAssocID="{E754A2A0-41CE-428B-9DDC-DCD1FD12D16A}" presName="parTx" presStyleLbl="revTx" presStyleIdx="0" presStyleCnt="6" custLinFactNeighborY="8036">
        <dgm:presLayoutVars>
          <dgm:chMax val="0"/>
          <dgm:chPref val="0"/>
        </dgm:presLayoutVars>
      </dgm:prSet>
      <dgm:spPr/>
    </dgm:pt>
    <dgm:pt modelId="{E3A03C26-8C60-4D73-A4C2-0678A1DD3B31}" type="pres">
      <dgm:prSet presAssocID="{E754A2A0-41CE-428B-9DDC-DCD1FD12D16A}" presName="txSpace" presStyleCnt="0"/>
      <dgm:spPr/>
    </dgm:pt>
    <dgm:pt modelId="{DD091D0A-5A25-4241-91F3-18D32B0BDD4F}" type="pres">
      <dgm:prSet presAssocID="{E754A2A0-41CE-428B-9DDC-DCD1FD12D16A}" presName="desTx" presStyleLbl="revTx" presStyleIdx="1" presStyleCnt="6">
        <dgm:presLayoutVars/>
      </dgm:prSet>
      <dgm:spPr/>
    </dgm:pt>
    <dgm:pt modelId="{2564C0D4-4875-421D-81DB-70BF6751BBA7}" type="pres">
      <dgm:prSet presAssocID="{02D8D4EF-9694-45C7-AF26-E20371B3C352}" presName="sibTrans" presStyleCnt="0"/>
      <dgm:spPr/>
    </dgm:pt>
    <dgm:pt modelId="{3076B9F9-EC92-4653-AC03-C71FD5E9A400}" type="pres">
      <dgm:prSet presAssocID="{DCCE571A-4D30-4294-ABAF-6885F619D2D9}" presName="compNode" presStyleCnt="0"/>
      <dgm:spPr/>
    </dgm:pt>
    <dgm:pt modelId="{210823F6-AC1A-46E3-9D99-A319DF497539}" type="pres">
      <dgm:prSet presAssocID="{DCCE571A-4D30-4294-ABAF-6885F619D2D9}" presName="iconRect" presStyleLbl="node1" presStyleIdx="1" presStyleCnt="3" custLinFactNeighborY="592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F262968-0DF4-4BB1-BD25-0ED2829FA45D}" type="pres">
      <dgm:prSet presAssocID="{DCCE571A-4D30-4294-ABAF-6885F619D2D9}" presName="iconSpace" presStyleCnt="0"/>
      <dgm:spPr/>
    </dgm:pt>
    <dgm:pt modelId="{3C1752BD-6530-4141-80E9-9A0923780DCB}" type="pres">
      <dgm:prSet presAssocID="{DCCE571A-4D30-4294-ABAF-6885F619D2D9}" presName="parTx" presStyleLbl="revTx" presStyleIdx="2" presStyleCnt="6" custLinFactNeighborY="8036">
        <dgm:presLayoutVars>
          <dgm:chMax val="0"/>
          <dgm:chPref val="0"/>
        </dgm:presLayoutVars>
      </dgm:prSet>
      <dgm:spPr/>
    </dgm:pt>
    <dgm:pt modelId="{C393D316-1AB7-4A24-B8A5-3485F2713F88}" type="pres">
      <dgm:prSet presAssocID="{DCCE571A-4D30-4294-ABAF-6885F619D2D9}" presName="txSpace" presStyleCnt="0"/>
      <dgm:spPr/>
    </dgm:pt>
    <dgm:pt modelId="{7CD40649-A74C-4AD8-B9D0-2573A1955C91}" type="pres">
      <dgm:prSet presAssocID="{DCCE571A-4D30-4294-ABAF-6885F619D2D9}" presName="desTx" presStyleLbl="revTx" presStyleIdx="3" presStyleCnt="6">
        <dgm:presLayoutVars/>
      </dgm:prSet>
      <dgm:spPr/>
    </dgm:pt>
    <dgm:pt modelId="{9A7327AD-D2A8-4CB1-B3E0-7543B1D84369}" type="pres">
      <dgm:prSet presAssocID="{2C1DF6EC-6090-4926-A556-3D2417B7F2AA}" presName="sibTrans" presStyleCnt="0"/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2" presStyleCnt="3" custLinFactNeighborY="592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4" presStyleCnt="6" custLinFactNeighborY="8036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5" presStyleCnt="6">
        <dgm:presLayoutVars/>
      </dgm:prSet>
      <dgm:spPr/>
    </dgm:pt>
  </dgm:ptLst>
  <dgm:cxnLst>
    <dgm:cxn modelId="{079E1015-BF7E-499A-99C0-BA5607789253}" type="presOf" srcId="{E754A2A0-41CE-428B-9DDC-DCD1FD12D16A}" destId="{DF27DA54-DCB6-45F4-890E-F7DCC5A4BE12}" srcOrd="0" destOrd="0" presId="urn:microsoft.com/office/officeart/2018/5/layout/CenteredIconLabelDescriptionList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1CCE1B3A-0A40-44CD-A839-C37BCA6E0D94}" type="presOf" srcId="{B4C55E9F-B5C0-4AD1-919B-D2D83AC9CD40}" destId="{7CD40649-A74C-4AD8-B9D0-2573A1955C91}" srcOrd="0" destOrd="0" presId="urn:microsoft.com/office/officeart/2018/5/layout/CenteredIconLabelDescriptionList"/>
    <dgm:cxn modelId="{C5FF5745-4781-44B9-BC29-74DCE41C1172}" type="presOf" srcId="{DCCE571A-4D30-4294-ABAF-6885F619D2D9}" destId="{3C1752BD-6530-4141-80E9-9A0923780DCB}" srcOrd="0" destOrd="0" presId="urn:microsoft.com/office/officeart/2018/5/layout/CenteredIconLabelDescriptionList"/>
    <dgm:cxn modelId="{6F7E1B4A-66A4-466F-97C5-ED0892509BF2}" type="presOf" srcId="{28C188E4-A3B1-47AF-802E-B2DED21921BA}" destId="{6418EBED-F111-425B-8EE2-06B8B2297A68}" srcOrd="0" destOrd="0" presId="urn:microsoft.com/office/officeart/2018/5/layout/CenteredIconLabelDescriptionList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55A931F7-B2A3-4173-A574-A80CB726BAE2}" type="presOf" srcId="{C2F66EED-74C3-4F36-A1D4-8AFCBB009938}" destId="{DD091D0A-5A25-4241-91F3-18D32B0BDD4F}" srcOrd="0" destOrd="0" presId="urn:microsoft.com/office/officeart/2018/5/layout/CenteredIconLabelDescriptionList"/>
    <dgm:cxn modelId="{87DD2528-CB43-4F2F-AD70-34B2C76F4974}" type="presParOf" srcId="{071926C8-9E08-4BE0-A1E4-133B16FF713E}" destId="{1DA6F9F3-4A7F-42F9-8B77-7BD552F03105}" srcOrd="0" destOrd="0" presId="urn:microsoft.com/office/officeart/2018/5/layout/CenteredIconLabelDescriptionList"/>
    <dgm:cxn modelId="{C7D85599-D34F-41B3-ACEB-0C058EB1F61E}" type="presParOf" srcId="{1DA6F9F3-4A7F-42F9-8B77-7BD552F03105}" destId="{AF72813A-2810-4A52-BE92-611D54918694}" srcOrd="0" destOrd="0" presId="urn:microsoft.com/office/officeart/2018/5/layout/CenteredIconLabelDescriptionList"/>
    <dgm:cxn modelId="{C48669E0-1E6E-4350-9DF8-08B6FB55FE83}" type="presParOf" srcId="{1DA6F9F3-4A7F-42F9-8B77-7BD552F03105}" destId="{0FF9AC2C-F836-43CA-8259-A20F609F4C83}" srcOrd="1" destOrd="0" presId="urn:microsoft.com/office/officeart/2018/5/layout/CenteredIconLabelDescriptionList"/>
    <dgm:cxn modelId="{99FB1C93-FBB0-428C-B3D1-D2EC3308D436}" type="presParOf" srcId="{1DA6F9F3-4A7F-42F9-8B77-7BD552F03105}" destId="{DF27DA54-DCB6-45F4-890E-F7DCC5A4BE12}" srcOrd="2" destOrd="0" presId="urn:microsoft.com/office/officeart/2018/5/layout/CenteredIconLabelDescriptionList"/>
    <dgm:cxn modelId="{D2C113FF-430C-42FA-B64E-13ACE978DEE7}" type="presParOf" srcId="{1DA6F9F3-4A7F-42F9-8B77-7BD552F03105}" destId="{E3A03C26-8C60-4D73-A4C2-0678A1DD3B31}" srcOrd="3" destOrd="0" presId="urn:microsoft.com/office/officeart/2018/5/layout/CenteredIconLabelDescriptionList"/>
    <dgm:cxn modelId="{C10D59DD-0D52-4682-AC9F-5873A75B6FEF}" type="presParOf" srcId="{1DA6F9F3-4A7F-42F9-8B77-7BD552F03105}" destId="{DD091D0A-5A25-4241-91F3-18D32B0BDD4F}" srcOrd="4" destOrd="0" presId="urn:microsoft.com/office/officeart/2018/5/layout/CenteredIconLabelDescriptionList"/>
    <dgm:cxn modelId="{0510082E-5DF2-42DD-AE6C-D1E60730D4E3}" type="presParOf" srcId="{071926C8-9E08-4BE0-A1E4-133B16FF713E}" destId="{2564C0D4-4875-421D-81DB-70BF6751BBA7}" srcOrd="1" destOrd="0" presId="urn:microsoft.com/office/officeart/2018/5/layout/CenteredIconLabelDescriptionList"/>
    <dgm:cxn modelId="{E144C32E-E72B-4991-B9EC-93820D68CFB5}" type="presParOf" srcId="{071926C8-9E08-4BE0-A1E4-133B16FF713E}" destId="{3076B9F9-EC92-4653-AC03-C71FD5E9A400}" srcOrd="2" destOrd="0" presId="urn:microsoft.com/office/officeart/2018/5/layout/CenteredIconLabelDescriptionList"/>
    <dgm:cxn modelId="{66AB50A5-3D6E-4CE8-9C00-3540BF3A682A}" type="presParOf" srcId="{3076B9F9-EC92-4653-AC03-C71FD5E9A400}" destId="{210823F6-AC1A-46E3-9D99-A319DF497539}" srcOrd="0" destOrd="0" presId="urn:microsoft.com/office/officeart/2018/5/layout/CenteredIconLabelDescriptionList"/>
    <dgm:cxn modelId="{BB0A9168-4CEF-4C37-AA4F-28A0F96C5AAE}" type="presParOf" srcId="{3076B9F9-EC92-4653-AC03-C71FD5E9A400}" destId="{2F262968-0DF4-4BB1-BD25-0ED2829FA45D}" srcOrd="1" destOrd="0" presId="urn:microsoft.com/office/officeart/2018/5/layout/CenteredIconLabelDescriptionList"/>
    <dgm:cxn modelId="{05D1054F-4CFA-4960-9C76-474461246A75}" type="presParOf" srcId="{3076B9F9-EC92-4653-AC03-C71FD5E9A400}" destId="{3C1752BD-6530-4141-80E9-9A0923780DCB}" srcOrd="2" destOrd="0" presId="urn:microsoft.com/office/officeart/2018/5/layout/CenteredIconLabelDescriptionList"/>
    <dgm:cxn modelId="{021DA957-19C0-48AF-82E6-5EF64E6E4350}" type="presParOf" srcId="{3076B9F9-EC92-4653-AC03-C71FD5E9A400}" destId="{C393D316-1AB7-4A24-B8A5-3485F2713F88}" srcOrd="3" destOrd="0" presId="urn:microsoft.com/office/officeart/2018/5/layout/CenteredIconLabelDescriptionList"/>
    <dgm:cxn modelId="{E4E1ED22-2207-49AD-89BF-A68B1DCF8B24}" type="presParOf" srcId="{3076B9F9-EC92-4653-AC03-C71FD5E9A400}" destId="{7CD40649-A74C-4AD8-B9D0-2573A1955C91}" srcOrd="4" destOrd="0" presId="urn:microsoft.com/office/officeart/2018/5/layout/CenteredIconLabelDescriptionList"/>
    <dgm:cxn modelId="{E12208AE-A278-4C0F-9A95-B2A9F1FA788C}" type="presParOf" srcId="{071926C8-9E08-4BE0-A1E4-133B16FF713E}" destId="{9A7327AD-D2A8-4CB1-B3E0-7543B1D84369}" srcOrd="3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4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2813A-2810-4A52-BE92-611D54918694}">
      <dsp:nvSpPr>
        <dsp:cNvPr id="0" name=""/>
        <dsp:cNvSpPr/>
      </dsp:nvSpPr>
      <dsp:spPr>
        <a:xfrm>
          <a:off x="1007868" y="830900"/>
          <a:ext cx="1080843" cy="10808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7DA54-DCB6-45F4-890E-F7DCC5A4BE12}">
      <dsp:nvSpPr>
        <dsp:cNvPr id="0" name=""/>
        <dsp:cNvSpPr/>
      </dsp:nvSpPr>
      <dsp:spPr>
        <a:xfrm>
          <a:off x="4228" y="2005526"/>
          <a:ext cx="3088125" cy="79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In 2021 they delivered $168 billion in revenue.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400" kern="1200" dirty="0"/>
        </a:p>
      </dsp:txBody>
      <dsp:txXfrm>
        <a:off x="4228" y="2005526"/>
        <a:ext cx="3088125" cy="796528"/>
      </dsp:txXfrm>
    </dsp:sp>
    <dsp:sp modelId="{DD091D0A-5A25-4241-91F3-18D32B0BDD4F}">
      <dsp:nvSpPr>
        <dsp:cNvPr id="0" name=""/>
        <dsp:cNvSpPr/>
      </dsp:nvSpPr>
      <dsp:spPr>
        <a:xfrm>
          <a:off x="4228" y="2781665"/>
          <a:ext cx="3088125" cy="16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228" y="2781665"/>
        <a:ext cx="3088125" cy="166192"/>
      </dsp:txXfrm>
    </dsp:sp>
    <dsp:sp modelId="{210823F6-AC1A-46E3-9D99-A319DF497539}">
      <dsp:nvSpPr>
        <dsp:cNvPr id="0" name=""/>
        <dsp:cNvSpPr/>
      </dsp:nvSpPr>
      <dsp:spPr>
        <a:xfrm>
          <a:off x="4636415" y="830900"/>
          <a:ext cx="1080843" cy="10808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752BD-6530-4141-80E9-9A0923780DCB}">
      <dsp:nvSpPr>
        <dsp:cNvPr id="0" name=""/>
        <dsp:cNvSpPr/>
      </dsp:nvSpPr>
      <dsp:spPr>
        <a:xfrm>
          <a:off x="3632774" y="2005526"/>
          <a:ext cx="3088125" cy="79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Operating income grew 32% to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$70 billion.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400" kern="1200" dirty="0"/>
        </a:p>
      </dsp:txBody>
      <dsp:txXfrm>
        <a:off x="3632774" y="2005526"/>
        <a:ext cx="3088125" cy="796528"/>
      </dsp:txXfrm>
    </dsp:sp>
    <dsp:sp modelId="{7CD40649-A74C-4AD8-B9D0-2573A1955C91}">
      <dsp:nvSpPr>
        <dsp:cNvPr id="0" name=""/>
        <dsp:cNvSpPr/>
      </dsp:nvSpPr>
      <dsp:spPr>
        <a:xfrm>
          <a:off x="3632774" y="2781665"/>
          <a:ext cx="3088125" cy="16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632774" y="2781665"/>
        <a:ext cx="3088125" cy="166192"/>
      </dsp:txXfrm>
    </dsp:sp>
    <dsp:sp modelId="{B0A3ABD2-C471-4A21-8AEF-3843C86919E1}">
      <dsp:nvSpPr>
        <dsp:cNvPr id="0" name=""/>
        <dsp:cNvSpPr/>
      </dsp:nvSpPr>
      <dsp:spPr>
        <a:xfrm>
          <a:off x="8264962" y="830900"/>
          <a:ext cx="1080843" cy="10808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7261321" y="2005526"/>
          <a:ext cx="3088125" cy="796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LinkedIn passed $10 billion in annual revenue for the first time.</a:t>
          </a:r>
        </a:p>
      </dsp:txBody>
      <dsp:txXfrm>
        <a:off x="7261321" y="2005526"/>
        <a:ext cx="3088125" cy="796528"/>
      </dsp:txXfrm>
    </dsp:sp>
    <dsp:sp modelId="{6418EBED-F111-425B-8EE2-06B8B2297A68}">
      <dsp:nvSpPr>
        <dsp:cNvPr id="0" name=""/>
        <dsp:cNvSpPr/>
      </dsp:nvSpPr>
      <dsp:spPr>
        <a:xfrm>
          <a:off x="7261321" y="2781665"/>
          <a:ext cx="3088125" cy="16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261321" y="2781665"/>
        <a:ext cx="3088125" cy="166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2813A-2810-4A52-BE92-611D54918694}">
      <dsp:nvSpPr>
        <dsp:cNvPr id="0" name=""/>
        <dsp:cNvSpPr/>
      </dsp:nvSpPr>
      <dsp:spPr>
        <a:xfrm>
          <a:off x="1066579" y="216245"/>
          <a:ext cx="1150242" cy="11502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9000" r="-39000"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7DA54-DCB6-45F4-890E-F7DCC5A4BE12}">
      <dsp:nvSpPr>
        <dsp:cNvPr id="0" name=""/>
        <dsp:cNvSpPr/>
      </dsp:nvSpPr>
      <dsp:spPr>
        <a:xfrm>
          <a:off x="957866" y="1365694"/>
          <a:ext cx="1398993" cy="49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Apple</a:t>
          </a:r>
        </a:p>
      </dsp:txBody>
      <dsp:txXfrm>
        <a:off x="957866" y="1365694"/>
        <a:ext cx="1398993" cy="492960"/>
      </dsp:txXfrm>
    </dsp:sp>
    <dsp:sp modelId="{DD091D0A-5A25-4241-91F3-18D32B0BDD4F}">
      <dsp:nvSpPr>
        <dsp:cNvPr id="0" name=""/>
        <dsp:cNvSpPr/>
      </dsp:nvSpPr>
      <dsp:spPr>
        <a:xfrm>
          <a:off x="143550" y="2154540"/>
          <a:ext cx="3286406" cy="977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2021 Net Income: </a:t>
          </a:r>
          <a:r>
            <a:rPr lang="en-US" sz="1700" kern="1200">
              <a:solidFill>
                <a:srgbClr val="00B0F0"/>
              </a:solidFill>
            </a:rPr>
            <a:t>$94.68 billion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2020 Net Income: </a:t>
          </a:r>
          <a:r>
            <a:rPr lang="en-US" sz="1700" kern="1200">
              <a:solidFill>
                <a:srgbClr val="00B0F0"/>
              </a:solidFill>
            </a:rPr>
            <a:t>$57.41 billion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00B0F0"/>
              </a:solidFill>
            </a:rPr>
            <a:t>+ 64.9% </a:t>
          </a:r>
          <a:r>
            <a:rPr lang="en-US" sz="1700" kern="1200"/>
            <a:t>Increase in Net Income</a:t>
          </a:r>
        </a:p>
      </dsp:txBody>
      <dsp:txXfrm>
        <a:off x="143550" y="2154540"/>
        <a:ext cx="3286406" cy="977710"/>
      </dsp:txXfrm>
    </dsp:sp>
    <dsp:sp modelId="{210823F6-AC1A-46E3-9D99-A319DF497539}">
      <dsp:nvSpPr>
        <dsp:cNvPr id="0" name=""/>
        <dsp:cNvSpPr/>
      </dsp:nvSpPr>
      <dsp:spPr>
        <a:xfrm>
          <a:off x="4933225" y="216245"/>
          <a:ext cx="1150242" cy="11502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752BD-6530-4141-80E9-9A0923780DCB}">
      <dsp:nvSpPr>
        <dsp:cNvPr id="0" name=""/>
        <dsp:cNvSpPr/>
      </dsp:nvSpPr>
      <dsp:spPr>
        <a:xfrm>
          <a:off x="3865143" y="1366547"/>
          <a:ext cx="3286406" cy="49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Google</a:t>
          </a:r>
        </a:p>
      </dsp:txBody>
      <dsp:txXfrm>
        <a:off x="3865143" y="1366547"/>
        <a:ext cx="3286406" cy="492960"/>
      </dsp:txXfrm>
    </dsp:sp>
    <dsp:sp modelId="{7CD40649-A74C-4AD8-B9D0-2573A1955C91}">
      <dsp:nvSpPr>
        <dsp:cNvPr id="0" name=""/>
        <dsp:cNvSpPr/>
      </dsp:nvSpPr>
      <dsp:spPr>
        <a:xfrm>
          <a:off x="3865143" y="2154707"/>
          <a:ext cx="3286406" cy="977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2021 Net Income</a:t>
          </a:r>
          <a:r>
            <a:rPr lang="en-US" sz="1700" kern="1200">
              <a:solidFill>
                <a:srgbClr val="00B0F0"/>
              </a:solidFill>
            </a:rPr>
            <a:t>: $76.03 billion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2020 Net Income: </a:t>
          </a:r>
          <a:r>
            <a:rPr lang="en-US" sz="1700" kern="1200">
              <a:solidFill>
                <a:srgbClr val="00B0F0"/>
              </a:solidFill>
            </a:rPr>
            <a:t>$40.27 billion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00B0F0"/>
              </a:solidFill>
            </a:rPr>
            <a:t>+ 88.8% </a:t>
          </a:r>
          <a:r>
            <a:rPr lang="en-US" sz="1700" kern="1200"/>
            <a:t>Increase in Net Income</a:t>
          </a:r>
        </a:p>
      </dsp:txBody>
      <dsp:txXfrm>
        <a:off x="3865143" y="2154707"/>
        <a:ext cx="3286406" cy="977710"/>
      </dsp:txXfrm>
    </dsp:sp>
    <dsp:sp modelId="{B0A3ABD2-C471-4A21-8AEF-3843C86919E1}">
      <dsp:nvSpPr>
        <dsp:cNvPr id="0" name=""/>
        <dsp:cNvSpPr/>
      </dsp:nvSpPr>
      <dsp:spPr>
        <a:xfrm>
          <a:off x="8417313" y="215313"/>
          <a:ext cx="1150242" cy="115024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8304305" y="1365694"/>
          <a:ext cx="1453511" cy="49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Oracle</a:t>
          </a:r>
        </a:p>
      </dsp:txBody>
      <dsp:txXfrm>
        <a:off x="8304305" y="1365694"/>
        <a:ext cx="1453511" cy="492960"/>
      </dsp:txXfrm>
    </dsp:sp>
    <dsp:sp modelId="{6418EBED-F111-425B-8EE2-06B8B2297A68}">
      <dsp:nvSpPr>
        <dsp:cNvPr id="0" name=""/>
        <dsp:cNvSpPr/>
      </dsp:nvSpPr>
      <dsp:spPr>
        <a:xfrm>
          <a:off x="7465335" y="2161893"/>
          <a:ext cx="3383190" cy="977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2021 Net Income: </a:t>
          </a:r>
          <a:r>
            <a:rPr lang="en-US" sz="1700" b="0" kern="1200">
              <a:solidFill>
                <a:srgbClr val="00B0F0"/>
              </a:solidFill>
            </a:rPr>
            <a:t>$13.74 billion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2020 Net Income: </a:t>
          </a:r>
          <a:r>
            <a:rPr lang="en-US" sz="1700" b="0" kern="1200">
              <a:solidFill>
                <a:srgbClr val="00B0F0"/>
              </a:solidFill>
            </a:rPr>
            <a:t>$10.13 billion</a:t>
          </a:r>
          <a:endParaRPr lang="en-US" sz="1700" kern="1200">
            <a:solidFill>
              <a:srgbClr val="00B0F0"/>
            </a:solidFill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rgbClr val="00B0F0"/>
              </a:solidFill>
            </a:rPr>
            <a:t>+ 35.6% </a:t>
          </a:r>
          <a:r>
            <a:rPr lang="en-US" sz="1700" kern="1200"/>
            <a:t>Increase in Net Income</a:t>
          </a:r>
        </a:p>
      </dsp:txBody>
      <dsp:txXfrm>
        <a:off x="7465335" y="2161893"/>
        <a:ext cx="3383190" cy="9777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2813A-2810-4A52-BE92-611D54918694}">
      <dsp:nvSpPr>
        <dsp:cNvPr id="0" name=""/>
        <dsp:cNvSpPr/>
      </dsp:nvSpPr>
      <dsp:spPr>
        <a:xfrm>
          <a:off x="1007868" y="1062709"/>
          <a:ext cx="1080843" cy="10808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7DA54-DCB6-45F4-890E-F7DCC5A4BE12}">
      <dsp:nvSpPr>
        <dsp:cNvPr id="0" name=""/>
        <dsp:cNvSpPr/>
      </dsp:nvSpPr>
      <dsp:spPr>
        <a:xfrm>
          <a:off x="4228" y="2194105"/>
          <a:ext cx="3088125" cy="506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Goal Oriented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400" kern="1200"/>
        </a:p>
      </dsp:txBody>
      <dsp:txXfrm>
        <a:off x="4228" y="2194105"/>
        <a:ext cx="3088125" cy="506645"/>
      </dsp:txXfrm>
    </dsp:sp>
    <dsp:sp modelId="{DD091D0A-5A25-4241-91F3-18D32B0BDD4F}">
      <dsp:nvSpPr>
        <dsp:cNvPr id="0" name=""/>
        <dsp:cNvSpPr/>
      </dsp:nvSpPr>
      <dsp:spPr>
        <a:xfrm>
          <a:off x="4228" y="2694383"/>
          <a:ext cx="3088125" cy="2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228" y="2694383"/>
        <a:ext cx="3088125" cy="21664"/>
      </dsp:txXfrm>
    </dsp:sp>
    <dsp:sp modelId="{210823F6-AC1A-46E3-9D99-A319DF497539}">
      <dsp:nvSpPr>
        <dsp:cNvPr id="0" name=""/>
        <dsp:cNvSpPr/>
      </dsp:nvSpPr>
      <dsp:spPr>
        <a:xfrm>
          <a:off x="4636415" y="1062709"/>
          <a:ext cx="1080843" cy="10808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752BD-6530-4141-80E9-9A0923780DCB}">
      <dsp:nvSpPr>
        <dsp:cNvPr id="0" name=""/>
        <dsp:cNvSpPr/>
      </dsp:nvSpPr>
      <dsp:spPr>
        <a:xfrm>
          <a:off x="3632774" y="2194105"/>
          <a:ext cx="3088125" cy="506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Stability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400" kern="1200"/>
        </a:p>
      </dsp:txBody>
      <dsp:txXfrm>
        <a:off x="3632774" y="2194105"/>
        <a:ext cx="3088125" cy="506645"/>
      </dsp:txXfrm>
    </dsp:sp>
    <dsp:sp modelId="{7CD40649-A74C-4AD8-B9D0-2573A1955C91}">
      <dsp:nvSpPr>
        <dsp:cNvPr id="0" name=""/>
        <dsp:cNvSpPr/>
      </dsp:nvSpPr>
      <dsp:spPr>
        <a:xfrm>
          <a:off x="3632774" y="2694383"/>
          <a:ext cx="3088125" cy="2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632774" y="2694383"/>
        <a:ext cx="3088125" cy="21664"/>
      </dsp:txXfrm>
    </dsp:sp>
    <dsp:sp modelId="{B0A3ABD2-C471-4A21-8AEF-3843C86919E1}">
      <dsp:nvSpPr>
        <dsp:cNvPr id="0" name=""/>
        <dsp:cNvSpPr/>
      </dsp:nvSpPr>
      <dsp:spPr>
        <a:xfrm>
          <a:off x="8264962" y="1062709"/>
          <a:ext cx="1080843" cy="10808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7261321" y="2194105"/>
          <a:ext cx="3088125" cy="506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Future Opportunities </a:t>
          </a:r>
        </a:p>
      </dsp:txBody>
      <dsp:txXfrm>
        <a:off x="7261321" y="2194105"/>
        <a:ext cx="3088125" cy="506645"/>
      </dsp:txXfrm>
    </dsp:sp>
    <dsp:sp modelId="{6418EBED-F111-425B-8EE2-06B8B2297A68}">
      <dsp:nvSpPr>
        <dsp:cNvPr id="0" name=""/>
        <dsp:cNvSpPr/>
      </dsp:nvSpPr>
      <dsp:spPr>
        <a:xfrm>
          <a:off x="7261321" y="2694383"/>
          <a:ext cx="3088125" cy="2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261321" y="2694383"/>
        <a:ext cx="3088125" cy="21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bc.xyz/investor/" TargetMode="External"/><Relationship Id="rId7" Type="http://schemas.openxmlformats.org/officeDocument/2006/relationships/hyperlink" Target="https://www.microsoft.com/investor/reports/ar21/index.html" TargetMode="External"/><Relationship Id="rId2" Type="http://schemas.openxmlformats.org/officeDocument/2006/relationships/hyperlink" Target="https://www.history.com/this-day-in-history/microsoft-found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vestor.oracle.com/financials/default.aspx" TargetMode="External"/><Relationship Id="rId5" Type="http://schemas.openxmlformats.org/officeDocument/2006/relationships/hyperlink" Target="https://investor.apple.com/investor-relations/default.aspx" TargetMode="External"/><Relationship Id="rId4" Type="http://schemas.openxmlformats.org/officeDocument/2006/relationships/hyperlink" Target="https://www.inc.com/john-brandon/25-of-the-best-bill-gates-quotes-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2825496"/>
            <a:ext cx="3485073" cy="1268531"/>
          </a:xfrm>
        </p:spPr>
        <p:txBody>
          <a:bodyPr>
            <a:normAutofit/>
          </a:bodyPr>
          <a:lstStyle/>
          <a:p>
            <a:pPr algn="l"/>
            <a:r>
              <a:rPr lang="en-US" sz="4000"/>
              <a:t>Microsoft Annual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300" dirty="0">
                <a:solidFill>
                  <a:srgbClr val="00B0F0"/>
                </a:solidFill>
              </a:rPr>
              <a:t>Austin Yun</a:t>
            </a:r>
          </a:p>
          <a:p>
            <a:pPr algn="l"/>
            <a:r>
              <a:rPr lang="en-US" dirty="0">
                <a:solidFill>
                  <a:srgbClr val="00B0F0"/>
                </a:solidFill>
              </a:rPr>
              <a:t>Rachel Tobias</a:t>
            </a:r>
          </a:p>
          <a:p>
            <a:pPr algn="l"/>
            <a:r>
              <a:rPr lang="en-US" sz="2300" dirty="0">
                <a:solidFill>
                  <a:srgbClr val="00B0F0"/>
                </a:solidFill>
              </a:rPr>
              <a:t>Aimmee Truong</a:t>
            </a: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6C9DF-DD8C-464F-8DA6-FEE02674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2AD51-31E8-4E93-8D89-3BFD00E62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771182" cy="4456235"/>
          </a:xfrm>
        </p:spPr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en-US" sz="1900"/>
              <a:t>A&amp;E Television Networks. (2015, October 9). Microsoft founded. </a:t>
            </a:r>
            <a:r>
              <a:rPr lang="en-US" sz="1900" err="1"/>
              <a:t>History.com</a:t>
            </a:r>
            <a:r>
              <a:rPr lang="en-US" sz="1900"/>
              <a:t>. Retrieved February 14, 	2022, from </a:t>
            </a:r>
            <a:r>
              <a:rPr lang="en-US" sz="1900">
                <a:hlinkClick r:id="rId2"/>
              </a:rPr>
              <a:t>https://www.history.com/this-day-in-history/microsoft-founded</a:t>
            </a:r>
            <a:endParaRPr lang="en-US" sz="1900"/>
          </a:p>
          <a:p>
            <a:pPr marL="36900" indent="0">
              <a:buNone/>
            </a:pPr>
            <a:r>
              <a:rPr lang="en-US" sz="1800">
                <a:effectLst/>
              </a:rPr>
              <a:t>Alphabet Investor relations. (n.d.). Retrieved February 14, 2022, from 					</a:t>
            </a:r>
            <a:r>
              <a:rPr lang="en-US" sz="1800">
                <a:effectLst/>
                <a:hlinkClick r:id="rId3"/>
              </a:rPr>
              <a:t>https://abc.xyz/investor/</a:t>
            </a:r>
            <a:r>
              <a:rPr lang="en-US" sz="1800">
                <a:effectLst/>
              </a:rPr>
              <a:t> </a:t>
            </a:r>
            <a:endParaRPr lang="en-US" sz="1900"/>
          </a:p>
          <a:p>
            <a:pPr marL="36900" indent="0">
              <a:buNone/>
            </a:pPr>
            <a:r>
              <a:rPr lang="en-US" sz="1900"/>
              <a:t>Brandon, J. (2016, February 15). 25 quotes from Bill Gates on how to succeed. </a:t>
            </a:r>
            <a:r>
              <a:rPr lang="en-US" sz="1900" err="1"/>
              <a:t>Inc.com</a:t>
            </a:r>
            <a:r>
              <a:rPr lang="en-US" sz="1900"/>
              <a:t>. Retrieved 	February 14, 2022, from </a:t>
            </a:r>
            <a:r>
              <a:rPr lang="en-US" sz="1900">
                <a:hlinkClick r:id="rId4"/>
              </a:rPr>
              <a:t>https://www.inc.com/john-brandon/25-of-the-best-bill-gates-quotes-on</a:t>
            </a:r>
            <a:r>
              <a:rPr lang="en-US" sz="1900"/>
              <a:t> 	</a:t>
            </a:r>
            <a:r>
              <a:rPr lang="en-US" sz="1900" err="1"/>
              <a:t>success.html</a:t>
            </a:r>
            <a:endParaRPr lang="en-US" sz="1900"/>
          </a:p>
          <a:p>
            <a:pPr marL="36900" indent="0">
              <a:buNone/>
            </a:pPr>
            <a:r>
              <a:rPr lang="en-US" sz="1900"/>
              <a:t>Investor Relations. (n.d.). Retrieved February 14, 2022, from                                             	</a:t>
            </a:r>
            <a:r>
              <a:rPr lang="en-US" sz="1900">
                <a:hlinkClick r:id="rId5"/>
              </a:rPr>
              <a:t>https://investor.apple.com/investor-relations/default.aspx</a:t>
            </a:r>
            <a:r>
              <a:rPr lang="en-US" sz="1900"/>
              <a:t> </a:t>
            </a:r>
          </a:p>
          <a:p>
            <a:pPr marL="36900" indent="0">
              <a:buNone/>
            </a:pPr>
            <a:r>
              <a:rPr lang="en-US" sz="1900"/>
              <a:t>Investor Relations - Financials. (n.d.). Retrieved February 14, 2022, from 	</a:t>
            </a:r>
            <a:r>
              <a:rPr lang="en-US" sz="1900">
                <a:hlinkClick r:id="rId6"/>
              </a:rPr>
              <a:t>https://investor.oracle.com/financials/default.aspx</a:t>
            </a:r>
            <a:r>
              <a:rPr lang="en-US" sz="1900"/>
              <a:t> </a:t>
            </a:r>
          </a:p>
          <a:p>
            <a:pPr marL="36900" indent="0">
              <a:buNone/>
            </a:pPr>
            <a:r>
              <a:rPr lang="en-US" sz="1900"/>
              <a:t>Microsoft Annual Report 2021. (n.d.). Retrieved February 14,2022, from 	</a:t>
            </a:r>
            <a:r>
              <a:rPr lang="en-US" sz="1900">
                <a:hlinkClick r:id="rId7"/>
              </a:rPr>
              <a:t>https://www.microsoft.com/investor/reports/ar21/index.html</a:t>
            </a:r>
            <a:endParaRPr lang="en-US" sz="1900"/>
          </a:p>
          <a:p>
            <a:pPr marL="36900" indent="0">
              <a:buNone/>
            </a:pPr>
            <a:endParaRPr lang="en-US" sz="1900">
              <a:effectLst/>
            </a:endParaRPr>
          </a:p>
          <a:p>
            <a:pPr marL="36900" indent="0">
              <a:buNone/>
            </a:pPr>
            <a:endParaRPr lang="en-US" sz="1900">
              <a:effectLst/>
            </a:endParaRPr>
          </a:p>
          <a:p>
            <a:pPr marL="36900" indent="0">
              <a:buNone/>
            </a:pPr>
            <a:endParaRPr lang="en-US" sz="1900">
              <a:effectLst/>
            </a:endParaRPr>
          </a:p>
          <a:p>
            <a:pPr marL="36900" indent="0">
              <a:buNone/>
            </a:pPr>
            <a:endParaRPr lang="en-US"/>
          </a:p>
          <a:p>
            <a:pPr marL="3690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7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defRPr b="1"/>
            </a:pPr>
            <a:r>
              <a:rPr lang="en-US"/>
              <a:t>We Recommend to Invest in Microsoft</a:t>
            </a:r>
            <a:br>
              <a:rPr lang="en-US"/>
            </a:br>
            <a:r>
              <a:rPr lang="en-US" sz="2200" err="1"/>
              <a:t>Microsoft</a:t>
            </a:r>
            <a:r>
              <a:rPr lang="en-US" sz="2200"/>
              <a:t> Corp (MSFT)</a:t>
            </a:r>
            <a:endParaRPr lang="en-US" i="1"/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757956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CDA625C-3BA7-439F-B8AF-26EE4035C822}"/>
              </a:ext>
            </a:extLst>
          </p:cNvPr>
          <p:cNvSpPr txBox="1"/>
          <p:nvPr/>
        </p:nvSpPr>
        <p:spPr>
          <a:xfrm>
            <a:off x="3138854" y="2076450"/>
            <a:ext cx="607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>
                <a:solidFill>
                  <a:srgbClr val="00B0F0"/>
                </a:solidFill>
                <a:effectLst/>
                <a:latin typeface="le-monde-livre-std"/>
              </a:rPr>
              <a:t>"To win big, you sometimes have to take big risks.“ – </a:t>
            </a:r>
            <a:r>
              <a:rPr lang="en-US" sz="1800" b="0" i="1">
                <a:solidFill>
                  <a:srgbClr val="00B0F0"/>
                </a:solidFill>
                <a:effectLst/>
                <a:latin typeface="le-monde-livre-std"/>
              </a:rPr>
              <a:t>Bill Gates</a:t>
            </a:r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5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text, computer, posing&#10;&#10;Description automatically generated">
            <a:extLst>
              <a:ext uri="{FF2B5EF4-FFF2-40B4-BE49-F238E27FC236}">
                <a16:creationId xmlns:a16="http://schemas.microsoft.com/office/drawing/2014/main" id="{B943D8B9-D730-4085-B102-94B752E1D3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52" r="21013"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126" y="228255"/>
            <a:ext cx="7131660" cy="970450"/>
          </a:xfrm>
        </p:spPr>
        <p:txBody>
          <a:bodyPr anchor="b">
            <a:noAutofit/>
          </a:bodyPr>
          <a:lstStyle/>
          <a:p>
            <a:pPr algn="l"/>
            <a:r>
              <a:rPr lang="en-US" sz="4000"/>
              <a:t>Company Background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A24349D-FC39-4B50-AE70-1D07639A7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026" y="1732449"/>
            <a:ext cx="5934973" cy="4058751"/>
          </a:xfrm>
        </p:spPr>
        <p:txBody>
          <a:bodyPr anchor="t">
            <a:noAutofit/>
          </a:bodyPr>
          <a:lstStyle/>
          <a:p>
            <a:r>
              <a:rPr lang="en-US" dirty="0"/>
              <a:t>April 4, 1975, </a:t>
            </a:r>
            <a:r>
              <a:rPr lang="en-US" dirty="0">
                <a:solidFill>
                  <a:srgbClr val="00B0F0"/>
                </a:solidFill>
              </a:rPr>
              <a:t>Bill Gates </a:t>
            </a:r>
            <a:r>
              <a:rPr lang="en-US" dirty="0"/>
              <a:t>and </a:t>
            </a:r>
            <a:r>
              <a:rPr lang="en-US" dirty="0">
                <a:solidFill>
                  <a:srgbClr val="00B0F0"/>
                </a:solidFill>
              </a:rPr>
              <a:t>Paul Allen </a:t>
            </a:r>
            <a:r>
              <a:rPr lang="en-US" dirty="0"/>
              <a:t>founded Microsoft</a:t>
            </a:r>
          </a:p>
          <a:p>
            <a:r>
              <a:rPr lang="en-US" dirty="0"/>
              <a:t>In 1985, Bill and Allen released Microsoft’s new operating system, </a:t>
            </a:r>
            <a:r>
              <a:rPr lang="en-US" dirty="0">
                <a:solidFill>
                  <a:srgbClr val="00B0F0"/>
                </a:solidFill>
              </a:rPr>
              <a:t>Windows</a:t>
            </a:r>
          </a:p>
          <a:p>
            <a:r>
              <a:rPr lang="en-US" dirty="0"/>
              <a:t>In 1986, Microsoft </a:t>
            </a:r>
            <a:r>
              <a:rPr lang="en-US"/>
              <a:t>(MSFT) went </a:t>
            </a:r>
            <a:r>
              <a:rPr lang="en-US" dirty="0"/>
              <a:t>public at </a:t>
            </a:r>
            <a:r>
              <a:rPr lang="en-US" dirty="0">
                <a:solidFill>
                  <a:srgbClr val="00B0F0"/>
                </a:solidFill>
              </a:rPr>
              <a:t>$21 </a:t>
            </a:r>
            <a:r>
              <a:rPr lang="en-US" dirty="0"/>
              <a:t>a share</a:t>
            </a:r>
          </a:p>
          <a:p>
            <a:r>
              <a:rPr lang="en-US" dirty="0"/>
              <a:t>Currently, 1 share of Microsoft (MSFT) is </a:t>
            </a:r>
            <a:r>
              <a:rPr lang="en-US" dirty="0">
                <a:solidFill>
                  <a:srgbClr val="00B0F0"/>
                </a:solidFill>
              </a:rPr>
              <a:t>$287.93 </a:t>
            </a:r>
            <a:r>
              <a:rPr lang="en-US" i="1" dirty="0"/>
              <a:t>(2/19/2022)</a:t>
            </a:r>
          </a:p>
        </p:txBody>
      </p:sp>
    </p:spTree>
    <p:extLst>
      <p:ext uri="{BB962C8B-B14F-4D97-AF65-F5344CB8AC3E}">
        <p14:creationId xmlns:p14="http://schemas.microsoft.com/office/powerpoint/2010/main" val="264230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33" y="197827"/>
            <a:ext cx="10353762" cy="1257300"/>
          </a:xfrm>
        </p:spPr>
        <p:txBody>
          <a:bodyPr>
            <a:normAutofit/>
          </a:bodyPr>
          <a:lstStyle/>
          <a:p>
            <a:r>
              <a:rPr lang="en-US"/>
              <a:t>Market Analysis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F145D12-65C7-4547-A845-EB71082A4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804127"/>
              </p:ext>
            </p:extLst>
          </p:nvPr>
        </p:nvGraphicFramePr>
        <p:xfrm>
          <a:off x="1802423" y="3429000"/>
          <a:ext cx="8286427" cy="3231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997">
                  <a:extLst>
                    <a:ext uri="{9D8B030D-6E8A-4147-A177-3AD203B41FA5}">
                      <a16:colId xmlns:a16="http://schemas.microsoft.com/office/drawing/2014/main" val="1582205925"/>
                    </a:ext>
                  </a:extLst>
                </a:gridCol>
                <a:gridCol w="1703685">
                  <a:extLst>
                    <a:ext uri="{9D8B030D-6E8A-4147-A177-3AD203B41FA5}">
                      <a16:colId xmlns:a16="http://schemas.microsoft.com/office/drawing/2014/main" val="1501610065"/>
                    </a:ext>
                  </a:extLst>
                </a:gridCol>
                <a:gridCol w="1565063">
                  <a:extLst>
                    <a:ext uri="{9D8B030D-6E8A-4147-A177-3AD203B41FA5}">
                      <a16:colId xmlns:a16="http://schemas.microsoft.com/office/drawing/2014/main" val="3895491172"/>
                    </a:ext>
                  </a:extLst>
                </a:gridCol>
                <a:gridCol w="1770808">
                  <a:extLst>
                    <a:ext uri="{9D8B030D-6E8A-4147-A177-3AD203B41FA5}">
                      <a16:colId xmlns:a16="http://schemas.microsoft.com/office/drawing/2014/main" val="4055117700"/>
                    </a:ext>
                  </a:extLst>
                </a:gridCol>
                <a:gridCol w="2513874">
                  <a:extLst>
                    <a:ext uri="{9D8B030D-6E8A-4147-A177-3AD203B41FA5}">
                      <a16:colId xmlns:a16="http://schemas.microsoft.com/office/drawing/2014/main" val="2782220507"/>
                    </a:ext>
                  </a:extLst>
                </a:gridCol>
              </a:tblGrid>
              <a:tr h="721858">
                <a:tc>
                  <a:txBody>
                    <a:bodyPr/>
                    <a:lstStyle/>
                    <a:p>
                      <a:r>
                        <a:rPr lang="en-US" sz="140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Beginning Price (Dollars)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Ending Price (Dollars)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Gain (+) or Loss 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Percent Gain (+) or Loss (-)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202244"/>
                  </a:ext>
                </a:extLst>
              </a:tr>
              <a:tr h="418219">
                <a:tc>
                  <a:txBody>
                    <a:bodyPr/>
                    <a:lstStyle/>
                    <a:p>
                      <a:r>
                        <a:rPr lang="en-US" sz="140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55.48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62.14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+6.66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+12%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515435"/>
                  </a:ext>
                </a:extLst>
              </a:tr>
              <a:tr h="418219">
                <a:tc>
                  <a:txBody>
                    <a:bodyPr/>
                    <a:lstStyle/>
                    <a:p>
                      <a:r>
                        <a:rPr lang="en-US" sz="140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62.14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85.54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+23.40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+37.66%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599242"/>
                  </a:ext>
                </a:extLst>
              </a:tr>
              <a:tr h="418219">
                <a:tc>
                  <a:txBody>
                    <a:bodyPr/>
                    <a:lstStyle/>
                    <a:p>
                      <a:r>
                        <a:rPr lang="en-US" sz="140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85.54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101.57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+16.03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+18.74%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286933"/>
                  </a:ext>
                </a:extLst>
              </a:tr>
              <a:tr h="418219">
                <a:tc>
                  <a:txBody>
                    <a:bodyPr/>
                    <a:lstStyle/>
                    <a:p>
                      <a:r>
                        <a:rPr lang="en-US" sz="140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101.57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157.70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+56.13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+55.26%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618199"/>
                  </a:ext>
                </a:extLst>
              </a:tr>
              <a:tr h="418219">
                <a:tc>
                  <a:txBody>
                    <a:bodyPr/>
                    <a:lstStyle/>
                    <a:p>
                      <a:r>
                        <a:rPr lang="en-US" sz="140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157.70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222.42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+64.72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+41.04%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9530"/>
                  </a:ext>
                </a:extLst>
              </a:tr>
              <a:tr h="418219">
                <a:tc>
                  <a:txBody>
                    <a:bodyPr/>
                    <a:lstStyle/>
                    <a:p>
                      <a:r>
                        <a:rPr lang="en-US" sz="140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222.42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336.32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+113.90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+51.21%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633122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38674C-7753-4250-BA70-458171AAC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9219" y="1770185"/>
            <a:ext cx="8286427" cy="1343757"/>
          </a:xfrm>
        </p:spPr>
        <p:txBody>
          <a:bodyPr/>
          <a:lstStyle/>
          <a:p>
            <a:r>
              <a:rPr lang="en-US" dirty="0"/>
              <a:t>Microsoft (MSFT) stock has seen a steady increase in gains </a:t>
            </a:r>
          </a:p>
          <a:p>
            <a:r>
              <a:rPr lang="en-US" dirty="0"/>
              <a:t>Biggest yearly return being </a:t>
            </a:r>
            <a:r>
              <a:rPr lang="en-US" dirty="0">
                <a:solidFill>
                  <a:srgbClr val="00B0F0"/>
                </a:solidFill>
              </a:rPr>
              <a:t>55.26%</a:t>
            </a:r>
            <a:r>
              <a:rPr lang="en-US" dirty="0"/>
              <a:t> in 2019</a:t>
            </a:r>
          </a:p>
        </p:txBody>
      </p:sp>
    </p:spTree>
    <p:extLst>
      <p:ext uri="{BB962C8B-B14F-4D97-AF65-F5344CB8AC3E}">
        <p14:creationId xmlns:p14="http://schemas.microsoft.com/office/powerpoint/2010/main" val="93198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946A81E-B1A3-4D9F-B61F-0BC876C49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371340"/>
              </p:ext>
            </p:extLst>
          </p:nvPr>
        </p:nvGraphicFramePr>
        <p:xfrm>
          <a:off x="1036781" y="448887"/>
          <a:ext cx="10063019" cy="4971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E58CD12-762E-4676-9300-9D21A4CEC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694" y="5537603"/>
            <a:ext cx="7049192" cy="12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7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-2454"/>
            <a:ext cx="10353762" cy="1000205"/>
          </a:xfrm>
        </p:spPr>
        <p:txBody>
          <a:bodyPr>
            <a:normAutofit/>
          </a:bodyPr>
          <a:lstStyle/>
          <a:p>
            <a:r>
              <a:rPr lang="en-US"/>
              <a:t>Competition</a:t>
            </a:r>
            <a:endParaRPr lang="en-US" i="1"/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346909"/>
              </p:ext>
            </p:extLst>
          </p:nvPr>
        </p:nvGraphicFramePr>
        <p:xfrm>
          <a:off x="533937" y="1462729"/>
          <a:ext cx="11113477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7E10645-B33A-4003-9986-94019E037436}"/>
              </a:ext>
            </a:extLst>
          </p:cNvPr>
          <p:cNvSpPr txBox="1"/>
          <p:nvPr/>
        </p:nvSpPr>
        <p:spPr>
          <a:xfrm>
            <a:off x="1608992" y="918620"/>
            <a:ext cx="852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>
                <a:solidFill>
                  <a:srgbClr val="00B0F0"/>
                </a:solidFill>
                <a:effectLst/>
                <a:latin typeface="le-monde-livre-std"/>
              </a:rPr>
              <a:t>"Whether it's Google or Apple or free software, we've got some fantastic competitors and it keeps us on our toes.“ – </a:t>
            </a:r>
            <a:r>
              <a:rPr lang="en-US" sz="1800" b="0" i="1">
                <a:solidFill>
                  <a:srgbClr val="00B0F0"/>
                </a:solidFill>
                <a:effectLst/>
                <a:latin typeface="le-monde-livre-std"/>
              </a:rPr>
              <a:t>Bill Gates</a:t>
            </a:r>
            <a:endParaRPr lang="en-US">
              <a:solidFill>
                <a:srgbClr val="00B0F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C76A07-DC2F-40CB-82A0-FD5697E8BE0D}"/>
              </a:ext>
            </a:extLst>
          </p:cNvPr>
          <p:cNvGrpSpPr/>
          <p:nvPr/>
        </p:nvGrpSpPr>
        <p:grpSpPr>
          <a:xfrm>
            <a:off x="624640" y="5679668"/>
            <a:ext cx="3286406" cy="977710"/>
            <a:chOff x="143550" y="2154540"/>
            <a:chExt cx="3286406" cy="9777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E65B195-AB6F-455A-AB91-5733DFCBF088}"/>
                </a:ext>
              </a:extLst>
            </p:cNvPr>
            <p:cNvSpPr/>
            <p:nvPr/>
          </p:nvSpPr>
          <p:spPr>
            <a:xfrm>
              <a:off x="143550" y="2154540"/>
              <a:ext cx="3286406" cy="9777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46AD3D-6E74-4CED-A175-F80CB1E91441}"/>
                </a:ext>
              </a:extLst>
            </p:cNvPr>
            <p:cNvSpPr txBox="1"/>
            <p:nvPr/>
          </p:nvSpPr>
          <p:spPr>
            <a:xfrm>
              <a:off x="143550" y="2154540"/>
              <a:ext cx="3286406" cy="977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/>
                <a:t>2021 Net Income: </a:t>
              </a:r>
              <a:r>
                <a:rPr lang="en-US" sz="1700" kern="1200">
                  <a:solidFill>
                    <a:srgbClr val="FF0000"/>
                  </a:solidFill>
                </a:rPr>
                <a:t>54.5% more</a:t>
              </a:r>
            </a:p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/>
                <a:t>2020 Net Income: </a:t>
              </a:r>
              <a:r>
                <a:rPr lang="en-US" sz="1700" kern="1200">
                  <a:solidFill>
                    <a:srgbClr val="FF0000"/>
                  </a:solidFill>
                </a:rPr>
                <a:t>29.6% more</a:t>
              </a:r>
            </a:p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>
                  <a:solidFill>
                    <a:srgbClr val="FF0000"/>
                  </a:solidFill>
                </a:rPr>
                <a:t>+ 26.5% </a:t>
              </a:r>
              <a:r>
                <a:rPr lang="en-US" sz="1700" kern="1200"/>
                <a:t>Difference in Net Income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9939C5A-4989-4D7F-80F9-2CA312804770}"/>
              </a:ext>
            </a:extLst>
          </p:cNvPr>
          <p:cNvGrpSpPr/>
          <p:nvPr/>
        </p:nvGrpSpPr>
        <p:grpSpPr>
          <a:xfrm>
            <a:off x="4346233" y="5679835"/>
            <a:ext cx="3286406" cy="977710"/>
            <a:chOff x="3865143" y="2154707"/>
            <a:chExt cx="3286406" cy="9777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4071DC-BD48-4B5A-A4D8-C0783EDAD68D}"/>
                </a:ext>
              </a:extLst>
            </p:cNvPr>
            <p:cNvSpPr/>
            <p:nvPr/>
          </p:nvSpPr>
          <p:spPr>
            <a:xfrm>
              <a:off x="3865143" y="2154707"/>
              <a:ext cx="3286406" cy="9777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74A161-813C-46C2-9B8C-7DEE3C5E98B2}"/>
                </a:ext>
              </a:extLst>
            </p:cNvPr>
            <p:cNvSpPr txBox="1"/>
            <p:nvPr/>
          </p:nvSpPr>
          <p:spPr>
            <a:xfrm>
              <a:off x="3865143" y="2154707"/>
              <a:ext cx="3286406" cy="977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/>
                <a:t>2021 Net Income</a:t>
              </a:r>
              <a:r>
                <a:rPr lang="en-US" sz="1700" kern="1200">
                  <a:solidFill>
                    <a:schemeClr val="tx1"/>
                  </a:solidFill>
                </a:rPr>
                <a:t>:</a:t>
              </a:r>
              <a:r>
                <a:rPr lang="en-US" sz="1700" kern="1200">
                  <a:solidFill>
                    <a:srgbClr val="00B0F0"/>
                  </a:solidFill>
                </a:rPr>
                <a:t> </a:t>
              </a:r>
              <a:r>
                <a:rPr lang="en-US" sz="1700" kern="1200">
                  <a:solidFill>
                    <a:srgbClr val="FF0000"/>
                  </a:solidFill>
                </a:rPr>
                <a:t>24.1% more</a:t>
              </a:r>
            </a:p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/>
                <a:t>2020 Net Income: </a:t>
              </a:r>
              <a:r>
                <a:rPr lang="en-US" sz="1700" kern="1200">
                  <a:solidFill>
                    <a:srgbClr val="FF0000"/>
                  </a:solidFill>
                </a:rPr>
                <a:t>9.1% less</a:t>
              </a:r>
            </a:p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>
                  <a:solidFill>
                    <a:srgbClr val="FF0000"/>
                  </a:solidFill>
                </a:rPr>
                <a:t>+ 50.4% </a:t>
              </a:r>
              <a:r>
                <a:rPr lang="en-US" sz="1700" kern="1200"/>
                <a:t>Difference in Net Income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7442AD-BFE8-4AF7-8DC9-319269FBACC4}"/>
              </a:ext>
            </a:extLst>
          </p:cNvPr>
          <p:cNvGrpSpPr/>
          <p:nvPr/>
        </p:nvGrpSpPr>
        <p:grpSpPr>
          <a:xfrm>
            <a:off x="7946425" y="5687021"/>
            <a:ext cx="3383190" cy="977710"/>
            <a:chOff x="7465335" y="2161893"/>
            <a:chExt cx="3383190" cy="9777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154923B-C90D-47F7-9C39-9386C5179115}"/>
                </a:ext>
              </a:extLst>
            </p:cNvPr>
            <p:cNvSpPr/>
            <p:nvPr/>
          </p:nvSpPr>
          <p:spPr>
            <a:xfrm>
              <a:off x="7465335" y="2161893"/>
              <a:ext cx="3383190" cy="9777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424D1C-2A73-4AF4-9C7C-9226804D9693}"/>
                </a:ext>
              </a:extLst>
            </p:cNvPr>
            <p:cNvSpPr txBox="1"/>
            <p:nvPr/>
          </p:nvSpPr>
          <p:spPr>
            <a:xfrm>
              <a:off x="7465335" y="2161893"/>
              <a:ext cx="3383190" cy="977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/>
                <a:t>2021 Net Income: </a:t>
              </a:r>
              <a:r>
                <a:rPr lang="en-US" sz="1700" kern="1200">
                  <a:solidFill>
                    <a:srgbClr val="FF0000"/>
                  </a:solidFill>
                </a:rPr>
                <a:t>77.5% less</a:t>
              </a:r>
              <a:endParaRPr lang="en-US" sz="1700" b="0" kern="1200">
                <a:solidFill>
                  <a:srgbClr val="FF0000"/>
                </a:solidFill>
              </a:endParaRPr>
            </a:p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0" kern="1200"/>
                <a:t>2020 Net Income: </a:t>
              </a:r>
              <a:r>
                <a:rPr lang="en-US" sz="1700" kern="1200">
                  <a:solidFill>
                    <a:srgbClr val="FF0000"/>
                  </a:solidFill>
                </a:rPr>
                <a:t>77.1% less</a:t>
              </a:r>
            </a:p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>
                  <a:solidFill>
                    <a:srgbClr val="FF0000"/>
                  </a:solidFill>
                </a:rPr>
                <a:t>- 2.8% </a:t>
              </a:r>
              <a:r>
                <a:rPr lang="en-US" sz="1700" kern="1200"/>
                <a:t>Difference in Net Income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449925C-B885-474A-8BA5-9C7CB4365BB9}"/>
              </a:ext>
            </a:extLst>
          </p:cNvPr>
          <p:cNvSpPr txBox="1"/>
          <p:nvPr/>
        </p:nvSpPr>
        <p:spPr>
          <a:xfrm>
            <a:off x="0" y="481396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F0"/>
                </a:solidFill>
              </a:rPr>
              <a:t>Microsoft’s 2021 Net Income: 	Microsoft’s 2020 Net Income : 	 Microsoft’s Increase Net Income 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9F0099-6656-4C0A-B317-516611157389}"/>
              </a:ext>
            </a:extLst>
          </p:cNvPr>
          <p:cNvSpPr txBox="1"/>
          <p:nvPr/>
        </p:nvSpPr>
        <p:spPr>
          <a:xfrm>
            <a:off x="-5325" y="5191695"/>
            <a:ext cx="429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$61.27 billion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4BAE3E-25D0-446B-833D-314C29E94921}"/>
              </a:ext>
            </a:extLst>
          </p:cNvPr>
          <p:cNvSpPr txBox="1"/>
          <p:nvPr/>
        </p:nvSpPr>
        <p:spPr>
          <a:xfrm>
            <a:off x="0" y="5183046"/>
            <a:ext cx="12181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$44.28 billion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AC20B6-3690-401B-970D-245DDEAC9711}"/>
              </a:ext>
            </a:extLst>
          </p:cNvPr>
          <p:cNvSpPr txBox="1"/>
          <p:nvPr/>
        </p:nvSpPr>
        <p:spPr>
          <a:xfrm>
            <a:off x="7452359" y="5189241"/>
            <a:ext cx="4728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+ 38.4%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D04B23-7301-448E-8F4F-93AF8E371497}"/>
              </a:ext>
            </a:extLst>
          </p:cNvPr>
          <p:cNvSpPr/>
          <p:nvPr/>
        </p:nvSpPr>
        <p:spPr>
          <a:xfrm>
            <a:off x="-5325" y="4804820"/>
            <a:ext cx="12197326" cy="747063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8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091" y="698329"/>
            <a:ext cx="4625957" cy="1370605"/>
          </a:xfrm>
        </p:spPr>
        <p:txBody>
          <a:bodyPr>
            <a:normAutofit/>
          </a:bodyPr>
          <a:lstStyle/>
          <a:p>
            <a:pPr algn="l"/>
            <a:r>
              <a:rPr lang="en-US" sz="4000"/>
              <a:t>Financial Analysis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BDE0019-F609-C648-9016-6CECC453F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091" y="2247153"/>
            <a:ext cx="4689965" cy="3544046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1800"/>
              <a:t>Key changes:</a:t>
            </a:r>
          </a:p>
          <a:p>
            <a:r>
              <a:rPr lang="en-US" sz="1800"/>
              <a:t>Revenue increased </a:t>
            </a:r>
            <a:r>
              <a:rPr lang="en-US" sz="1800">
                <a:solidFill>
                  <a:srgbClr val="00B0F0"/>
                </a:solidFill>
              </a:rPr>
              <a:t>$25.1 billion</a:t>
            </a:r>
          </a:p>
          <a:p>
            <a:r>
              <a:rPr lang="en-US" sz="1800"/>
              <a:t>Gross margin increased </a:t>
            </a:r>
            <a:r>
              <a:rPr lang="en-US" sz="1800">
                <a:solidFill>
                  <a:srgbClr val="00B0F0"/>
                </a:solidFill>
              </a:rPr>
              <a:t>$18.9 billion</a:t>
            </a:r>
            <a:endParaRPr lang="en-US" sz="1800">
              <a:solidFill>
                <a:srgbClr val="00B0F0"/>
              </a:solidFill>
              <a:effectLst/>
            </a:endParaRPr>
          </a:p>
          <a:p>
            <a:r>
              <a:rPr lang="en-US" sz="1800">
                <a:effectLst/>
              </a:rPr>
              <a:t>Operating income increased </a:t>
            </a:r>
            <a:r>
              <a:rPr lang="en-US" sz="1800">
                <a:solidFill>
                  <a:srgbClr val="00B0F0"/>
                </a:solidFill>
                <a:effectLst/>
              </a:rPr>
              <a:t>$17.0 billion</a:t>
            </a:r>
          </a:p>
          <a:p>
            <a:pPr marL="36900" indent="0">
              <a:buNone/>
            </a:pPr>
            <a:endParaRPr lang="en-US" sz="180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54C371B-7BB8-2F48-9056-C3CB75B5FC9E}"/>
              </a:ext>
            </a:extLst>
          </p:cNvPr>
          <p:cNvGraphicFramePr/>
          <p:nvPr/>
        </p:nvGraphicFramePr>
        <p:xfrm>
          <a:off x="5210230" y="490175"/>
          <a:ext cx="6651679" cy="587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20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573618"/>
            <a:ext cx="10353762" cy="1000205"/>
          </a:xfrm>
        </p:spPr>
        <p:txBody>
          <a:bodyPr>
            <a:normAutofit/>
          </a:bodyPr>
          <a:lstStyle/>
          <a:p>
            <a:r>
              <a:rPr lang="en-US"/>
              <a:t>Future Opportunities and Investments</a:t>
            </a:r>
            <a:endParaRPr lang="en-US" i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E8CCE-99BC-4825-A4A1-8DE405858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5182205" cy="371474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en-US"/>
              <a:t>Transforming Business Applications</a:t>
            </a:r>
          </a:p>
          <a:p>
            <a:pPr lvl="1">
              <a:spcAft>
                <a:spcPts val="0"/>
              </a:spcAft>
            </a:pPr>
            <a:r>
              <a:rPr lang="en-US">
                <a:solidFill>
                  <a:srgbClr val="00B0F0"/>
                </a:solidFill>
              </a:rPr>
              <a:t>Dynamics 365</a:t>
            </a:r>
          </a:p>
          <a:p>
            <a:pPr marL="450000" lvl="1" indent="0">
              <a:spcAft>
                <a:spcPts val="0"/>
              </a:spcAft>
              <a:buNone/>
            </a:pPr>
            <a:endParaRPr lang="en-US"/>
          </a:p>
          <a:p>
            <a:pPr>
              <a:spcAft>
                <a:spcPts val="0"/>
              </a:spcAft>
            </a:pPr>
            <a:r>
              <a:rPr lang="en-US"/>
              <a:t>Running Cloud-based Services</a:t>
            </a:r>
          </a:p>
          <a:p>
            <a:pPr lvl="1">
              <a:spcAft>
                <a:spcPts val="0"/>
              </a:spcAft>
            </a:pPr>
            <a:r>
              <a:rPr lang="en-US">
                <a:solidFill>
                  <a:srgbClr val="00B0F0"/>
                </a:solidFill>
              </a:rPr>
              <a:t>Azure</a:t>
            </a:r>
          </a:p>
          <a:p>
            <a:pPr marL="450000" lvl="1" indent="0">
              <a:spcAft>
                <a:spcPts val="0"/>
              </a:spcAft>
              <a:buNone/>
            </a:pPr>
            <a:endParaRPr lang="en-US"/>
          </a:p>
          <a:p>
            <a:pPr>
              <a:spcAft>
                <a:spcPts val="0"/>
              </a:spcAft>
            </a:pPr>
            <a:r>
              <a:rPr lang="en-US"/>
              <a:t>Applying AI</a:t>
            </a:r>
          </a:p>
          <a:p>
            <a:pPr lvl="1">
              <a:spcAft>
                <a:spcPts val="0"/>
              </a:spcAft>
            </a:pPr>
            <a:r>
              <a:rPr lang="en-US">
                <a:solidFill>
                  <a:srgbClr val="00B0F0"/>
                </a:solidFill>
              </a:rPr>
              <a:t>Cortana</a:t>
            </a:r>
          </a:p>
          <a:p>
            <a:pPr marL="450000" lvl="1" indent="0">
              <a:spcAft>
                <a:spcPts val="0"/>
              </a:spcAft>
              <a:buNone/>
            </a:pPr>
            <a:endParaRPr lang="en-US"/>
          </a:p>
          <a:p>
            <a:pPr>
              <a:spcAft>
                <a:spcPts val="0"/>
              </a:spcAft>
            </a:pPr>
            <a:r>
              <a:rPr lang="en-US"/>
              <a:t>Innovating Windows Experience</a:t>
            </a:r>
          </a:p>
          <a:p>
            <a:pPr lvl="1">
              <a:spcAft>
                <a:spcPts val="0"/>
              </a:spcAft>
            </a:pPr>
            <a:r>
              <a:rPr lang="en-US">
                <a:solidFill>
                  <a:srgbClr val="00B0F0"/>
                </a:solidFill>
              </a:rPr>
              <a:t>Surface Duo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026" name="Picture 2" descr="Microsoft Surface Duo 2 price and specifications revealed by new report -  NotebookCheck.net News">
            <a:extLst>
              <a:ext uri="{FF2B5EF4-FFF2-40B4-BE49-F238E27FC236}">
                <a16:creationId xmlns:a16="http://schemas.microsoft.com/office/drawing/2014/main" id="{F449CC2A-8F0D-45FC-950A-6E38B5E2D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6"/>
          <a:stretch/>
        </p:blipFill>
        <p:spPr bwMode="auto">
          <a:xfrm>
            <a:off x="6096000" y="1915285"/>
            <a:ext cx="5324856" cy="41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87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defRPr b="1"/>
            </a:pPr>
            <a:r>
              <a:rPr lang="en-US" dirty="0"/>
              <a:t>Final Recommendations</a:t>
            </a:r>
            <a:br>
              <a:rPr lang="en-US" dirty="0"/>
            </a:br>
            <a:r>
              <a:rPr lang="en-US" sz="2200" dirty="0"/>
              <a:t>Microsoft Corp (MSFT)</a:t>
            </a:r>
            <a:endParaRPr lang="en-US" i="1" dirty="0"/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563360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CDA625C-3BA7-439F-B8AF-26EE4035C822}"/>
              </a:ext>
            </a:extLst>
          </p:cNvPr>
          <p:cNvSpPr txBox="1"/>
          <p:nvPr/>
        </p:nvSpPr>
        <p:spPr>
          <a:xfrm>
            <a:off x="1213338" y="2076450"/>
            <a:ext cx="9864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>
                <a:solidFill>
                  <a:srgbClr val="00B0F0"/>
                </a:solidFill>
                <a:effectLst/>
                <a:latin typeface="le-monde-livre-std"/>
              </a:rPr>
              <a:t>"We always overestimate the change that will occur in the next two years and underestimate the change that will occur in the next 10. Don't let yourself be lulled into inaction."</a:t>
            </a:r>
            <a:r>
              <a:rPr lang="en-US" sz="1800" b="0" i="0">
                <a:solidFill>
                  <a:srgbClr val="00B0F0"/>
                </a:solidFill>
                <a:effectLst/>
                <a:latin typeface="le-monde-livre-std"/>
              </a:rPr>
              <a:t>– </a:t>
            </a:r>
            <a:r>
              <a:rPr lang="en-US" sz="1800" b="0" i="1">
                <a:solidFill>
                  <a:srgbClr val="00B0F0"/>
                </a:solidFill>
                <a:effectLst/>
                <a:latin typeface="le-monde-livre-std"/>
              </a:rPr>
              <a:t>Bill Gates</a:t>
            </a:r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8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60E646-30AD-4BA0-97EA-A7A07DF5499A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7E70FC5-1855-47AB-8CE1-CB3C873A8988}">
  <ds:schemaRefs>
    <ds:schemaRef ds:uri="71af3243-3dd4-4a8d-8c0d-dd76da1f02a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Integer pillars</Template>
  <TotalTime>72</TotalTime>
  <Words>716</Words>
  <Application>Microsoft Office PowerPoint</Application>
  <PresentationFormat>Widescreen</PresentationFormat>
  <Paragraphs>114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 Nova</vt:lpstr>
      <vt:lpstr>Arial Nova Light</vt:lpstr>
      <vt:lpstr>le-monde-livre-std</vt:lpstr>
      <vt:lpstr>Wingdings 2</vt:lpstr>
      <vt:lpstr>SlateVTI</vt:lpstr>
      <vt:lpstr>Microsoft Annual Report</vt:lpstr>
      <vt:lpstr>We Recommend to Invest in Microsoft Microsoft Corp (MSFT)</vt:lpstr>
      <vt:lpstr>Company Background</vt:lpstr>
      <vt:lpstr>Market Analysis</vt:lpstr>
      <vt:lpstr>PowerPoint Presentation</vt:lpstr>
      <vt:lpstr>Competition</vt:lpstr>
      <vt:lpstr>Financial Analysis</vt:lpstr>
      <vt:lpstr>Future Opportunities and Investments</vt:lpstr>
      <vt:lpstr>Final Recommendations Microsoft Corp (MSFT)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</dc:title>
  <dc:creator>Aimmee Truong</dc:creator>
  <cp:lastModifiedBy>Aimmee Truong</cp:lastModifiedBy>
  <cp:revision>2</cp:revision>
  <dcterms:created xsi:type="dcterms:W3CDTF">2022-02-14T13:32:53Z</dcterms:created>
  <dcterms:modified xsi:type="dcterms:W3CDTF">2022-02-19T19:09:15Z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