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8" r:id="rId1"/>
  </p:sldMasterIdLst>
  <p:notesMasterIdLst>
    <p:notesMasterId r:id="rId39"/>
  </p:notesMasterIdLst>
  <p:sldIdLst>
    <p:sldId id="256" r:id="rId2"/>
    <p:sldId id="257" r:id="rId3"/>
    <p:sldId id="477" r:id="rId4"/>
    <p:sldId id="478" r:id="rId5"/>
    <p:sldId id="479" r:id="rId6"/>
    <p:sldId id="480" r:id="rId7"/>
    <p:sldId id="481" r:id="rId8"/>
    <p:sldId id="482" r:id="rId9"/>
    <p:sldId id="483" r:id="rId10"/>
    <p:sldId id="484" r:id="rId11"/>
    <p:sldId id="485" r:id="rId12"/>
    <p:sldId id="506" r:id="rId13"/>
    <p:sldId id="360" r:id="rId14"/>
    <p:sldId id="473" r:id="rId15"/>
    <p:sldId id="507" r:id="rId16"/>
    <p:sldId id="332" r:id="rId17"/>
    <p:sldId id="508" r:id="rId18"/>
    <p:sldId id="519" r:id="rId19"/>
    <p:sldId id="520" r:id="rId20"/>
    <p:sldId id="509" r:id="rId21"/>
    <p:sldId id="510" r:id="rId22"/>
    <p:sldId id="532" r:id="rId23"/>
    <p:sldId id="521" r:id="rId24"/>
    <p:sldId id="522" r:id="rId25"/>
    <p:sldId id="475" r:id="rId26"/>
    <p:sldId id="523" r:id="rId27"/>
    <p:sldId id="524" r:id="rId28"/>
    <p:sldId id="525" r:id="rId29"/>
    <p:sldId id="526" r:id="rId30"/>
    <p:sldId id="527" r:id="rId31"/>
    <p:sldId id="528" r:id="rId32"/>
    <p:sldId id="529" r:id="rId33"/>
    <p:sldId id="530" r:id="rId34"/>
    <p:sldId id="531" r:id="rId35"/>
    <p:sldId id="474" r:id="rId36"/>
    <p:sldId id="476" r:id="rId37"/>
    <p:sldId id="533"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78"/>
    <p:restoredTop sz="95734"/>
  </p:normalViewPr>
  <p:slideViewPr>
    <p:cSldViewPr snapToGrid="0" snapToObjects="1">
      <p:cViewPr varScale="1">
        <p:scale>
          <a:sx n="110" d="100"/>
          <a:sy n="110" d="100"/>
        </p:scale>
        <p:origin x="67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B14D0D-A5B9-674D-9239-F534B5DE4E76}" type="doc">
      <dgm:prSet loTypeId="urn:microsoft.com/office/officeart/2005/8/layout/chevron1" loCatId="" qsTypeId="urn:microsoft.com/office/officeart/2005/8/quickstyle/simple1" qsCatId="simple" csTypeId="urn:microsoft.com/office/officeart/2005/8/colors/colorful3" csCatId="colorful" phldr="1"/>
      <dgm:spPr/>
    </dgm:pt>
    <dgm:pt modelId="{F2AD820F-67D4-CD49-AA52-73F61D6FCC55}">
      <dgm:prSet phldrT="[Text]"/>
      <dgm:spPr/>
      <dgm:t>
        <a:bodyPr/>
        <a:lstStyle/>
        <a:p>
          <a:r>
            <a:rPr lang="en-US" dirty="0"/>
            <a:t>Planning &amp; Prep</a:t>
          </a:r>
        </a:p>
      </dgm:t>
    </dgm:pt>
    <dgm:pt modelId="{6D62DA51-5FDB-B94A-A90B-0F2ECE9940B5}" type="parTrans" cxnId="{2D0B041C-5D9B-E64F-AD7F-F2F4422B3783}">
      <dgm:prSet/>
      <dgm:spPr/>
      <dgm:t>
        <a:bodyPr/>
        <a:lstStyle/>
        <a:p>
          <a:endParaRPr lang="en-US"/>
        </a:p>
      </dgm:t>
    </dgm:pt>
    <dgm:pt modelId="{32190A0E-B872-D84D-B6E0-3246B837EE93}" type="sibTrans" cxnId="{2D0B041C-5D9B-E64F-AD7F-F2F4422B3783}">
      <dgm:prSet/>
      <dgm:spPr/>
      <dgm:t>
        <a:bodyPr/>
        <a:lstStyle/>
        <a:p>
          <a:endParaRPr lang="en-US"/>
        </a:p>
      </dgm:t>
    </dgm:pt>
    <dgm:pt modelId="{720B1471-E03F-6E40-833F-95FDACFE33AF}">
      <dgm:prSet phldrT="[Text]"/>
      <dgm:spPr/>
      <dgm:t>
        <a:bodyPr/>
        <a:lstStyle/>
        <a:p>
          <a:r>
            <a:rPr lang="en-US" dirty="0"/>
            <a:t>Risk Assessment</a:t>
          </a:r>
        </a:p>
      </dgm:t>
    </dgm:pt>
    <dgm:pt modelId="{609CDC9D-4BF2-F046-AAD6-8F539A2D7D66}" type="parTrans" cxnId="{2D8E6DF3-0A53-8242-9D40-28B7737FB366}">
      <dgm:prSet/>
      <dgm:spPr/>
      <dgm:t>
        <a:bodyPr/>
        <a:lstStyle/>
        <a:p>
          <a:endParaRPr lang="en-US"/>
        </a:p>
      </dgm:t>
    </dgm:pt>
    <dgm:pt modelId="{DEB5A6EB-CA4A-F549-A8AF-14AB134E7FC3}" type="sibTrans" cxnId="{2D8E6DF3-0A53-8242-9D40-28B7737FB366}">
      <dgm:prSet/>
      <dgm:spPr/>
      <dgm:t>
        <a:bodyPr/>
        <a:lstStyle/>
        <a:p>
          <a:endParaRPr lang="en-US"/>
        </a:p>
      </dgm:t>
    </dgm:pt>
    <dgm:pt modelId="{854E510C-BBA9-AB44-B902-462473975A20}">
      <dgm:prSet phldrT="[Text]"/>
      <dgm:spPr/>
      <dgm:t>
        <a:bodyPr/>
        <a:lstStyle/>
        <a:p>
          <a:r>
            <a:rPr lang="en-US" dirty="0"/>
            <a:t>Control Evaluation</a:t>
          </a:r>
        </a:p>
      </dgm:t>
    </dgm:pt>
    <dgm:pt modelId="{65916628-3651-0C41-AFF9-E098853A665F}" type="parTrans" cxnId="{7A9A586C-31F9-D34B-9D05-32657D09FB5A}">
      <dgm:prSet/>
      <dgm:spPr/>
      <dgm:t>
        <a:bodyPr/>
        <a:lstStyle/>
        <a:p>
          <a:endParaRPr lang="en-US"/>
        </a:p>
      </dgm:t>
    </dgm:pt>
    <dgm:pt modelId="{94E10D37-FF1D-BA44-A690-00B4ECE18874}" type="sibTrans" cxnId="{7A9A586C-31F9-D34B-9D05-32657D09FB5A}">
      <dgm:prSet/>
      <dgm:spPr/>
      <dgm:t>
        <a:bodyPr/>
        <a:lstStyle/>
        <a:p>
          <a:endParaRPr lang="en-US"/>
        </a:p>
      </dgm:t>
    </dgm:pt>
    <dgm:pt modelId="{B12C04DC-4D15-3546-9F22-726B38979FA2}">
      <dgm:prSet/>
      <dgm:spPr/>
      <dgm:t>
        <a:bodyPr/>
        <a:lstStyle/>
        <a:p>
          <a:r>
            <a:rPr lang="en-US" dirty="0"/>
            <a:t>Compliance Review</a:t>
          </a:r>
        </a:p>
      </dgm:t>
    </dgm:pt>
    <dgm:pt modelId="{EB9E5E0B-78E4-FA4E-9081-E86C4C8C3AF0}" type="parTrans" cxnId="{0DF562CA-7023-A140-A63A-CA045B0E36F1}">
      <dgm:prSet/>
      <dgm:spPr/>
      <dgm:t>
        <a:bodyPr/>
        <a:lstStyle/>
        <a:p>
          <a:endParaRPr lang="en-US"/>
        </a:p>
      </dgm:t>
    </dgm:pt>
    <dgm:pt modelId="{C1294FB0-C5BB-B84E-AB84-A386E96250A2}" type="sibTrans" cxnId="{0DF562CA-7023-A140-A63A-CA045B0E36F1}">
      <dgm:prSet/>
      <dgm:spPr/>
      <dgm:t>
        <a:bodyPr/>
        <a:lstStyle/>
        <a:p>
          <a:endParaRPr lang="en-US"/>
        </a:p>
      </dgm:t>
    </dgm:pt>
    <dgm:pt modelId="{8C679C31-D6DA-0F44-AE36-0F9A38212858}">
      <dgm:prSet/>
      <dgm:spPr/>
      <dgm:t>
        <a:bodyPr/>
        <a:lstStyle/>
        <a:p>
          <a:r>
            <a:rPr lang="en-US" dirty="0"/>
            <a:t>Vulnerability testing</a:t>
          </a:r>
        </a:p>
      </dgm:t>
    </dgm:pt>
    <dgm:pt modelId="{B33F3F24-3529-7F48-8A3B-0A3EAE173A2E}" type="parTrans" cxnId="{2A102994-677C-B048-AA93-F4E950C28A1E}">
      <dgm:prSet/>
      <dgm:spPr/>
      <dgm:t>
        <a:bodyPr/>
        <a:lstStyle/>
        <a:p>
          <a:endParaRPr lang="en-US"/>
        </a:p>
      </dgm:t>
    </dgm:pt>
    <dgm:pt modelId="{E7495D75-3FA9-B249-B8ED-CB62B56B7BFF}" type="sibTrans" cxnId="{2A102994-677C-B048-AA93-F4E950C28A1E}">
      <dgm:prSet/>
      <dgm:spPr/>
      <dgm:t>
        <a:bodyPr/>
        <a:lstStyle/>
        <a:p>
          <a:endParaRPr lang="en-US"/>
        </a:p>
      </dgm:t>
    </dgm:pt>
    <dgm:pt modelId="{86A654DE-00DC-8743-8C24-C2AD94575041}">
      <dgm:prSet/>
      <dgm:spPr/>
      <dgm:t>
        <a:bodyPr/>
        <a:lstStyle/>
        <a:p>
          <a:r>
            <a:rPr lang="en-US" dirty="0"/>
            <a:t>Reporting</a:t>
          </a:r>
        </a:p>
      </dgm:t>
    </dgm:pt>
    <dgm:pt modelId="{6619BDA2-DC1E-F84E-99B3-40BEB1DBD89A}" type="parTrans" cxnId="{9261CA64-DF79-D649-B113-8E9B83C50EB7}">
      <dgm:prSet/>
      <dgm:spPr/>
      <dgm:t>
        <a:bodyPr/>
        <a:lstStyle/>
        <a:p>
          <a:endParaRPr lang="en-US"/>
        </a:p>
      </dgm:t>
    </dgm:pt>
    <dgm:pt modelId="{0B8F800D-144B-1146-99CD-2BE06732BD49}" type="sibTrans" cxnId="{9261CA64-DF79-D649-B113-8E9B83C50EB7}">
      <dgm:prSet/>
      <dgm:spPr/>
      <dgm:t>
        <a:bodyPr/>
        <a:lstStyle/>
        <a:p>
          <a:endParaRPr lang="en-US"/>
        </a:p>
      </dgm:t>
    </dgm:pt>
    <dgm:pt modelId="{080B52EE-CA5B-AF4A-B95B-6A24C5C683F9}" type="pres">
      <dgm:prSet presAssocID="{FDB14D0D-A5B9-674D-9239-F534B5DE4E76}" presName="Name0" presStyleCnt="0">
        <dgm:presLayoutVars>
          <dgm:dir/>
          <dgm:animLvl val="lvl"/>
          <dgm:resizeHandles val="exact"/>
        </dgm:presLayoutVars>
      </dgm:prSet>
      <dgm:spPr/>
    </dgm:pt>
    <dgm:pt modelId="{26AB884F-E0BC-8845-B6B0-2824788D6268}" type="pres">
      <dgm:prSet presAssocID="{F2AD820F-67D4-CD49-AA52-73F61D6FCC55}" presName="parTxOnly" presStyleLbl="node1" presStyleIdx="0" presStyleCnt="6">
        <dgm:presLayoutVars>
          <dgm:chMax val="0"/>
          <dgm:chPref val="0"/>
          <dgm:bulletEnabled val="1"/>
        </dgm:presLayoutVars>
      </dgm:prSet>
      <dgm:spPr/>
    </dgm:pt>
    <dgm:pt modelId="{EF23CE02-70D5-9347-93CD-BEC9D891308F}" type="pres">
      <dgm:prSet presAssocID="{32190A0E-B872-D84D-B6E0-3246B837EE93}" presName="parTxOnlySpace" presStyleCnt="0"/>
      <dgm:spPr/>
    </dgm:pt>
    <dgm:pt modelId="{ADEEFC31-7C2E-CF4B-B739-53500A05E558}" type="pres">
      <dgm:prSet presAssocID="{720B1471-E03F-6E40-833F-95FDACFE33AF}" presName="parTxOnly" presStyleLbl="node1" presStyleIdx="1" presStyleCnt="6">
        <dgm:presLayoutVars>
          <dgm:chMax val="0"/>
          <dgm:chPref val="0"/>
          <dgm:bulletEnabled val="1"/>
        </dgm:presLayoutVars>
      </dgm:prSet>
      <dgm:spPr/>
    </dgm:pt>
    <dgm:pt modelId="{47B506A6-906D-7C4C-916C-6356252ABD3F}" type="pres">
      <dgm:prSet presAssocID="{DEB5A6EB-CA4A-F549-A8AF-14AB134E7FC3}" presName="parTxOnlySpace" presStyleCnt="0"/>
      <dgm:spPr/>
    </dgm:pt>
    <dgm:pt modelId="{4BF59A18-DE61-D841-8939-E97149A31996}" type="pres">
      <dgm:prSet presAssocID="{854E510C-BBA9-AB44-B902-462473975A20}" presName="parTxOnly" presStyleLbl="node1" presStyleIdx="2" presStyleCnt="6">
        <dgm:presLayoutVars>
          <dgm:chMax val="0"/>
          <dgm:chPref val="0"/>
          <dgm:bulletEnabled val="1"/>
        </dgm:presLayoutVars>
      </dgm:prSet>
      <dgm:spPr/>
    </dgm:pt>
    <dgm:pt modelId="{ADD97F0D-C6DE-4C42-B804-050FB9E05041}" type="pres">
      <dgm:prSet presAssocID="{94E10D37-FF1D-BA44-A690-00B4ECE18874}" presName="parTxOnlySpace" presStyleCnt="0"/>
      <dgm:spPr/>
    </dgm:pt>
    <dgm:pt modelId="{C9EB96C9-5ABB-484C-819C-51CD6407E5F1}" type="pres">
      <dgm:prSet presAssocID="{B12C04DC-4D15-3546-9F22-726B38979FA2}" presName="parTxOnly" presStyleLbl="node1" presStyleIdx="3" presStyleCnt="6">
        <dgm:presLayoutVars>
          <dgm:chMax val="0"/>
          <dgm:chPref val="0"/>
          <dgm:bulletEnabled val="1"/>
        </dgm:presLayoutVars>
      </dgm:prSet>
      <dgm:spPr/>
    </dgm:pt>
    <dgm:pt modelId="{BF7A5189-A313-4B44-8B68-89E8482FE4A2}" type="pres">
      <dgm:prSet presAssocID="{C1294FB0-C5BB-B84E-AB84-A386E96250A2}" presName="parTxOnlySpace" presStyleCnt="0"/>
      <dgm:spPr/>
    </dgm:pt>
    <dgm:pt modelId="{B5CEDD5E-F4A7-294D-A78E-F791802B836C}" type="pres">
      <dgm:prSet presAssocID="{8C679C31-D6DA-0F44-AE36-0F9A38212858}" presName="parTxOnly" presStyleLbl="node1" presStyleIdx="4" presStyleCnt="6">
        <dgm:presLayoutVars>
          <dgm:chMax val="0"/>
          <dgm:chPref val="0"/>
          <dgm:bulletEnabled val="1"/>
        </dgm:presLayoutVars>
      </dgm:prSet>
      <dgm:spPr/>
    </dgm:pt>
    <dgm:pt modelId="{E51FF535-E711-A44C-9DCA-A6747224A90B}" type="pres">
      <dgm:prSet presAssocID="{E7495D75-3FA9-B249-B8ED-CB62B56B7BFF}" presName="parTxOnlySpace" presStyleCnt="0"/>
      <dgm:spPr/>
    </dgm:pt>
    <dgm:pt modelId="{A9C88EEE-B1A5-7943-9C4A-DF3E1EF22B3B}" type="pres">
      <dgm:prSet presAssocID="{86A654DE-00DC-8743-8C24-C2AD94575041}" presName="parTxOnly" presStyleLbl="node1" presStyleIdx="5" presStyleCnt="6">
        <dgm:presLayoutVars>
          <dgm:chMax val="0"/>
          <dgm:chPref val="0"/>
          <dgm:bulletEnabled val="1"/>
        </dgm:presLayoutVars>
      </dgm:prSet>
      <dgm:spPr/>
    </dgm:pt>
  </dgm:ptLst>
  <dgm:cxnLst>
    <dgm:cxn modelId="{EE7F9808-9E82-EF49-8A73-24A440B435C2}" type="presOf" srcId="{720B1471-E03F-6E40-833F-95FDACFE33AF}" destId="{ADEEFC31-7C2E-CF4B-B739-53500A05E558}" srcOrd="0" destOrd="0" presId="urn:microsoft.com/office/officeart/2005/8/layout/chevron1"/>
    <dgm:cxn modelId="{6854BF0F-B7B8-9348-A194-AE6B8E51340B}" type="presOf" srcId="{86A654DE-00DC-8743-8C24-C2AD94575041}" destId="{A9C88EEE-B1A5-7943-9C4A-DF3E1EF22B3B}" srcOrd="0" destOrd="0" presId="urn:microsoft.com/office/officeart/2005/8/layout/chevron1"/>
    <dgm:cxn modelId="{2D0B041C-5D9B-E64F-AD7F-F2F4422B3783}" srcId="{FDB14D0D-A5B9-674D-9239-F534B5DE4E76}" destId="{F2AD820F-67D4-CD49-AA52-73F61D6FCC55}" srcOrd="0" destOrd="0" parTransId="{6D62DA51-5FDB-B94A-A90B-0F2ECE9940B5}" sibTransId="{32190A0E-B872-D84D-B6E0-3246B837EE93}"/>
    <dgm:cxn modelId="{9261CA64-DF79-D649-B113-8E9B83C50EB7}" srcId="{FDB14D0D-A5B9-674D-9239-F534B5DE4E76}" destId="{86A654DE-00DC-8743-8C24-C2AD94575041}" srcOrd="5" destOrd="0" parTransId="{6619BDA2-DC1E-F84E-99B3-40BEB1DBD89A}" sibTransId="{0B8F800D-144B-1146-99CD-2BE06732BD49}"/>
    <dgm:cxn modelId="{4F57AF6A-F4F3-A04D-AFE2-1A6B6AAA7ADF}" type="presOf" srcId="{FDB14D0D-A5B9-674D-9239-F534B5DE4E76}" destId="{080B52EE-CA5B-AF4A-B95B-6A24C5C683F9}" srcOrd="0" destOrd="0" presId="urn:microsoft.com/office/officeart/2005/8/layout/chevron1"/>
    <dgm:cxn modelId="{7A9A586C-31F9-D34B-9D05-32657D09FB5A}" srcId="{FDB14D0D-A5B9-674D-9239-F534B5DE4E76}" destId="{854E510C-BBA9-AB44-B902-462473975A20}" srcOrd="2" destOrd="0" parTransId="{65916628-3651-0C41-AFF9-E098853A665F}" sibTransId="{94E10D37-FF1D-BA44-A690-00B4ECE18874}"/>
    <dgm:cxn modelId="{F5759D6F-2B15-7646-8F96-EE1929379082}" type="presOf" srcId="{B12C04DC-4D15-3546-9F22-726B38979FA2}" destId="{C9EB96C9-5ABB-484C-819C-51CD6407E5F1}" srcOrd="0" destOrd="0" presId="urn:microsoft.com/office/officeart/2005/8/layout/chevron1"/>
    <dgm:cxn modelId="{2A102994-677C-B048-AA93-F4E950C28A1E}" srcId="{FDB14D0D-A5B9-674D-9239-F534B5DE4E76}" destId="{8C679C31-D6DA-0F44-AE36-0F9A38212858}" srcOrd="4" destOrd="0" parTransId="{B33F3F24-3529-7F48-8A3B-0A3EAE173A2E}" sibTransId="{E7495D75-3FA9-B249-B8ED-CB62B56B7BFF}"/>
    <dgm:cxn modelId="{48353A98-6182-6C47-9C74-61FD2FC55ADD}" type="presOf" srcId="{8C679C31-D6DA-0F44-AE36-0F9A38212858}" destId="{B5CEDD5E-F4A7-294D-A78E-F791802B836C}" srcOrd="0" destOrd="0" presId="urn:microsoft.com/office/officeart/2005/8/layout/chevron1"/>
    <dgm:cxn modelId="{B40F55C9-7F24-3148-B572-B60873049A54}" type="presOf" srcId="{854E510C-BBA9-AB44-B902-462473975A20}" destId="{4BF59A18-DE61-D841-8939-E97149A31996}" srcOrd="0" destOrd="0" presId="urn:microsoft.com/office/officeart/2005/8/layout/chevron1"/>
    <dgm:cxn modelId="{0DF562CA-7023-A140-A63A-CA045B0E36F1}" srcId="{FDB14D0D-A5B9-674D-9239-F534B5DE4E76}" destId="{B12C04DC-4D15-3546-9F22-726B38979FA2}" srcOrd="3" destOrd="0" parTransId="{EB9E5E0B-78E4-FA4E-9081-E86C4C8C3AF0}" sibTransId="{C1294FB0-C5BB-B84E-AB84-A386E96250A2}"/>
    <dgm:cxn modelId="{2D8E6DF3-0A53-8242-9D40-28B7737FB366}" srcId="{FDB14D0D-A5B9-674D-9239-F534B5DE4E76}" destId="{720B1471-E03F-6E40-833F-95FDACFE33AF}" srcOrd="1" destOrd="0" parTransId="{609CDC9D-4BF2-F046-AAD6-8F539A2D7D66}" sibTransId="{DEB5A6EB-CA4A-F549-A8AF-14AB134E7FC3}"/>
    <dgm:cxn modelId="{C86D12F6-AB03-FF4A-8EB7-42AE3B55364B}" type="presOf" srcId="{F2AD820F-67D4-CD49-AA52-73F61D6FCC55}" destId="{26AB884F-E0BC-8845-B6B0-2824788D6268}" srcOrd="0" destOrd="0" presId="urn:microsoft.com/office/officeart/2005/8/layout/chevron1"/>
    <dgm:cxn modelId="{23380DB2-0223-2D48-BDEF-CEC191BC1CE9}" type="presParOf" srcId="{080B52EE-CA5B-AF4A-B95B-6A24C5C683F9}" destId="{26AB884F-E0BC-8845-B6B0-2824788D6268}" srcOrd="0" destOrd="0" presId="urn:microsoft.com/office/officeart/2005/8/layout/chevron1"/>
    <dgm:cxn modelId="{A8046A8A-DAA9-384D-9DE8-2BBE0F5E6563}" type="presParOf" srcId="{080B52EE-CA5B-AF4A-B95B-6A24C5C683F9}" destId="{EF23CE02-70D5-9347-93CD-BEC9D891308F}" srcOrd="1" destOrd="0" presId="urn:microsoft.com/office/officeart/2005/8/layout/chevron1"/>
    <dgm:cxn modelId="{FBF75E5B-9F01-8C4E-A49D-A5D67DEDA3F3}" type="presParOf" srcId="{080B52EE-CA5B-AF4A-B95B-6A24C5C683F9}" destId="{ADEEFC31-7C2E-CF4B-B739-53500A05E558}" srcOrd="2" destOrd="0" presId="urn:microsoft.com/office/officeart/2005/8/layout/chevron1"/>
    <dgm:cxn modelId="{D226359D-B495-0F44-97D2-F45394E09581}" type="presParOf" srcId="{080B52EE-CA5B-AF4A-B95B-6A24C5C683F9}" destId="{47B506A6-906D-7C4C-916C-6356252ABD3F}" srcOrd="3" destOrd="0" presId="urn:microsoft.com/office/officeart/2005/8/layout/chevron1"/>
    <dgm:cxn modelId="{5168AC0D-D08E-EE40-BEAC-763DDBFEC40C}" type="presParOf" srcId="{080B52EE-CA5B-AF4A-B95B-6A24C5C683F9}" destId="{4BF59A18-DE61-D841-8939-E97149A31996}" srcOrd="4" destOrd="0" presId="urn:microsoft.com/office/officeart/2005/8/layout/chevron1"/>
    <dgm:cxn modelId="{A6E1A1B1-8A15-AA4D-8648-38A27D305129}" type="presParOf" srcId="{080B52EE-CA5B-AF4A-B95B-6A24C5C683F9}" destId="{ADD97F0D-C6DE-4C42-B804-050FB9E05041}" srcOrd="5" destOrd="0" presId="urn:microsoft.com/office/officeart/2005/8/layout/chevron1"/>
    <dgm:cxn modelId="{3E7DBD32-1078-7A46-8D25-525F92749455}" type="presParOf" srcId="{080B52EE-CA5B-AF4A-B95B-6A24C5C683F9}" destId="{C9EB96C9-5ABB-484C-819C-51CD6407E5F1}" srcOrd="6" destOrd="0" presId="urn:microsoft.com/office/officeart/2005/8/layout/chevron1"/>
    <dgm:cxn modelId="{6CF7E428-833B-E147-B4B8-17DB8F736FC0}" type="presParOf" srcId="{080B52EE-CA5B-AF4A-B95B-6A24C5C683F9}" destId="{BF7A5189-A313-4B44-8B68-89E8482FE4A2}" srcOrd="7" destOrd="0" presId="urn:microsoft.com/office/officeart/2005/8/layout/chevron1"/>
    <dgm:cxn modelId="{0A59C5DF-2E24-BA42-AA05-0DB4A82E5B1B}" type="presParOf" srcId="{080B52EE-CA5B-AF4A-B95B-6A24C5C683F9}" destId="{B5CEDD5E-F4A7-294D-A78E-F791802B836C}" srcOrd="8" destOrd="0" presId="urn:microsoft.com/office/officeart/2005/8/layout/chevron1"/>
    <dgm:cxn modelId="{181AA484-D38A-2F4F-A9EE-03EB880D27A5}" type="presParOf" srcId="{080B52EE-CA5B-AF4A-B95B-6A24C5C683F9}" destId="{E51FF535-E711-A44C-9DCA-A6747224A90B}" srcOrd="9" destOrd="0" presId="urn:microsoft.com/office/officeart/2005/8/layout/chevron1"/>
    <dgm:cxn modelId="{9CFC8852-4EF7-CF4D-8B9D-5847937094F1}" type="presParOf" srcId="{080B52EE-CA5B-AF4A-B95B-6A24C5C683F9}" destId="{A9C88EEE-B1A5-7943-9C4A-DF3E1EF22B3B}" srcOrd="1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AB884F-E0BC-8845-B6B0-2824788D6268}">
      <dsp:nvSpPr>
        <dsp:cNvPr id="0" name=""/>
        <dsp:cNvSpPr/>
      </dsp:nvSpPr>
      <dsp:spPr>
        <a:xfrm>
          <a:off x="5202" y="1909289"/>
          <a:ext cx="1935147" cy="774058"/>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Planning &amp; Prep</a:t>
          </a:r>
        </a:p>
      </dsp:txBody>
      <dsp:txXfrm>
        <a:off x="392231" y="1909289"/>
        <a:ext cx="1161089" cy="774058"/>
      </dsp:txXfrm>
    </dsp:sp>
    <dsp:sp modelId="{ADEEFC31-7C2E-CF4B-B739-53500A05E558}">
      <dsp:nvSpPr>
        <dsp:cNvPr id="0" name=""/>
        <dsp:cNvSpPr/>
      </dsp:nvSpPr>
      <dsp:spPr>
        <a:xfrm>
          <a:off x="1746834" y="1909289"/>
          <a:ext cx="1935147" cy="774058"/>
        </a:xfrm>
        <a:prstGeom prst="chevron">
          <a:avLst/>
        </a:prstGeom>
        <a:solidFill>
          <a:schemeClr val="accent3">
            <a:hueOff val="60797"/>
            <a:satOff val="-97"/>
            <a:lumOff val="1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Risk Assessment</a:t>
          </a:r>
        </a:p>
      </dsp:txBody>
      <dsp:txXfrm>
        <a:off x="2133863" y="1909289"/>
        <a:ext cx="1161089" cy="774058"/>
      </dsp:txXfrm>
    </dsp:sp>
    <dsp:sp modelId="{4BF59A18-DE61-D841-8939-E97149A31996}">
      <dsp:nvSpPr>
        <dsp:cNvPr id="0" name=""/>
        <dsp:cNvSpPr/>
      </dsp:nvSpPr>
      <dsp:spPr>
        <a:xfrm>
          <a:off x="3488466" y="1909289"/>
          <a:ext cx="1935147" cy="774058"/>
        </a:xfrm>
        <a:prstGeom prst="chevron">
          <a:avLst/>
        </a:prstGeom>
        <a:solidFill>
          <a:schemeClr val="accent3">
            <a:hueOff val="121594"/>
            <a:satOff val="-195"/>
            <a:lumOff val="3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Control Evaluation</a:t>
          </a:r>
        </a:p>
      </dsp:txBody>
      <dsp:txXfrm>
        <a:off x="3875495" y="1909289"/>
        <a:ext cx="1161089" cy="774058"/>
      </dsp:txXfrm>
    </dsp:sp>
    <dsp:sp modelId="{C9EB96C9-5ABB-484C-819C-51CD6407E5F1}">
      <dsp:nvSpPr>
        <dsp:cNvPr id="0" name=""/>
        <dsp:cNvSpPr/>
      </dsp:nvSpPr>
      <dsp:spPr>
        <a:xfrm>
          <a:off x="5230099" y="1909289"/>
          <a:ext cx="1935147" cy="774058"/>
        </a:xfrm>
        <a:prstGeom prst="chevron">
          <a:avLst/>
        </a:prstGeom>
        <a:solidFill>
          <a:schemeClr val="accent3">
            <a:hueOff val="182391"/>
            <a:satOff val="-292"/>
            <a:lumOff val="564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Compliance Review</a:t>
          </a:r>
        </a:p>
      </dsp:txBody>
      <dsp:txXfrm>
        <a:off x="5617128" y="1909289"/>
        <a:ext cx="1161089" cy="774058"/>
      </dsp:txXfrm>
    </dsp:sp>
    <dsp:sp modelId="{B5CEDD5E-F4A7-294D-A78E-F791802B836C}">
      <dsp:nvSpPr>
        <dsp:cNvPr id="0" name=""/>
        <dsp:cNvSpPr/>
      </dsp:nvSpPr>
      <dsp:spPr>
        <a:xfrm>
          <a:off x="6971731" y="1909289"/>
          <a:ext cx="1935147" cy="774058"/>
        </a:xfrm>
        <a:prstGeom prst="chevron">
          <a:avLst/>
        </a:prstGeom>
        <a:solidFill>
          <a:schemeClr val="accent3">
            <a:hueOff val="243188"/>
            <a:satOff val="-390"/>
            <a:lumOff val="752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Vulnerability testing</a:t>
          </a:r>
        </a:p>
      </dsp:txBody>
      <dsp:txXfrm>
        <a:off x="7358760" y="1909289"/>
        <a:ext cx="1161089" cy="774058"/>
      </dsp:txXfrm>
    </dsp:sp>
    <dsp:sp modelId="{A9C88EEE-B1A5-7943-9C4A-DF3E1EF22B3B}">
      <dsp:nvSpPr>
        <dsp:cNvPr id="0" name=""/>
        <dsp:cNvSpPr/>
      </dsp:nvSpPr>
      <dsp:spPr>
        <a:xfrm>
          <a:off x="8713363" y="1909289"/>
          <a:ext cx="1935147" cy="774058"/>
        </a:xfrm>
        <a:prstGeom prst="chevron">
          <a:avLst/>
        </a:prstGeom>
        <a:solidFill>
          <a:schemeClr val="accent3">
            <a:hueOff val="303985"/>
            <a:satOff val="-487"/>
            <a:lumOff val="941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n-US" sz="1400" kern="1200" dirty="0"/>
            <a:t>Reporting</a:t>
          </a:r>
        </a:p>
      </dsp:txBody>
      <dsp:txXfrm>
        <a:off x="9100392" y="1909289"/>
        <a:ext cx="1161089" cy="77405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69AFB2-0BF3-AF43-8477-4EE5DA0526E3}" type="datetimeFigureOut">
              <a:rPr lang="en-US" smtClean="0"/>
              <a:t>9/11/25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7DCAA5-B247-FC48-BB60-D02EC209F3E5}" type="slidenum">
              <a:rPr lang="en-US" smtClean="0"/>
              <a:t>‹#›</a:t>
            </a:fld>
            <a:endParaRPr lang="en-US"/>
          </a:p>
        </p:txBody>
      </p:sp>
    </p:spTree>
    <p:extLst>
      <p:ext uri="{BB962C8B-B14F-4D97-AF65-F5344CB8AC3E}">
        <p14:creationId xmlns:p14="http://schemas.microsoft.com/office/powerpoint/2010/main" val="3088445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7DCAA5-B247-FC48-BB60-D02EC209F3E5}" type="slidenum">
              <a:rPr lang="en-US" smtClean="0"/>
              <a:t>8</a:t>
            </a:fld>
            <a:endParaRPr lang="en-US"/>
          </a:p>
        </p:txBody>
      </p:sp>
    </p:spTree>
    <p:extLst>
      <p:ext uri="{BB962C8B-B14F-4D97-AF65-F5344CB8AC3E}">
        <p14:creationId xmlns:p14="http://schemas.microsoft.com/office/powerpoint/2010/main" val="3352091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7DCAA5-B247-FC48-BB60-D02EC209F3E5}" type="slidenum">
              <a:rPr lang="en-US" smtClean="0"/>
              <a:t>9</a:t>
            </a:fld>
            <a:endParaRPr lang="en-US"/>
          </a:p>
        </p:txBody>
      </p:sp>
    </p:spTree>
    <p:extLst>
      <p:ext uri="{BB962C8B-B14F-4D97-AF65-F5344CB8AC3E}">
        <p14:creationId xmlns:p14="http://schemas.microsoft.com/office/powerpoint/2010/main" val="3400742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7DCAA5-B247-FC48-BB60-D02EC209F3E5}" type="slidenum">
              <a:rPr lang="en-US" smtClean="0"/>
              <a:t>11</a:t>
            </a:fld>
            <a:endParaRPr lang="en-US"/>
          </a:p>
        </p:txBody>
      </p:sp>
    </p:spTree>
    <p:extLst>
      <p:ext uri="{BB962C8B-B14F-4D97-AF65-F5344CB8AC3E}">
        <p14:creationId xmlns:p14="http://schemas.microsoft.com/office/powerpoint/2010/main" val="83179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9/11/25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239489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9/11/25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64064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9/11/25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49534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9/11/25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51297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9/11/25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60041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9/11/25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580168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9/11/25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33564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9/11/25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04227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9/11/25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353985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9/11/25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96630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9/11/25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71387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9/11/25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647797843"/>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7" r:id="rId6"/>
    <p:sldLayoutId id="2147483692" r:id="rId7"/>
    <p:sldLayoutId id="2147483693" r:id="rId8"/>
    <p:sldLayoutId id="2147483694" r:id="rId9"/>
    <p:sldLayoutId id="2147483696" r:id="rId10"/>
    <p:sldLayoutId id="2147483695"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3" descr="Abstract red geometric pattern">
            <a:extLst>
              <a:ext uri="{FF2B5EF4-FFF2-40B4-BE49-F238E27FC236}">
                <a16:creationId xmlns:a16="http://schemas.microsoft.com/office/drawing/2014/main" id="{85183513-E8EF-CB19-9A36-D3A2B7D5C6F5}"/>
              </a:ext>
            </a:extLst>
          </p:cNvPr>
          <p:cNvPicPr>
            <a:picLocks noChangeAspect="1"/>
          </p:cNvPicPr>
          <p:nvPr/>
        </p:nvPicPr>
        <p:blipFill>
          <a:blip r:embed="rId2"/>
          <a:srcRect t="9826" r="9091" b="13565"/>
          <a:stretch>
            <a:fillRect/>
          </a:stretch>
        </p:blipFill>
        <p:spPr>
          <a:xfrm>
            <a:off x="1" y="10"/>
            <a:ext cx="12192000" cy="6857989"/>
          </a:xfrm>
          <a:prstGeom prst="rect">
            <a:avLst/>
          </a:prstGeom>
        </p:spPr>
      </p:pic>
      <p:sp>
        <p:nvSpPr>
          <p:cNvPr id="11" name="Rectangle 10">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9040FBA9-D862-9842-A769-B11FEF2ED3F8}"/>
              </a:ext>
            </a:extLst>
          </p:cNvPr>
          <p:cNvSpPr>
            <a:spLocks noGrp="1"/>
          </p:cNvSpPr>
          <p:nvPr>
            <p:ph type="ctrTitle"/>
          </p:nvPr>
        </p:nvSpPr>
        <p:spPr>
          <a:xfrm>
            <a:off x="286506" y="603315"/>
            <a:ext cx="5649211" cy="3685731"/>
          </a:xfrm>
        </p:spPr>
        <p:txBody>
          <a:bodyPr anchor="t">
            <a:normAutofit/>
          </a:bodyPr>
          <a:lstStyle/>
          <a:p>
            <a:pPr algn="l"/>
            <a:r>
              <a:rPr lang="en-US" sz="6600" dirty="0"/>
              <a:t>MIS: Special topics</a:t>
            </a:r>
          </a:p>
        </p:txBody>
      </p:sp>
      <p:sp>
        <p:nvSpPr>
          <p:cNvPr id="3" name="Subtitle 2">
            <a:extLst>
              <a:ext uri="{FF2B5EF4-FFF2-40B4-BE49-F238E27FC236}">
                <a16:creationId xmlns:a16="http://schemas.microsoft.com/office/drawing/2014/main" id="{C2B42505-D726-1746-B123-500F34BA88CC}"/>
              </a:ext>
            </a:extLst>
          </p:cNvPr>
          <p:cNvSpPr>
            <a:spLocks noGrp="1"/>
          </p:cNvSpPr>
          <p:nvPr>
            <p:ph type="subTitle" idx="1"/>
          </p:nvPr>
        </p:nvSpPr>
        <p:spPr>
          <a:xfrm>
            <a:off x="286507" y="4437176"/>
            <a:ext cx="4007587" cy="1290807"/>
          </a:xfrm>
        </p:spPr>
        <p:txBody>
          <a:bodyPr anchor="ctr">
            <a:normAutofit/>
          </a:bodyPr>
          <a:lstStyle/>
          <a:p>
            <a:pPr algn="l"/>
            <a:r>
              <a:rPr lang="en-US" sz="2200" dirty="0"/>
              <a:t>Professor Courtney Minich</a:t>
            </a:r>
          </a:p>
        </p:txBody>
      </p:sp>
    </p:spTree>
    <p:extLst>
      <p:ext uri="{BB962C8B-B14F-4D97-AF65-F5344CB8AC3E}">
        <p14:creationId xmlns:p14="http://schemas.microsoft.com/office/powerpoint/2010/main" val="410034631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413E7-C278-304B-B3AB-68D8E0DBF766}"/>
              </a:ext>
            </a:extLst>
          </p:cNvPr>
          <p:cNvSpPr>
            <a:spLocks noGrp="1"/>
          </p:cNvSpPr>
          <p:nvPr>
            <p:ph type="title"/>
          </p:nvPr>
        </p:nvSpPr>
        <p:spPr/>
        <p:txBody>
          <a:bodyPr/>
          <a:lstStyle/>
          <a:p>
            <a:r>
              <a:rPr lang="en-US" dirty="0"/>
              <a:t>How do we track risk?</a:t>
            </a:r>
          </a:p>
        </p:txBody>
      </p:sp>
      <p:sp>
        <p:nvSpPr>
          <p:cNvPr id="3" name="Content Placeholder 2">
            <a:extLst>
              <a:ext uri="{FF2B5EF4-FFF2-40B4-BE49-F238E27FC236}">
                <a16:creationId xmlns:a16="http://schemas.microsoft.com/office/drawing/2014/main" id="{205E64AB-B263-1E40-AC8E-F3AAA420FC3B}"/>
              </a:ext>
            </a:extLst>
          </p:cNvPr>
          <p:cNvSpPr>
            <a:spLocks noGrp="1"/>
          </p:cNvSpPr>
          <p:nvPr>
            <p:ph idx="1"/>
          </p:nvPr>
        </p:nvSpPr>
        <p:spPr/>
        <p:txBody>
          <a:bodyPr/>
          <a:lstStyle/>
          <a:p>
            <a:r>
              <a:rPr lang="en-US" dirty="0"/>
              <a:t>A </a:t>
            </a:r>
            <a:r>
              <a:rPr lang="en-US" b="1" dirty="0"/>
              <a:t>risk register</a:t>
            </a:r>
          </a:p>
          <a:p>
            <a:pPr lvl="1"/>
            <a:r>
              <a:rPr lang="en-US" dirty="0"/>
              <a:t>A tool used to document and track all identified risks in a project or organization. It is a centralized log.</a:t>
            </a:r>
          </a:p>
          <a:p>
            <a:pPr lvl="1"/>
            <a:r>
              <a:rPr lang="en-US" dirty="0"/>
              <a:t>A risk register to includes information to help the team understand:</a:t>
            </a:r>
          </a:p>
          <a:p>
            <a:pPr lvl="2"/>
            <a:endParaRPr lang="en-US" dirty="0"/>
          </a:p>
        </p:txBody>
      </p:sp>
      <p:graphicFrame>
        <p:nvGraphicFramePr>
          <p:cNvPr id="4" name="Table 4">
            <a:extLst>
              <a:ext uri="{FF2B5EF4-FFF2-40B4-BE49-F238E27FC236}">
                <a16:creationId xmlns:a16="http://schemas.microsoft.com/office/drawing/2014/main" id="{A4A8AA54-71CC-CB46-919D-05205DB1FB0D}"/>
              </a:ext>
            </a:extLst>
          </p:cNvPr>
          <p:cNvGraphicFramePr>
            <a:graphicFrameLocks noGrp="1"/>
          </p:cNvGraphicFramePr>
          <p:nvPr/>
        </p:nvGraphicFramePr>
        <p:xfrm>
          <a:off x="1585190" y="3293918"/>
          <a:ext cx="8128000" cy="33375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4283161668"/>
                    </a:ext>
                  </a:extLst>
                </a:gridCol>
                <a:gridCol w="4064000">
                  <a:extLst>
                    <a:ext uri="{9D8B030D-6E8A-4147-A177-3AD203B41FA5}">
                      <a16:colId xmlns:a16="http://schemas.microsoft.com/office/drawing/2014/main" val="1853498745"/>
                    </a:ext>
                  </a:extLst>
                </a:gridCol>
              </a:tblGrid>
              <a:tr h="370840">
                <a:tc>
                  <a:txBody>
                    <a:bodyPr/>
                    <a:lstStyle/>
                    <a:p>
                      <a:r>
                        <a:rPr lang="en-US" sz="1400" dirty="0"/>
                        <a:t>Column</a:t>
                      </a:r>
                    </a:p>
                  </a:txBody>
                  <a:tcPr/>
                </a:tc>
                <a:tc>
                  <a:txBody>
                    <a:bodyPr/>
                    <a:lstStyle/>
                    <a:p>
                      <a:r>
                        <a:rPr lang="en-US" sz="1400" dirty="0"/>
                        <a:t>Description</a:t>
                      </a:r>
                    </a:p>
                  </a:txBody>
                  <a:tcPr/>
                </a:tc>
                <a:extLst>
                  <a:ext uri="{0D108BD9-81ED-4DB2-BD59-A6C34878D82A}">
                    <a16:rowId xmlns:a16="http://schemas.microsoft.com/office/drawing/2014/main" val="1940126552"/>
                  </a:ext>
                </a:extLst>
              </a:tr>
              <a:tr h="370840">
                <a:tc>
                  <a:txBody>
                    <a:bodyPr/>
                    <a:lstStyle/>
                    <a:p>
                      <a:r>
                        <a:rPr lang="en-US" sz="1200" dirty="0"/>
                        <a:t>Risk ID</a:t>
                      </a:r>
                    </a:p>
                  </a:txBody>
                  <a:tcPr/>
                </a:tc>
                <a:tc>
                  <a:txBody>
                    <a:bodyPr/>
                    <a:lstStyle/>
                    <a:p>
                      <a:r>
                        <a:rPr lang="en-US" sz="1200" dirty="0"/>
                        <a:t>The unique identifier specific to the risk</a:t>
                      </a:r>
                    </a:p>
                  </a:txBody>
                  <a:tcPr/>
                </a:tc>
                <a:extLst>
                  <a:ext uri="{0D108BD9-81ED-4DB2-BD59-A6C34878D82A}">
                    <a16:rowId xmlns:a16="http://schemas.microsoft.com/office/drawing/2014/main" val="2772207928"/>
                  </a:ext>
                </a:extLst>
              </a:tr>
              <a:tr h="370840">
                <a:tc>
                  <a:txBody>
                    <a:bodyPr/>
                    <a:lstStyle/>
                    <a:p>
                      <a:r>
                        <a:rPr lang="en-US" sz="1200" dirty="0"/>
                        <a:t>Description</a:t>
                      </a:r>
                    </a:p>
                  </a:txBody>
                  <a:tcPr/>
                </a:tc>
                <a:tc>
                  <a:txBody>
                    <a:bodyPr/>
                    <a:lstStyle/>
                    <a:p>
                      <a:r>
                        <a:rPr lang="en-US" sz="1200" dirty="0"/>
                        <a:t>What the risk is</a:t>
                      </a:r>
                    </a:p>
                  </a:txBody>
                  <a:tcPr/>
                </a:tc>
                <a:extLst>
                  <a:ext uri="{0D108BD9-81ED-4DB2-BD59-A6C34878D82A}">
                    <a16:rowId xmlns:a16="http://schemas.microsoft.com/office/drawing/2014/main" val="2553957318"/>
                  </a:ext>
                </a:extLst>
              </a:tr>
              <a:tr h="370840">
                <a:tc>
                  <a:txBody>
                    <a:bodyPr/>
                    <a:lstStyle/>
                    <a:p>
                      <a:r>
                        <a:rPr lang="en-US" sz="1200" dirty="0"/>
                        <a:t>Category of risk</a:t>
                      </a:r>
                    </a:p>
                  </a:txBody>
                  <a:tcPr/>
                </a:tc>
                <a:tc>
                  <a:txBody>
                    <a:bodyPr/>
                    <a:lstStyle/>
                    <a:p>
                      <a:r>
                        <a:rPr lang="en-US" sz="1200" dirty="0"/>
                        <a:t>Type of risk</a:t>
                      </a:r>
                    </a:p>
                  </a:txBody>
                  <a:tcPr/>
                </a:tc>
                <a:extLst>
                  <a:ext uri="{0D108BD9-81ED-4DB2-BD59-A6C34878D82A}">
                    <a16:rowId xmlns:a16="http://schemas.microsoft.com/office/drawing/2014/main" val="1402937965"/>
                  </a:ext>
                </a:extLst>
              </a:tr>
              <a:tr h="370840">
                <a:tc>
                  <a:txBody>
                    <a:bodyPr/>
                    <a:lstStyle/>
                    <a:p>
                      <a:r>
                        <a:rPr lang="en-US" sz="1200" dirty="0"/>
                        <a:t>Likelihood</a:t>
                      </a:r>
                    </a:p>
                  </a:txBody>
                  <a:tcPr/>
                </a:tc>
                <a:tc>
                  <a:txBody>
                    <a:bodyPr/>
                    <a:lstStyle/>
                    <a:p>
                      <a:r>
                        <a:rPr lang="en-US" sz="1200" dirty="0"/>
                        <a:t>How likely it is to happen</a:t>
                      </a:r>
                    </a:p>
                  </a:txBody>
                  <a:tcPr/>
                </a:tc>
                <a:extLst>
                  <a:ext uri="{0D108BD9-81ED-4DB2-BD59-A6C34878D82A}">
                    <a16:rowId xmlns:a16="http://schemas.microsoft.com/office/drawing/2014/main" val="3024389158"/>
                  </a:ext>
                </a:extLst>
              </a:tr>
              <a:tr h="370840">
                <a:tc>
                  <a:txBody>
                    <a:bodyPr/>
                    <a:lstStyle/>
                    <a:p>
                      <a:r>
                        <a:rPr lang="en-US" sz="1200" dirty="0"/>
                        <a:t>Impact</a:t>
                      </a:r>
                    </a:p>
                  </a:txBody>
                  <a:tcPr/>
                </a:tc>
                <a:tc>
                  <a:txBody>
                    <a:bodyPr/>
                    <a:lstStyle/>
                    <a:p>
                      <a:r>
                        <a:rPr lang="en-US" sz="1200" dirty="0"/>
                        <a:t>The impact of the risk if it did happen</a:t>
                      </a:r>
                    </a:p>
                  </a:txBody>
                  <a:tcPr/>
                </a:tc>
                <a:extLst>
                  <a:ext uri="{0D108BD9-81ED-4DB2-BD59-A6C34878D82A}">
                    <a16:rowId xmlns:a16="http://schemas.microsoft.com/office/drawing/2014/main" val="638409455"/>
                  </a:ext>
                </a:extLst>
              </a:tr>
              <a:tr h="370840">
                <a:tc>
                  <a:txBody>
                    <a:bodyPr/>
                    <a:lstStyle/>
                    <a:p>
                      <a:r>
                        <a:rPr lang="en-US" sz="1200" dirty="0"/>
                        <a:t>Owner</a:t>
                      </a:r>
                    </a:p>
                  </a:txBody>
                  <a:tcPr/>
                </a:tc>
                <a:tc>
                  <a:txBody>
                    <a:bodyPr/>
                    <a:lstStyle/>
                    <a:p>
                      <a:r>
                        <a:rPr lang="en-US" sz="1200" dirty="0"/>
                        <a:t>Who is responsible for managing the risk</a:t>
                      </a:r>
                    </a:p>
                  </a:txBody>
                  <a:tcPr/>
                </a:tc>
                <a:extLst>
                  <a:ext uri="{0D108BD9-81ED-4DB2-BD59-A6C34878D82A}">
                    <a16:rowId xmlns:a16="http://schemas.microsoft.com/office/drawing/2014/main" val="2671214108"/>
                  </a:ext>
                </a:extLst>
              </a:tr>
              <a:tr h="370840">
                <a:tc>
                  <a:txBody>
                    <a:bodyPr/>
                    <a:lstStyle/>
                    <a:p>
                      <a:r>
                        <a:rPr lang="en-US" sz="1200" dirty="0"/>
                        <a:t>Date Identified</a:t>
                      </a:r>
                    </a:p>
                  </a:txBody>
                  <a:tcPr/>
                </a:tc>
                <a:tc>
                  <a:txBody>
                    <a:bodyPr/>
                    <a:lstStyle/>
                    <a:p>
                      <a:r>
                        <a:rPr lang="en-US" sz="1200" dirty="0"/>
                        <a:t>When was the risk made aware</a:t>
                      </a:r>
                    </a:p>
                  </a:txBody>
                  <a:tcPr/>
                </a:tc>
                <a:extLst>
                  <a:ext uri="{0D108BD9-81ED-4DB2-BD59-A6C34878D82A}">
                    <a16:rowId xmlns:a16="http://schemas.microsoft.com/office/drawing/2014/main" val="580778264"/>
                  </a:ext>
                </a:extLst>
              </a:tr>
              <a:tr h="370840">
                <a:tc>
                  <a:txBody>
                    <a:bodyPr/>
                    <a:lstStyle/>
                    <a:p>
                      <a:r>
                        <a:rPr lang="en-US" sz="1200" dirty="0"/>
                        <a:t>Status</a:t>
                      </a:r>
                    </a:p>
                  </a:txBody>
                  <a:tcPr/>
                </a:tc>
                <a:tc>
                  <a:txBody>
                    <a:bodyPr/>
                    <a:lstStyle/>
                    <a:p>
                      <a:r>
                        <a:rPr lang="en-US" sz="1200" dirty="0"/>
                        <a:t>Is it an ongoing risk?</a:t>
                      </a:r>
                    </a:p>
                  </a:txBody>
                  <a:tcPr/>
                </a:tc>
                <a:extLst>
                  <a:ext uri="{0D108BD9-81ED-4DB2-BD59-A6C34878D82A}">
                    <a16:rowId xmlns:a16="http://schemas.microsoft.com/office/drawing/2014/main" val="722342794"/>
                  </a:ext>
                </a:extLst>
              </a:tr>
            </a:tbl>
          </a:graphicData>
        </a:graphic>
      </p:graphicFrame>
    </p:spTree>
    <p:extLst>
      <p:ext uri="{BB962C8B-B14F-4D97-AF65-F5344CB8AC3E}">
        <p14:creationId xmlns:p14="http://schemas.microsoft.com/office/powerpoint/2010/main" val="2982511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9B2C-C0E6-1940-A5F8-50133224C126}"/>
              </a:ext>
            </a:extLst>
          </p:cNvPr>
          <p:cNvSpPr>
            <a:spLocks noGrp="1"/>
          </p:cNvSpPr>
          <p:nvPr>
            <p:ph type="title"/>
          </p:nvPr>
        </p:nvSpPr>
        <p:spPr/>
        <p:txBody>
          <a:bodyPr/>
          <a:lstStyle/>
          <a:p>
            <a:r>
              <a:rPr lang="en-US" dirty="0"/>
              <a:t>Example of a risk register</a:t>
            </a:r>
          </a:p>
        </p:txBody>
      </p:sp>
      <p:sp>
        <p:nvSpPr>
          <p:cNvPr id="3" name="Content Placeholder 2">
            <a:extLst>
              <a:ext uri="{FF2B5EF4-FFF2-40B4-BE49-F238E27FC236}">
                <a16:creationId xmlns:a16="http://schemas.microsoft.com/office/drawing/2014/main" id="{580A1288-9058-E649-9B41-2105B2956C59}"/>
              </a:ext>
            </a:extLst>
          </p:cNvPr>
          <p:cNvSpPr>
            <a:spLocks noGrp="1"/>
          </p:cNvSpPr>
          <p:nvPr>
            <p:ph idx="1"/>
          </p:nvPr>
        </p:nvSpPr>
        <p:spPr>
          <a:xfrm>
            <a:off x="612647" y="1096065"/>
            <a:ext cx="10653579" cy="584833"/>
          </a:xfrm>
        </p:spPr>
        <p:txBody>
          <a:bodyPr/>
          <a:lstStyle/>
          <a:p>
            <a:pPr marL="0" indent="0">
              <a:buNone/>
            </a:pPr>
            <a:r>
              <a:rPr lang="en-US" dirty="0"/>
              <a:t>This is a flood-prone company that a new team is being hired.</a:t>
            </a:r>
          </a:p>
        </p:txBody>
      </p:sp>
      <p:graphicFrame>
        <p:nvGraphicFramePr>
          <p:cNvPr id="12" name="Table 12">
            <a:extLst>
              <a:ext uri="{FF2B5EF4-FFF2-40B4-BE49-F238E27FC236}">
                <a16:creationId xmlns:a16="http://schemas.microsoft.com/office/drawing/2014/main" id="{CBF0B567-FBE7-4945-95FE-49D56AF45142}"/>
              </a:ext>
            </a:extLst>
          </p:cNvPr>
          <p:cNvGraphicFramePr>
            <a:graphicFrameLocks noGrp="1"/>
          </p:cNvGraphicFramePr>
          <p:nvPr/>
        </p:nvGraphicFramePr>
        <p:xfrm>
          <a:off x="612646" y="1680898"/>
          <a:ext cx="10653580" cy="4594559"/>
        </p:xfrm>
        <a:graphic>
          <a:graphicData uri="http://schemas.openxmlformats.org/drawingml/2006/table">
            <a:tbl>
              <a:tblPr firstRow="1" bandRow="1">
                <a:tableStyleId>{5C22544A-7EE6-4342-B048-85BDC9FD1C3A}</a:tableStyleId>
              </a:tblPr>
              <a:tblGrid>
                <a:gridCol w="903026">
                  <a:extLst>
                    <a:ext uri="{9D8B030D-6E8A-4147-A177-3AD203B41FA5}">
                      <a16:colId xmlns:a16="http://schemas.microsoft.com/office/drawing/2014/main" val="2462889534"/>
                    </a:ext>
                  </a:extLst>
                </a:gridCol>
                <a:gridCol w="2140854">
                  <a:extLst>
                    <a:ext uri="{9D8B030D-6E8A-4147-A177-3AD203B41FA5}">
                      <a16:colId xmlns:a16="http://schemas.microsoft.com/office/drawing/2014/main" val="3230895153"/>
                    </a:ext>
                  </a:extLst>
                </a:gridCol>
                <a:gridCol w="1521940">
                  <a:extLst>
                    <a:ext uri="{9D8B030D-6E8A-4147-A177-3AD203B41FA5}">
                      <a16:colId xmlns:a16="http://schemas.microsoft.com/office/drawing/2014/main" val="2832576801"/>
                    </a:ext>
                  </a:extLst>
                </a:gridCol>
                <a:gridCol w="1521940">
                  <a:extLst>
                    <a:ext uri="{9D8B030D-6E8A-4147-A177-3AD203B41FA5}">
                      <a16:colId xmlns:a16="http://schemas.microsoft.com/office/drawing/2014/main" val="422440430"/>
                    </a:ext>
                  </a:extLst>
                </a:gridCol>
                <a:gridCol w="1521940">
                  <a:extLst>
                    <a:ext uri="{9D8B030D-6E8A-4147-A177-3AD203B41FA5}">
                      <a16:colId xmlns:a16="http://schemas.microsoft.com/office/drawing/2014/main" val="987054032"/>
                    </a:ext>
                  </a:extLst>
                </a:gridCol>
                <a:gridCol w="1521940">
                  <a:extLst>
                    <a:ext uri="{9D8B030D-6E8A-4147-A177-3AD203B41FA5}">
                      <a16:colId xmlns:a16="http://schemas.microsoft.com/office/drawing/2014/main" val="2396785811"/>
                    </a:ext>
                  </a:extLst>
                </a:gridCol>
                <a:gridCol w="1521940">
                  <a:extLst>
                    <a:ext uri="{9D8B030D-6E8A-4147-A177-3AD203B41FA5}">
                      <a16:colId xmlns:a16="http://schemas.microsoft.com/office/drawing/2014/main" val="430952001"/>
                    </a:ext>
                  </a:extLst>
                </a:gridCol>
              </a:tblGrid>
              <a:tr h="556217">
                <a:tc>
                  <a:txBody>
                    <a:bodyPr/>
                    <a:lstStyle/>
                    <a:p>
                      <a:r>
                        <a:rPr lang="en-US" sz="1200" dirty="0"/>
                        <a:t>Risk ID</a:t>
                      </a:r>
                    </a:p>
                  </a:txBody>
                  <a:tcPr/>
                </a:tc>
                <a:tc>
                  <a:txBody>
                    <a:bodyPr/>
                    <a:lstStyle/>
                    <a:p>
                      <a:r>
                        <a:rPr lang="en-US" sz="1200" dirty="0"/>
                        <a:t>Description</a:t>
                      </a:r>
                    </a:p>
                  </a:txBody>
                  <a:tcPr/>
                </a:tc>
                <a:tc>
                  <a:txBody>
                    <a:bodyPr/>
                    <a:lstStyle/>
                    <a:p>
                      <a:r>
                        <a:rPr lang="en-US" sz="1200" dirty="0"/>
                        <a:t>Category</a:t>
                      </a:r>
                    </a:p>
                  </a:txBody>
                  <a:tcPr/>
                </a:tc>
                <a:tc>
                  <a:txBody>
                    <a:bodyPr/>
                    <a:lstStyle/>
                    <a:p>
                      <a:r>
                        <a:rPr lang="en-US" sz="1200" dirty="0"/>
                        <a:t>Likelihood</a:t>
                      </a:r>
                    </a:p>
                  </a:txBody>
                  <a:tcPr/>
                </a:tc>
                <a:tc>
                  <a:txBody>
                    <a:bodyPr/>
                    <a:lstStyle/>
                    <a:p>
                      <a:r>
                        <a:rPr lang="en-US" sz="1200" dirty="0"/>
                        <a:t>Impact</a:t>
                      </a:r>
                    </a:p>
                  </a:txBody>
                  <a:tcPr/>
                </a:tc>
                <a:tc>
                  <a:txBody>
                    <a:bodyPr/>
                    <a:lstStyle/>
                    <a:p>
                      <a:r>
                        <a:rPr lang="en-US" sz="1200" dirty="0"/>
                        <a:t>Owner</a:t>
                      </a:r>
                    </a:p>
                  </a:txBody>
                  <a:tcPr/>
                </a:tc>
                <a:tc>
                  <a:txBody>
                    <a:bodyPr/>
                    <a:lstStyle/>
                    <a:p>
                      <a:r>
                        <a:rPr lang="en-US" sz="1200" dirty="0"/>
                        <a:t>Mitigation</a:t>
                      </a:r>
                    </a:p>
                  </a:txBody>
                  <a:tcPr/>
                </a:tc>
                <a:extLst>
                  <a:ext uri="{0D108BD9-81ED-4DB2-BD59-A6C34878D82A}">
                    <a16:rowId xmlns:a16="http://schemas.microsoft.com/office/drawing/2014/main" val="2873475069"/>
                  </a:ext>
                </a:extLst>
              </a:tr>
              <a:tr h="556217">
                <a:tc>
                  <a:txBody>
                    <a:bodyPr/>
                    <a:lstStyle/>
                    <a:p>
                      <a:r>
                        <a:rPr lang="en-US" sz="1000" dirty="0"/>
                        <a:t>R001</a:t>
                      </a:r>
                    </a:p>
                  </a:txBody>
                  <a:tcPr/>
                </a:tc>
                <a:tc>
                  <a:txBody>
                    <a:bodyPr/>
                    <a:lstStyle/>
                    <a:p>
                      <a:r>
                        <a:rPr lang="en-US" sz="1000" dirty="0"/>
                        <a:t>Flood damage to office and equipment </a:t>
                      </a:r>
                    </a:p>
                  </a:txBody>
                  <a:tcPr anchor="ctr"/>
                </a:tc>
                <a:tc>
                  <a:txBody>
                    <a:bodyPr/>
                    <a:lstStyle/>
                    <a:p>
                      <a:r>
                        <a:rPr lang="en-US" sz="1000" dirty="0"/>
                        <a:t>Environmental</a:t>
                      </a:r>
                    </a:p>
                  </a:txBody>
                  <a:tcPr/>
                </a:tc>
                <a:tc>
                  <a:txBody>
                    <a:bodyPr/>
                    <a:lstStyle/>
                    <a:p>
                      <a:r>
                        <a:rPr lang="en-US" sz="1000" dirty="0"/>
                        <a:t>High</a:t>
                      </a:r>
                    </a:p>
                  </a:txBody>
                  <a:tcPr/>
                </a:tc>
                <a:tc>
                  <a:txBody>
                    <a:bodyPr/>
                    <a:lstStyle/>
                    <a:p>
                      <a:r>
                        <a:rPr lang="en-US" sz="1000" dirty="0"/>
                        <a:t>High</a:t>
                      </a:r>
                    </a:p>
                  </a:txBody>
                  <a:tcPr/>
                </a:tc>
                <a:tc>
                  <a:txBody>
                    <a:bodyPr/>
                    <a:lstStyle/>
                    <a:p>
                      <a:r>
                        <a:rPr lang="en-US" sz="1000" dirty="0"/>
                        <a:t>Facilities</a:t>
                      </a:r>
                    </a:p>
                  </a:txBody>
                  <a:tcPr/>
                </a:tc>
                <a:tc>
                  <a:txBody>
                    <a:bodyPr/>
                    <a:lstStyle/>
                    <a:p>
                      <a:r>
                        <a:rPr lang="en-US" sz="1000" dirty="0"/>
                        <a:t>Install flood barrier and elevate all expensive equipment</a:t>
                      </a:r>
                    </a:p>
                  </a:txBody>
                  <a:tcPr/>
                </a:tc>
                <a:extLst>
                  <a:ext uri="{0D108BD9-81ED-4DB2-BD59-A6C34878D82A}">
                    <a16:rowId xmlns:a16="http://schemas.microsoft.com/office/drawing/2014/main" val="349524895"/>
                  </a:ext>
                </a:extLst>
              </a:tr>
              <a:tr h="556217">
                <a:tc>
                  <a:txBody>
                    <a:bodyPr/>
                    <a:lstStyle/>
                    <a:p>
                      <a:r>
                        <a:rPr lang="en-US" sz="1000" dirty="0"/>
                        <a:t>R002</a:t>
                      </a:r>
                    </a:p>
                  </a:txBody>
                  <a:tcPr/>
                </a:tc>
                <a:tc>
                  <a:txBody>
                    <a:bodyPr/>
                    <a:lstStyle/>
                    <a:p>
                      <a:r>
                        <a:rPr lang="en-US" sz="1000" dirty="0"/>
                        <a:t> Business disruption due to road closures</a:t>
                      </a:r>
                    </a:p>
                  </a:txBody>
                  <a:tcPr/>
                </a:tc>
                <a:tc>
                  <a:txBody>
                    <a:bodyPr/>
                    <a:lstStyle/>
                    <a:p>
                      <a:r>
                        <a:rPr lang="en-US" sz="1000" dirty="0"/>
                        <a:t>Operational</a:t>
                      </a:r>
                    </a:p>
                  </a:txBody>
                  <a:tcPr/>
                </a:tc>
                <a:tc>
                  <a:txBody>
                    <a:bodyPr/>
                    <a:lstStyle/>
                    <a:p>
                      <a:r>
                        <a:rPr lang="en-US" sz="1000" dirty="0"/>
                        <a:t>High</a:t>
                      </a:r>
                    </a:p>
                  </a:txBody>
                  <a:tcPr/>
                </a:tc>
                <a:tc>
                  <a:txBody>
                    <a:bodyPr/>
                    <a:lstStyle/>
                    <a:p>
                      <a:r>
                        <a:rPr lang="en-US" sz="1000" dirty="0"/>
                        <a:t>Medium</a:t>
                      </a:r>
                    </a:p>
                  </a:txBody>
                  <a:tcPr/>
                </a:tc>
                <a:tc>
                  <a:txBody>
                    <a:bodyPr/>
                    <a:lstStyle/>
                    <a:p>
                      <a:r>
                        <a:rPr lang="en-US" sz="1000" dirty="0"/>
                        <a:t>Operations</a:t>
                      </a:r>
                    </a:p>
                  </a:txBody>
                  <a:tcPr/>
                </a:tc>
                <a:tc>
                  <a:txBody>
                    <a:bodyPr/>
                    <a:lstStyle/>
                    <a:p>
                      <a:r>
                        <a:rPr lang="en-US" sz="1000" dirty="0"/>
                        <a:t>Enable remote work capabilities to not disrupt the business</a:t>
                      </a:r>
                    </a:p>
                  </a:txBody>
                  <a:tcPr/>
                </a:tc>
                <a:extLst>
                  <a:ext uri="{0D108BD9-81ED-4DB2-BD59-A6C34878D82A}">
                    <a16:rowId xmlns:a16="http://schemas.microsoft.com/office/drawing/2014/main" val="2313802205"/>
                  </a:ext>
                </a:extLst>
              </a:tr>
              <a:tr h="556217">
                <a:tc>
                  <a:txBody>
                    <a:bodyPr/>
                    <a:lstStyle/>
                    <a:p>
                      <a:r>
                        <a:rPr lang="en-US" sz="1000" dirty="0"/>
                        <a:t>R003</a:t>
                      </a:r>
                    </a:p>
                  </a:txBody>
                  <a:tcPr/>
                </a:tc>
                <a:tc>
                  <a:txBody>
                    <a:bodyPr/>
                    <a:lstStyle/>
                    <a:p>
                      <a:r>
                        <a:rPr lang="en-US" sz="1000" dirty="0"/>
                        <a:t>Data loss due to flood-related power outages</a:t>
                      </a:r>
                    </a:p>
                  </a:txBody>
                  <a:tcPr/>
                </a:tc>
                <a:tc>
                  <a:txBody>
                    <a:bodyPr/>
                    <a:lstStyle/>
                    <a:p>
                      <a:r>
                        <a:rPr lang="en-US" sz="1000" dirty="0"/>
                        <a:t>IT/Cyber</a:t>
                      </a:r>
                    </a:p>
                  </a:txBody>
                  <a:tcPr/>
                </a:tc>
                <a:tc>
                  <a:txBody>
                    <a:bodyPr/>
                    <a:lstStyle/>
                    <a:p>
                      <a:r>
                        <a:rPr lang="en-US" sz="1000" dirty="0"/>
                        <a:t>Medium</a:t>
                      </a:r>
                    </a:p>
                  </a:txBody>
                  <a:tcPr/>
                </a:tc>
                <a:tc>
                  <a:txBody>
                    <a:bodyPr/>
                    <a:lstStyle/>
                    <a:p>
                      <a:r>
                        <a:rPr lang="en-US" sz="1000" dirty="0"/>
                        <a:t>High</a:t>
                      </a:r>
                    </a:p>
                  </a:txBody>
                  <a:tcPr/>
                </a:tc>
                <a:tc>
                  <a:txBody>
                    <a:bodyPr/>
                    <a:lstStyle/>
                    <a:p>
                      <a:r>
                        <a:rPr lang="en-US" sz="1000" dirty="0"/>
                        <a:t>IT Manager</a:t>
                      </a:r>
                    </a:p>
                  </a:txBody>
                  <a:tcPr/>
                </a:tc>
                <a:tc>
                  <a:txBody>
                    <a:bodyPr/>
                    <a:lstStyle/>
                    <a:p>
                      <a:r>
                        <a:rPr lang="en-US" sz="1000" dirty="0"/>
                        <a:t>Daily cloud back ups</a:t>
                      </a:r>
                    </a:p>
                  </a:txBody>
                  <a:tcPr/>
                </a:tc>
                <a:extLst>
                  <a:ext uri="{0D108BD9-81ED-4DB2-BD59-A6C34878D82A}">
                    <a16:rowId xmlns:a16="http://schemas.microsoft.com/office/drawing/2014/main" val="1792376310"/>
                  </a:ext>
                </a:extLst>
              </a:tr>
              <a:tr h="556217">
                <a:tc>
                  <a:txBody>
                    <a:bodyPr/>
                    <a:lstStyle/>
                    <a:p>
                      <a:r>
                        <a:rPr lang="en-US" sz="1000" dirty="0"/>
                        <a:t>R004</a:t>
                      </a:r>
                    </a:p>
                  </a:txBody>
                  <a:tcPr/>
                </a:tc>
                <a:tc>
                  <a:txBody>
                    <a:bodyPr/>
                    <a:lstStyle/>
                    <a:p>
                      <a:r>
                        <a:rPr lang="en-US" sz="1000" dirty="0"/>
                        <a:t>Delays in hiring due to limited access</a:t>
                      </a:r>
                    </a:p>
                  </a:txBody>
                  <a:tcPr/>
                </a:tc>
                <a:tc>
                  <a:txBody>
                    <a:bodyPr/>
                    <a:lstStyle/>
                    <a:p>
                      <a:r>
                        <a:rPr lang="en-US" sz="1000" dirty="0"/>
                        <a:t>HR</a:t>
                      </a:r>
                    </a:p>
                  </a:txBody>
                  <a:tcPr/>
                </a:tc>
                <a:tc>
                  <a:txBody>
                    <a:bodyPr/>
                    <a:lstStyle/>
                    <a:p>
                      <a:r>
                        <a:rPr lang="en-US" sz="1000" dirty="0"/>
                        <a:t>Medium</a:t>
                      </a:r>
                    </a:p>
                  </a:txBody>
                  <a:tcPr/>
                </a:tc>
                <a:tc>
                  <a:txBody>
                    <a:bodyPr/>
                    <a:lstStyle/>
                    <a:p>
                      <a:r>
                        <a:rPr lang="en-US" sz="1000" dirty="0"/>
                        <a:t>Medium</a:t>
                      </a:r>
                    </a:p>
                  </a:txBody>
                  <a:tcPr/>
                </a:tc>
                <a:tc>
                  <a:txBody>
                    <a:bodyPr/>
                    <a:lstStyle/>
                    <a:p>
                      <a:r>
                        <a:rPr lang="en-US" sz="1000" dirty="0"/>
                        <a:t>Hiring Manager</a:t>
                      </a:r>
                    </a:p>
                  </a:txBody>
                  <a:tcPr/>
                </a:tc>
                <a:tc>
                  <a:txBody>
                    <a:bodyPr/>
                    <a:lstStyle/>
                    <a:p>
                      <a:r>
                        <a:rPr lang="en-US" sz="1000" dirty="0"/>
                        <a:t>Look at different ways to higher people; ask management to help expedite</a:t>
                      </a:r>
                    </a:p>
                  </a:txBody>
                  <a:tcPr/>
                </a:tc>
                <a:extLst>
                  <a:ext uri="{0D108BD9-81ED-4DB2-BD59-A6C34878D82A}">
                    <a16:rowId xmlns:a16="http://schemas.microsoft.com/office/drawing/2014/main" val="2601048754"/>
                  </a:ext>
                </a:extLst>
              </a:tr>
              <a:tr h="556217">
                <a:tc>
                  <a:txBody>
                    <a:bodyPr/>
                    <a:lstStyle/>
                    <a:p>
                      <a:r>
                        <a:rPr lang="en-US" sz="1000" dirty="0"/>
                        <a:t>R005</a:t>
                      </a:r>
                    </a:p>
                  </a:txBody>
                  <a:tcPr/>
                </a:tc>
                <a:tc>
                  <a:txBody>
                    <a:bodyPr/>
                    <a:lstStyle/>
                    <a:p>
                      <a:r>
                        <a:rPr lang="en-US" sz="1000" dirty="0"/>
                        <a:t>New hires lacking necessary training or onboarding</a:t>
                      </a:r>
                    </a:p>
                  </a:txBody>
                  <a:tcPr/>
                </a:tc>
                <a:tc>
                  <a:txBody>
                    <a:bodyPr/>
                    <a:lstStyle/>
                    <a:p>
                      <a:r>
                        <a:rPr lang="en-US" sz="1000" dirty="0"/>
                        <a:t>HR/Operational</a:t>
                      </a:r>
                    </a:p>
                  </a:txBody>
                  <a:tcPr/>
                </a:tc>
                <a:tc>
                  <a:txBody>
                    <a:bodyPr/>
                    <a:lstStyle/>
                    <a:p>
                      <a:r>
                        <a:rPr lang="en-US" sz="1000" dirty="0"/>
                        <a:t>High</a:t>
                      </a:r>
                    </a:p>
                  </a:txBody>
                  <a:tcPr/>
                </a:tc>
                <a:tc>
                  <a:txBody>
                    <a:bodyPr/>
                    <a:lstStyle/>
                    <a:p>
                      <a:r>
                        <a:rPr lang="en-US" sz="1000" dirty="0"/>
                        <a:t>Medium</a:t>
                      </a:r>
                    </a:p>
                  </a:txBody>
                  <a:tcPr/>
                </a:tc>
                <a:tc>
                  <a:txBody>
                    <a:bodyPr/>
                    <a:lstStyle/>
                    <a:p>
                      <a:r>
                        <a:rPr lang="en-US" sz="1000" dirty="0"/>
                        <a:t>Manager</a:t>
                      </a:r>
                    </a:p>
                  </a:txBody>
                  <a:tcPr/>
                </a:tc>
                <a:tc>
                  <a:txBody>
                    <a:bodyPr/>
                    <a:lstStyle/>
                    <a:p>
                      <a:r>
                        <a:rPr lang="en-US" sz="1000" dirty="0"/>
                        <a:t>Develop onboarding plan and team activities</a:t>
                      </a:r>
                    </a:p>
                  </a:txBody>
                  <a:tcPr/>
                </a:tc>
                <a:extLst>
                  <a:ext uri="{0D108BD9-81ED-4DB2-BD59-A6C34878D82A}">
                    <a16:rowId xmlns:a16="http://schemas.microsoft.com/office/drawing/2014/main" val="3741332685"/>
                  </a:ext>
                </a:extLst>
              </a:tr>
              <a:tr h="556217">
                <a:tc>
                  <a:txBody>
                    <a:bodyPr/>
                    <a:lstStyle/>
                    <a:p>
                      <a:r>
                        <a:rPr lang="en-US" sz="1000" dirty="0"/>
                        <a:t>R006</a:t>
                      </a:r>
                    </a:p>
                  </a:txBody>
                  <a:tcPr/>
                </a:tc>
                <a:tc>
                  <a:txBody>
                    <a:bodyPr/>
                    <a:lstStyle/>
                    <a:p>
                      <a:r>
                        <a:rPr lang="en-US" sz="1000" dirty="0"/>
                        <a:t>Team cohesion due to virtual onboarding</a:t>
                      </a:r>
                    </a:p>
                  </a:txBody>
                  <a:tcPr/>
                </a:tc>
                <a:tc>
                  <a:txBody>
                    <a:bodyPr/>
                    <a:lstStyle/>
                    <a:p>
                      <a:r>
                        <a:rPr lang="en-US" sz="1000" dirty="0"/>
                        <a:t>HR</a:t>
                      </a:r>
                    </a:p>
                  </a:txBody>
                  <a:tcPr/>
                </a:tc>
                <a:tc>
                  <a:txBody>
                    <a:bodyPr/>
                    <a:lstStyle/>
                    <a:p>
                      <a:r>
                        <a:rPr lang="en-US" sz="1000" dirty="0"/>
                        <a:t>Medium</a:t>
                      </a:r>
                    </a:p>
                  </a:txBody>
                  <a:tcPr/>
                </a:tc>
                <a:tc>
                  <a:txBody>
                    <a:bodyPr/>
                    <a:lstStyle/>
                    <a:p>
                      <a:r>
                        <a:rPr lang="en-US" sz="1000" dirty="0"/>
                        <a:t>Medium</a:t>
                      </a:r>
                    </a:p>
                  </a:txBody>
                  <a:tcPr/>
                </a:tc>
                <a:tc>
                  <a:txBody>
                    <a:bodyPr/>
                    <a:lstStyle/>
                    <a:p>
                      <a:r>
                        <a:rPr lang="en-US" sz="1000" dirty="0"/>
                        <a:t>Team lead</a:t>
                      </a:r>
                    </a:p>
                  </a:txBody>
                  <a:tcPr/>
                </a:tc>
                <a:tc>
                  <a:txBody>
                    <a:bodyPr/>
                    <a:lstStyle/>
                    <a:p>
                      <a:r>
                        <a:rPr lang="en-US" sz="1000" dirty="0"/>
                        <a:t>Weekly virtual meetings</a:t>
                      </a:r>
                    </a:p>
                  </a:txBody>
                  <a:tcPr/>
                </a:tc>
                <a:extLst>
                  <a:ext uri="{0D108BD9-81ED-4DB2-BD59-A6C34878D82A}">
                    <a16:rowId xmlns:a16="http://schemas.microsoft.com/office/drawing/2014/main" val="2087616059"/>
                  </a:ext>
                </a:extLst>
              </a:tr>
              <a:tr h="556217">
                <a:tc>
                  <a:txBody>
                    <a:bodyPr/>
                    <a:lstStyle/>
                    <a:p>
                      <a:r>
                        <a:rPr lang="en-US" sz="1000" dirty="0"/>
                        <a:t>R007</a:t>
                      </a:r>
                    </a:p>
                  </a:txBody>
                  <a:tcPr/>
                </a:tc>
                <a:tc>
                  <a:txBody>
                    <a:bodyPr/>
                    <a:lstStyle/>
                    <a:p>
                      <a:r>
                        <a:rPr lang="en-US" sz="1000" dirty="0"/>
                        <a:t>Reputation damage due to flooding</a:t>
                      </a:r>
                    </a:p>
                  </a:txBody>
                  <a:tcPr/>
                </a:tc>
                <a:tc>
                  <a:txBody>
                    <a:bodyPr/>
                    <a:lstStyle/>
                    <a:p>
                      <a:r>
                        <a:rPr lang="en-US" sz="1000" dirty="0"/>
                        <a:t>Strategic</a:t>
                      </a:r>
                    </a:p>
                  </a:txBody>
                  <a:tcPr/>
                </a:tc>
                <a:tc>
                  <a:txBody>
                    <a:bodyPr/>
                    <a:lstStyle/>
                    <a:p>
                      <a:r>
                        <a:rPr lang="en-US" sz="1000" dirty="0"/>
                        <a:t>Low</a:t>
                      </a:r>
                    </a:p>
                  </a:txBody>
                  <a:tcPr/>
                </a:tc>
                <a:tc>
                  <a:txBody>
                    <a:bodyPr/>
                    <a:lstStyle/>
                    <a:p>
                      <a:r>
                        <a:rPr lang="en-US" sz="1000" dirty="0"/>
                        <a:t>High</a:t>
                      </a:r>
                    </a:p>
                  </a:txBody>
                  <a:tcPr/>
                </a:tc>
                <a:tc>
                  <a:txBody>
                    <a:bodyPr/>
                    <a:lstStyle/>
                    <a:p>
                      <a:r>
                        <a:rPr lang="en-US" sz="1000" dirty="0"/>
                        <a:t>CEO/PR manager</a:t>
                      </a:r>
                    </a:p>
                  </a:txBody>
                  <a:tcPr/>
                </a:tc>
                <a:tc>
                  <a:txBody>
                    <a:bodyPr/>
                    <a:lstStyle/>
                    <a:p>
                      <a:r>
                        <a:rPr lang="en-US" sz="1000" dirty="0"/>
                        <a:t>Communication to clients </a:t>
                      </a:r>
                    </a:p>
                  </a:txBody>
                  <a:tcPr/>
                </a:tc>
                <a:extLst>
                  <a:ext uri="{0D108BD9-81ED-4DB2-BD59-A6C34878D82A}">
                    <a16:rowId xmlns:a16="http://schemas.microsoft.com/office/drawing/2014/main" val="2828398119"/>
                  </a:ext>
                </a:extLst>
              </a:tr>
            </a:tbl>
          </a:graphicData>
        </a:graphic>
      </p:graphicFrame>
    </p:spTree>
    <p:extLst>
      <p:ext uri="{BB962C8B-B14F-4D97-AF65-F5344CB8AC3E}">
        <p14:creationId xmlns:p14="http://schemas.microsoft.com/office/powerpoint/2010/main" val="3188103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bstract red geometric pattern">
            <a:extLst>
              <a:ext uri="{FF2B5EF4-FFF2-40B4-BE49-F238E27FC236}">
                <a16:creationId xmlns:a16="http://schemas.microsoft.com/office/drawing/2014/main" id="{85183513-E8EF-CB19-9A36-D3A2B7D5C6F5}"/>
              </a:ext>
            </a:extLst>
          </p:cNvPr>
          <p:cNvPicPr>
            <a:picLocks noChangeAspect="1"/>
          </p:cNvPicPr>
          <p:nvPr/>
        </p:nvPicPr>
        <p:blipFill>
          <a:blip r:embed="rId2"/>
          <a:srcRect t="9826" r="9091" b="13565"/>
          <a:stretch>
            <a:fillRect/>
          </a:stretch>
        </p:blipFill>
        <p:spPr>
          <a:xfrm>
            <a:off x="1" y="10"/>
            <a:ext cx="12192000" cy="6857989"/>
          </a:xfrm>
          <a:prstGeom prst="rect">
            <a:avLst/>
          </a:prstGeom>
        </p:spPr>
      </p:pic>
      <p:sp>
        <p:nvSpPr>
          <p:cNvPr id="2" name="Title 1">
            <a:extLst>
              <a:ext uri="{FF2B5EF4-FFF2-40B4-BE49-F238E27FC236}">
                <a16:creationId xmlns:a16="http://schemas.microsoft.com/office/drawing/2014/main" id="{9040FBA9-D862-9842-A769-B11FEF2ED3F8}"/>
              </a:ext>
            </a:extLst>
          </p:cNvPr>
          <p:cNvSpPr>
            <a:spLocks noGrp="1"/>
          </p:cNvSpPr>
          <p:nvPr>
            <p:ph type="ctrTitle"/>
          </p:nvPr>
        </p:nvSpPr>
        <p:spPr>
          <a:xfrm>
            <a:off x="286506" y="603315"/>
            <a:ext cx="5649211" cy="3685731"/>
          </a:xfrm>
        </p:spPr>
        <p:txBody>
          <a:bodyPr anchor="t">
            <a:normAutofit/>
          </a:bodyPr>
          <a:lstStyle/>
          <a:p>
            <a:pPr algn="l"/>
            <a:r>
              <a:rPr lang="en-US" sz="5400" dirty="0">
                <a:solidFill>
                  <a:schemeClr val="bg1"/>
                </a:solidFill>
              </a:rPr>
              <a:t>Documentation</a:t>
            </a:r>
          </a:p>
        </p:txBody>
      </p:sp>
      <p:sp>
        <p:nvSpPr>
          <p:cNvPr id="3" name="Subtitle 2">
            <a:extLst>
              <a:ext uri="{FF2B5EF4-FFF2-40B4-BE49-F238E27FC236}">
                <a16:creationId xmlns:a16="http://schemas.microsoft.com/office/drawing/2014/main" id="{C2B42505-D726-1746-B123-500F34BA88CC}"/>
              </a:ext>
            </a:extLst>
          </p:cNvPr>
          <p:cNvSpPr>
            <a:spLocks noGrp="1"/>
          </p:cNvSpPr>
          <p:nvPr>
            <p:ph type="subTitle" idx="1"/>
          </p:nvPr>
        </p:nvSpPr>
        <p:spPr>
          <a:xfrm>
            <a:off x="286507" y="4437176"/>
            <a:ext cx="4007587" cy="1290807"/>
          </a:xfrm>
        </p:spPr>
        <p:txBody>
          <a:bodyPr anchor="ctr">
            <a:normAutofit/>
          </a:bodyPr>
          <a:lstStyle/>
          <a:p>
            <a:pPr algn="l"/>
            <a:endParaRPr lang="en-US" sz="2200" dirty="0"/>
          </a:p>
        </p:txBody>
      </p:sp>
    </p:spTree>
    <p:extLst>
      <p:ext uri="{BB962C8B-B14F-4D97-AF65-F5344CB8AC3E}">
        <p14:creationId xmlns:p14="http://schemas.microsoft.com/office/powerpoint/2010/main" val="40712221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A9CB0-6E47-EA4C-B387-7E0AE1E0FF4D}"/>
              </a:ext>
            </a:extLst>
          </p:cNvPr>
          <p:cNvSpPr>
            <a:spLocks noGrp="1"/>
          </p:cNvSpPr>
          <p:nvPr>
            <p:ph type="title"/>
          </p:nvPr>
        </p:nvSpPr>
        <p:spPr/>
        <p:txBody>
          <a:bodyPr/>
          <a:lstStyle/>
          <a:p>
            <a:r>
              <a:rPr lang="en-US" dirty="0"/>
              <a:t>Project Documentation reminder</a:t>
            </a:r>
          </a:p>
        </p:txBody>
      </p:sp>
      <p:sp>
        <p:nvSpPr>
          <p:cNvPr id="3" name="Content Placeholder 2">
            <a:extLst>
              <a:ext uri="{FF2B5EF4-FFF2-40B4-BE49-F238E27FC236}">
                <a16:creationId xmlns:a16="http://schemas.microsoft.com/office/drawing/2014/main" id="{43AB12A7-B91E-1D4F-90EF-0640A1211418}"/>
              </a:ext>
            </a:extLst>
          </p:cNvPr>
          <p:cNvSpPr>
            <a:spLocks noGrp="1"/>
          </p:cNvSpPr>
          <p:nvPr>
            <p:ph idx="1"/>
          </p:nvPr>
        </p:nvSpPr>
        <p:spPr/>
        <p:txBody>
          <a:bodyPr>
            <a:normAutofit fontScale="62500" lnSpcReduction="20000"/>
          </a:bodyPr>
          <a:lstStyle/>
          <a:p>
            <a:r>
              <a:rPr lang="en-US" dirty="0"/>
              <a:t>In a project, many documents are created, updated, and shared.</a:t>
            </a:r>
          </a:p>
          <a:p>
            <a:pPr>
              <a:buFont typeface="Arial" panose="020B0604020202020204" pitchFamily="34" charset="0"/>
              <a:buChar char="•"/>
            </a:pPr>
            <a:r>
              <a:rPr lang="en-US" b="1" dirty="0"/>
              <a:t>Business Case</a:t>
            </a:r>
            <a:r>
              <a:rPr lang="en-US" dirty="0"/>
              <a:t> – rationale, ROI, and alignment with strategy.</a:t>
            </a:r>
          </a:p>
          <a:p>
            <a:pPr>
              <a:buFont typeface="Arial" panose="020B0604020202020204" pitchFamily="34" charset="0"/>
              <a:buChar char="•"/>
            </a:pPr>
            <a:r>
              <a:rPr lang="en-US" b="1" dirty="0"/>
              <a:t>Project Scope</a:t>
            </a:r>
            <a:r>
              <a:rPr lang="en-US" dirty="0"/>
              <a:t> – objectives, scope, constraints, key stakeholders, high-level timeline.</a:t>
            </a:r>
          </a:p>
          <a:p>
            <a:pPr>
              <a:buFont typeface="Arial" panose="020B0604020202020204" pitchFamily="34" charset="0"/>
              <a:buChar char="•"/>
            </a:pPr>
            <a:r>
              <a:rPr lang="en-US" b="1" dirty="0"/>
              <a:t>Stakeholder Register / Matrix</a:t>
            </a:r>
            <a:r>
              <a:rPr lang="en-US" dirty="0"/>
              <a:t> – contact details, influence/interest mapping.</a:t>
            </a:r>
          </a:p>
          <a:p>
            <a:pPr>
              <a:buFont typeface="Arial" panose="020B0604020202020204" pitchFamily="34" charset="0"/>
              <a:buChar char="•"/>
            </a:pPr>
            <a:r>
              <a:rPr lang="en-US" b="1" dirty="0"/>
              <a:t>Risk Management Plan / Risk Register</a:t>
            </a:r>
            <a:r>
              <a:rPr lang="en-US" dirty="0"/>
              <a:t> – identification, likelihood, impact, mitigation.</a:t>
            </a:r>
          </a:p>
          <a:p>
            <a:pPr>
              <a:buFont typeface="Arial" panose="020B0604020202020204" pitchFamily="34" charset="0"/>
              <a:buChar char="•"/>
            </a:pPr>
            <a:r>
              <a:rPr lang="en-US" b="1" dirty="0">
                <a:solidFill>
                  <a:srgbClr val="FF0000"/>
                </a:solidFill>
              </a:rPr>
              <a:t>Business Requirements Document (BRD)</a:t>
            </a:r>
          </a:p>
          <a:p>
            <a:pPr>
              <a:buFont typeface="Arial" panose="020B0604020202020204" pitchFamily="34" charset="0"/>
              <a:buChar char="•"/>
            </a:pPr>
            <a:r>
              <a:rPr lang="en-US" b="1" dirty="0"/>
              <a:t>Process Flows, Swimlane Diagrams, Data Flow Diagrams (DFD)</a:t>
            </a:r>
            <a:endParaRPr lang="en-US" dirty="0"/>
          </a:p>
          <a:p>
            <a:pPr>
              <a:buFont typeface="Arial" panose="020B0604020202020204" pitchFamily="34" charset="0"/>
              <a:buChar char="•"/>
            </a:pPr>
            <a:r>
              <a:rPr lang="en-US" b="1" dirty="0"/>
              <a:t>System Architecture / Solution Design Document</a:t>
            </a:r>
            <a:endParaRPr lang="en-US" dirty="0"/>
          </a:p>
          <a:p>
            <a:pPr>
              <a:buFont typeface="Arial" panose="020B0604020202020204" pitchFamily="34" charset="0"/>
              <a:buChar char="•"/>
            </a:pPr>
            <a:r>
              <a:rPr lang="en-US" b="1" dirty="0">
                <a:solidFill>
                  <a:srgbClr val="FF0000"/>
                </a:solidFill>
              </a:rPr>
              <a:t>Data Model &amp; Entity-Relationship Diagrams (ERD)</a:t>
            </a:r>
            <a:endParaRPr lang="en-US" dirty="0">
              <a:solidFill>
                <a:srgbClr val="FF0000"/>
              </a:solidFill>
            </a:endParaRPr>
          </a:p>
          <a:p>
            <a:pPr>
              <a:buFont typeface="Arial" panose="020B0604020202020204" pitchFamily="34" charset="0"/>
              <a:buChar char="•"/>
            </a:pPr>
            <a:r>
              <a:rPr lang="en-US" b="1" dirty="0"/>
              <a:t>Schedule &amp; Gantt Charts</a:t>
            </a:r>
            <a:endParaRPr lang="en-US" dirty="0"/>
          </a:p>
          <a:p>
            <a:pPr>
              <a:buFont typeface="Arial" panose="020B0604020202020204" pitchFamily="34" charset="0"/>
              <a:buChar char="•"/>
            </a:pPr>
            <a:r>
              <a:rPr lang="en-US" b="1" dirty="0"/>
              <a:t>Change Requests &amp; Change Log</a:t>
            </a:r>
            <a:endParaRPr lang="en-US" dirty="0"/>
          </a:p>
          <a:p>
            <a:pPr>
              <a:buFont typeface="Arial" panose="020B0604020202020204" pitchFamily="34" charset="0"/>
              <a:buChar char="•"/>
            </a:pPr>
            <a:r>
              <a:rPr lang="en-US" b="1" dirty="0"/>
              <a:t>Deployment/Implementation Plan</a:t>
            </a:r>
            <a:endParaRPr lang="en-US" dirty="0"/>
          </a:p>
          <a:p>
            <a:pPr>
              <a:buFont typeface="Arial" panose="020B0604020202020204" pitchFamily="34" charset="0"/>
              <a:buChar char="•"/>
            </a:pPr>
            <a:r>
              <a:rPr lang="en-US" b="1" dirty="0">
                <a:solidFill>
                  <a:srgbClr val="FF0000"/>
                </a:solidFill>
              </a:rPr>
              <a:t>Migration Plan &amp; Data Conversion Docs</a:t>
            </a:r>
            <a:endParaRPr lang="en-US" dirty="0">
              <a:solidFill>
                <a:srgbClr val="FF0000"/>
              </a:solidFill>
            </a:endParaRPr>
          </a:p>
          <a:p>
            <a:pPr>
              <a:buFont typeface="Arial" panose="020B0604020202020204" pitchFamily="34" charset="0"/>
              <a:buChar char="•"/>
            </a:pPr>
            <a:r>
              <a:rPr lang="en-US" b="1" dirty="0"/>
              <a:t>Project Closure Report / Lessons Learned</a:t>
            </a:r>
            <a:endParaRPr lang="en-US" dirty="0"/>
          </a:p>
          <a:p>
            <a:pPr lvl="1"/>
            <a:endParaRPr lang="en-US" dirty="0"/>
          </a:p>
        </p:txBody>
      </p:sp>
    </p:spTree>
    <p:extLst>
      <p:ext uri="{BB962C8B-B14F-4D97-AF65-F5344CB8AC3E}">
        <p14:creationId xmlns:p14="http://schemas.microsoft.com/office/powerpoint/2010/main" val="1002031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B7829-C845-9B4A-BA64-A6D009D03D67}"/>
              </a:ext>
            </a:extLst>
          </p:cNvPr>
          <p:cNvSpPr>
            <a:spLocks noGrp="1"/>
          </p:cNvSpPr>
          <p:nvPr>
            <p:ph type="title"/>
          </p:nvPr>
        </p:nvSpPr>
        <p:spPr/>
        <p:txBody>
          <a:bodyPr/>
          <a:lstStyle/>
          <a:p>
            <a:r>
              <a:rPr lang="en-US" dirty="0"/>
              <a:t>Documentation</a:t>
            </a:r>
          </a:p>
        </p:txBody>
      </p:sp>
      <p:sp>
        <p:nvSpPr>
          <p:cNvPr id="3" name="Content Placeholder 2">
            <a:extLst>
              <a:ext uri="{FF2B5EF4-FFF2-40B4-BE49-F238E27FC236}">
                <a16:creationId xmlns:a16="http://schemas.microsoft.com/office/drawing/2014/main" id="{F96A3557-47D3-6C4F-BAA9-FEF4C95C8856}"/>
              </a:ext>
            </a:extLst>
          </p:cNvPr>
          <p:cNvSpPr>
            <a:spLocks noGrp="1"/>
          </p:cNvSpPr>
          <p:nvPr>
            <p:ph idx="1"/>
          </p:nvPr>
        </p:nvSpPr>
        <p:spPr/>
        <p:txBody>
          <a:bodyPr/>
          <a:lstStyle/>
          <a:p>
            <a:r>
              <a:rPr lang="en-US" dirty="0"/>
              <a:t>Both business analysts and IT auditors use documentation as key parts of their jobs.</a:t>
            </a:r>
          </a:p>
          <a:p>
            <a:endParaRPr lang="en-US" dirty="0"/>
          </a:p>
          <a:p>
            <a:r>
              <a:rPr lang="en-US" dirty="0"/>
              <a:t>Both roles use documentation for :</a:t>
            </a:r>
          </a:p>
          <a:p>
            <a:pPr lvl="1"/>
            <a:r>
              <a:rPr lang="en-US" dirty="0"/>
              <a:t>Ensuring processes are effective and reliable</a:t>
            </a:r>
          </a:p>
          <a:p>
            <a:pPr lvl="1"/>
            <a:r>
              <a:rPr lang="en-US" dirty="0"/>
              <a:t>To manage risk</a:t>
            </a:r>
          </a:p>
          <a:p>
            <a:pPr lvl="1"/>
            <a:r>
              <a:rPr lang="en-US" dirty="0"/>
              <a:t>Accountability and traceability</a:t>
            </a:r>
          </a:p>
          <a:p>
            <a:pPr lvl="1"/>
            <a:endParaRPr lang="en-US" dirty="0"/>
          </a:p>
          <a:p>
            <a:pPr lvl="1"/>
            <a:endParaRPr lang="en-US" dirty="0"/>
          </a:p>
        </p:txBody>
      </p:sp>
    </p:spTree>
    <p:extLst>
      <p:ext uri="{BB962C8B-B14F-4D97-AF65-F5344CB8AC3E}">
        <p14:creationId xmlns:p14="http://schemas.microsoft.com/office/powerpoint/2010/main" val="2475392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43557-FDDE-2E43-8432-83E309C9AD13}"/>
              </a:ext>
            </a:extLst>
          </p:cNvPr>
          <p:cNvSpPr>
            <a:spLocks noGrp="1"/>
          </p:cNvSpPr>
          <p:nvPr>
            <p:ph type="title"/>
          </p:nvPr>
        </p:nvSpPr>
        <p:spPr>
          <a:xfrm>
            <a:off x="622808" y="2702560"/>
            <a:ext cx="10653578" cy="1132258"/>
          </a:xfrm>
        </p:spPr>
        <p:txBody>
          <a:bodyPr>
            <a:normAutofit fontScale="90000"/>
          </a:bodyPr>
          <a:lstStyle/>
          <a:p>
            <a:r>
              <a:rPr lang="en-US" dirty="0"/>
              <a:t>A business analyst creates documentation at the start of a project. The IT auditor looks at documentation after the project has been completed and is in standard use.</a:t>
            </a:r>
          </a:p>
        </p:txBody>
      </p:sp>
    </p:spTree>
    <p:extLst>
      <p:ext uri="{BB962C8B-B14F-4D97-AF65-F5344CB8AC3E}">
        <p14:creationId xmlns:p14="http://schemas.microsoft.com/office/powerpoint/2010/main" val="4089495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19463-561B-4C4E-B69E-5A725A6E5324}"/>
              </a:ext>
            </a:extLst>
          </p:cNvPr>
          <p:cNvSpPr>
            <a:spLocks noGrp="1"/>
          </p:cNvSpPr>
          <p:nvPr>
            <p:ph type="title"/>
          </p:nvPr>
        </p:nvSpPr>
        <p:spPr/>
        <p:txBody>
          <a:bodyPr/>
          <a:lstStyle/>
          <a:p>
            <a:r>
              <a:rPr lang="en-US" dirty="0"/>
              <a:t>Remember this? The IT Audit Process</a:t>
            </a:r>
          </a:p>
        </p:txBody>
      </p:sp>
      <p:graphicFrame>
        <p:nvGraphicFramePr>
          <p:cNvPr id="4" name="Content Placeholder 3">
            <a:extLst>
              <a:ext uri="{FF2B5EF4-FFF2-40B4-BE49-F238E27FC236}">
                <a16:creationId xmlns:a16="http://schemas.microsoft.com/office/drawing/2014/main" id="{DB221909-182C-4F40-94A8-B46234917C70}"/>
              </a:ext>
            </a:extLst>
          </p:cNvPr>
          <p:cNvGraphicFramePr>
            <a:graphicFrameLocks noGrp="1"/>
          </p:cNvGraphicFramePr>
          <p:nvPr>
            <p:ph idx="1"/>
          </p:nvPr>
        </p:nvGraphicFramePr>
        <p:xfrm>
          <a:off x="612648" y="1258888"/>
          <a:ext cx="10653713" cy="45926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44215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B7829-C845-9B4A-BA64-A6D009D03D67}"/>
              </a:ext>
            </a:extLst>
          </p:cNvPr>
          <p:cNvSpPr>
            <a:spLocks noGrp="1"/>
          </p:cNvSpPr>
          <p:nvPr>
            <p:ph type="title"/>
          </p:nvPr>
        </p:nvSpPr>
        <p:spPr/>
        <p:txBody>
          <a:bodyPr/>
          <a:lstStyle/>
          <a:p>
            <a:r>
              <a:rPr lang="en-US" dirty="0"/>
              <a:t>Here is the Auditing documentation process</a:t>
            </a:r>
          </a:p>
        </p:txBody>
      </p:sp>
      <p:sp>
        <p:nvSpPr>
          <p:cNvPr id="3" name="Content Placeholder 2">
            <a:extLst>
              <a:ext uri="{FF2B5EF4-FFF2-40B4-BE49-F238E27FC236}">
                <a16:creationId xmlns:a16="http://schemas.microsoft.com/office/drawing/2014/main" id="{F96A3557-47D3-6C4F-BAA9-FEF4C95C8856}"/>
              </a:ext>
            </a:extLst>
          </p:cNvPr>
          <p:cNvSpPr>
            <a:spLocks noGrp="1"/>
          </p:cNvSpPr>
          <p:nvPr>
            <p:ph idx="1"/>
          </p:nvPr>
        </p:nvSpPr>
        <p:spPr/>
        <p:txBody>
          <a:bodyPr/>
          <a:lstStyle/>
          <a:p>
            <a:pPr marL="571500" lvl="1" indent="-342900">
              <a:buFont typeface="+mj-lt"/>
              <a:buAutoNum type="arabicPeriod"/>
            </a:pPr>
            <a:r>
              <a:rPr lang="en-US" dirty="0"/>
              <a:t>Understand the audit scope &amp; objectives</a:t>
            </a:r>
          </a:p>
          <a:p>
            <a:pPr marL="571500" lvl="1" indent="-342900">
              <a:buFont typeface="+mj-lt"/>
              <a:buAutoNum type="arabicPeriod"/>
            </a:pPr>
            <a:r>
              <a:rPr lang="en-US" dirty="0"/>
              <a:t>Gather all relevant documentation</a:t>
            </a:r>
          </a:p>
          <a:p>
            <a:pPr marL="571500" lvl="1" indent="-342900">
              <a:buFont typeface="+mj-lt"/>
              <a:buAutoNum type="arabicPeriod"/>
            </a:pPr>
            <a:r>
              <a:rPr lang="en-US" dirty="0"/>
              <a:t>Review for completeness and accuracy</a:t>
            </a:r>
          </a:p>
          <a:p>
            <a:pPr marL="571500" lvl="1" indent="-342900">
              <a:buFont typeface="+mj-lt"/>
              <a:buAutoNum type="arabicPeriod"/>
            </a:pPr>
            <a:r>
              <a:rPr lang="en-US" dirty="0"/>
              <a:t>Compare to standards and best practices</a:t>
            </a:r>
          </a:p>
          <a:p>
            <a:pPr marL="571500" lvl="1" indent="-342900">
              <a:buFont typeface="+mj-lt"/>
              <a:buAutoNum type="arabicPeriod"/>
            </a:pPr>
            <a:r>
              <a:rPr lang="en-US" dirty="0"/>
              <a:t>Test documentation against reality</a:t>
            </a:r>
          </a:p>
          <a:p>
            <a:pPr marL="571500" lvl="1" indent="-342900">
              <a:buFont typeface="+mj-lt"/>
              <a:buAutoNum type="arabicPeriod"/>
            </a:pPr>
            <a:r>
              <a:rPr lang="en-US" dirty="0"/>
              <a:t>Document findings</a:t>
            </a:r>
          </a:p>
          <a:p>
            <a:pPr marL="571500" lvl="1" indent="-342900">
              <a:buFont typeface="+mj-lt"/>
              <a:buAutoNum type="arabicPeriod"/>
            </a:pPr>
            <a:r>
              <a:rPr lang="en-US" dirty="0"/>
              <a:t>Follow-up</a:t>
            </a:r>
          </a:p>
          <a:p>
            <a:pPr marL="571500" lvl="1" indent="-342900">
              <a:buFont typeface="+mj-lt"/>
              <a:buAutoNum type="arabicPeriod"/>
            </a:pPr>
            <a:endParaRPr lang="en-US" dirty="0"/>
          </a:p>
          <a:p>
            <a:pPr lvl="1"/>
            <a:endParaRPr lang="en-US" dirty="0"/>
          </a:p>
        </p:txBody>
      </p:sp>
    </p:spTree>
    <p:extLst>
      <p:ext uri="{BB962C8B-B14F-4D97-AF65-F5344CB8AC3E}">
        <p14:creationId xmlns:p14="http://schemas.microsoft.com/office/powerpoint/2010/main" val="2907910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90D97-7411-8448-9502-005A2883B949}"/>
              </a:ext>
            </a:extLst>
          </p:cNvPr>
          <p:cNvSpPr>
            <a:spLocks noGrp="1"/>
          </p:cNvSpPr>
          <p:nvPr>
            <p:ph type="title"/>
          </p:nvPr>
        </p:nvSpPr>
        <p:spPr/>
        <p:txBody>
          <a:bodyPr/>
          <a:lstStyle/>
          <a:p>
            <a:r>
              <a:rPr lang="en-US" dirty="0"/>
              <a:t>Auditing Documentation</a:t>
            </a:r>
          </a:p>
        </p:txBody>
      </p:sp>
      <p:sp>
        <p:nvSpPr>
          <p:cNvPr id="3" name="Content Placeholder 2">
            <a:extLst>
              <a:ext uri="{FF2B5EF4-FFF2-40B4-BE49-F238E27FC236}">
                <a16:creationId xmlns:a16="http://schemas.microsoft.com/office/drawing/2014/main" id="{A2039A6E-530A-A942-B987-E76127DEE88A}"/>
              </a:ext>
            </a:extLst>
          </p:cNvPr>
          <p:cNvSpPr>
            <a:spLocks noGrp="1"/>
          </p:cNvSpPr>
          <p:nvPr>
            <p:ph idx="1"/>
          </p:nvPr>
        </p:nvSpPr>
        <p:spPr/>
        <p:txBody>
          <a:bodyPr>
            <a:normAutofit/>
          </a:bodyPr>
          <a:lstStyle/>
          <a:p>
            <a:r>
              <a:rPr lang="en-US" b="1" u="sng" dirty="0"/>
              <a:t>Audit Plan:  </a:t>
            </a:r>
            <a:r>
              <a:rPr lang="en-US" dirty="0"/>
              <a:t>document that outlines the objectives, scope, timeline, resources, and methodology of the IT audit. It acts as a roadmap for auditors and ensures alignment with organizational goals. </a:t>
            </a:r>
          </a:p>
          <a:p>
            <a:r>
              <a:rPr lang="en-US" b="1" u="sng" dirty="0"/>
              <a:t>Risk Assessment Report: </a:t>
            </a:r>
            <a:r>
              <a:rPr lang="en-US" dirty="0"/>
              <a:t>Documentation of identified risks, their potential impact, and likelihood. Helps auditors focus on high-risk areas in the IT environment.</a:t>
            </a:r>
          </a:p>
          <a:p>
            <a:r>
              <a:rPr lang="en-US" b="1" u="sng" dirty="0"/>
              <a:t>Control Documentation: </a:t>
            </a:r>
            <a:r>
              <a:rPr lang="en-US" dirty="0"/>
              <a:t>A table or matrix mapping business processes to IT controls, including their objectives, control types (preventive, detective, corrective), and control owners. Often used to assess effectiveness of controls.</a:t>
            </a:r>
          </a:p>
        </p:txBody>
      </p:sp>
    </p:spTree>
    <p:extLst>
      <p:ext uri="{BB962C8B-B14F-4D97-AF65-F5344CB8AC3E}">
        <p14:creationId xmlns:p14="http://schemas.microsoft.com/office/powerpoint/2010/main" val="777518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90D97-7411-8448-9502-005A2883B949}"/>
              </a:ext>
            </a:extLst>
          </p:cNvPr>
          <p:cNvSpPr>
            <a:spLocks noGrp="1"/>
          </p:cNvSpPr>
          <p:nvPr>
            <p:ph type="title"/>
          </p:nvPr>
        </p:nvSpPr>
        <p:spPr/>
        <p:txBody>
          <a:bodyPr/>
          <a:lstStyle/>
          <a:p>
            <a:r>
              <a:rPr lang="en-US" dirty="0"/>
              <a:t>Auditing Documentation</a:t>
            </a:r>
          </a:p>
        </p:txBody>
      </p:sp>
      <p:sp>
        <p:nvSpPr>
          <p:cNvPr id="3" name="Content Placeholder 2">
            <a:extLst>
              <a:ext uri="{FF2B5EF4-FFF2-40B4-BE49-F238E27FC236}">
                <a16:creationId xmlns:a16="http://schemas.microsoft.com/office/drawing/2014/main" id="{A2039A6E-530A-A942-B987-E76127DEE88A}"/>
              </a:ext>
            </a:extLst>
          </p:cNvPr>
          <p:cNvSpPr>
            <a:spLocks noGrp="1"/>
          </p:cNvSpPr>
          <p:nvPr>
            <p:ph idx="1"/>
          </p:nvPr>
        </p:nvSpPr>
        <p:spPr/>
        <p:txBody>
          <a:bodyPr>
            <a:normAutofit fontScale="92500" lnSpcReduction="10000"/>
          </a:bodyPr>
          <a:lstStyle/>
          <a:p>
            <a:r>
              <a:rPr lang="en-US" b="1" u="sng" dirty="0"/>
              <a:t>Policies &amp; Documentation: </a:t>
            </a:r>
            <a:r>
              <a:rPr lang="en-US" dirty="0"/>
              <a:t>Organizational rules and operational procedures governing IT systems, security, change management, backup/recovery, and other processes. Auditors review these to ensure compliance and adequacy.</a:t>
            </a:r>
          </a:p>
          <a:p>
            <a:r>
              <a:rPr lang="en-US" b="1" u="sng" dirty="0"/>
              <a:t>Change Management Records: </a:t>
            </a:r>
            <a:r>
              <a:rPr lang="en-US" dirty="0"/>
              <a:t>Documentation of proposed, approved, and implemented changes to IT systems. Includes change requests, approvals, testing, and post-implementation reviews.</a:t>
            </a:r>
          </a:p>
          <a:p>
            <a:r>
              <a:rPr lang="en-US" b="1" u="sng" dirty="0"/>
              <a:t>Audit Evidence: </a:t>
            </a:r>
            <a:r>
              <a:rPr lang="en-US" dirty="0"/>
              <a:t>Collected evidence supporting audit findings, including screenshots, reports, logs, emails, and interviews. These form the basis of conclusions and recommendations.</a:t>
            </a:r>
          </a:p>
          <a:p>
            <a:r>
              <a:rPr lang="en-US" b="1" u="sng" dirty="0"/>
              <a:t>Audit Report: </a:t>
            </a:r>
            <a:r>
              <a:rPr lang="en-US" dirty="0"/>
              <a:t>The final document summarizing the audit objectives, scope, methodology, findings, risks, and recommendations. Often includes management responses and remediation plans.</a:t>
            </a:r>
          </a:p>
        </p:txBody>
      </p:sp>
    </p:spTree>
    <p:extLst>
      <p:ext uri="{BB962C8B-B14F-4D97-AF65-F5344CB8AC3E}">
        <p14:creationId xmlns:p14="http://schemas.microsoft.com/office/powerpoint/2010/main" val="115203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1FBC13-05E0-974D-BE92-7826607157D0}"/>
              </a:ext>
            </a:extLst>
          </p:cNvPr>
          <p:cNvSpPr>
            <a:spLocks noGrp="1"/>
          </p:cNvSpPr>
          <p:nvPr>
            <p:ph type="ctrTitle"/>
          </p:nvPr>
        </p:nvSpPr>
        <p:spPr/>
        <p:txBody>
          <a:bodyPr/>
          <a:lstStyle/>
          <a:p>
            <a:r>
              <a:rPr lang="en-US" dirty="0"/>
              <a:t>Hello x Day 4</a:t>
            </a:r>
          </a:p>
        </p:txBody>
      </p:sp>
      <p:sp>
        <p:nvSpPr>
          <p:cNvPr id="5" name="Subtitle 4">
            <a:extLst>
              <a:ext uri="{FF2B5EF4-FFF2-40B4-BE49-F238E27FC236}">
                <a16:creationId xmlns:a16="http://schemas.microsoft.com/office/drawing/2014/main" id="{37A9EC1C-D1FC-294E-8B32-8E15D47805D0}"/>
              </a:ext>
            </a:extLst>
          </p:cNvPr>
          <p:cNvSpPr>
            <a:spLocks noGrp="1"/>
          </p:cNvSpPr>
          <p:nvPr>
            <p:ph type="subTitle" idx="1"/>
          </p:nvPr>
        </p:nvSpPr>
        <p:spPr/>
        <p:txBody>
          <a:bodyPr/>
          <a:lstStyle/>
          <a:p>
            <a:r>
              <a:rPr lang="zh-CN" sz="1800" dirty="0"/>
              <a:t>你好</a:t>
            </a:r>
            <a:endParaRPr lang="en-US" dirty="0"/>
          </a:p>
        </p:txBody>
      </p:sp>
    </p:spTree>
    <p:extLst>
      <p:ext uri="{BB962C8B-B14F-4D97-AF65-F5344CB8AC3E}">
        <p14:creationId xmlns:p14="http://schemas.microsoft.com/office/powerpoint/2010/main" val="3503703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B7829-C845-9B4A-BA64-A6D009D03D67}"/>
              </a:ext>
            </a:extLst>
          </p:cNvPr>
          <p:cNvSpPr>
            <a:spLocks noGrp="1"/>
          </p:cNvSpPr>
          <p:nvPr>
            <p:ph type="title"/>
          </p:nvPr>
        </p:nvSpPr>
        <p:spPr/>
        <p:txBody>
          <a:bodyPr/>
          <a:lstStyle/>
          <a:p>
            <a:r>
              <a:rPr lang="en-US" dirty="0"/>
              <a:t>Let’s work through an example</a:t>
            </a:r>
          </a:p>
        </p:txBody>
      </p:sp>
      <p:graphicFrame>
        <p:nvGraphicFramePr>
          <p:cNvPr id="4" name="Table 4">
            <a:extLst>
              <a:ext uri="{FF2B5EF4-FFF2-40B4-BE49-F238E27FC236}">
                <a16:creationId xmlns:a16="http://schemas.microsoft.com/office/drawing/2014/main" id="{4E59C0CD-E1EF-6D46-80C6-546173F8DDCE}"/>
              </a:ext>
            </a:extLst>
          </p:cNvPr>
          <p:cNvGraphicFramePr>
            <a:graphicFrameLocks noGrp="1"/>
          </p:cNvGraphicFramePr>
          <p:nvPr>
            <p:extLst>
              <p:ext uri="{D42A27DB-BD31-4B8C-83A1-F6EECF244321}">
                <p14:modId xmlns:p14="http://schemas.microsoft.com/office/powerpoint/2010/main" val="2310088804"/>
              </p:ext>
            </p:extLst>
          </p:nvPr>
        </p:nvGraphicFramePr>
        <p:xfrm>
          <a:off x="1283716" y="1867746"/>
          <a:ext cx="9624568" cy="3571240"/>
        </p:xfrm>
        <a:graphic>
          <a:graphicData uri="http://schemas.openxmlformats.org/drawingml/2006/table">
            <a:tbl>
              <a:tblPr firstRow="1" bandRow="1">
                <a:tableStyleId>{5C22544A-7EE6-4342-B048-85BDC9FD1C3A}</a:tableStyleId>
              </a:tblPr>
              <a:tblGrid>
                <a:gridCol w="3965448">
                  <a:extLst>
                    <a:ext uri="{9D8B030D-6E8A-4147-A177-3AD203B41FA5}">
                      <a16:colId xmlns:a16="http://schemas.microsoft.com/office/drawing/2014/main" val="1656975005"/>
                    </a:ext>
                  </a:extLst>
                </a:gridCol>
                <a:gridCol w="5659120">
                  <a:extLst>
                    <a:ext uri="{9D8B030D-6E8A-4147-A177-3AD203B41FA5}">
                      <a16:colId xmlns:a16="http://schemas.microsoft.com/office/drawing/2014/main" val="4285674756"/>
                    </a:ext>
                  </a:extLst>
                </a:gridCol>
              </a:tblGrid>
              <a:tr h="370840">
                <a:tc>
                  <a:txBody>
                    <a:bodyPr/>
                    <a:lstStyle/>
                    <a:p>
                      <a:r>
                        <a:rPr lang="en-US" b="1" dirty="0"/>
                        <a:t>Step</a:t>
                      </a:r>
                    </a:p>
                  </a:txBody>
                  <a:tcPr/>
                </a:tc>
                <a:tc>
                  <a:txBody>
                    <a:bodyPr/>
                    <a:lstStyle/>
                    <a:p>
                      <a:r>
                        <a:rPr lang="en-US" dirty="0"/>
                        <a:t>Case: Looking at a Data Backup Policy</a:t>
                      </a:r>
                    </a:p>
                  </a:txBody>
                  <a:tcPr/>
                </a:tc>
                <a:extLst>
                  <a:ext uri="{0D108BD9-81ED-4DB2-BD59-A6C34878D82A}">
                    <a16:rowId xmlns:a16="http://schemas.microsoft.com/office/drawing/2014/main" val="111113265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Identify</a:t>
                      </a:r>
                    </a:p>
                  </a:txBody>
                  <a:tcPr/>
                </a:tc>
                <a:tc>
                  <a:txBody>
                    <a:bodyPr/>
                    <a:lstStyle/>
                    <a:p>
                      <a:r>
                        <a:rPr lang="en-US" dirty="0"/>
                        <a:t>Locate the current data backup policy in the company.</a:t>
                      </a:r>
                    </a:p>
                  </a:txBody>
                  <a:tcPr/>
                </a:tc>
                <a:extLst>
                  <a:ext uri="{0D108BD9-81ED-4DB2-BD59-A6C34878D82A}">
                    <a16:rowId xmlns:a16="http://schemas.microsoft.com/office/drawing/2014/main" val="12891145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Evaluate</a:t>
                      </a:r>
                    </a:p>
                  </a:txBody>
                  <a:tcPr/>
                </a:tc>
                <a:tc>
                  <a:txBody>
                    <a:bodyPr/>
                    <a:lstStyle/>
                    <a:p>
                      <a:r>
                        <a:rPr lang="en-US" dirty="0"/>
                        <a:t>Look for all training manuals, procedures, storage locations, offsite storage, testing procedures</a:t>
                      </a:r>
                    </a:p>
                  </a:txBody>
                  <a:tcPr/>
                </a:tc>
                <a:extLst>
                  <a:ext uri="{0D108BD9-81ED-4DB2-BD59-A6C34878D82A}">
                    <a16:rowId xmlns:a16="http://schemas.microsoft.com/office/drawing/2014/main" val="192796407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Verify</a:t>
                      </a:r>
                    </a:p>
                  </a:txBody>
                  <a:tcPr/>
                </a:tc>
                <a:tc>
                  <a:txBody>
                    <a:bodyPr/>
                    <a:lstStyle/>
                    <a:p>
                      <a:r>
                        <a:rPr lang="en-US" dirty="0"/>
                        <a:t>Confirms all back up logs, procedures, and testing are accurate and in working order</a:t>
                      </a:r>
                    </a:p>
                  </a:txBody>
                  <a:tcPr/>
                </a:tc>
                <a:extLst>
                  <a:ext uri="{0D108BD9-81ED-4DB2-BD59-A6C34878D82A}">
                    <a16:rowId xmlns:a16="http://schemas.microsoft.com/office/drawing/2014/main" val="338140646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Report</a:t>
                      </a:r>
                    </a:p>
                  </a:txBody>
                  <a:tcPr/>
                </a:tc>
                <a:tc>
                  <a:txBody>
                    <a:bodyPr/>
                    <a:lstStyle/>
                    <a:p>
                      <a:r>
                        <a:rPr lang="en-US" dirty="0"/>
                        <a:t>Compare everything against what is currently in policy (i.e. COSO, COBIT)</a:t>
                      </a:r>
                    </a:p>
                  </a:txBody>
                  <a:tcPr/>
                </a:tc>
                <a:extLst>
                  <a:ext uri="{0D108BD9-81ED-4DB2-BD59-A6C34878D82A}">
                    <a16:rowId xmlns:a16="http://schemas.microsoft.com/office/drawing/2014/main" val="162172629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Recommend</a:t>
                      </a:r>
                    </a:p>
                  </a:txBody>
                  <a:tcPr/>
                </a:tc>
                <a:tc>
                  <a:txBody>
                    <a:bodyPr/>
                    <a:lstStyle/>
                    <a:p>
                      <a:r>
                        <a:rPr lang="en-US" dirty="0"/>
                        <a:t>Suggests re-establishing more accurate testing policy and detailed logs for future audits</a:t>
                      </a:r>
                    </a:p>
                  </a:txBody>
                  <a:tcPr/>
                </a:tc>
                <a:extLst>
                  <a:ext uri="{0D108BD9-81ED-4DB2-BD59-A6C34878D82A}">
                    <a16:rowId xmlns:a16="http://schemas.microsoft.com/office/drawing/2014/main" val="3645447054"/>
                  </a:ext>
                </a:extLst>
              </a:tr>
            </a:tbl>
          </a:graphicData>
        </a:graphic>
      </p:graphicFrame>
    </p:spTree>
    <p:extLst>
      <p:ext uri="{BB962C8B-B14F-4D97-AF65-F5344CB8AC3E}">
        <p14:creationId xmlns:p14="http://schemas.microsoft.com/office/powerpoint/2010/main" val="1989659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8CE1B-A8C5-3A41-9D2C-B26F6DAB303D}"/>
              </a:ext>
            </a:extLst>
          </p:cNvPr>
          <p:cNvSpPr>
            <a:spLocks noGrp="1"/>
          </p:cNvSpPr>
          <p:nvPr>
            <p:ph type="title"/>
          </p:nvPr>
        </p:nvSpPr>
        <p:spPr/>
        <p:txBody>
          <a:bodyPr/>
          <a:lstStyle/>
          <a:p>
            <a:r>
              <a:rPr lang="en-US" dirty="0"/>
              <a:t>What happens after an audit is completed?</a:t>
            </a:r>
          </a:p>
        </p:txBody>
      </p:sp>
      <p:sp>
        <p:nvSpPr>
          <p:cNvPr id="3" name="Content Placeholder 2">
            <a:extLst>
              <a:ext uri="{FF2B5EF4-FFF2-40B4-BE49-F238E27FC236}">
                <a16:creationId xmlns:a16="http://schemas.microsoft.com/office/drawing/2014/main" id="{A41C7A2C-BFED-0A44-A517-1CBFB07147BE}"/>
              </a:ext>
            </a:extLst>
          </p:cNvPr>
          <p:cNvSpPr>
            <a:spLocks noGrp="1"/>
          </p:cNvSpPr>
          <p:nvPr>
            <p:ph idx="1"/>
          </p:nvPr>
        </p:nvSpPr>
        <p:spPr/>
        <p:txBody>
          <a:bodyPr/>
          <a:lstStyle/>
          <a:p>
            <a:r>
              <a:rPr lang="en-US" b="1" dirty="0"/>
              <a:t>Change Management</a:t>
            </a:r>
          </a:p>
          <a:p>
            <a:pPr lvl="1"/>
            <a:r>
              <a:rPr lang="en-US" dirty="0"/>
              <a:t>The process of managing change to a system</a:t>
            </a:r>
          </a:p>
          <a:p>
            <a:pPr lvl="1"/>
            <a:r>
              <a:rPr lang="en-US" dirty="0"/>
              <a:t> A comprehensive process, team, or even organization that manages all change related to business</a:t>
            </a:r>
          </a:p>
          <a:p>
            <a:pPr lvl="1"/>
            <a:r>
              <a:rPr lang="en-US" dirty="0"/>
              <a:t>Why is this important?</a:t>
            </a:r>
          </a:p>
          <a:p>
            <a:pPr lvl="2"/>
            <a:r>
              <a:rPr lang="en-US" dirty="0"/>
              <a:t>Any software, IT, or other update must be reviewed, and thoroughly tested and documented before it is put into place.</a:t>
            </a:r>
          </a:p>
          <a:p>
            <a:pPr lvl="3"/>
            <a:r>
              <a:rPr lang="en-US" dirty="0"/>
              <a:t>This minimizes risks and business disruption. </a:t>
            </a:r>
          </a:p>
        </p:txBody>
      </p:sp>
    </p:spTree>
    <p:extLst>
      <p:ext uri="{BB962C8B-B14F-4D97-AF65-F5344CB8AC3E}">
        <p14:creationId xmlns:p14="http://schemas.microsoft.com/office/powerpoint/2010/main" val="35101686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bstract red geometric pattern">
            <a:extLst>
              <a:ext uri="{FF2B5EF4-FFF2-40B4-BE49-F238E27FC236}">
                <a16:creationId xmlns:a16="http://schemas.microsoft.com/office/drawing/2014/main" id="{85183513-E8EF-CB19-9A36-D3A2B7D5C6F5}"/>
              </a:ext>
            </a:extLst>
          </p:cNvPr>
          <p:cNvPicPr>
            <a:picLocks noChangeAspect="1"/>
          </p:cNvPicPr>
          <p:nvPr/>
        </p:nvPicPr>
        <p:blipFill>
          <a:blip r:embed="rId2"/>
          <a:srcRect t="9826" r="9091" b="13565"/>
          <a:stretch>
            <a:fillRect/>
          </a:stretch>
        </p:blipFill>
        <p:spPr>
          <a:xfrm>
            <a:off x="1" y="10"/>
            <a:ext cx="12192000" cy="6857989"/>
          </a:xfrm>
          <a:prstGeom prst="rect">
            <a:avLst/>
          </a:prstGeom>
        </p:spPr>
      </p:pic>
      <p:sp>
        <p:nvSpPr>
          <p:cNvPr id="2" name="Title 1">
            <a:extLst>
              <a:ext uri="{FF2B5EF4-FFF2-40B4-BE49-F238E27FC236}">
                <a16:creationId xmlns:a16="http://schemas.microsoft.com/office/drawing/2014/main" id="{9040FBA9-D862-9842-A769-B11FEF2ED3F8}"/>
              </a:ext>
            </a:extLst>
          </p:cNvPr>
          <p:cNvSpPr>
            <a:spLocks noGrp="1"/>
          </p:cNvSpPr>
          <p:nvPr>
            <p:ph type="ctrTitle"/>
          </p:nvPr>
        </p:nvSpPr>
        <p:spPr>
          <a:xfrm>
            <a:off x="286506" y="603315"/>
            <a:ext cx="5649211" cy="3685731"/>
          </a:xfrm>
        </p:spPr>
        <p:txBody>
          <a:bodyPr anchor="t">
            <a:normAutofit/>
          </a:bodyPr>
          <a:lstStyle/>
          <a:p>
            <a:pPr algn="l"/>
            <a:r>
              <a:rPr lang="en-US" sz="6600" dirty="0">
                <a:solidFill>
                  <a:schemeClr val="bg1"/>
                </a:solidFill>
              </a:rPr>
              <a:t>IT Controls</a:t>
            </a:r>
          </a:p>
        </p:txBody>
      </p:sp>
      <p:sp>
        <p:nvSpPr>
          <p:cNvPr id="3" name="Subtitle 2">
            <a:extLst>
              <a:ext uri="{FF2B5EF4-FFF2-40B4-BE49-F238E27FC236}">
                <a16:creationId xmlns:a16="http://schemas.microsoft.com/office/drawing/2014/main" id="{C2B42505-D726-1746-B123-500F34BA88CC}"/>
              </a:ext>
            </a:extLst>
          </p:cNvPr>
          <p:cNvSpPr>
            <a:spLocks noGrp="1"/>
          </p:cNvSpPr>
          <p:nvPr>
            <p:ph type="subTitle" idx="1"/>
          </p:nvPr>
        </p:nvSpPr>
        <p:spPr>
          <a:xfrm>
            <a:off x="286507" y="4437176"/>
            <a:ext cx="4007587" cy="1290807"/>
          </a:xfrm>
        </p:spPr>
        <p:txBody>
          <a:bodyPr anchor="ctr">
            <a:normAutofit/>
          </a:bodyPr>
          <a:lstStyle/>
          <a:p>
            <a:pPr algn="l"/>
            <a:endParaRPr lang="en-US" sz="2200" dirty="0"/>
          </a:p>
        </p:txBody>
      </p:sp>
    </p:spTree>
    <p:extLst>
      <p:ext uri="{BB962C8B-B14F-4D97-AF65-F5344CB8AC3E}">
        <p14:creationId xmlns:p14="http://schemas.microsoft.com/office/powerpoint/2010/main" val="29062045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B7829-C845-9B4A-BA64-A6D009D03D67}"/>
              </a:ext>
            </a:extLst>
          </p:cNvPr>
          <p:cNvSpPr>
            <a:spLocks noGrp="1"/>
          </p:cNvSpPr>
          <p:nvPr>
            <p:ph type="title"/>
          </p:nvPr>
        </p:nvSpPr>
        <p:spPr/>
        <p:txBody>
          <a:bodyPr/>
          <a:lstStyle/>
          <a:p>
            <a:r>
              <a:rPr lang="en-US" dirty="0"/>
              <a:t>IT Controls</a:t>
            </a:r>
          </a:p>
        </p:txBody>
      </p:sp>
      <p:sp>
        <p:nvSpPr>
          <p:cNvPr id="3" name="Content Placeholder 2">
            <a:extLst>
              <a:ext uri="{FF2B5EF4-FFF2-40B4-BE49-F238E27FC236}">
                <a16:creationId xmlns:a16="http://schemas.microsoft.com/office/drawing/2014/main" id="{F96A3557-47D3-6C4F-BAA9-FEF4C95C8856}"/>
              </a:ext>
            </a:extLst>
          </p:cNvPr>
          <p:cNvSpPr>
            <a:spLocks noGrp="1"/>
          </p:cNvSpPr>
          <p:nvPr>
            <p:ph idx="1"/>
          </p:nvPr>
        </p:nvSpPr>
        <p:spPr/>
        <p:txBody>
          <a:bodyPr/>
          <a:lstStyle/>
          <a:p>
            <a:r>
              <a:rPr lang="en-US" sz="2000" dirty="0"/>
              <a:t>They are specific activities performed by a person or system that have been designed to prevent or detect the occurrence of a risk that could threaten your information technology infrastructure and supported business applications. </a:t>
            </a:r>
          </a:p>
          <a:p>
            <a:r>
              <a:rPr lang="en-US" dirty="0"/>
              <a:t>I</a:t>
            </a:r>
            <a:r>
              <a:rPr lang="en-US" sz="2000" dirty="0"/>
              <a:t>T controls are generally grouped into two broad categories: </a:t>
            </a:r>
          </a:p>
          <a:p>
            <a:pPr lvl="1"/>
            <a:r>
              <a:rPr lang="en-US" sz="1800" dirty="0"/>
              <a:t>• General controls commonly include controls over data center operations, system software acquisition and maintenance, logical security, and application system development and maintenance. </a:t>
            </a:r>
          </a:p>
          <a:p>
            <a:pPr lvl="1"/>
            <a:r>
              <a:rPr lang="en-US" sz="1800" dirty="0"/>
              <a:t>• Application controls such as computer matching and edit checks are programmed steps within application software; they are designed to help ensure the completeness and accuracy of transaction processing, authorization, and validity.</a:t>
            </a:r>
          </a:p>
          <a:p>
            <a:endParaRPr lang="en-US" dirty="0"/>
          </a:p>
        </p:txBody>
      </p:sp>
    </p:spTree>
    <p:extLst>
      <p:ext uri="{BB962C8B-B14F-4D97-AF65-F5344CB8AC3E}">
        <p14:creationId xmlns:p14="http://schemas.microsoft.com/office/powerpoint/2010/main" val="19246006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D7786-E911-BE49-B6FA-ED3016407256}"/>
              </a:ext>
            </a:extLst>
          </p:cNvPr>
          <p:cNvSpPr>
            <a:spLocks noGrp="1"/>
          </p:cNvSpPr>
          <p:nvPr>
            <p:ph type="title"/>
          </p:nvPr>
        </p:nvSpPr>
        <p:spPr/>
        <p:txBody>
          <a:bodyPr/>
          <a:lstStyle/>
          <a:p>
            <a:r>
              <a:rPr lang="en-US" dirty="0"/>
              <a:t>Management’s use of controls</a:t>
            </a:r>
          </a:p>
        </p:txBody>
      </p:sp>
      <p:sp>
        <p:nvSpPr>
          <p:cNvPr id="3" name="Content Placeholder 2">
            <a:extLst>
              <a:ext uri="{FF2B5EF4-FFF2-40B4-BE49-F238E27FC236}">
                <a16:creationId xmlns:a16="http://schemas.microsoft.com/office/drawing/2014/main" id="{1B68C25C-4713-894D-9F9F-BB3EACC2D243}"/>
              </a:ext>
            </a:extLst>
          </p:cNvPr>
          <p:cNvSpPr>
            <a:spLocks noGrp="1"/>
          </p:cNvSpPr>
          <p:nvPr>
            <p:ph idx="1"/>
          </p:nvPr>
        </p:nvSpPr>
        <p:spPr/>
        <p:txBody>
          <a:bodyPr/>
          <a:lstStyle/>
          <a:p>
            <a:pPr marL="332542" indent="-332542">
              <a:spcBef>
                <a:spcPts val="633"/>
              </a:spcBef>
              <a:defRPr sz="4000">
                <a:latin typeface="Arial"/>
                <a:ea typeface="Arial"/>
                <a:cs typeface="Arial"/>
                <a:sym typeface="Arial"/>
              </a:defRPr>
            </a:pPr>
            <a:r>
              <a:rPr lang="en-US" sz="2000" dirty="0"/>
              <a:t>Controls are put in place to </a:t>
            </a:r>
            <a:r>
              <a:rPr lang="en-US" sz="2000" dirty="0">
                <a:solidFill>
                  <a:srgbClr val="FF2600"/>
                </a:solidFill>
              </a:rPr>
              <a:t>ensure</a:t>
            </a:r>
            <a:r>
              <a:rPr lang="en-US" sz="2000" dirty="0"/>
              <a:t> that the Processes, Standards and Guidelines are being followed.</a:t>
            </a:r>
          </a:p>
          <a:p>
            <a:pPr marL="332542" indent="-332542">
              <a:spcBef>
                <a:spcPts val="633"/>
              </a:spcBef>
              <a:defRPr sz="4000">
                <a:latin typeface="Arial"/>
                <a:ea typeface="Arial"/>
                <a:cs typeface="Arial"/>
                <a:sym typeface="Arial"/>
              </a:defRPr>
            </a:pPr>
            <a:r>
              <a:rPr lang="en-US" sz="2000" dirty="0"/>
              <a:t>Therefore, they help mitigate the</a:t>
            </a:r>
            <a:r>
              <a:rPr lang="en-US" sz="2000" dirty="0">
                <a:solidFill>
                  <a:srgbClr val="A50000"/>
                </a:solidFill>
              </a:rPr>
              <a:t> </a:t>
            </a:r>
            <a:r>
              <a:rPr lang="en-US" sz="2000" dirty="0"/>
              <a:t>risk</a:t>
            </a:r>
            <a:r>
              <a:rPr lang="en-US" sz="2000" dirty="0">
                <a:solidFill>
                  <a:srgbClr val="FF0000"/>
                </a:solidFill>
              </a:rPr>
              <a:t> </a:t>
            </a:r>
            <a:r>
              <a:rPr lang="en-US" sz="2000" dirty="0"/>
              <a:t>that undesired outcomes will occur.  These risks are call the </a:t>
            </a:r>
            <a:r>
              <a:rPr lang="en-US" sz="2000" dirty="0">
                <a:solidFill>
                  <a:srgbClr val="FF2600"/>
                </a:solidFill>
              </a:rPr>
              <a:t>control objectives</a:t>
            </a:r>
          </a:p>
          <a:p>
            <a:r>
              <a:rPr lang="en-US" dirty="0"/>
              <a:t>Types of controls:</a:t>
            </a:r>
          </a:p>
          <a:p>
            <a:pPr lvl="1"/>
            <a:r>
              <a:rPr lang="en-US" dirty="0"/>
              <a:t>Preventative: tries to avoid a risk or lessen its impact</a:t>
            </a:r>
          </a:p>
          <a:p>
            <a:pPr lvl="1"/>
            <a:r>
              <a:rPr lang="en-US" dirty="0"/>
              <a:t>Detective: discovers that a risk has occurred and needs to be addressed</a:t>
            </a:r>
          </a:p>
          <a:p>
            <a:pPr lvl="1"/>
            <a:r>
              <a:rPr lang="en-US" dirty="0"/>
              <a:t>Corrective: takes action to eliminate the problem and restore the environment</a:t>
            </a:r>
          </a:p>
          <a:p>
            <a:pPr lvl="1"/>
            <a:endParaRPr lang="en-US" dirty="0"/>
          </a:p>
          <a:p>
            <a:pPr lvl="1"/>
            <a:r>
              <a:rPr lang="en-US" dirty="0"/>
              <a:t>Controls are usually used in combination. This is called layered controls or </a:t>
            </a:r>
            <a:r>
              <a:rPr lang="en-US" b="1" dirty="0"/>
              <a:t>defense in depth.</a:t>
            </a:r>
          </a:p>
        </p:txBody>
      </p:sp>
    </p:spTree>
    <p:extLst>
      <p:ext uri="{BB962C8B-B14F-4D97-AF65-F5344CB8AC3E}">
        <p14:creationId xmlns:p14="http://schemas.microsoft.com/office/powerpoint/2010/main" val="1493594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43C80-85D7-9343-96A6-5E7DC6734A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5A10320-A9F1-CD41-8350-B6FAC81A3AE7}"/>
              </a:ext>
            </a:extLst>
          </p:cNvPr>
          <p:cNvSpPr>
            <a:spLocks noGrp="1"/>
          </p:cNvSpPr>
          <p:nvPr>
            <p:ph idx="1"/>
          </p:nvPr>
        </p:nvSpPr>
        <p:spPr/>
        <p:txBody>
          <a:bodyPr/>
          <a:lstStyle/>
          <a:p>
            <a:endParaRPr lang="en-US"/>
          </a:p>
        </p:txBody>
      </p:sp>
      <p:pic>
        <p:nvPicPr>
          <p:cNvPr id="4" name="Picture 2">
            <a:extLst>
              <a:ext uri="{FF2B5EF4-FFF2-40B4-BE49-F238E27FC236}">
                <a16:creationId xmlns:a16="http://schemas.microsoft.com/office/drawing/2014/main" id="{2F6B78E2-C0AA-5649-916A-92A37DA29A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4976" y="314358"/>
            <a:ext cx="6182047" cy="5861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64962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89138-5FFB-DB41-872C-A5EA7ED92B62}"/>
              </a:ext>
            </a:extLst>
          </p:cNvPr>
          <p:cNvSpPr>
            <a:spLocks noGrp="1"/>
          </p:cNvSpPr>
          <p:nvPr>
            <p:ph type="title"/>
          </p:nvPr>
        </p:nvSpPr>
        <p:spPr/>
        <p:txBody>
          <a:bodyPr/>
          <a:lstStyle/>
          <a:p>
            <a:r>
              <a:rPr lang="en-US" dirty="0"/>
              <a:t>COSO Framework</a:t>
            </a:r>
          </a:p>
        </p:txBody>
      </p:sp>
      <p:sp>
        <p:nvSpPr>
          <p:cNvPr id="3" name="Content Placeholder 2">
            <a:extLst>
              <a:ext uri="{FF2B5EF4-FFF2-40B4-BE49-F238E27FC236}">
                <a16:creationId xmlns:a16="http://schemas.microsoft.com/office/drawing/2014/main" id="{838508B9-39B7-1A4B-9DCF-89F8A5E3E0C4}"/>
              </a:ext>
            </a:extLst>
          </p:cNvPr>
          <p:cNvSpPr>
            <a:spLocks noGrp="1"/>
          </p:cNvSpPr>
          <p:nvPr>
            <p:ph idx="1"/>
          </p:nvPr>
        </p:nvSpPr>
        <p:spPr/>
        <p:txBody>
          <a:bodyPr>
            <a:normAutofit/>
          </a:bodyPr>
          <a:lstStyle/>
          <a:p>
            <a:r>
              <a:rPr lang="en-US" sz="3200" dirty="0"/>
              <a:t>Control framework:</a:t>
            </a:r>
          </a:p>
          <a:p>
            <a:pPr marL="571500" lvl="1" indent="-342900">
              <a:buFont typeface="+mj-lt"/>
              <a:buAutoNum type="arabicPeriod"/>
            </a:pPr>
            <a:r>
              <a:rPr lang="en-US" sz="2800" dirty="0"/>
              <a:t>Risk Assessment</a:t>
            </a:r>
          </a:p>
          <a:p>
            <a:pPr marL="571500" lvl="1" indent="-342900">
              <a:buFont typeface="+mj-lt"/>
              <a:buAutoNum type="arabicPeriod"/>
            </a:pPr>
            <a:r>
              <a:rPr lang="en-US" sz="2800" dirty="0"/>
              <a:t>Control Activities</a:t>
            </a:r>
          </a:p>
          <a:p>
            <a:pPr marL="571500" lvl="1" indent="-342900">
              <a:buFont typeface="+mj-lt"/>
              <a:buAutoNum type="arabicPeriod"/>
            </a:pPr>
            <a:r>
              <a:rPr lang="en-US" sz="2800" dirty="0"/>
              <a:t>Information &amp; Communication</a:t>
            </a:r>
          </a:p>
          <a:p>
            <a:pPr marL="571500" lvl="1" indent="-342900">
              <a:buFont typeface="+mj-lt"/>
              <a:buAutoNum type="arabicPeriod"/>
            </a:pPr>
            <a:r>
              <a:rPr lang="en-US" sz="2800" dirty="0"/>
              <a:t>Control Environment</a:t>
            </a:r>
          </a:p>
          <a:p>
            <a:pPr marL="571500" lvl="1" indent="-342900">
              <a:buFont typeface="+mj-lt"/>
              <a:buAutoNum type="arabicPeriod"/>
            </a:pPr>
            <a:r>
              <a:rPr lang="en-US" sz="2800" dirty="0"/>
              <a:t>Monitoring Activities</a:t>
            </a:r>
          </a:p>
        </p:txBody>
      </p:sp>
    </p:spTree>
    <p:extLst>
      <p:ext uri="{BB962C8B-B14F-4D97-AF65-F5344CB8AC3E}">
        <p14:creationId xmlns:p14="http://schemas.microsoft.com/office/powerpoint/2010/main" val="34364252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766EB-C651-B244-AEF1-0F4B6DE8DEAA}"/>
              </a:ext>
            </a:extLst>
          </p:cNvPr>
          <p:cNvSpPr>
            <a:spLocks noGrp="1"/>
          </p:cNvSpPr>
          <p:nvPr>
            <p:ph type="title"/>
          </p:nvPr>
        </p:nvSpPr>
        <p:spPr/>
        <p:txBody>
          <a:bodyPr/>
          <a:lstStyle/>
          <a:p>
            <a:r>
              <a:rPr lang="en-US" dirty="0"/>
              <a:t>Risk Assessment</a:t>
            </a:r>
          </a:p>
        </p:txBody>
      </p:sp>
      <p:sp>
        <p:nvSpPr>
          <p:cNvPr id="3" name="Content Placeholder 2">
            <a:extLst>
              <a:ext uri="{FF2B5EF4-FFF2-40B4-BE49-F238E27FC236}">
                <a16:creationId xmlns:a16="http://schemas.microsoft.com/office/drawing/2014/main" id="{DB8A0EAC-E7D5-8340-BDC3-74234624A83C}"/>
              </a:ext>
            </a:extLst>
          </p:cNvPr>
          <p:cNvSpPr>
            <a:spLocks noGrp="1"/>
          </p:cNvSpPr>
          <p:nvPr>
            <p:ph idx="1"/>
          </p:nvPr>
        </p:nvSpPr>
        <p:spPr/>
        <p:txBody>
          <a:bodyPr/>
          <a:lstStyle/>
          <a:p>
            <a:pPr marL="0" indent="0">
              <a:buNone/>
            </a:pPr>
            <a:r>
              <a:rPr lang="en-US" sz="3200" b="0" i="0" dirty="0">
                <a:solidFill>
                  <a:srgbClr val="1D1D1F"/>
                </a:solidFill>
                <a:effectLst/>
                <a:latin typeface="Arial" panose="020B0604020202020204" pitchFamily="34" charset="0"/>
                <a:cs typeface="Arial" panose="020B0604020202020204" pitchFamily="34" charset="0"/>
              </a:rPr>
              <a:t>All organizations have risks and are exposed to factors that cause them not to reach their objectives. Risk assessments are performed to evaluate internal and external factors. Assessments provide reasonable assurance that organizations are managing risks to an acceptable tolerance.</a:t>
            </a:r>
            <a:endParaRPr lang="en-US" sz="3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0162237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766EB-C651-B244-AEF1-0F4B6DE8DEAA}"/>
              </a:ext>
            </a:extLst>
          </p:cNvPr>
          <p:cNvSpPr>
            <a:spLocks noGrp="1"/>
          </p:cNvSpPr>
          <p:nvPr>
            <p:ph type="title"/>
          </p:nvPr>
        </p:nvSpPr>
        <p:spPr/>
        <p:txBody>
          <a:bodyPr/>
          <a:lstStyle/>
          <a:p>
            <a:r>
              <a:rPr lang="en-US" dirty="0"/>
              <a:t>Control Activities</a:t>
            </a:r>
          </a:p>
        </p:txBody>
      </p:sp>
      <p:sp>
        <p:nvSpPr>
          <p:cNvPr id="3" name="Content Placeholder 2">
            <a:extLst>
              <a:ext uri="{FF2B5EF4-FFF2-40B4-BE49-F238E27FC236}">
                <a16:creationId xmlns:a16="http://schemas.microsoft.com/office/drawing/2014/main" id="{DB8A0EAC-E7D5-8340-BDC3-74234624A83C}"/>
              </a:ext>
            </a:extLst>
          </p:cNvPr>
          <p:cNvSpPr>
            <a:spLocks noGrp="1"/>
          </p:cNvSpPr>
          <p:nvPr>
            <p:ph idx="1"/>
          </p:nvPr>
        </p:nvSpPr>
        <p:spPr/>
        <p:txBody>
          <a:bodyPr vert="horz" lIns="91440" tIns="45720" rIns="91440" bIns="45720" rtlCol="0">
            <a:normAutofit/>
          </a:bodyPr>
          <a:lstStyle/>
          <a:p>
            <a:pPr marL="0" indent="0">
              <a:buNone/>
            </a:pPr>
            <a:r>
              <a:rPr lang="en-US" sz="3200" dirty="0">
                <a:solidFill>
                  <a:srgbClr val="1D1D1F"/>
                </a:solidFill>
                <a:latin typeface="Arial" panose="020B0604020202020204" pitchFamily="34" charset="0"/>
                <a:cs typeface="Arial" panose="020B0604020202020204" pitchFamily="34" charset="0"/>
              </a:rPr>
              <a:t>Control activities are taken to mitigate risk at all levels of the organization. The COSO framework helps to assure that the control activities performed by organization members are effective for the company to achieve its goals and eliminate unnecessary risks.</a:t>
            </a:r>
          </a:p>
          <a:p>
            <a:pPr marL="0" indent="0">
              <a:buNone/>
            </a:pPr>
            <a:endParaRPr lang="en-US" dirty="0">
              <a:solidFill>
                <a:srgbClr val="1D1D1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88638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766EB-C651-B244-AEF1-0F4B6DE8DEAA}"/>
              </a:ext>
            </a:extLst>
          </p:cNvPr>
          <p:cNvSpPr>
            <a:spLocks noGrp="1"/>
          </p:cNvSpPr>
          <p:nvPr>
            <p:ph type="title"/>
          </p:nvPr>
        </p:nvSpPr>
        <p:spPr/>
        <p:txBody>
          <a:bodyPr/>
          <a:lstStyle/>
          <a:p>
            <a:r>
              <a:rPr lang="en-US" dirty="0"/>
              <a:t>Information &amp; Communication</a:t>
            </a:r>
          </a:p>
        </p:txBody>
      </p:sp>
      <p:sp>
        <p:nvSpPr>
          <p:cNvPr id="3" name="Content Placeholder 2">
            <a:extLst>
              <a:ext uri="{FF2B5EF4-FFF2-40B4-BE49-F238E27FC236}">
                <a16:creationId xmlns:a16="http://schemas.microsoft.com/office/drawing/2014/main" id="{DB8A0EAC-E7D5-8340-BDC3-74234624A83C}"/>
              </a:ext>
            </a:extLst>
          </p:cNvPr>
          <p:cNvSpPr>
            <a:spLocks noGrp="1"/>
          </p:cNvSpPr>
          <p:nvPr>
            <p:ph idx="1"/>
          </p:nvPr>
        </p:nvSpPr>
        <p:spPr/>
        <p:txBody>
          <a:bodyPr vert="horz" lIns="91440" tIns="45720" rIns="91440" bIns="45720" rtlCol="0">
            <a:normAutofit/>
          </a:bodyPr>
          <a:lstStyle/>
          <a:p>
            <a:pPr marL="228600" lvl="1" indent="0">
              <a:buNone/>
            </a:pPr>
            <a:r>
              <a:rPr lang="en-US" sz="2800" dirty="0"/>
              <a:t>The controls provided by COSO help assure that productive communication occurs. This includes using consistent language and following best practices for sharing appropriate levels of information with the right stakeholders. Formal management business reviews and all-employee meetings, as well as informal chats and emails, fall under this component.</a:t>
            </a:r>
          </a:p>
          <a:p>
            <a:endParaRPr lang="en-US" dirty="0">
              <a:solidFill>
                <a:srgbClr val="1D1D1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6839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766EB-C651-B244-AEF1-0F4B6DE8DEAA}"/>
              </a:ext>
            </a:extLst>
          </p:cNvPr>
          <p:cNvSpPr>
            <a:spLocks noGrp="1"/>
          </p:cNvSpPr>
          <p:nvPr>
            <p:ph type="title"/>
          </p:nvPr>
        </p:nvSpPr>
        <p:spPr/>
        <p:txBody>
          <a:bodyPr/>
          <a:lstStyle/>
          <a:p>
            <a:r>
              <a:rPr lang="en-US" dirty="0"/>
              <a:t>Risk Assessment</a:t>
            </a:r>
          </a:p>
        </p:txBody>
      </p:sp>
      <p:sp>
        <p:nvSpPr>
          <p:cNvPr id="3" name="Content Placeholder 2">
            <a:extLst>
              <a:ext uri="{FF2B5EF4-FFF2-40B4-BE49-F238E27FC236}">
                <a16:creationId xmlns:a16="http://schemas.microsoft.com/office/drawing/2014/main" id="{DB8A0EAC-E7D5-8340-BDC3-74234624A83C}"/>
              </a:ext>
            </a:extLst>
          </p:cNvPr>
          <p:cNvSpPr>
            <a:spLocks noGrp="1"/>
          </p:cNvSpPr>
          <p:nvPr>
            <p:ph idx="1"/>
          </p:nvPr>
        </p:nvSpPr>
        <p:spPr/>
        <p:txBody>
          <a:bodyPr/>
          <a:lstStyle/>
          <a:p>
            <a:pPr marL="0" indent="0">
              <a:buNone/>
            </a:pPr>
            <a:r>
              <a:rPr lang="en-US" sz="3200" b="0" i="0" dirty="0">
                <a:solidFill>
                  <a:srgbClr val="1D1D1F"/>
                </a:solidFill>
                <a:effectLst/>
                <a:latin typeface="Arial" panose="020B0604020202020204" pitchFamily="34" charset="0"/>
                <a:cs typeface="Arial" panose="020B0604020202020204" pitchFamily="34" charset="0"/>
              </a:rPr>
              <a:t>All organizations have risks and are exposed to factors that cause them not to reach their objectives. Risk assessments are performed to evaluate internal and external factors. Assessments provide reasonable assurance that organizations are managing risks to an acceptable tolerance.</a:t>
            </a:r>
            <a:endParaRPr lang="en-US" sz="32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5337225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766EB-C651-B244-AEF1-0F4B6DE8DEAA}"/>
              </a:ext>
            </a:extLst>
          </p:cNvPr>
          <p:cNvSpPr>
            <a:spLocks noGrp="1"/>
          </p:cNvSpPr>
          <p:nvPr>
            <p:ph type="title"/>
          </p:nvPr>
        </p:nvSpPr>
        <p:spPr/>
        <p:txBody>
          <a:bodyPr/>
          <a:lstStyle/>
          <a:p>
            <a:r>
              <a:rPr lang="en-US" dirty="0"/>
              <a:t>Control Environment</a:t>
            </a:r>
          </a:p>
        </p:txBody>
      </p:sp>
      <p:sp>
        <p:nvSpPr>
          <p:cNvPr id="3" name="Content Placeholder 2">
            <a:extLst>
              <a:ext uri="{FF2B5EF4-FFF2-40B4-BE49-F238E27FC236}">
                <a16:creationId xmlns:a16="http://schemas.microsoft.com/office/drawing/2014/main" id="{DB8A0EAC-E7D5-8340-BDC3-74234624A83C}"/>
              </a:ext>
            </a:extLst>
          </p:cNvPr>
          <p:cNvSpPr>
            <a:spLocks noGrp="1"/>
          </p:cNvSpPr>
          <p:nvPr>
            <p:ph idx="1"/>
          </p:nvPr>
        </p:nvSpPr>
        <p:spPr/>
        <p:txBody>
          <a:bodyPr vert="horz" lIns="91440" tIns="45720" rIns="91440" bIns="45720" rtlCol="0">
            <a:normAutofit/>
          </a:bodyPr>
          <a:lstStyle/>
          <a:p>
            <a:pPr marL="228600" lvl="1" indent="0">
              <a:buNone/>
            </a:pPr>
            <a:r>
              <a:rPr lang="en-US" sz="2800" dirty="0"/>
              <a:t>The control environment creates a top-down approach to drive the COSO Framework throughout the organization. It consists of a set of standards, processes, and procedures which are overseen and enforced by management. Establishing controls across the environment assures that standard practices and ethical values are used throughout the organization.</a:t>
            </a:r>
          </a:p>
          <a:p>
            <a:endParaRPr lang="en-US" dirty="0">
              <a:solidFill>
                <a:srgbClr val="1D1D1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70179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766EB-C651-B244-AEF1-0F4B6DE8DEAA}"/>
              </a:ext>
            </a:extLst>
          </p:cNvPr>
          <p:cNvSpPr>
            <a:spLocks noGrp="1"/>
          </p:cNvSpPr>
          <p:nvPr>
            <p:ph type="title"/>
          </p:nvPr>
        </p:nvSpPr>
        <p:spPr/>
        <p:txBody>
          <a:bodyPr/>
          <a:lstStyle/>
          <a:p>
            <a:r>
              <a:rPr lang="en-US" dirty="0"/>
              <a:t>Monitoring Activities</a:t>
            </a:r>
          </a:p>
        </p:txBody>
      </p:sp>
      <p:sp>
        <p:nvSpPr>
          <p:cNvPr id="3" name="Content Placeholder 2">
            <a:extLst>
              <a:ext uri="{FF2B5EF4-FFF2-40B4-BE49-F238E27FC236}">
                <a16:creationId xmlns:a16="http://schemas.microsoft.com/office/drawing/2014/main" id="{DB8A0EAC-E7D5-8340-BDC3-74234624A83C}"/>
              </a:ext>
            </a:extLst>
          </p:cNvPr>
          <p:cNvSpPr>
            <a:spLocks noGrp="1"/>
          </p:cNvSpPr>
          <p:nvPr>
            <p:ph idx="1"/>
          </p:nvPr>
        </p:nvSpPr>
        <p:spPr/>
        <p:txBody>
          <a:bodyPr vert="horz" lIns="91440" tIns="45720" rIns="91440" bIns="45720" rtlCol="0">
            <a:normAutofit/>
          </a:bodyPr>
          <a:lstStyle/>
          <a:p>
            <a:pPr marL="228600" lvl="1" indent="0">
              <a:buNone/>
            </a:pPr>
            <a:r>
              <a:rPr lang="en-US" sz="2800" dirty="0"/>
              <a:t>Ongoing monitoring and internal audits of all internal control systems identify early signs of trouble and assure effectiveness. Metrics and reports are provided to management and the board of directors for ongoing evaluation. Information gathered and evaluated by regulators and auditors verify control activities. Audits of financial reporting also help with fraud deterrence.</a:t>
            </a:r>
          </a:p>
          <a:p>
            <a:endParaRPr lang="en-US" dirty="0">
              <a:solidFill>
                <a:srgbClr val="1D1D1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70058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89138-5FFB-DB41-872C-A5EA7ED92B62}"/>
              </a:ext>
            </a:extLst>
          </p:cNvPr>
          <p:cNvSpPr>
            <a:spLocks noGrp="1"/>
          </p:cNvSpPr>
          <p:nvPr>
            <p:ph type="title"/>
          </p:nvPr>
        </p:nvSpPr>
        <p:spPr/>
        <p:txBody>
          <a:bodyPr/>
          <a:lstStyle/>
          <a:p>
            <a:r>
              <a:rPr lang="en-US" dirty="0"/>
              <a:t>Implementing the COSO Framework</a:t>
            </a:r>
          </a:p>
        </p:txBody>
      </p:sp>
      <p:sp>
        <p:nvSpPr>
          <p:cNvPr id="3" name="Content Placeholder 2">
            <a:extLst>
              <a:ext uri="{FF2B5EF4-FFF2-40B4-BE49-F238E27FC236}">
                <a16:creationId xmlns:a16="http://schemas.microsoft.com/office/drawing/2014/main" id="{838508B9-39B7-1A4B-9DCF-89F8A5E3E0C4}"/>
              </a:ext>
            </a:extLst>
          </p:cNvPr>
          <p:cNvSpPr>
            <a:spLocks noGrp="1"/>
          </p:cNvSpPr>
          <p:nvPr>
            <p:ph idx="1"/>
          </p:nvPr>
        </p:nvSpPr>
        <p:spPr/>
        <p:txBody>
          <a:bodyPr/>
          <a:lstStyle/>
          <a:p>
            <a:pPr marL="457200" indent="-457200">
              <a:buFont typeface="+mj-lt"/>
              <a:buAutoNum type="arabicPeriod"/>
            </a:pPr>
            <a:r>
              <a:rPr lang="en-US" sz="2800" dirty="0"/>
              <a:t>Understand and learn the framework</a:t>
            </a:r>
          </a:p>
          <a:p>
            <a:pPr marL="457200" indent="-457200">
              <a:buFont typeface="+mj-lt"/>
              <a:buAutoNum type="arabicPeriod"/>
            </a:pPr>
            <a:r>
              <a:rPr lang="en-US" sz="2800" dirty="0"/>
              <a:t>Develop a plan</a:t>
            </a:r>
          </a:p>
          <a:p>
            <a:pPr marL="457200" indent="-457200">
              <a:buFont typeface="+mj-lt"/>
              <a:buAutoNum type="arabicPeriod"/>
            </a:pPr>
            <a:r>
              <a:rPr lang="en-US" sz="2800" dirty="0"/>
              <a:t>Assess the plan’s success and get buy in</a:t>
            </a:r>
          </a:p>
          <a:p>
            <a:pPr marL="457200" indent="-457200">
              <a:buFont typeface="+mj-lt"/>
              <a:buAutoNum type="arabicPeriod"/>
            </a:pPr>
            <a:r>
              <a:rPr lang="en-US" sz="2800" dirty="0"/>
              <a:t>Remediation</a:t>
            </a:r>
          </a:p>
          <a:p>
            <a:pPr marL="457200" indent="-457200">
              <a:buFont typeface="+mj-lt"/>
              <a:buAutoNum type="arabicPeriod"/>
            </a:pPr>
            <a:r>
              <a:rPr lang="en-US" sz="2800" dirty="0"/>
              <a:t>Test, Inform, and Optimize</a:t>
            </a:r>
          </a:p>
          <a:p>
            <a:pPr marL="457200" indent="-457200">
              <a:buFont typeface="+mj-lt"/>
              <a:buAutoNum type="arabicPeriod"/>
            </a:pPr>
            <a:endParaRPr lang="en-US" dirty="0"/>
          </a:p>
        </p:txBody>
      </p:sp>
    </p:spTree>
    <p:extLst>
      <p:ext uri="{BB962C8B-B14F-4D97-AF65-F5344CB8AC3E}">
        <p14:creationId xmlns:p14="http://schemas.microsoft.com/office/powerpoint/2010/main" val="13184578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96C39-D1A0-6547-8BFB-545953DD5BC0}"/>
              </a:ext>
            </a:extLst>
          </p:cNvPr>
          <p:cNvSpPr>
            <a:spLocks noGrp="1"/>
          </p:cNvSpPr>
          <p:nvPr>
            <p:ph type="title"/>
          </p:nvPr>
        </p:nvSpPr>
        <p:spPr/>
        <p:txBody>
          <a:bodyPr/>
          <a:lstStyle/>
          <a:p>
            <a:r>
              <a:rPr lang="en-US" dirty="0"/>
              <a:t>Ongoing monitoring &amp; auditing</a:t>
            </a:r>
          </a:p>
        </p:txBody>
      </p:sp>
      <p:sp>
        <p:nvSpPr>
          <p:cNvPr id="3" name="Content Placeholder 2">
            <a:extLst>
              <a:ext uri="{FF2B5EF4-FFF2-40B4-BE49-F238E27FC236}">
                <a16:creationId xmlns:a16="http://schemas.microsoft.com/office/drawing/2014/main" id="{1921114B-A15D-454C-9058-131EA6559BFB}"/>
              </a:ext>
            </a:extLst>
          </p:cNvPr>
          <p:cNvSpPr>
            <a:spLocks noGrp="1"/>
          </p:cNvSpPr>
          <p:nvPr>
            <p:ph idx="1"/>
          </p:nvPr>
        </p:nvSpPr>
        <p:spPr/>
        <p:txBody>
          <a:bodyPr/>
          <a:lstStyle/>
          <a:p>
            <a:r>
              <a:rPr lang="en-US" dirty="0"/>
              <a:t>Management should monitor their controls to see if the desired behavior is being realized.</a:t>
            </a:r>
          </a:p>
          <a:p>
            <a:r>
              <a:rPr lang="en-US" dirty="0"/>
              <a:t>Audits examine the sufficiency and effectiveness of the controls that an organizations has put in place.</a:t>
            </a:r>
          </a:p>
        </p:txBody>
      </p:sp>
    </p:spTree>
    <p:extLst>
      <p:ext uri="{BB962C8B-B14F-4D97-AF65-F5344CB8AC3E}">
        <p14:creationId xmlns:p14="http://schemas.microsoft.com/office/powerpoint/2010/main" val="31542350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F2118-CEDC-904D-877D-0EE78892D069}"/>
              </a:ext>
            </a:extLst>
          </p:cNvPr>
          <p:cNvSpPr>
            <a:spLocks noGrp="1"/>
          </p:cNvSpPr>
          <p:nvPr>
            <p:ph type="title"/>
          </p:nvPr>
        </p:nvSpPr>
        <p:spPr/>
        <p:txBody>
          <a:bodyPr/>
          <a:lstStyle/>
          <a:p>
            <a:r>
              <a:rPr lang="en-US" dirty="0"/>
              <a:t>How do organizations set process controls up?</a:t>
            </a:r>
          </a:p>
        </p:txBody>
      </p:sp>
      <p:sp>
        <p:nvSpPr>
          <p:cNvPr id="3" name="Content Placeholder 2">
            <a:extLst>
              <a:ext uri="{FF2B5EF4-FFF2-40B4-BE49-F238E27FC236}">
                <a16:creationId xmlns:a16="http://schemas.microsoft.com/office/drawing/2014/main" id="{6B8D346D-2054-3545-B24B-A1050C927D6A}"/>
              </a:ext>
            </a:extLst>
          </p:cNvPr>
          <p:cNvSpPr>
            <a:spLocks noGrp="1"/>
          </p:cNvSpPr>
          <p:nvPr>
            <p:ph idx="1"/>
          </p:nvPr>
        </p:nvSpPr>
        <p:spPr/>
        <p:txBody>
          <a:bodyPr/>
          <a:lstStyle/>
          <a:p>
            <a:r>
              <a:rPr lang="en-US" dirty="0"/>
              <a:t>Identify the process in question and its limits.</a:t>
            </a:r>
          </a:p>
          <a:p>
            <a:r>
              <a:rPr lang="en-US" dirty="0"/>
              <a:t>Identify the process’ expected outcomes and risks</a:t>
            </a:r>
          </a:p>
          <a:p>
            <a:r>
              <a:rPr lang="en-US" dirty="0"/>
              <a:t>Assure/avoid any unnecessary objectives</a:t>
            </a:r>
          </a:p>
          <a:p>
            <a:r>
              <a:rPr lang="en-US" dirty="0"/>
              <a:t>Look for evidence to monitor the success of the controls</a:t>
            </a:r>
          </a:p>
        </p:txBody>
      </p:sp>
    </p:spTree>
    <p:extLst>
      <p:ext uri="{BB962C8B-B14F-4D97-AF65-F5344CB8AC3E}">
        <p14:creationId xmlns:p14="http://schemas.microsoft.com/office/powerpoint/2010/main" val="10065488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D7786-E911-BE49-B6FA-ED3016407256}"/>
              </a:ext>
            </a:extLst>
          </p:cNvPr>
          <p:cNvSpPr>
            <a:spLocks noGrp="1"/>
          </p:cNvSpPr>
          <p:nvPr>
            <p:ph type="title"/>
          </p:nvPr>
        </p:nvSpPr>
        <p:spPr/>
        <p:txBody>
          <a:bodyPr/>
          <a:lstStyle/>
          <a:p>
            <a:r>
              <a:rPr lang="en-US" dirty="0"/>
              <a:t>Management’s use of controls</a:t>
            </a:r>
          </a:p>
        </p:txBody>
      </p:sp>
      <p:sp>
        <p:nvSpPr>
          <p:cNvPr id="3" name="Content Placeholder 2">
            <a:extLst>
              <a:ext uri="{FF2B5EF4-FFF2-40B4-BE49-F238E27FC236}">
                <a16:creationId xmlns:a16="http://schemas.microsoft.com/office/drawing/2014/main" id="{1B68C25C-4713-894D-9F9F-BB3EACC2D243}"/>
              </a:ext>
            </a:extLst>
          </p:cNvPr>
          <p:cNvSpPr>
            <a:spLocks noGrp="1"/>
          </p:cNvSpPr>
          <p:nvPr>
            <p:ph idx="1"/>
          </p:nvPr>
        </p:nvSpPr>
        <p:spPr/>
        <p:txBody>
          <a:bodyPr/>
          <a:lstStyle/>
          <a:p>
            <a:pPr marL="332542" indent="-332542">
              <a:spcBef>
                <a:spcPts val="633"/>
              </a:spcBef>
              <a:defRPr sz="4000">
                <a:latin typeface="Arial"/>
                <a:ea typeface="Arial"/>
                <a:cs typeface="Arial"/>
                <a:sym typeface="Arial"/>
              </a:defRPr>
            </a:pPr>
            <a:r>
              <a:rPr lang="en-US" sz="2000" dirty="0"/>
              <a:t>Controls are put in place to </a:t>
            </a:r>
            <a:r>
              <a:rPr lang="en-US" sz="2000" dirty="0">
                <a:solidFill>
                  <a:srgbClr val="FF2600"/>
                </a:solidFill>
              </a:rPr>
              <a:t>ensure</a:t>
            </a:r>
            <a:r>
              <a:rPr lang="en-US" sz="2000" dirty="0"/>
              <a:t> that the Processes, Standards and Guidelines are being followed.</a:t>
            </a:r>
          </a:p>
          <a:p>
            <a:pPr marL="332542" indent="-332542">
              <a:spcBef>
                <a:spcPts val="633"/>
              </a:spcBef>
              <a:defRPr sz="4000">
                <a:latin typeface="Arial"/>
                <a:ea typeface="Arial"/>
                <a:cs typeface="Arial"/>
                <a:sym typeface="Arial"/>
              </a:defRPr>
            </a:pPr>
            <a:r>
              <a:rPr lang="en-US" sz="2000" dirty="0"/>
              <a:t>Therefore, they help mitigate the</a:t>
            </a:r>
            <a:r>
              <a:rPr lang="en-US" sz="2000" dirty="0">
                <a:solidFill>
                  <a:srgbClr val="A50000"/>
                </a:solidFill>
              </a:rPr>
              <a:t> </a:t>
            </a:r>
            <a:r>
              <a:rPr lang="en-US" sz="2000" b="1" u="sng" dirty="0"/>
              <a:t>risk</a:t>
            </a:r>
            <a:r>
              <a:rPr lang="en-US" sz="2000" dirty="0">
                <a:solidFill>
                  <a:srgbClr val="FF0000"/>
                </a:solidFill>
              </a:rPr>
              <a:t> </a:t>
            </a:r>
            <a:r>
              <a:rPr lang="en-US" sz="2000" dirty="0"/>
              <a:t>that undesired outcomes will occur.  These risks are call the </a:t>
            </a:r>
            <a:r>
              <a:rPr lang="en-US" sz="2000" dirty="0">
                <a:solidFill>
                  <a:srgbClr val="FF2600"/>
                </a:solidFill>
              </a:rPr>
              <a:t>control objectives</a:t>
            </a:r>
          </a:p>
          <a:p>
            <a:r>
              <a:rPr lang="en-US" dirty="0"/>
              <a:t>Types of controls:</a:t>
            </a:r>
          </a:p>
          <a:p>
            <a:pPr lvl="1"/>
            <a:r>
              <a:rPr lang="en-US" dirty="0"/>
              <a:t>Preventative: tries to avoid a risk or lessen its impact</a:t>
            </a:r>
          </a:p>
          <a:p>
            <a:pPr lvl="1"/>
            <a:r>
              <a:rPr lang="en-US" dirty="0"/>
              <a:t>Detective: discovers that a risk has occurred and needs to be addressed</a:t>
            </a:r>
          </a:p>
          <a:p>
            <a:pPr lvl="1"/>
            <a:r>
              <a:rPr lang="en-US" dirty="0"/>
              <a:t>Corrective: takes action to eliminate the problem and restore the environment</a:t>
            </a:r>
          </a:p>
          <a:p>
            <a:pPr lvl="1"/>
            <a:endParaRPr lang="en-US" dirty="0"/>
          </a:p>
          <a:p>
            <a:pPr lvl="1"/>
            <a:r>
              <a:rPr lang="en-US" dirty="0"/>
              <a:t>Controls are usually used in combination. This is called layered controls or </a:t>
            </a:r>
            <a:r>
              <a:rPr lang="en-US" b="1" dirty="0"/>
              <a:t>defense in depth.</a:t>
            </a:r>
          </a:p>
        </p:txBody>
      </p:sp>
    </p:spTree>
    <p:extLst>
      <p:ext uri="{BB962C8B-B14F-4D97-AF65-F5344CB8AC3E}">
        <p14:creationId xmlns:p14="http://schemas.microsoft.com/office/powerpoint/2010/main" val="4131352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89138-5FFB-DB41-872C-A5EA7ED92B62}"/>
              </a:ext>
            </a:extLst>
          </p:cNvPr>
          <p:cNvSpPr>
            <a:spLocks noGrp="1"/>
          </p:cNvSpPr>
          <p:nvPr>
            <p:ph type="title"/>
          </p:nvPr>
        </p:nvSpPr>
        <p:spPr/>
        <p:txBody>
          <a:bodyPr/>
          <a:lstStyle/>
          <a:p>
            <a:r>
              <a:rPr lang="en-US" dirty="0"/>
              <a:t>COSO Framework</a:t>
            </a:r>
          </a:p>
        </p:txBody>
      </p:sp>
      <p:sp>
        <p:nvSpPr>
          <p:cNvPr id="3" name="Content Placeholder 2">
            <a:extLst>
              <a:ext uri="{FF2B5EF4-FFF2-40B4-BE49-F238E27FC236}">
                <a16:creationId xmlns:a16="http://schemas.microsoft.com/office/drawing/2014/main" id="{838508B9-39B7-1A4B-9DCF-89F8A5E3E0C4}"/>
              </a:ext>
            </a:extLst>
          </p:cNvPr>
          <p:cNvSpPr>
            <a:spLocks noGrp="1"/>
          </p:cNvSpPr>
          <p:nvPr>
            <p:ph idx="1"/>
          </p:nvPr>
        </p:nvSpPr>
        <p:spPr/>
        <p:txBody>
          <a:bodyPr>
            <a:normAutofit/>
          </a:bodyPr>
          <a:lstStyle/>
          <a:p>
            <a:r>
              <a:rPr lang="en-US" sz="2800" dirty="0"/>
              <a:t>Control framework:</a:t>
            </a:r>
          </a:p>
          <a:p>
            <a:pPr marL="571500" lvl="1" indent="-342900">
              <a:buFont typeface="+mj-lt"/>
              <a:buAutoNum type="arabicPeriod"/>
            </a:pPr>
            <a:r>
              <a:rPr lang="en-US" sz="2400" dirty="0"/>
              <a:t>Risk Assessment</a:t>
            </a:r>
          </a:p>
          <a:p>
            <a:pPr marL="571500" lvl="1" indent="-342900">
              <a:buFont typeface="+mj-lt"/>
              <a:buAutoNum type="arabicPeriod"/>
            </a:pPr>
            <a:r>
              <a:rPr lang="en-US" sz="2400" dirty="0"/>
              <a:t>Control Activities</a:t>
            </a:r>
          </a:p>
          <a:p>
            <a:pPr marL="571500" lvl="1" indent="-342900">
              <a:buFont typeface="+mj-lt"/>
              <a:buAutoNum type="arabicPeriod"/>
            </a:pPr>
            <a:r>
              <a:rPr lang="en-US" sz="2400" dirty="0"/>
              <a:t>Information &amp; Communication</a:t>
            </a:r>
          </a:p>
          <a:p>
            <a:pPr marL="571500" lvl="1" indent="-342900">
              <a:buFont typeface="+mj-lt"/>
              <a:buAutoNum type="arabicPeriod"/>
            </a:pPr>
            <a:r>
              <a:rPr lang="en-US" sz="2400" dirty="0"/>
              <a:t>Control Environment</a:t>
            </a:r>
          </a:p>
          <a:p>
            <a:pPr marL="571500" lvl="1" indent="-342900">
              <a:buFont typeface="+mj-lt"/>
              <a:buAutoNum type="arabicPeriod"/>
            </a:pPr>
            <a:r>
              <a:rPr lang="en-US" sz="2400" dirty="0"/>
              <a:t>Monitoring Activities</a:t>
            </a:r>
          </a:p>
        </p:txBody>
      </p:sp>
    </p:spTree>
    <p:extLst>
      <p:ext uri="{BB962C8B-B14F-4D97-AF65-F5344CB8AC3E}">
        <p14:creationId xmlns:p14="http://schemas.microsoft.com/office/powerpoint/2010/main" val="40075854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bstract red geometric pattern">
            <a:extLst>
              <a:ext uri="{FF2B5EF4-FFF2-40B4-BE49-F238E27FC236}">
                <a16:creationId xmlns:a16="http://schemas.microsoft.com/office/drawing/2014/main" id="{85183513-E8EF-CB19-9A36-D3A2B7D5C6F5}"/>
              </a:ext>
            </a:extLst>
          </p:cNvPr>
          <p:cNvPicPr>
            <a:picLocks noChangeAspect="1"/>
          </p:cNvPicPr>
          <p:nvPr/>
        </p:nvPicPr>
        <p:blipFill>
          <a:blip r:embed="rId2"/>
          <a:srcRect t="9826" r="9091" b="13565"/>
          <a:stretch>
            <a:fillRect/>
          </a:stretch>
        </p:blipFill>
        <p:spPr>
          <a:xfrm>
            <a:off x="1" y="10"/>
            <a:ext cx="12192000" cy="6857989"/>
          </a:xfrm>
          <a:prstGeom prst="rect">
            <a:avLst/>
          </a:prstGeom>
        </p:spPr>
      </p:pic>
      <p:sp>
        <p:nvSpPr>
          <p:cNvPr id="2" name="Title 1">
            <a:extLst>
              <a:ext uri="{FF2B5EF4-FFF2-40B4-BE49-F238E27FC236}">
                <a16:creationId xmlns:a16="http://schemas.microsoft.com/office/drawing/2014/main" id="{9040FBA9-D862-9842-A769-B11FEF2ED3F8}"/>
              </a:ext>
            </a:extLst>
          </p:cNvPr>
          <p:cNvSpPr>
            <a:spLocks noGrp="1"/>
          </p:cNvSpPr>
          <p:nvPr>
            <p:ph type="ctrTitle"/>
          </p:nvPr>
        </p:nvSpPr>
        <p:spPr>
          <a:xfrm>
            <a:off x="286506" y="603315"/>
            <a:ext cx="5649211" cy="3685731"/>
          </a:xfrm>
        </p:spPr>
        <p:txBody>
          <a:bodyPr anchor="t">
            <a:normAutofit/>
          </a:bodyPr>
          <a:lstStyle/>
          <a:p>
            <a:pPr algn="l"/>
            <a:r>
              <a:rPr lang="en-US" sz="6600" dirty="0">
                <a:solidFill>
                  <a:schemeClr val="bg1"/>
                </a:solidFill>
              </a:rPr>
              <a:t>Thank you!</a:t>
            </a:r>
          </a:p>
        </p:txBody>
      </p:sp>
      <p:sp>
        <p:nvSpPr>
          <p:cNvPr id="3" name="Subtitle 2">
            <a:extLst>
              <a:ext uri="{FF2B5EF4-FFF2-40B4-BE49-F238E27FC236}">
                <a16:creationId xmlns:a16="http://schemas.microsoft.com/office/drawing/2014/main" id="{C2B42505-D726-1746-B123-500F34BA88CC}"/>
              </a:ext>
            </a:extLst>
          </p:cNvPr>
          <p:cNvSpPr>
            <a:spLocks noGrp="1"/>
          </p:cNvSpPr>
          <p:nvPr>
            <p:ph type="subTitle" idx="1"/>
          </p:nvPr>
        </p:nvSpPr>
        <p:spPr>
          <a:xfrm>
            <a:off x="286507" y="4437176"/>
            <a:ext cx="4007587" cy="1290807"/>
          </a:xfrm>
        </p:spPr>
        <p:txBody>
          <a:bodyPr anchor="ctr">
            <a:normAutofit/>
          </a:bodyPr>
          <a:lstStyle/>
          <a:p>
            <a:pPr algn="l"/>
            <a:endParaRPr lang="en-US" sz="2200" dirty="0"/>
          </a:p>
        </p:txBody>
      </p:sp>
    </p:spTree>
    <p:extLst>
      <p:ext uri="{BB962C8B-B14F-4D97-AF65-F5344CB8AC3E}">
        <p14:creationId xmlns:p14="http://schemas.microsoft.com/office/powerpoint/2010/main" val="3773456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77B83-A633-454A-BCE0-9D63F4900267}"/>
              </a:ext>
            </a:extLst>
          </p:cNvPr>
          <p:cNvSpPr>
            <a:spLocks noGrp="1"/>
          </p:cNvSpPr>
          <p:nvPr>
            <p:ph type="title"/>
          </p:nvPr>
        </p:nvSpPr>
        <p:spPr/>
        <p:txBody>
          <a:bodyPr/>
          <a:lstStyle/>
          <a:p>
            <a:r>
              <a:rPr lang="en-US" dirty="0"/>
              <a:t>How do we manage risk?</a:t>
            </a:r>
          </a:p>
        </p:txBody>
      </p:sp>
      <p:sp>
        <p:nvSpPr>
          <p:cNvPr id="3" name="Content Placeholder 2">
            <a:extLst>
              <a:ext uri="{FF2B5EF4-FFF2-40B4-BE49-F238E27FC236}">
                <a16:creationId xmlns:a16="http://schemas.microsoft.com/office/drawing/2014/main" id="{64C0C863-8DFA-4D4D-99EB-203259BFDB4A}"/>
              </a:ext>
            </a:extLst>
          </p:cNvPr>
          <p:cNvSpPr>
            <a:spLocks noGrp="1"/>
          </p:cNvSpPr>
          <p:nvPr>
            <p:ph idx="1"/>
          </p:nvPr>
        </p:nvSpPr>
        <p:spPr/>
        <p:txBody>
          <a:bodyPr/>
          <a:lstStyle/>
          <a:p>
            <a:r>
              <a:rPr lang="en-US" sz="2800" dirty="0"/>
              <a:t>Identify risks</a:t>
            </a:r>
          </a:p>
          <a:p>
            <a:r>
              <a:rPr lang="en-US" sz="2800" dirty="0"/>
              <a:t>Assess &amp; Prioritize</a:t>
            </a:r>
          </a:p>
          <a:p>
            <a:r>
              <a:rPr lang="en-US" sz="2800" dirty="0"/>
              <a:t>Develop a plan</a:t>
            </a:r>
          </a:p>
          <a:p>
            <a:r>
              <a:rPr lang="en-US" sz="2800" dirty="0"/>
              <a:t>Monitor</a:t>
            </a:r>
          </a:p>
          <a:p>
            <a:endParaRPr lang="en-US" dirty="0"/>
          </a:p>
        </p:txBody>
      </p:sp>
    </p:spTree>
    <p:extLst>
      <p:ext uri="{BB962C8B-B14F-4D97-AF65-F5344CB8AC3E}">
        <p14:creationId xmlns:p14="http://schemas.microsoft.com/office/powerpoint/2010/main" val="59215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24355-3AF2-4D4D-9A6F-6375E5209116}"/>
              </a:ext>
            </a:extLst>
          </p:cNvPr>
          <p:cNvSpPr>
            <a:spLocks noGrp="1"/>
          </p:cNvSpPr>
          <p:nvPr>
            <p:ph type="title"/>
          </p:nvPr>
        </p:nvSpPr>
        <p:spPr/>
        <p:txBody>
          <a:bodyPr/>
          <a:lstStyle/>
          <a:p>
            <a:r>
              <a:rPr lang="en-US" dirty="0"/>
              <a:t>What type of risks exist?</a:t>
            </a:r>
          </a:p>
        </p:txBody>
      </p:sp>
      <p:sp>
        <p:nvSpPr>
          <p:cNvPr id="3" name="Content Placeholder 2">
            <a:extLst>
              <a:ext uri="{FF2B5EF4-FFF2-40B4-BE49-F238E27FC236}">
                <a16:creationId xmlns:a16="http://schemas.microsoft.com/office/drawing/2014/main" id="{4641DCD8-182A-1340-B7D3-E5E9E7FDEB0F}"/>
              </a:ext>
            </a:extLst>
          </p:cNvPr>
          <p:cNvSpPr>
            <a:spLocks noGrp="1"/>
          </p:cNvSpPr>
          <p:nvPr>
            <p:ph sz="half" idx="1"/>
          </p:nvPr>
        </p:nvSpPr>
        <p:spPr/>
        <p:txBody>
          <a:bodyPr/>
          <a:lstStyle/>
          <a:p>
            <a:r>
              <a:rPr lang="en-US" b="1" dirty="0"/>
              <a:t>Internal risks:</a:t>
            </a:r>
          </a:p>
          <a:p>
            <a:pPr lvl="1"/>
            <a:r>
              <a:rPr lang="en-US" dirty="0"/>
              <a:t>Inherent to the inside of the business or the organization</a:t>
            </a:r>
          </a:p>
          <a:p>
            <a:pPr lvl="1"/>
            <a:r>
              <a:rPr lang="en-US" dirty="0"/>
              <a:t>Examples include:</a:t>
            </a:r>
          </a:p>
          <a:p>
            <a:pPr lvl="2"/>
            <a:r>
              <a:rPr lang="en-US" dirty="0"/>
              <a:t>Employee error</a:t>
            </a:r>
          </a:p>
          <a:p>
            <a:pPr lvl="2"/>
            <a:r>
              <a:rPr lang="en-US" dirty="0"/>
              <a:t>Mismanagement </a:t>
            </a:r>
          </a:p>
          <a:p>
            <a:pPr lvl="2"/>
            <a:r>
              <a:rPr lang="en-US" dirty="0"/>
              <a:t>Dishonesty</a:t>
            </a:r>
          </a:p>
          <a:p>
            <a:pPr lvl="2"/>
            <a:endParaRPr lang="en-US" dirty="0"/>
          </a:p>
        </p:txBody>
      </p:sp>
      <p:sp>
        <p:nvSpPr>
          <p:cNvPr id="4" name="Content Placeholder 3">
            <a:extLst>
              <a:ext uri="{FF2B5EF4-FFF2-40B4-BE49-F238E27FC236}">
                <a16:creationId xmlns:a16="http://schemas.microsoft.com/office/drawing/2014/main" id="{D4069D8C-F6E3-F14C-BA84-D0FB70FF46C6}"/>
              </a:ext>
            </a:extLst>
          </p:cNvPr>
          <p:cNvSpPr>
            <a:spLocks noGrp="1"/>
          </p:cNvSpPr>
          <p:nvPr>
            <p:ph sz="half" idx="2"/>
          </p:nvPr>
        </p:nvSpPr>
        <p:spPr/>
        <p:txBody>
          <a:bodyPr/>
          <a:lstStyle/>
          <a:p>
            <a:r>
              <a:rPr lang="en-US" b="1" dirty="0"/>
              <a:t>External risks:</a:t>
            </a:r>
          </a:p>
          <a:p>
            <a:r>
              <a:rPr lang="en-US" sz="1800" dirty="0"/>
              <a:t>Outside of the business or organization; less control to avoid the risk</a:t>
            </a:r>
          </a:p>
          <a:p>
            <a:r>
              <a:rPr lang="en-US" sz="1800" dirty="0"/>
              <a:t>Examples include:</a:t>
            </a:r>
          </a:p>
          <a:p>
            <a:r>
              <a:rPr lang="en-US" sz="1600" dirty="0"/>
              <a:t>Economic uncertainties</a:t>
            </a:r>
          </a:p>
          <a:p>
            <a:r>
              <a:rPr lang="en-US" sz="1600" dirty="0"/>
              <a:t>Industry information</a:t>
            </a:r>
          </a:p>
          <a:p>
            <a:r>
              <a:rPr lang="en-US" sz="1600" dirty="0"/>
              <a:t>Competitors</a:t>
            </a:r>
          </a:p>
        </p:txBody>
      </p:sp>
    </p:spTree>
    <p:extLst>
      <p:ext uri="{BB962C8B-B14F-4D97-AF65-F5344CB8AC3E}">
        <p14:creationId xmlns:p14="http://schemas.microsoft.com/office/powerpoint/2010/main" val="722058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967B84A-150A-E64F-BAF9-AC87C4B82DBC}"/>
              </a:ext>
            </a:extLst>
          </p:cNvPr>
          <p:cNvSpPr>
            <a:spLocks noGrp="1"/>
          </p:cNvSpPr>
          <p:nvPr>
            <p:ph type="ctrTitle"/>
          </p:nvPr>
        </p:nvSpPr>
        <p:spPr/>
        <p:txBody>
          <a:bodyPr/>
          <a:lstStyle/>
          <a:p>
            <a:r>
              <a:rPr lang="en-US" dirty="0"/>
              <a:t>What can we do about risk?</a:t>
            </a:r>
          </a:p>
        </p:txBody>
      </p:sp>
      <p:sp>
        <p:nvSpPr>
          <p:cNvPr id="6" name="Subtitle 5">
            <a:extLst>
              <a:ext uri="{FF2B5EF4-FFF2-40B4-BE49-F238E27FC236}">
                <a16:creationId xmlns:a16="http://schemas.microsoft.com/office/drawing/2014/main" id="{DCC0484A-53BF-D54C-A3C9-A35251625F5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68963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246D8-B1BD-2C41-AABE-4648190B4CED}"/>
              </a:ext>
            </a:extLst>
          </p:cNvPr>
          <p:cNvSpPr>
            <a:spLocks noGrp="1"/>
          </p:cNvSpPr>
          <p:nvPr>
            <p:ph type="title"/>
          </p:nvPr>
        </p:nvSpPr>
        <p:spPr/>
        <p:txBody>
          <a:bodyPr/>
          <a:lstStyle/>
          <a:p>
            <a:r>
              <a:rPr lang="en-US" dirty="0"/>
              <a:t>Assess &amp; prioritize</a:t>
            </a:r>
          </a:p>
        </p:txBody>
      </p:sp>
      <p:sp>
        <p:nvSpPr>
          <p:cNvPr id="3" name="Content Placeholder 2">
            <a:extLst>
              <a:ext uri="{FF2B5EF4-FFF2-40B4-BE49-F238E27FC236}">
                <a16:creationId xmlns:a16="http://schemas.microsoft.com/office/drawing/2014/main" id="{DBEB8B53-B172-FA4B-AA26-B421A2659EDE}"/>
              </a:ext>
            </a:extLst>
          </p:cNvPr>
          <p:cNvSpPr>
            <a:spLocks noGrp="1"/>
          </p:cNvSpPr>
          <p:nvPr>
            <p:ph idx="1"/>
          </p:nvPr>
        </p:nvSpPr>
        <p:spPr>
          <a:xfrm>
            <a:off x="612647" y="1715532"/>
            <a:ext cx="10653579" cy="1796595"/>
          </a:xfrm>
        </p:spPr>
        <p:txBody>
          <a:bodyPr/>
          <a:lstStyle/>
          <a:p>
            <a:r>
              <a:rPr lang="en-US" dirty="0"/>
              <a:t>You can identify each risk</a:t>
            </a:r>
          </a:p>
          <a:p>
            <a:r>
              <a:rPr lang="en-US" dirty="0"/>
              <a:t>You should give a unique identifier to each risk in your log</a:t>
            </a:r>
          </a:p>
          <a:p>
            <a:r>
              <a:rPr lang="en-US" dirty="0"/>
              <a:t>And determine if the risks’ </a:t>
            </a:r>
            <a:r>
              <a:rPr lang="en-US" b="1" u="sng" dirty="0"/>
              <a:t>likelihood to occur </a:t>
            </a:r>
            <a:r>
              <a:rPr lang="en-US" dirty="0"/>
              <a:t>and the </a:t>
            </a:r>
            <a:r>
              <a:rPr lang="en-US" b="1" u="sng" dirty="0"/>
              <a:t>impact of the risk</a:t>
            </a:r>
          </a:p>
        </p:txBody>
      </p:sp>
      <p:graphicFrame>
        <p:nvGraphicFramePr>
          <p:cNvPr id="4" name="Table 4">
            <a:extLst>
              <a:ext uri="{FF2B5EF4-FFF2-40B4-BE49-F238E27FC236}">
                <a16:creationId xmlns:a16="http://schemas.microsoft.com/office/drawing/2014/main" id="{A71CC977-79D4-B241-B439-9BA557C75E31}"/>
              </a:ext>
            </a:extLst>
          </p:cNvPr>
          <p:cNvGraphicFramePr>
            <a:graphicFrameLocks noGrp="1"/>
          </p:cNvGraphicFramePr>
          <p:nvPr/>
        </p:nvGraphicFramePr>
        <p:xfrm>
          <a:off x="1720272" y="3961630"/>
          <a:ext cx="8127999" cy="11074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962379382"/>
                    </a:ext>
                  </a:extLst>
                </a:gridCol>
                <a:gridCol w="2709333">
                  <a:extLst>
                    <a:ext uri="{9D8B030D-6E8A-4147-A177-3AD203B41FA5}">
                      <a16:colId xmlns:a16="http://schemas.microsoft.com/office/drawing/2014/main" val="2086591210"/>
                    </a:ext>
                  </a:extLst>
                </a:gridCol>
                <a:gridCol w="2709333">
                  <a:extLst>
                    <a:ext uri="{9D8B030D-6E8A-4147-A177-3AD203B41FA5}">
                      <a16:colId xmlns:a16="http://schemas.microsoft.com/office/drawing/2014/main" val="3719827454"/>
                    </a:ext>
                  </a:extLst>
                </a:gridCol>
              </a:tblGrid>
              <a:tr h="370840">
                <a:tc>
                  <a:txBody>
                    <a:bodyPr/>
                    <a:lstStyle/>
                    <a:p>
                      <a:endParaRPr lang="en-US"/>
                    </a:p>
                  </a:txBody>
                  <a:tcPr/>
                </a:tc>
                <a:tc>
                  <a:txBody>
                    <a:bodyPr/>
                    <a:lstStyle/>
                    <a:p>
                      <a:r>
                        <a:rPr lang="en-US" dirty="0"/>
                        <a:t>Low Impact</a:t>
                      </a:r>
                    </a:p>
                  </a:txBody>
                  <a:tcPr/>
                </a:tc>
                <a:tc>
                  <a:txBody>
                    <a:bodyPr/>
                    <a:lstStyle/>
                    <a:p>
                      <a:r>
                        <a:rPr lang="en-US" dirty="0"/>
                        <a:t>High Impact</a:t>
                      </a:r>
                    </a:p>
                  </a:txBody>
                  <a:tcPr/>
                </a:tc>
                <a:extLst>
                  <a:ext uri="{0D108BD9-81ED-4DB2-BD59-A6C34878D82A}">
                    <a16:rowId xmlns:a16="http://schemas.microsoft.com/office/drawing/2014/main" val="2356820753"/>
                  </a:ext>
                </a:extLst>
              </a:tr>
              <a:tr h="370840">
                <a:tc>
                  <a:txBody>
                    <a:bodyPr/>
                    <a:lstStyle/>
                    <a:p>
                      <a:r>
                        <a:rPr lang="en-US" b="1" dirty="0"/>
                        <a:t>Low Likelihood</a:t>
                      </a:r>
                    </a:p>
                  </a:txBody>
                  <a:tcPr/>
                </a:tc>
                <a:tc>
                  <a:txBody>
                    <a:bodyPr/>
                    <a:lstStyle/>
                    <a:p>
                      <a:r>
                        <a:rPr lang="en-US" dirty="0"/>
                        <a:t>Monitor the risk</a:t>
                      </a:r>
                    </a:p>
                  </a:txBody>
                  <a:tcPr/>
                </a:tc>
                <a:tc>
                  <a:txBody>
                    <a:bodyPr/>
                    <a:lstStyle/>
                    <a:p>
                      <a:r>
                        <a:rPr lang="en-US" dirty="0"/>
                        <a:t>Monitor the risk</a:t>
                      </a:r>
                    </a:p>
                  </a:txBody>
                  <a:tcPr>
                    <a:lnB w="12700" cmpd="sng">
                      <a:noFill/>
                    </a:lnB>
                  </a:tcPr>
                </a:tc>
                <a:extLst>
                  <a:ext uri="{0D108BD9-81ED-4DB2-BD59-A6C34878D82A}">
                    <a16:rowId xmlns:a16="http://schemas.microsoft.com/office/drawing/2014/main" val="3376617824"/>
                  </a:ext>
                </a:extLst>
              </a:tr>
              <a:tr h="0">
                <a:tc>
                  <a:txBody>
                    <a:bodyPr/>
                    <a:lstStyle/>
                    <a:p>
                      <a:r>
                        <a:rPr lang="en-US" b="1" dirty="0"/>
                        <a:t>High Likelihood</a:t>
                      </a:r>
                    </a:p>
                  </a:txBody>
                  <a:tcPr/>
                </a:tc>
                <a:tc>
                  <a:txBody>
                    <a:bodyPr/>
                    <a:lstStyle/>
                    <a:p>
                      <a:r>
                        <a:rPr lang="en-US" dirty="0"/>
                        <a:t>Mitigate the risk</a:t>
                      </a:r>
                    </a:p>
                  </a:txBody>
                  <a:tcPr>
                    <a:lnR w="12700" cmpd="sng">
                      <a:noFill/>
                    </a:lnR>
                  </a:tcPr>
                </a:tc>
                <a:tc>
                  <a:txBody>
                    <a:bodyPr/>
                    <a:lstStyle/>
                    <a:p>
                      <a:r>
                        <a:rPr lang="en-US" dirty="0"/>
                        <a:t>Take immediate action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25495676"/>
                  </a:ext>
                </a:extLst>
              </a:tr>
            </a:tbl>
          </a:graphicData>
        </a:graphic>
      </p:graphicFrame>
    </p:spTree>
    <p:extLst>
      <p:ext uri="{BB962C8B-B14F-4D97-AF65-F5344CB8AC3E}">
        <p14:creationId xmlns:p14="http://schemas.microsoft.com/office/powerpoint/2010/main" val="4065306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0E9C9-9908-D140-AAB4-DA89148373E5}"/>
              </a:ext>
            </a:extLst>
          </p:cNvPr>
          <p:cNvSpPr>
            <a:spLocks noGrp="1"/>
          </p:cNvSpPr>
          <p:nvPr>
            <p:ph type="title"/>
          </p:nvPr>
        </p:nvSpPr>
        <p:spPr/>
        <p:txBody>
          <a:bodyPr/>
          <a:lstStyle/>
          <a:p>
            <a:r>
              <a:rPr lang="en-US" dirty="0"/>
              <a:t>You can also develop a risk management strategy</a:t>
            </a:r>
          </a:p>
        </p:txBody>
      </p:sp>
      <p:sp>
        <p:nvSpPr>
          <p:cNvPr id="3" name="Content Placeholder 2">
            <a:extLst>
              <a:ext uri="{FF2B5EF4-FFF2-40B4-BE49-F238E27FC236}">
                <a16:creationId xmlns:a16="http://schemas.microsoft.com/office/drawing/2014/main" id="{34BA7B0F-AA59-1C43-A29E-13AED5B55750}"/>
              </a:ext>
            </a:extLst>
          </p:cNvPr>
          <p:cNvSpPr>
            <a:spLocks noGrp="1"/>
          </p:cNvSpPr>
          <p:nvPr>
            <p:ph idx="1"/>
          </p:nvPr>
        </p:nvSpPr>
        <p:spPr/>
        <p:txBody>
          <a:bodyPr>
            <a:normAutofit/>
          </a:bodyPr>
          <a:lstStyle/>
          <a:p>
            <a:r>
              <a:rPr lang="en-US" sz="2800" dirty="0"/>
              <a:t>There are four strategic responses to a risk that is identified:</a:t>
            </a:r>
          </a:p>
          <a:p>
            <a:pPr marL="685800" lvl="1" indent="-457200">
              <a:buFont typeface="+mj-lt"/>
              <a:buAutoNum type="arabicPeriod"/>
            </a:pPr>
            <a:r>
              <a:rPr lang="en-US" sz="2400" b="1" dirty="0"/>
              <a:t>Avoid: </a:t>
            </a:r>
            <a:r>
              <a:rPr lang="en-US" sz="2400" dirty="0"/>
              <a:t>remove all access to the risk</a:t>
            </a:r>
          </a:p>
          <a:p>
            <a:pPr marL="685800" lvl="1" indent="-457200">
              <a:buFont typeface="+mj-lt"/>
              <a:buAutoNum type="arabicPeriod"/>
            </a:pPr>
            <a:r>
              <a:rPr lang="en-US" sz="2400" b="1" dirty="0"/>
              <a:t>Reduce: </a:t>
            </a:r>
            <a:r>
              <a:rPr lang="en-US" sz="2400" dirty="0"/>
              <a:t>Minimize the likelihood of impact</a:t>
            </a:r>
          </a:p>
          <a:p>
            <a:pPr marL="685800" lvl="1" indent="-457200">
              <a:buFont typeface="+mj-lt"/>
              <a:buAutoNum type="arabicPeriod"/>
            </a:pPr>
            <a:r>
              <a:rPr lang="en-US" sz="2400" b="1" dirty="0"/>
              <a:t>Transfer: </a:t>
            </a:r>
            <a:r>
              <a:rPr lang="en-US" sz="2400" dirty="0"/>
              <a:t>Shift the risk elsewhere</a:t>
            </a:r>
          </a:p>
          <a:p>
            <a:pPr marL="685800" lvl="1" indent="-457200">
              <a:buFont typeface="+mj-lt"/>
              <a:buAutoNum type="arabicPeriod"/>
            </a:pPr>
            <a:r>
              <a:rPr lang="en-US" sz="2400" b="1" dirty="0"/>
              <a:t>Accept: </a:t>
            </a:r>
            <a:r>
              <a:rPr lang="en-US" sz="2400" dirty="0"/>
              <a:t>Live with low-impact, low-likelihood risks</a:t>
            </a:r>
          </a:p>
        </p:txBody>
      </p:sp>
    </p:spTree>
    <p:extLst>
      <p:ext uri="{BB962C8B-B14F-4D97-AF65-F5344CB8AC3E}">
        <p14:creationId xmlns:p14="http://schemas.microsoft.com/office/powerpoint/2010/main" val="2517402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0E9C9-9908-D140-AAB4-DA89148373E5}"/>
              </a:ext>
            </a:extLst>
          </p:cNvPr>
          <p:cNvSpPr>
            <a:spLocks noGrp="1"/>
          </p:cNvSpPr>
          <p:nvPr>
            <p:ph type="title"/>
          </p:nvPr>
        </p:nvSpPr>
        <p:spPr/>
        <p:txBody>
          <a:bodyPr/>
          <a:lstStyle/>
          <a:p>
            <a:r>
              <a:rPr lang="en-US" dirty="0"/>
              <a:t>Risk Management strategy</a:t>
            </a:r>
          </a:p>
        </p:txBody>
      </p:sp>
      <p:graphicFrame>
        <p:nvGraphicFramePr>
          <p:cNvPr id="6" name="Table 6">
            <a:extLst>
              <a:ext uri="{FF2B5EF4-FFF2-40B4-BE49-F238E27FC236}">
                <a16:creationId xmlns:a16="http://schemas.microsoft.com/office/drawing/2014/main" id="{2161F902-7EE9-464F-B960-A6E80AE714C8}"/>
              </a:ext>
            </a:extLst>
          </p:cNvPr>
          <p:cNvGraphicFramePr>
            <a:graphicFrameLocks noGrp="1"/>
          </p:cNvGraphicFramePr>
          <p:nvPr>
            <p:ph idx="1"/>
          </p:nvPr>
        </p:nvGraphicFramePr>
        <p:xfrm>
          <a:off x="612775" y="1716088"/>
          <a:ext cx="10653712" cy="3205480"/>
        </p:xfrm>
        <a:graphic>
          <a:graphicData uri="http://schemas.openxmlformats.org/drawingml/2006/table">
            <a:tbl>
              <a:tblPr firstRow="1" bandRow="1">
                <a:tableStyleId>{5C22544A-7EE6-4342-B048-85BDC9FD1C3A}</a:tableStyleId>
              </a:tblPr>
              <a:tblGrid>
                <a:gridCol w="5326856">
                  <a:extLst>
                    <a:ext uri="{9D8B030D-6E8A-4147-A177-3AD203B41FA5}">
                      <a16:colId xmlns:a16="http://schemas.microsoft.com/office/drawing/2014/main" val="2085674787"/>
                    </a:ext>
                  </a:extLst>
                </a:gridCol>
                <a:gridCol w="5326856">
                  <a:extLst>
                    <a:ext uri="{9D8B030D-6E8A-4147-A177-3AD203B41FA5}">
                      <a16:colId xmlns:a16="http://schemas.microsoft.com/office/drawing/2014/main" val="1634869741"/>
                    </a:ext>
                  </a:extLst>
                </a:gridCol>
              </a:tblGrid>
              <a:tr h="370840">
                <a:tc>
                  <a:txBody>
                    <a:bodyPr/>
                    <a:lstStyle/>
                    <a:p>
                      <a:r>
                        <a:rPr lang="en-US" dirty="0">
                          <a:solidFill>
                            <a:schemeClr val="tx1"/>
                          </a:solidFill>
                        </a:rPr>
                        <a:t>Strategy</a:t>
                      </a:r>
                    </a:p>
                  </a:txBody>
                  <a:tcPr>
                    <a:noFill/>
                  </a:tcPr>
                </a:tc>
                <a:tc>
                  <a:txBody>
                    <a:bodyPr/>
                    <a:lstStyle/>
                    <a:p>
                      <a:r>
                        <a:rPr lang="en-US" dirty="0">
                          <a:solidFill>
                            <a:schemeClr val="tx1"/>
                          </a:solidFill>
                        </a:rPr>
                        <a:t>Example</a:t>
                      </a:r>
                    </a:p>
                  </a:txBody>
                  <a:tcPr>
                    <a:noFill/>
                  </a:tcPr>
                </a:tc>
                <a:extLst>
                  <a:ext uri="{0D108BD9-81ED-4DB2-BD59-A6C34878D82A}">
                    <a16:rowId xmlns:a16="http://schemas.microsoft.com/office/drawing/2014/main" val="1768611086"/>
                  </a:ext>
                </a:extLst>
              </a:tr>
              <a:tr h="370840">
                <a:tc>
                  <a:txBody>
                    <a:bodyPr/>
                    <a:lstStyle/>
                    <a:p>
                      <a:r>
                        <a:rPr lang="en-US" b="1" dirty="0"/>
                        <a:t>Avoid</a:t>
                      </a:r>
                    </a:p>
                    <a:p>
                      <a:endParaRPr lang="en-US" b="1" dirty="0"/>
                    </a:p>
                  </a:txBody>
                  <a:tcPr>
                    <a:noFill/>
                  </a:tcPr>
                </a:tc>
                <a:tc>
                  <a:txBody>
                    <a:bodyPr/>
                    <a:lstStyle/>
                    <a:p>
                      <a:r>
                        <a:rPr lang="en-US" dirty="0">
                          <a:solidFill>
                            <a:schemeClr val="tx1"/>
                          </a:solidFill>
                        </a:rPr>
                        <a:t>If an area is prone to bad weather, do not build your house there.</a:t>
                      </a:r>
                    </a:p>
                  </a:txBody>
                  <a:tcPr>
                    <a:noFill/>
                  </a:tcPr>
                </a:tc>
                <a:extLst>
                  <a:ext uri="{0D108BD9-81ED-4DB2-BD59-A6C34878D82A}">
                    <a16:rowId xmlns:a16="http://schemas.microsoft.com/office/drawing/2014/main" val="3429835438"/>
                  </a:ext>
                </a:extLst>
              </a:tr>
              <a:tr h="370840">
                <a:tc>
                  <a:txBody>
                    <a:bodyPr/>
                    <a:lstStyle/>
                    <a:p>
                      <a:r>
                        <a:rPr lang="en-US" b="1" dirty="0"/>
                        <a:t>Reduce</a:t>
                      </a:r>
                    </a:p>
                  </a:txBody>
                  <a:tcPr>
                    <a:noFill/>
                  </a:tcPr>
                </a:tc>
                <a:tc>
                  <a:txBody>
                    <a:bodyPr/>
                    <a:lstStyle/>
                    <a:p>
                      <a:r>
                        <a:rPr lang="en-US" dirty="0">
                          <a:solidFill>
                            <a:schemeClr val="tx1"/>
                          </a:solidFill>
                        </a:rPr>
                        <a:t>If you have a busy season at work, be sure to train staff. If a staff member is sick, work is not interrupted. </a:t>
                      </a:r>
                    </a:p>
                  </a:txBody>
                  <a:tcPr>
                    <a:noFill/>
                  </a:tcPr>
                </a:tc>
                <a:extLst>
                  <a:ext uri="{0D108BD9-81ED-4DB2-BD59-A6C34878D82A}">
                    <a16:rowId xmlns:a16="http://schemas.microsoft.com/office/drawing/2014/main" val="2394745151"/>
                  </a:ext>
                </a:extLst>
              </a:tr>
              <a:tr h="370840">
                <a:tc>
                  <a:txBody>
                    <a:bodyPr/>
                    <a:lstStyle/>
                    <a:p>
                      <a:r>
                        <a:rPr lang="en-US" b="1" dirty="0"/>
                        <a:t>Transfer</a:t>
                      </a:r>
                    </a:p>
                  </a:txBody>
                  <a:tcPr>
                    <a:noFill/>
                  </a:tcPr>
                </a:tc>
                <a:tc>
                  <a:txBody>
                    <a:bodyPr/>
                    <a:lstStyle/>
                    <a:p>
                      <a:r>
                        <a:rPr lang="en-US" dirty="0">
                          <a:solidFill>
                            <a:schemeClr val="tx1"/>
                          </a:solidFill>
                        </a:rPr>
                        <a:t>Buy insurance or outsource the task to an expert.</a:t>
                      </a:r>
                    </a:p>
                  </a:txBody>
                  <a:tcPr>
                    <a:noFill/>
                  </a:tcPr>
                </a:tc>
                <a:extLst>
                  <a:ext uri="{0D108BD9-81ED-4DB2-BD59-A6C34878D82A}">
                    <a16:rowId xmlns:a16="http://schemas.microsoft.com/office/drawing/2014/main" val="935317585"/>
                  </a:ext>
                </a:extLst>
              </a:tr>
              <a:tr h="370840">
                <a:tc>
                  <a:txBody>
                    <a:bodyPr/>
                    <a:lstStyle/>
                    <a:p>
                      <a:r>
                        <a:rPr lang="en-US" b="1" dirty="0"/>
                        <a:t>Accept</a:t>
                      </a:r>
                    </a:p>
                  </a:txBody>
                  <a:tcPr>
                    <a:noFill/>
                  </a:tcPr>
                </a:tc>
                <a:tc>
                  <a:txBody>
                    <a:bodyPr/>
                    <a:lstStyle/>
                    <a:p>
                      <a:r>
                        <a:rPr lang="en-US" dirty="0">
                          <a:solidFill>
                            <a:schemeClr val="tx1"/>
                          </a:solidFill>
                        </a:rPr>
                        <a:t>Understand something may happen and live with it</a:t>
                      </a:r>
                    </a:p>
                  </a:txBody>
                  <a:tcPr>
                    <a:noFill/>
                  </a:tcPr>
                </a:tc>
                <a:extLst>
                  <a:ext uri="{0D108BD9-81ED-4DB2-BD59-A6C34878D82A}">
                    <a16:rowId xmlns:a16="http://schemas.microsoft.com/office/drawing/2014/main" val="3742031716"/>
                  </a:ext>
                </a:extLst>
              </a:tr>
            </a:tbl>
          </a:graphicData>
        </a:graphic>
      </p:graphicFrame>
    </p:spTree>
    <p:extLst>
      <p:ext uri="{BB962C8B-B14F-4D97-AF65-F5344CB8AC3E}">
        <p14:creationId xmlns:p14="http://schemas.microsoft.com/office/powerpoint/2010/main" val="54765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87779</TotalTime>
  <Words>1921</Words>
  <Application>Microsoft Macintosh PowerPoint</Application>
  <PresentationFormat>Widescreen</PresentationFormat>
  <Paragraphs>268</Paragraphs>
  <Slides>37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Calibri</vt:lpstr>
      <vt:lpstr>Neue Haas Grotesk Text Pro</vt:lpstr>
      <vt:lpstr>VanillaVTI</vt:lpstr>
      <vt:lpstr>MIS: Special topics</vt:lpstr>
      <vt:lpstr>Hello x Day 4</vt:lpstr>
      <vt:lpstr>Risk Assessment</vt:lpstr>
      <vt:lpstr>How do we manage risk?</vt:lpstr>
      <vt:lpstr>What type of risks exist?</vt:lpstr>
      <vt:lpstr>What can we do about risk?</vt:lpstr>
      <vt:lpstr>Assess &amp; prioritize</vt:lpstr>
      <vt:lpstr>You can also develop a risk management strategy</vt:lpstr>
      <vt:lpstr>Risk Management strategy</vt:lpstr>
      <vt:lpstr>How do we track risk?</vt:lpstr>
      <vt:lpstr>Example of a risk register</vt:lpstr>
      <vt:lpstr>Documentation</vt:lpstr>
      <vt:lpstr>Project Documentation reminder</vt:lpstr>
      <vt:lpstr>Documentation</vt:lpstr>
      <vt:lpstr>A business analyst creates documentation at the start of a project. The IT auditor looks at documentation after the project has been completed and is in standard use.</vt:lpstr>
      <vt:lpstr>Remember this? The IT Audit Process</vt:lpstr>
      <vt:lpstr>Here is the Auditing documentation process</vt:lpstr>
      <vt:lpstr>Auditing Documentation</vt:lpstr>
      <vt:lpstr>Auditing Documentation</vt:lpstr>
      <vt:lpstr>Let’s work through an example</vt:lpstr>
      <vt:lpstr>What happens after an audit is completed?</vt:lpstr>
      <vt:lpstr>IT Controls</vt:lpstr>
      <vt:lpstr>IT Controls</vt:lpstr>
      <vt:lpstr>Management’s use of controls</vt:lpstr>
      <vt:lpstr>PowerPoint Presentation</vt:lpstr>
      <vt:lpstr>COSO Framework</vt:lpstr>
      <vt:lpstr>Risk Assessment</vt:lpstr>
      <vt:lpstr>Control Activities</vt:lpstr>
      <vt:lpstr>Information &amp; Communication</vt:lpstr>
      <vt:lpstr>Control Environment</vt:lpstr>
      <vt:lpstr>Monitoring Activities</vt:lpstr>
      <vt:lpstr>Implementing the COSO Framework</vt:lpstr>
      <vt:lpstr>Ongoing monitoring &amp; auditing</vt:lpstr>
      <vt:lpstr>How do organizations set process controls up?</vt:lpstr>
      <vt:lpstr>Management’s use of controls</vt:lpstr>
      <vt:lpstr>COSO Framework</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Courtney C Minich</dc:creator>
  <cp:lastModifiedBy>Courtney C Minich</cp:lastModifiedBy>
  <cp:revision>32</cp:revision>
  <dcterms:created xsi:type="dcterms:W3CDTF">2025-07-11T23:23:09Z</dcterms:created>
  <dcterms:modified xsi:type="dcterms:W3CDTF">2025-09-11T21:57:09Z</dcterms:modified>
</cp:coreProperties>
</file>