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1"/>
  </p:sldMasterIdLst>
  <p:notesMasterIdLst>
    <p:notesMasterId r:id="rId4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74" r:id="rId12"/>
    <p:sldId id="276" r:id="rId13"/>
    <p:sldId id="277" r:id="rId14"/>
    <p:sldId id="304" r:id="rId15"/>
    <p:sldId id="305" r:id="rId16"/>
    <p:sldId id="306" r:id="rId17"/>
    <p:sldId id="307" r:id="rId18"/>
    <p:sldId id="308" r:id="rId19"/>
    <p:sldId id="309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56" r:id="rId29"/>
    <p:sldId id="357" r:id="rId30"/>
    <p:sldId id="319" r:id="rId31"/>
    <p:sldId id="354" r:id="rId32"/>
    <p:sldId id="355" r:id="rId33"/>
    <p:sldId id="358" r:id="rId34"/>
    <p:sldId id="359" r:id="rId35"/>
    <p:sldId id="363" r:id="rId36"/>
    <p:sldId id="364" r:id="rId37"/>
    <p:sldId id="365" r:id="rId38"/>
    <p:sldId id="366" r:id="rId39"/>
    <p:sldId id="360" r:id="rId40"/>
    <p:sldId id="320" r:id="rId41"/>
    <p:sldId id="321" r:id="rId42"/>
    <p:sldId id="324" r:id="rId43"/>
    <p:sldId id="322" r:id="rId44"/>
    <p:sldId id="323" r:id="rId45"/>
    <p:sldId id="325" r:id="rId46"/>
    <p:sldId id="361" r:id="rId47"/>
    <p:sldId id="362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9"/>
    <p:restoredTop sz="95958"/>
  </p:normalViewPr>
  <p:slideViewPr>
    <p:cSldViewPr snapToGrid="0" snapToObjects="1">
      <p:cViewPr varScale="1">
        <p:scale>
          <a:sx n="111" d="100"/>
          <a:sy n="111" d="100"/>
        </p:scale>
        <p:origin x="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384734-2CC4-F44B-B249-8EF2929B7604}" type="doc">
      <dgm:prSet loTypeId="urn:microsoft.com/office/officeart/2005/8/layout/chevron1" loCatId="" qsTypeId="urn:microsoft.com/office/officeart/2005/8/quickstyle/simple1" qsCatId="simple" csTypeId="urn:microsoft.com/office/officeart/2005/8/colors/colorful2" csCatId="colorful" phldr="1"/>
      <dgm:spPr/>
    </dgm:pt>
    <dgm:pt modelId="{C666DFB3-5BEF-D143-B04F-FB5D8A09261C}">
      <dgm:prSet phldrT="[Text]"/>
      <dgm:spPr/>
      <dgm:t>
        <a:bodyPr/>
        <a:lstStyle/>
        <a:p>
          <a:r>
            <a:rPr lang="en-US" dirty="0"/>
            <a:t>Initiation</a:t>
          </a:r>
        </a:p>
      </dgm:t>
    </dgm:pt>
    <dgm:pt modelId="{430BB8CA-2FFC-3342-AC41-E73A9A78607A}" type="parTrans" cxnId="{EE13DA79-4A81-C24B-8EF2-42EC0CEE5B93}">
      <dgm:prSet/>
      <dgm:spPr/>
      <dgm:t>
        <a:bodyPr/>
        <a:lstStyle/>
        <a:p>
          <a:endParaRPr lang="en-US"/>
        </a:p>
      </dgm:t>
    </dgm:pt>
    <dgm:pt modelId="{39C65217-D95D-8D49-A4AF-4AC6D2DD3A3F}" type="sibTrans" cxnId="{EE13DA79-4A81-C24B-8EF2-42EC0CEE5B93}">
      <dgm:prSet/>
      <dgm:spPr/>
      <dgm:t>
        <a:bodyPr/>
        <a:lstStyle/>
        <a:p>
          <a:endParaRPr lang="en-US"/>
        </a:p>
      </dgm:t>
    </dgm:pt>
    <dgm:pt modelId="{7F936B6B-A69F-B646-918F-ACB27F132BD2}">
      <dgm:prSet/>
      <dgm:spPr/>
      <dgm:t>
        <a:bodyPr/>
        <a:lstStyle/>
        <a:p>
          <a:r>
            <a:rPr lang="en-US" dirty="0"/>
            <a:t>Planning</a:t>
          </a:r>
        </a:p>
      </dgm:t>
    </dgm:pt>
    <dgm:pt modelId="{D5D9EF1E-AD86-664C-BC54-59BEA411E46A}" type="parTrans" cxnId="{E5EAC920-99F2-A247-BA4B-EEA40BFA7D8F}">
      <dgm:prSet/>
      <dgm:spPr/>
      <dgm:t>
        <a:bodyPr/>
        <a:lstStyle/>
        <a:p>
          <a:endParaRPr lang="en-US"/>
        </a:p>
      </dgm:t>
    </dgm:pt>
    <dgm:pt modelId="{975C85D8-95B8-4645-9AB5-4E2014ECF83C}" type="sibTrans" cxnId="{E5EAC920-99F2-A247-BA4B-EEA40BFA7D8F}">
      <dgm:prSet/>
      <dgm:spPr/>
      <dgm:t>
        <a:bodyPr/>
        <a:lstStyle/>
        <a:p>
          <a:endParaRPr lang="en-US"/>
        </a:p>
      </dgm:t>
    </dgm:pt>
    <dgm:pt modelId="{2616145A-67B8-024C-B28E-116A0BDDC581}">
      <dgm:prSet/>
      <dgm:spPr/>
      <dgm:t>
        <a:bodyPr/>
        <a:lstStyle/>
        <a:p>
          <a:r>
            <a:rPr lang="en-US" dirty="0"/>
            <a:t>Execution </a:t>
          </a:r>
        </a:p>
      </dgm:t>
    </dgm:pt>
    <dgm:pt modelId="{88E23898-198A-2C43-AB0B-E67587878620}" type="parTrans" cxnId="{04C3AA71-1E24-1543-A958-296058CE1111}">
      <dgm:prSet/>
      <dgm:spPr/>
      <dgm:t>
        <a:bodyPr/>
        <a:lstStyle/>
        <a:p>
          <a:endParaRPr lang="en-US"/>
        </a:p>
      </dgm:t>
    </dgm:pt>
    <dgm:pt modelId="{18328B31-6451-2549-95D0-C30F443209B4}" type="sibTrans" cxnId="{04C3AA71-1E24-1543-A958-296058CE1111}">
      <dgm:prSet/>
      <dgm:spPr/>
      <dgm:t>
        <a:bodyPr/>
        <a:lstStyle/>
        <a:p>
          <a:endParaRPr lang="en-US"/>
        </a:p>
      </dgm:t>
    </dgm:pt>
    <dgm:pt modelId="{10CD04D4-FD7B-5F4A-A581-FE785AC0142F}">
      <dgm:prSet/>
      <dgm:spPr/>
      <dgm:t>
        <a:bodyPr/>
        <a:lstStyle/>
        <a:p>
          <a:r>
            <a:rPr lang="en-US" dirty="0"/>
            <a:t>Monitoring &amp; Control</a:t>
          </a:r>
        </a:p>
      </dgm:t>
    </dgm:pt>
    <dgm:pt modelId="{71642E1D-F644-654E-A470-34544A4FED02}" type="parTrans" cxnId="{3AE08032-BBC7-7145-A3C3-5D4A2A45DE7F}">
      <dgm:prSet/>
      <dgm:spPr/>
      <dgm:t>
        <a:bodyPr/>
        <a:lstStyle/>
        <a:p>
          <a:endParaRPr lang="en-US"/>
        </a:p>
      </dgm:t>
    </dgm:pt>
    <dgm:pt modelId="{0DB8537E-B572-C542-BF26-007DAB0CADF5}" type="sibTrans" cxnId="{3AE08032-BBC7-7145-A3C3-5D4A2A45DE7F}">
      <dgm:prSet/>
      <dgm:spPr/>
      <dgm:t>
        <a:bodyPr/>
        <a:lstStyle/>
        <a:p>
          <a:endParaRPr lang="en-US"/>
        </a:p>
      </dgm:t>
    </dgm:pt>
    <dgm:pt modelId="{488109C0-A7F2-5B4A-BAD7-0FA82F7FA177}">
      <dgm:prSet/>
      <dgm:spPr/>
      <dgm:t>
        <a:bodyPr/>
        <a:lstStyle/>
        <a:p>
          <a:r>
            <a:rPr lang="en-US" dirty="0"/>
            <a:t> Closure or Completion</a:t>
          </a:r>
        </a:p>
      </dgm:t>
    </dgm:pt>
    <dgm:pt modelId="{3D058EBB-5A9D-0843-BAB3-C52C7660CEE4}" type="parTrans" cxnId="{7364B654-DD91-5C4B-9A30-D1B2C0C38BFD}">
      <dgm:prSet/>
      <dgm:spPr/>
      <dgm:t>
        <a:bodyPr/>
        <a:lstStyle/>
        <a:p>
          <a:endParaRPr lang="en-US"/>
        </a:p>
      </dgm:t>
    </dgm:pt>
    <dgm:pt modelId="{0A64D0B5-3DEB-DB46-839C-A37918F13A5C}" type="sibTrans" cxnId="{7364B654-DD91-5C4B-9A30-D1B2C0C38BFD}">
      <dgm:prSet/>
      <dgm:spPr/>
      <dgm:t>
        <a:bodyPr/>
        <a:lstStyle/>
        <a:p>
          <a:endParaRPr lang="en-US"/>
        </a:p>
      </dgm:t>
    </dgm:pt>
    <dgm:pt modelId="{1AAD725B-2267-324E-8C44-AFBD10ACB713}" type="pres">
      <dgm:prSet presAssocID="{DE384734-2CC4-F44B-B249-8EF2929B7604}" presName="Name0" presStyleCnt="0">
        <dgm:presLayoutVars>
          <dgm:dir/>
          <dgm:animLvl val="lvl"/>
          <dgm:resizeHandles val="exact"/>
        </dgm:presLayoutVars>
      </dgm:prSet>
      <dgm:spPr/>
    </dgm:pt>
    <dgm:pt modelId="{279FB2EA-0E79-A349-B4B7-C9C533D93C4F}" type="pres">
      <dgm:prSet presAssocID="{C666DFB3-5BEF-D143-B04F-FB5D8A09261C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454C0230-F691-9642-AC32-F79D1AA6F088}" type="pres">
      <dgm:prSet presAssocID="{39C65217-D95D-8D49-A4AF-4AC6D2DD3A3F}" presName="parTxOnlySpace" presStyleCnt="0"/>
      <dgm:spPr/>
    </dgm:pt>
    <dgm:pt modelId="{7F259D71-F139-C842-887D-58D746D930A6}" type="pres">
      <dgm:prSet presAssocID="{7F936B6B-A69F-B646-918F-ACB27F132BD2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9AAA573F-5063-E644-8414-2856666C7815}" type="pres">
      <dgm:prSet presAssocID="{975C85D8-95B8-4645-9AB5-4E2014ECF83C}" presName="parTxOnlySpace" presStyleCnt="0"/>
      <dgm:spPr/>
    </dgm:pt>
    <dgm:pt modelId="{A63ACB5F-32D9-AE43-99BC-0A753A9ABC74}" type="pres">
      <dgm:prSet presAssocID="{2616145A-67B8-024C-B28E-116A0BDDC581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81572F52-7DDC-6E4D-8B5E-4A14D64CEA61}" type="pres">
      <dgm:prSet presAssocID="{18328B31-6451-2549-95D0-C30F443209B4}" presName="parTxOnlySpace" presStyleCnt="0"/>
      <dgm:spPr/>
    </dgm:pt>
    <dgm:pt modelId="{6DBDFA74-A8E3-6548-B33C-88BD2F666F34}" type="pres">
      <dgm:prSet presAssocID="{10CD04D4-FD7B-5F4A-A581-FE785AC0142F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89F5992-C257-E140-AE51-90E49B8B6623}" type="pres">
      <dgm:prSet presAssocID="{0DB8537E-B572-C542-BF26-007DAB0CADF5}" presName="parTxOnlySpace" presStyleCnt="0"/>
      <dgm:spPr/>
    </dgm:pt>
    <dgm:pt modelId="{102F0546-CB7E-774B-A995-0802AC7C364F}" type="pres">
      <dgm:prSet presAssocID="{488109C0-A7F2-5B4A-BAD7-0FA82F7FA177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DBD72A0B-89EA-7C48-B713-AFAE35C1DDA2}" type="presOf" srcId="{488109C0-A7F2-5B4A-BAD7-0FA82F7FA177}" destId="{102F0546-CB7E-774B-A995-0802AC7C364F}" srcOrd="0" destOrd="0" presId="urn:microsoft.com/office/officeart/2005/8/layout/chevron1"/>
    <dgm:cxn modelId="{E5EAC920-99F2-A247-BA4B-EEA40BFA7D8F}" srcId="{DE384734-2CC4-F44B-B249-8EF2929B7604}" destId="{7F936B6B-A69F-B646-918F-ACB27F132BD2}" srcOrd="1" destOrd="0" parTransId="{D5D9EF1E-AD86-664C-BC54-59BEA411E46A}" sibTransId="{975C85D8-95B8-4645-9AB5-4E2014ECF83C}"/>
    <dgm:cxn modelId="{3AE08032-BBC7-7145-A3C3-5D4A2A45DE7F}" srcId="{DE384734-2CC4-F44B-B249-8EF2929B7604}" destId="{10CD04D4-FD7B-5F4A-A581-FE785AC0142F}" srcOrd="3" destOrd="0" parTransId="{71642E1D-F644-654E-A470-34544A4FED02}" sibTransId="{0DB8537E-B572-C542-BF26-007DAB0CADF5}"/>
    <dgm:cxn modelId="{7364B654-DD91-5C4B-9A30-D1B2C0C38BFD}" srcId="{DE384734-2CC4-F44B-B249-8EF2929B7604}" destId="{488109C0-A7F2-5B4A-BAD7-0FA82F7FA177}" srcOrd="4" destOrd="0" parTransId="{3D058EBB-5A9D-0843-BAB3-C52C7660CEE4}" sibTransId="{0A64D0B5-3DEB-DB46-839C-A37918F13A5C}"/>
    <dgm:cxn modelId="{B5BEC166-AB8E-7741-B37F-2E7BC09E25E4}" type="presOf" srcId="{2616145A-67B8-024C-B28E-116A0BDDC581}" destId="{A63ACB5F-32D9-AE43-99BC-0A753A9ABC74}" srcOrd="0" destOrd="0" presId="urn:microsoft.com/office/officeart/2005/8/layout/chevron1"/>
    <dgm:cxn modelId="{04C3AA71-1E24-1543-A958-296058CE1111}" srcId="{DE384734-2CC4-F44B-B249-8EF2929B7604}" destId="{2616145A-67B8-024C-B28E-116A0BDDC581}" srcOrd="2" destOrd="0" parTransId="{88E23898-198A-2C43-AB0B-E67587878620}" sibTransId="{18328B31-6451-2549-95D0-C30F443209B4}"/>
    <dgm:cxn modelId="{EE13DA79-4A81-C24B-8EF2-42EC0CEE5B93}" srcId="{DE384734-2CC4-F44B-B249-8EF2929B7604}" destId="{C666DFB3-5BEF-D143-B04F-FB5D8A09261C}" srcOrd="0" destOrd="0" parTransId="{430BB8CA-2FFC-3342-AC41-E73A9A78607A}" sibTransId="{39C65217-D95D-8D49-A4AF-4AC6D2DD3A3F}"/>
    <dgm:cxn modelId="{8FE5E28B-4CDA-244D-A609-19BEFF5E67E9}" type="presOf" srcId="{C666DFB3-5BEF-D143-B04F-FB5D8A09261C}" destId="{279FB2EA-0E79-A349-B4B7-C9C533D93C4F}" srcOrd="0" destOrd="0" presId="urn:microsoft.com/office/officeart/2005/8/layout/chevron1"/>
    <dgm:cxn modelId="{CF171EA2-631D-604B-BD17-5866B46798BF}" type="presOf" srcId="{7F936B6B-A69F-B646-918F-ACB27F132BD2}" destId="{7F259D71-F139-C842-887D-58D746D930A6}" srcOrd="0" destOrd="0" presId="urn:microsoft.com/office/officeart/2005/8/layout/chevron1"/>
    <dgm:cxn modelId="{F5E25FAB-E1FC-9445-93F8-A358956C1FCF}" type="presOf" srcId="{10CD04D4-FD7B-5F4A-A581-FE785AC0142F}" destId="{6DBDFA74-A8E3-6548-B33C-88BD2F666F34}" srcOrd="0" destOrd="0" presId="urn:microsoft.com/office/officeart/2005/8/layout/chevron1"/>
    <dgm:cxn modelId="{C367ADF6-EB4A-6E44-ADB4-9F7A0C563D6B}" type="presOf" srcId="{DE384734-2CC4-F44B-B249-8EF2929B7604}" destId="{1AAD725B-2267-324E-8C44-AFBD10ACB713}" srcOrd="0" destOrd="0" presId="urn:microsoft.com/office/officeart/2005/8/layout/chevron1"/>
    <dgm:cxn modelId="{7181E9E6-2332-CE43-A4D8-8D9FF044B74F}" type="presParOf" srcId="{1AAD725B-2267-324E-8C44-AFBD10ACB713}" destId="{279FB2EA-0E79-A349-B4B7-C9C533D93C4F}" srcOrd="0" destOrd="0" presId="urn:microsoft.com/office/officeart/2005/8/layout/chevron1"/>
    <dgm:cxn modelId="{594313D9-421F-B549-9D77-CB1E9590D095}" type="presParOf" srcId="{1AAD725B-2267-324E-8C44-AFBD10ACB713}" destId="{454C0230-F691-9642-AC32-F79D1AA6F088}" srcOrd="1" destOrd="0" presId="urn:microsoft.com/office/officeart/2005/8/layout/chevron1"/>
    <dgm:cxn modelId="{1DC85DAC-A06F-E344-A68A-AC9381521803}" type="presParOf" srcId="{1AAD725B-2267-324E-8C44-AFBD10ACB713}" destId="{7F259D71-F139-C842-887D-58D746D930A6}" srcOrd="2" destOrd="0" presId="urn:microsoft.com/office/officeart/2005/8/layout/chevron1"/>
    <dgm:cxn modelId="{34260937-49A4-C944-B234-ECA64AA3AF19}" type="presParOf" srcId="{1AAD725B-2267-324E-8C44-AFBD10ACB713}" destId="{9AAA573F-5063-E644-8414-2856666C7815}" srcOrd="3" destOrd="0" presId="urn:microsoft.com/office/officeart/2005/8/layout/chevron1"/>
    <dgm:cxn modelId="{86CB3154-6823-E447-B7E7-09A23DD52F88}" type="presParOf" srcId="{1AAD725B-2267-324E-8C44-AFBD10ACB713}" destId="{A63ACB5F-32D9-AE43-99BC-0A753A9ABC74}" srcOrd="4" destOrd="0" presId="urn:microsoft.com/office/officeart/2005/8/layout/chevron1"/>
    <dgm:cxn modelId="{E84CCEA5-B47D-D943-A6C2-556119965E26}" type="presParOf" srcId="{1AAD725B-2267-324E-8C44-AFBD10ACB713}" destId="{81572F52-7DDC-6E4D-8B5E-4A14D64CEA61}" srcOrd="5" destOrd="0" presId="urn:microsoft.com/office/officeart/2005/8/layout/chevron1"/>
    <dgm:cxn modelId="{8DA87ADA-AC91-C14F-AA5E-ECBC78321122}" type="presParOf" srcId="{1AAD725B-2267-324E-8C44-AFBD10ACB713}" destId="{6DBDFA74-A8E3-6548-B33C-88BD2F666F34}" srcOrd="6" destOrd="0" presId="urn:microsoft.com/office/officeart/2005/8/layout/chevron1"/>
    <dgm:cxn modelId="{40D9AE09-08B5-2043-A702-34AF91417C9C}" type="presParOf" srcId="{1AAD725B-2267-324E-8C44-AFBD10ACB713}" destId="{489F5992-C257-E140-AE51-90E49B8B6623}" srcOrd="7" destOrd="0" presId="urn:microsoft.com/office/officeart/2005/8/layout/chevron1"/>
    <dgm:cxn modelId="{007C9B30-9FE4-844F-840C-98D4D39E1670}" type="presParOf" srcId="{1AAD725B-2267-324E-8C44-AFBD10ACB713}" destId="{102F0546-CB7E-774B-A995-0802AC7C364F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FB2EA-0E79-A349-B4B7-C9C533D93C4F}">
      <dsp:nvSpPr>
        <dsp:cNvPr id="0" name=""/>
        <dsp:cNvSpPr/>
      </dsp:nvSpPr>
      <dsp:spPr>
        <a:xfrm>
          <a:off x="2726" y="2729735"/>
          <a:ext cx="2426734" cy="97069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Initiation</a:t>
          </a:r>
        </a:p>
      </dsp:txBody>
      <dsp:txXfrm>
        <a:off x="488073" y="2729735"/>
        <a:ext cx="1456041" cy="970693"/>
      </dsp:txXfrm>
    </dsp:sp>
    <dsp:sp modelId="{7F259D71-F139-C842-887D-58D746D930A6}">
      <dsp:nvSpPr>
        <dsp:cNvPr id="0" name=""/>
        <dsp:cNvSpPr/>
      </dsp:nvSpPr>
      <dsp:spPr>
        <a:xfrm>
          <a:off x="2186788" y="2729735"/>
          <a:ext cx="2426734" cy="970693"/>
        </a:xfrm>
        <a:prstGeom prst="chevron">
          <a:avLst/>
        </a:prstGeom>
        <a:solidFill>
          <a:schemeClr val="accent2">
            <a:hueOff val="-260332"/>
            <a:satOff val="-5408"/>
            <a:lumOff val="-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Planning</a:t>
          </a:r>
        </a:p>
      </dsp:txBody>
      <dsp:txXfrm>
        <a:off x="2672135" y="2729735"/>
        <a:ext cx="1456041" cy="970693"/>
      </dsp:txXfrm>
    </dsp:sp>
    <dsp:sp modelId="{A63ACB5F-32D9-AE43-99BC-0A753A9ABC74}">
      <dsp:nvSpPr>
        <dsp:cNvPr id="0" name=""/>
        <dsp:cNvSpPr/>
      </dsp:nvSpPr>
      <dsp:spPr>
        <a:xfrm>
          <a:off x="4370849" y="2729735"/>
          <a:ext cx="2426734" cy="970693"/>
        </a:xfrm>
        <a:prstGeom prst="chevron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Execution </a:t>
          </a:r>
        </a:p>
      </dsp:txBody>
      <dsp:txXfrm>
        <a:off x="4856196" y="2729735"/>
        <a:ext cx="1456041" cy="970693"/>
      </dsp:txXfrm>
    </dsp:sp>
    <dsp:sp modelId="{6DBDFA74-A8E3-6548-B33C-88BD2F666F34}">
      <dsp:nvSpPr>
        <dsp:cNvPr id="0" name=""/>
        <dsp:cNvSpPr/>
      </dsp:nvSpPr>
      <dsp:spPr>
        <a:xfrm>
          <a:off x="6554910" y="2729735"/>
          <a:ext cx="2426734" cy="970693"/>
        </a:xfrm>
        <a:prstGeom prst="chevron">
          <a:avLst/>
        </a:prstGeom>
        <a:solidFill>
          <a:schemeClr val="accent2">
            <a:hueOff val="-780997"/>
            <a:satOff val="-16223"/>
            <a:lumOff val="-4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Monitoring &amp; Control</a:t>
          </a:r>
        </a:p>
      </dsp:txBody>
      <dsp:txXfrm>
        <a:off x="7040257" y="2729735"/>
        <a:ext cx="1456041" cy="970693"/>
      </dsp:txXfrm>
    </dsp:sp>
    <dsp:sp modelId="{102F0546-CB7E-774B-A995-0802AC7C364F}">
      <dsp:nvSpPr>
        <dsp:cNvPr id="0" name=""/>
        <dsp:cNvSpPr/>
      </dsp:nvSpPr>
      <dsp:spPr>
        <a:xfrm>
          <a:off x="8738972" y="2729735"/>
          <a:ext cx="2426734" cy="970693"/>
        </a:xfrm>
        <a:prstGeom prst="chevron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 Closure or Completion</a:t>
          </a:r>
        </a:p>
      </dsp:txBody>
      <dsp:txXfrm>
        <a:off x="9224319" y="2729735"/>
        <a:ext cx="1456041" cy="970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9AFB2-0BF3-AF43-8477-4EE5DA0526E3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DCAA5-B247-FC48-BB60-D02EC209F3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5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8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6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34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609599" y="1435101"/>
            <a:ext cx="4011087" cy="46910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90653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9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4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6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9/11/25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6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2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9/11/25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8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3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8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9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7" r:id="rId6"/>
    <p:sldLayoutId id="2147483692" r:id="rId7"/>
    <p:sldLayoutId id="2147483693" r:id="rId8"/>
    <p:sldLayoutId id="2147483694" r:id="rId9"/>
    <p:sldLayoutId id="2147483696" r:id="rId10"/>
    <p:sldLayoutId id="2147483695" r:id="rId11"/>
    <p:sldLayoutId id="2147483699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Abstract red geometric pattern">
            <a:extLst>
              <a:ext uri="{FF2B5EF4-FFF2-40B4-BE49-F238E27FC236}">
                <a16:creationId xmlns:a16="http://schemas.microsoft.com/office/drawing/2014/main" id="{85183513-E8EF-CB19-9A36-D3A2B7D5C6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826" r="9091" b="13565"/>
          <a:stretch>
            <a:fillRect/>
          </a:stretch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6A10D8F-D463-70E5-239B-17AD65EF4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0FBA9-D862-9842-A769-B11FEF2ED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506" y="603315"/>
            <a:ext cx="5649211" cy="3685731"/>
          </a:xfrm>
        </p:spPr>
        <p:txBody>
          <a:bodyPr anchor="t">
            <a:normAutofit/>
          </a:bodyPr>
          <a:lstStyle/>
          <a:p>
            <a:pPr algn="l"/>
            <a:r>
              <a:rPr lang="en-US" sz="6600" dirty="0"/>
              <a:t>MIS: Special topics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42505-D726-1746-B123-500F34BA8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507" y="4437176"/>
            <a:ext cx="4007587" cy="1290807"/>
          </a:xfrm>
        </p:spPr>
        <p:txBody>
          <a:bodyPr anchor="ctr">
            <a:normAutofit/>
          </a:bodyPr>
          <a:lstStyle/>
          <a:p>
            <a:pPr algn="l"/>
            <a:r>
              <a:rPr lang="en-US" sz="2200" dirty="0"/>
              <a:t>Professor Courtney Minich</a:t>
            </a:r>
          </a:p>
        </p:txBody>
      </p:sp>
    </p:spTree>
    <p:extLst>
      <p:ext uri="{BB962C8B-B14F-4D97-AF65-F5344CB8AC3E}">
        <p14:creationId xmlns:p14="http://schemas.microsoft.com/office/powerpoint/2010/main" val="4100346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stract red geometric pattern">
            <a:extLst>
              <a:ext uri="{FF2B5EF4-FFF2-40B4-BE49-F238E27FC236}">
                <a16:creationId xmlns:a16="http://schemas.microsoft.com/office/drawing/2014/main" id="{85183513-E8EF-CB19-9A36-D3A2B7D5C6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826" r="9091" b="13565"/>
          <a:stretch>
            <a:fillRect/>
          </a:stretch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40FBA9-D862-9842-A769-B11FEF2ED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506" y="603315"/>
            <a:ext cx="5649211" cy="3685731"/>
          </a:xfrm>
        </p:spPr>
        <p:txBody>
          <a:bodyPr anchor="t">
            <a:normAutofit/>
          </a:bodyPr>
          <a:lstStyle/>
          <a:p>
            <a:pPr algn="l"/>
            <a:r>
              <a:rPr lang="en-US" sz="6600" dirty="0">
                <a:solidFill>
                  <a:schemeClr val="bg1"/>
                </a:solidFill>
              </a:rPr>
              <a:t>Review Course 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42505-D726-1746-B123-500F34BA8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507" y="4437176"/>
            <a:ext cx="4007587" cy="1290807"/>
          </a:xfrm>
        </p:spPr>
        <p:txBody>
          <a:bodyPr anchor="ctr">
            <a:normAutofit/>
          </a:bodyPr>
          <a:lstStyle/>
          <a:p>
            <a:pPr algn="l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009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01501-A7ED-F948-B080-B3A8E354A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activity expresses traits that both business analysts and IT auditors have.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933A7-88F8-134A-B41D-8F399B18D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Curiosity</a:t>
            </a:r>
          </a:p>
          <a:p>
            <a:r>
              <a:rPr lang="en-US" sz="2800" dirty="0"/>
              <a:t>They ask questions</a:t>
            </a:r>
          </a:p>
          <a:p>
            <a:r>
              <a:rPr lang="en-US" sz="2800" dirty="0"/>
              <a:t>They create patterns</a:t>
            </a:r>
          </a:p>
          <a:p>
            <a:endParaRPr lang="en-US" sz="2800" dirty="0"/>
          </a:p>
          <a:p>
            <a:r>
              <a:rPr lang="en-US" sz="2800" dirty="0"/>
              <a:t>Let’s understand more about the differences and similarities between both.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5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F09F-6ADD-A54F-9608-0D84ACF0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831" y="2581721"/>
            <a:ext cx="10653578" cy="1132258"/>
          </a:xfrm>
        </p:spPr>
        <p:txBody>
          <a:bodyPr>
            <a:normAutofit fontScale="90000"/>
          </a:bodyPr>
          <a:lstStyle/>
          <a:p>
            <a:r>
              <a:rPr lang="en-US" dirty="0"/>
              <a:t>Everyone please take out a piece of paper or use your tablet. I want you to spend 5 minutes and draw a building.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80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5F09F-6ADD-A54F-9608-0D84ACF0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69" y="1064207"/>
            <a:ext cx="10653578" cy="1132258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What did you draw?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What is the purpose of your building?</a:t>
            </a:r>
            <a:br>
              <a:rPr lang="en-US" dirty="0"/>
            </a:br>
            <a:r>
              <a:rPr lang="en-US" dirty="0"/>
              <a:t>Is it big or small?</a:t>
            </a:r>
            <a:br>
              <a:rPr lang="en-US" dirty="0"/>
            </a:br>
            <a:r>
              <a:rPr lang="en-US" dirty="0"/>
              <a:t>What color would it be?</a:t>
            </a:r>
            <a:br>
              <a:rPr lang="en-US" dirty="0"/>
            </a:br>
            <a:r>
              <a:rPr lang="en-US" dirty="0"/>
              <a:t>Where is your building?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85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B6B9DCC-E3B8-844C-BBDF-11BB3163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Analysts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40D37A-AC77-D945-B868-A7A1BA651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4182894"/>
            <a:ext cx="10972801" cy="194327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Business analysis: </a:t>
            </a:r>
            <a:r>
              <a:rPr lang="en-US" dirty="0"/>
              <a:t>The set of tasks and techniques used to work as a liaison among stakeholders in order to understand the structure, policies, and operations of an organization and recommend solutions that enable the organization to achieve its goals.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3C61ED3-79F7-BC4C-B315-4529C906AFF3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609599" y="1435101"/>
            <a:ext cx="10728961" cy="1481719"/>
          </a:xfrm>
        </p:spPr>
        <p:txBody>
          <a:bodyPr/>
          <a:lstStyle/>
          <a:p>
            <a:r>
              <a:rPr lang="en-US" sz="2000" dirty="0"/>
              <a:t>Business analysts help uncover facts.</a:t>
            </a:r>
          </a:p>
          <a:p>
            <a:r>
              <a:rPr lang="en-US" sz="2000" dirty="0"/>
              <a:t>They are specialists in business analysis.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125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B6B9DCC-E3B8-844C-BBDF-11BB3163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3050"/>
            <a:ext cx="7802880" cy="1162050"/>
          </a:xfrm>
        </p:spPr>
        <p:txBody>
          <a:bodyPr>
            <a:normAutofit/>
          </a:bodyPr>
          <a:lstStyle/>
          <a:p>
            <a:r>
              <a:rPr lang="en-US" sz="3600" dirty="0"/>
              <a:t>Business analysis involves: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40D37A-AC77-D945-B868-A7A1BA651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970434"/>
            <a:ext cx="10972801" cy="4174333"/>
          </a:xfrm>
        </p:spPr>
        <p:txBody>
          <a:bodyPr>
            <a:normAutofit fontScale="70000" lnSpcReduction="20000"/>
          </a:bodyPr>
          <a:lstStyle/>
          <a:p>
            <a:pPr marL="342900">
              <a:defRPr sz="2900" b="1">
                <a:solidFill>
                  <a:srgbClr val="FF0000"/>
                </a:solidFill>
              </a:defRPr>
            </a:pPr>
            <a:r>
              <a:rPr lang="en-US" sz="4500" dirty="0"/>
              <a:t>Identification </a:t>
            </a:r>
            <a:r>
              <a:rPr lang="en-US" sz="4500" b="0" dirty="0">
                <a:solidFill>
                  <a:srgbClr val="000000"/>
                </a:solidFill>
              </a:rPr>
              <a:t>of business problems and opportunities</a:t>
            </a:r>
          </a:p>
          <a:p>
            <a:pPr marL="342900">
              <a:defRPr sz="2900" b="1">
                <a:solidFill>
                  <a:srgbClr val="FF0000"/>
                </a:solidFill>
              </a:defRPr>
            </a:pPr>
            <a:r>
              <a:rPr lang="en-US" sz="4500" dirty="0"/>
              <a:t>Elicitation </a:t>
            </a:r>
            <a:r>
              <a:rPr lang="en-US" sz="4500" b="0" dirty="0">
                <a:solidFill>
                  <a:srgbClr val="000000"/>
                </a:solidFill>
              </a:rPr>
              <a:t>of needs and constraints from stakeholders</a:t>
            </a:r>
          </a:p>
          <a:p>
            <a:pPr marL="342900">
              <a:defRPr sz="2900" b="1">
                <a:solidFill>
                  <a:srgbClr val="FF0000"/>
                </a:solidFill>
              </a:defRPr>
            </a:pPr>
            <a:r>
              <a:rPr lang="en-US" sz="4500" dirty="0"/>
              <a:t>Analysis </a:t>
            </a:r>
            <a:r>
              <a:rPr lang="en-US" sz="4500" b="0" dirty="0">
                <a:solidFill>
                  <a:srgbClr val="000000"/>
                </a:solidFill>
              </a:rPr>
              <a:t>of stakeholder needs to define requirements for a solution</a:t>
            </a:r>
          </a:p>
          <a:p>
            <a:pPr marL="342900">
              <a:defRPr sz="2900" b="1">
                <a:solidFill>
                  <a:srgbClr val="FF0000"/>
                </a:solidFill>
              </a:defRPr>
            </a:pPr>
            <a:r>
              <a:rPr lang="en-US" sz="4500" dirty="0"/>
              <a:t>Assessment </a:t>
            </a:r>
            <a:r>
              <a:rPr lang="en-US" sz="4500" b="0" dirty="0">
                <a:solidFill>
                  <a:srgbClr val="000000"/>
                </a:solidFill>
              </a:rPr>
              <a:t>and validation of potential and actual solutions</a:t>
            </a:r>
          </a:p>
          <a:p>
            <a:pPr marL="342900">
              <a:defRPr sz="2900" b="1">
                <a:solidFill>
                  <a:srgbClr val="FF0000"/>
                </a:solidFill>
              </a:defRPr>
            </a:pPr>
            <a:r>
              <a:rPr lang="en-US" sz="4500" dirty="0"/>
              <a:t>Management </a:t>
            </a:r>
            <a:r>
              <a:rPr lang="en-US" sz="4500" b="0" dirty="0">
                <a:solidFill>
                  <a:srgbClr val="000000"/>
                </a:solidFill>
              </a:rPr>
              <a:t>of the “product” or requirements scope</a:t>
            </a:r>
            <a:endParaRPr lang="en-US" sz="4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6138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9E71F-798D-BA4F-877E-D2445C9C8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18806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Analysis</a:t>
            </a:r>
          </a:p>
          <a:p>
            <a:r>
              <a:rPr lang="en-US" dirty="0"/>
              <a:t>The separating of any material or abstract entity into the constituent elements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00FD87-22BA-1B4A-990E-372AD2BE61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Synthesis</a:t>
            </a:r>
          </a:p>
          <a:p>
            <a:r>
              <a:rPr lang="en-US" dirty="0"/>
              <a:t>The combining of the constituent elements of separate materials or abstract entities into a single or unified entity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AE8CFDEC-4372-784B-B8C8-59ABA98764A5}"/>
              </a:ext>
            </a:extLst>
          </p:cNvPr>
          <p:cNvSpPr txBox="1">
            <a:spLocks/>
          </p:cNvSpPr>
          <p:nvPr/>
        </p:nvSpPr>
        <p:spPr>
          <a:xfrm>
            <a:off x="612648" y="4295162"/>
            <a:ext cx="5181600" cy="188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Analysis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Break things apart.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8E005803-8D08-EE48-A6ED-0F20FF14C2B1}"/>
              </a:ext>
            </a:extLst>
          </p:cNvPr>
          <p:cNvSpPr txBox="1">
            <a:spLocks/>
          </p:cNvSpPr>
          <p:nvPr/>
        </p:nvSpPr>
        <p:spPr>
          <a:xfrm>
            <a:off x="6397752" y="4295161"/>
            <a:ext cx="5181600" cy="188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Synthesis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Put things together.</a:t>
            </a:r>
          </a:p>
        </p:txBody>
      </p:sp>
    </p:spTree>
    <p:extLst>
      <p:ext uri="{BB962C8B-B14F-4D97-AF65-F5344CB8AC3E}">
        <p14:creationId xmlns:p14="http://schemas.microsoft.com/office/powerpoint/2010/main" val="390021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E21987-BD7B-D04A-9817-EE45D6A0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business analyst get involved?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BC95AE-3BF7-6247-AC31-0E2DE610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Business analysts are experts in business analysis. They help an organization:</a:t>
            </a:r>
          </a:p>
          <a:p>
            <a:pPr lvl="1"/>
            <a:r>
              <a:rPr lang="en-US" sz="2400" dirty="0"/>
              <a:t>Identify problems and analyze why the problems exist</a:t>
            </a:r>
          </a:p>
          <a:p>
            <a:pPr lvl="1"/>
            <a:r>
              <a:rPr lang="en-US" sz="2400" dirty="0"/>
              <a:t>Gather requirements</a:t>
            </a:r>
          </a:p>
          <a:p>
            <a:pPr lvl="1"/>
            <a:r>
              <a:rPr lang="en-US" sz="2400" dirty="0"/>
              <a:t>Recommend potential solutions</a:t>
            </a:r>
          </a:p>
          <a:p>
            <a:pPr lvl="1"/>
            <a:r>
              <a:rPr lang="en-US" sz="2400" dirty="0"/>
              <a:t>Communicate with stakeholders</a:t>
            </a:r>
          </a:p>
          <a:p>
            <a:pPr lvl="1"/>
            <a:r>
              <a:rPr lang="en-US" sz="2400" dirty="0"/>
              <a:t>Support the elements of a project</a:t>
            </a:r>
          </a:p>
          <a:p>
            <a:pPr lvl="1"/>
            <a:r>
              <a:rPr lang="en-US" sz="2400" dirty="0"/>
              <a:t>Look at data to analyze patterns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00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E21987-BD7B-D04A-9817-EE45D6A0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skills does a business analyst need?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BC95AE-3BF7-6247-AC31-0E2DE610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Business analysts must have a “toolbox” of skills in order to be successful:</a:t>
            </a:r>
          </a:p>
          <a:p>
            <a:pPr lvl="1"/>
            <a:r>
              <a:rPr lang="en-US" dirty="0"/>
              <a:t>Analytical thinking</a:t>
            </a:r>
          </a:p>
          <a:p>
            <a:pPr lvl="1"/>
            <a:r>
              <a:rPr lang="en-US" dirty="0"/>
              <a:t>Communication skills</a:t>
            </a:r>
          </a:p>
          <a:p>
            <a:pPr lvl="1"/>
            <a:r>
              <a:rPr lang="en-US" dirty="0"/>
              <a:t>Problem-solving skills</a:t>
            </a:r>
          </a:p>
          <a:p>
            <a:pPr lvl="1"/>
            <a:r>
              <a:rPr lang="en-US" dirty="0"/>
              <a:t>Business acumen and understanding</a:t>
            </a:r>
          </a:p>
          <a:p>
            <a:pPr lvl="1"/>
            <a:r>
              <a:rPr lang="en-US" dirty="0"/>
              <a:t>Technology skills</a:t>
            </a:r>
          </a:p>
          <a:p>
            <a:pPr lvl="1"/>
            <a:r>
              <a:rPr lang="en-US" dirty="0"/>
              <a:t>Organizational skills</a:t>
            </a:r>
          </a:p>
          <a:p>
            <a:pPr lvl="1"/>
            <a:r>
              <a:rPr lang="en-US" dirty="0"/>
              <a:t>Interpersonal skills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9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E21987-BD7B-D04A-9817-EE45D6A08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a business analyst sit in an organization?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BC95AE-3BF7-6247-AC31-0E2DE610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Business analysts are normally in:</a:t>
            </a:r>
          </a:p>
          <a:p>
            <a:pPr lvl="1"/>
            <a:r>
              <a:rPr lang="en-US" sz="3200" dirty="0"/>
              <a:t>Project Management Office (PMO)</a:t>
            </a:r>
          </a:p>
          <a:p>
            <a:pPr lvl="1"/>
            <a:r>
              <a:rPr lang="en-US" sz="3200" dirty="0"/>
              <a:t>Technology organizations</a:t>
            </a:r>
          </a:p>
          <a:p>
            <a:pPr lvl="1"/>
            <a:r>
              <a:rPr lang="en-US" sz="3200" dirty="0"/>
              <a:t>Data organizations</a:t>
            </a:r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13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1FBC13-05E0-974D-BE92-7826607157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Hello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7A9EC1C-D1FC-294E-8B32-8E15D47805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sz="1800" dirty="0"/>
              <a:t>你好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70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B90E-6916-2046-8BD0-55B5B92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take one step back to a project.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BE57C-C305-7042-8994-E81BDB293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project?</a:t>
            </a:r>
          </a:p>
          <a:p>
            <a:pPr lvl="1"/>
            <a:r>
              <a:rPr lang="en-US" dirty="0"/>
              <a:t>A project is a temporary endeavor</a:t>
            </a:r>
          </a:p>
          <a:p>
            <a:pPr lvl="1"/>
            <a:r>
              <a:rPr lang="en-US" dirty="0"/>
              <a:t>It has a specific start time and end time</a:t>
            </a:r>
          </a:p>
          <a:p>
            <a:pPr lvl="1"/>
            <a:r>
              <a:rPr lang="en-US" dirty="0"/>
              <a:t>It is started to create a unique product or service which brings a beneficial (or positive) change or value to a company.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9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B90E-6916-2046-8BD0-55B5B92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differences of common terms.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BE57C-C305-7042-8994-E81BDB293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2905522" cy="4351338"/>
          </a:xfrm>
        </p:spPr>
        <p:txBody>
          <a:bodyPr>
            <a:normAutofit/>
          </a:bodyPr>
          <a:lstStyle/>
          <a:p>
            <a:r>
              <a:rPr lang="en-US" b="1" u="sng" dirty="0"/>
              <a:t>Project</a:t>
            </a:r>
          </a:p>
          <a:p>
            <a:pPr lvl="1"/>
            <a:r>
              <a:rPr lang="en-US" dirty="0"/>
              <a:t>temporary endeavor</a:t>
            </a:r>
          </a:p>
          <a:p>
            <a:pPr lvl="1"/>
            <a:r>
              <a:rPr lang="en-US" dirty="0"/>
              <a:t>It has a specific start time and end time</a:t>
            </a:r>
          </a:p>
          <a:p>
            <a:pPr lvl="1"/>
            <a:r>
              <a:rPr lang="en-US" dirty="0"/>
              <a:t>It is started to create a unique product or service which brings a beneficial (or positive) change or value to a company.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09CDDB-9113-684D-A0B9-259AB1A435B0}"/>
              </a:ext>
            </a:extLst>
          </p:cNvPr>
          <p:cNvSpPr txBox="1">
            <a:spLocks/>
          </p:cNvSpPr>
          <p:nvPr/>
        </p:nvSpPr>
        <p:spPr>
          <a:xfrm>
            <a:off x="4500469" y="1867846"/>
            <a:ext cx="27725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Product</a:t>
            </a:r>
          </a:p>
          <a:p>
            <a:pPr lvl="1"/>
            <a:r>
              <a:rPr lang="en-US" dirty="0"/>
              <a:t>A good, a service, or a platform that is created to meet consumer and or business needs.</a:t>
            </a:r>
          </a:p>
          <a:p>
            <a:pPr lvl="1"/>
            <a:r>
              <a:rPr lang="en-US" dirty="0"/>
              <a:t>It goes not end; it has a lifecycle.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80505-A61E-2A46-B9F8-2B91ACCA880E}"/>
              </a:ext>
            </a:extLst>
          </p:cNvPr>
          <p:cNvSpPr txBox="1">
            <a:spLocks/>
          </p:cNvSpPr>
          <p:nvPr/>
        </p:nvSpPr>
        <p:spPr>
          <a:xfrm>
            <a:off x="8255346" y="1867846"/>
            <a:ext cx="30984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Operational Activities</a:t>
            </a:r>
          </a:p>
          <a:p>
            <a:pPr lvl="1"/>
            <a:r>
              <a:rPr lang="en-US" dirty="0"/>
              <a:t>Work that is done to sustain the business.</a:t>
            </a:r>
          </a:p>
          <a:p>
            <a:pPr lvl="1"/>
            <a:r>
              <a:rPr lang="en-US" dirty="0"/>
              <a:t>Will have some sort of cycle and regular timing of being completed.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3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B90E-6916-2046-8BD0-55B5B92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BE57C-C305-7042-8994-E81BDB293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2905522" cy="4351338"/>
          </a:xfrm>
        </p:spPr>
        <p:txBody>
          <a:bodyPr>
            <a:normAutofit/>
          </a:bodyPr>
          <a:lstStyle/>
          <a:p>
            <a:r>
              <a:rPr lang="en-US" b="1" u="sng" dirty="0"/>
              <a:t>Project</a:t>
            </a:r>
          </a:p>
          <a:p>
            <a:pPr lvl="1"/>
            <a:r>
              <a:rPr lang="en-US" dirty="0"/>
              <a:t>Launching a new system in an auditing department.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09CDDB-9113-684D-A0B9-259AB1A435B0}"/>
              </a:ext>
            </a:extLst>
          </p:cNvPr>
          <p:cNvSpPr txBox="1">
            <a:spLocks/>
          </p:cNvSpPr>
          <p:nvPr/>
        </p:nvSpPr>
        <p:spPr>
          <a:xfrm>
            <a:off x="4500469" y="1867846"/>
            <a:ext cx="27725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Product</a:t>
            </a:r>
          </a:p>
          <a:p>
            <a:pPr lvl="1"/>
            <a:r>
              <a:rPr lang="en-US" dirty="0"/>
              <a:t>The platform that bookkeeping software is used on.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80505-A61E-2A46-B9F8-2B91ACCA880E}"/>
              </a:ext>
            </a:extLst>
          </p:cNvPr>
          <p:cNvSpPr txBox="1">
            <a:spLocks/>
          </p:cNvSpPr>
          <p:nvPr/>
        </p:nvSpPr>
        <p:spPr>
          <a:xfrm>
            <a:off x="8255346" y="1867846"/>
            <a:ext cx="30984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Operational Activities</a:t>
            </a:r>
          </a:p>
          <a:p>
            <a:pPr lvl="1"/>
            <a:r>
              <a:rPr lang="en-US" dirty="0"/>
              <a:t>Financial reconciliation at quarter’s end.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B90E-6916-2046-8BD0-55B5B92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BE57C-C305-7042-8994-E81BDB293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2905522" cy="4351338"/>
          </a:xfrm>
        </p:spPr>
        <p:txBody>
          <a:bodyPr>
            <a:normAutofit/>
          </a:bodyPr>
          <a:lstStyle/>
          <a:p>
            <a:r>
              <a:rPr lang="en-US" b="1" u="sng" dirty="0"/>
              <a:t>Project</a:t>
            </a:r>
          </a:p>
          <a:p>
            <a:pPr lvl="1"/>
            <a:r>
              <a:rPr lang="en-US" dirty="0"/>
              <a:t>Launching a new system in an auditing department.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09CDDB-9113-684D-A0B9-259AB1A435B0}"/>
              </a:ext>
            </a:extLst>
          </p:cNvPr>
          <p:cNvSpPr txBox="1">
            <a:spLocks/>
          </p:cNvSpPr>
          <p:nvPr/>
        </p:nvSpPr>
        <p:spPr>
          <a:xfrm>
            <a:off x="4500469" y="1867846"/>
            <a:ext cx="27725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Product</a:t>
            </a:r>
          </a:p>
          <a:p>
            <a:pPr lvl="1"/>
            <a:r>
              <a:rPr lang="en-US" dirty="0"/>
              <a:t>The platform that bookkeeping software is used on.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980505-A61E-2A46-B9F8-2B91ACCA880E}"/>
              </a:ext>
            </a:extLst>
          </p:cNvPr>
          <p:cNvSpPr txBox="1">
            <a:spLocks/>
          </p:cNvSpPr>
          <p:nvPr/>
        </p:nvSpPr>
        <p:spPr>
          <a:xfrm>
            <a:off x="8255346" y="1867846"/>
            <a:ext cx="30984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/>
              <a:t>Operational Activities</a:t>
            </a:r>
          </a:p>
          <a:p>
            <a:pPr lvl="1"/>
            <a:r>
              <a:rPr lang="en-US" dirty="0"/>
              <a:t>Financial reconciliation at quarter’s end.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6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CB90E-6916-2046-8BD0-55B5B92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projects, there is a lifecycle that is followed.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D41872A8-F303-5E43-B8AE-A337FF0EA3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0424225"/>
              </p:ext>
            </p:extLst>
          </p:nvPr>
        </p:nvGraphicFramePr>
        <p:xfrm>
          <a:off x="612648" y="427836"/>
          <a:ext cx="11168434" cy="6430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A4A192F-D8A3-8744-89DC-5746397BED01}"/>
              </a:ext>
            </a:extLst>
          </p:cNvPr>
          <p:cNvSpPr txBox="1"/>
          <p:nvPr/>
        </p:nvSpPr>
        <p:spPr>
          <a:xfrm>
            <a:off x="1673158" y="4348264"/>
            <a:ext cx="3872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Business analysts</a:t>
            </a:r>
            <a:r>
              <a:rPr lang="en-US" dirty="0"/>
              <a:t>’ job is “front” heavy; they are the ones who help in the initial stages of the project.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5B31D8-3D31-7E4C-84C4-18DD2B884EDF}"/>
              </a:ext>
            </a:extLst>
          </p:cNvPr>
          <p:cNvSpPr txBox="1"/>
          <p:nvPr/>
        </p:nvSpPr>
        <p:spPr>
          <a:xfrm>
            <a:off x="7481478" y="1990928"/>
            <a:ext cx="3872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IT Auditors </a:t>
            </a:r>
            <a:r>
              <a:rPr lang="en-US" dirty="0"/>
              <a:t>come in toward the end of the project, as it transitions to operational activities.</a:t>
            </a:r>
          </a:p>
        </p:txBody>
      </p:sp>
    </p:spTree>
    <p:extLst>
      <p:ext uri="{BB962C8B-B14F-4D97-AF65-F5344CB8AC3E}">
        <p14:creationId xmlns:p14="http://schemas.microsoft.com/office/powerpoint/2010/main" val="72602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2C4C-763D-EE4D-A8BC-5EAAB5A2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Within a project, there are specific roles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2630300-B161-AB46-A487-9BAFF4D43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145625"/>
              </p:ext>
            </p:extLst>
          </p:nvPr>
        </p:nvGraphicFramePr>
        <p:xfrm>
          <a:off x="787303" y="1482020"/>
          <a:ext cx="10391842" cy="4309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4935">
                  <a:extLst>
                    <a:ext uri="{9D8B030D-6E8A-4147-A177-3AD203B41FA5}">
                      <a16:colId xmlns:a16="http://schemas.microsoft.com/office/drawing/2014/main" val="558199495"/>
                    </a:ext>
                  </a:extLst>
                </a:gridCol>
                <a:gridCol w="5236907">
                  <a:extLst>
                    <a:ext uri="{9D8B030D-6E8A-4147-A177-3AD203B41FA5}">
                      <a16:colId xmlns:a16="http://schemas.microsoft.com/office/drawing/2014/main" val="3879949541"/>
                    </a:ext>
                  </a:extLst>
                </a:gridCol>
              </a:tblGrid>
              <a:tr h="67286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Role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Definition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314355"/>
                  </a:ext>
                </a:extLst>
              </a:tr>
              <a:tr h="67286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Stakeholder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Persons and organizations actively involved in the project or whose interests may be positively or negatively affected by the execution or completion of the project.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384028"/>
                  </a:ext>
                </a:extLst>
              </a:tr>
              <a:tr h="672860">
                <a:tc>
                  <a:txBody>
                    <a:bodyPr/>
                    <a:lstStyle/>
                    <a:p>
                      <a:r>
                        <a:rPr lang="en-US" sz="1400" b="1" dirty="0"/>
                        <a:t>Project Sponsor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 “boss” of the project. The ultimate decision maker.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086746"/>
                  </a:ext>
                </a:extLst>
              </a:tr>
              <a:tr h="672860">
                <a:tc>
                  <a:txBody>
                    <a:bodyPr/>
                    <a:lstStyle/>
                    <a:p>
                      <a:r>
                        <a:rPr lang="en-US" sz="1400" b="1" dirty="0"/>
                        <a:t>Project Manager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 leader of the project team.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699579"/>
                  </a:ext>
                </a:extLst>
              </a:tr>
              <a:tr h="672860">
                <a:tc>
                  <a:txBody>
                    <a:bodyPr/>
                    <a:lstStyle/>
                    <a:p>
                      <a:r>
                        <a:rPr lang="en-US" sz="1400" b="1" dirty="0"/>
                        <a:t>Business analyst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 member of the project team &amp; the analyst/expert.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7332537"/>
                  </a:ext>
                </a:extLst>
              </a:tr>
              <a:tr h="672860">
                <a:tc>
                  <a:txBody>
                    <a:bodyPr/>
                    <a:lstStyle/>
                    <a:p>
                      <a:r>
                        <a:rPr lang="en-US" sz="1400" b="1" dirty="0"/>
                        <a:t>Subject Matter Expert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 person who is an expert in the situation related to the project.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30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4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2C4C-763D-EE4D-A8BC-5EAAB5A2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4EEF3-9426-164C-8D9A-7811E5F1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project sponsor has a very important job. </a:t>
            </a:r>
          </a:p>
          <a:p>
            <a:endParaRPr lang="en-US" dirty="0"/>
          </a:p>
          <a:p>
            <a:r>
              <a:rPr lang="en-US" b="1" dirty="0">
                <a:solidFill>
                  <a:srgbClr val="000000"/>
                </a:solidFill>
              </a:rPr>
              <a:t>Responsibilities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1">
              <a:lnSpc>
                <a:spcPct val="80000"/>
              </a:lnSpc>
              <a:buSzPct val="100000"/>
              <a:defRPr>
                <a:solidFill>
                  <a:srgbClr val="FF2600"/>
                </a:solidFill>
              </a:defRPr>
            </a:pPr>
            <a:r>
              <a:rPr lang="en-US" dirty="0">
                <a:solidFill>
                  <a:srgbClr val="000000"/>
                </a:solidFill>
              </a:rPr>
              <a:t>Secured funding and sets specific objectives for that funding.</a:t>
            </a:r>
          </a:p>
          <a:p>
            <a:pPr lvl="1">
              <a:lnSpc>
                <a:spcPct val="80000"/>
              </a:lnSpc>
              <a:buSzPct val="100000"/>
              <a:defRPr>
                <a:solidFill>
                  <a:srgbClr val="FF2600"/>
                </a:solidFill>
              </a:defRPr>
            </a:pPr>
            <a:r>
              <a:rPr lang="en-US" dirty="0">
                <a:solidFill>
                  <a:srgbClr val="000000"/>
                </a:solidFill>
              </a:rPr>
              <a:t>Sponsor determines success/failure of the project</a:t>
            </a:r>
          </a:p>
          <a:p>
            <a:pPr lvl="1">
              <a:lnSpc>
                <a:spcPct val="80000"/>
              </a:lnSpc>
              <a:buSzPct val="100000"/>
              <a:defRPr>
                <a:solidFill>
                  <a:srgbClr val="FF2600"/>
                </a:solidFill>
              </a:defRPr>
            </a:pPr>
            <a:r>
              <a:rPr lang="en-US" dirty="0">
                <a:solidFill>
                  <a:srgbClr val="000000"/>
                </a:solidFill>
              </a:rPr>
              <a:t>Do you know what motivates your sponsor, their personal biases, their areas of expertise and personal experiences? </a:t>
            </a:r>
          </a:p>
          <a:p>
            <a:pPr lvl="1">
              <a:lnSpc>
                <a:spcPct val="80000"/>
              </a:lnSpc>
              <a:buSzPct val="100000"/>
              <a:defRPr>
                <a:solidFill>
                  <a:srgbClr val="FF2600"/>
                </a:solidFill>
              </a:defRPr>
            </a:pPr>
            <a:r>
              <a:rPr lang="en-US" dirty="0">
                <a:solidFill>
                  <a:srgbClr val="000000"/>
                </a:solidFill>
              </a:rPr>
              <a:t>Sponsors remove barriers to the success of the project.</a:t>
            </a:r>
          </a:p>
          <a:p>
            <a:pPr lvl="1">
              <a:lnSpc>
                <a:spcPct val="80000"/>
              </a:lnSpc>
              <a:buSzPct val="100000"/>
              <a:defRPr>
                <a:solidFill>
                  <a:srgbClr val="FF2600"/>
                </a:solidFill>
              </a:defRPr>
            </a:pPr>
            <a:r>
              <a:rPr lang="en-US" dirty="0">
                <a:solidFill>
                  <a:srgbClr val="000000"/>
                </a:solidFill>
              </a:rPr>
              <a:t>Determines the success or failure of the project</a:t>
            </a:r>
          </a:p>
          <a:p>
            <a:pPr lvl="1"/>
            <a:endParaRPr lang="en-US" dirty="0"/>
          </a:p>
          <a:p>
            <a:r>
              <a:rPr lang="en-US" dirty="0"/>
              <a:t>How do you communicate with the sponsor?</a:t>
            </a:r>
          </a:p>
          <a:p>
            <a:pPr lvl="1"/>
            <a:r>
              <a:rPr lang="en-US" dirty="0"/>
              <a:t>Brief with specific information and let them know the most important information needed.</a:t>
            </a:r>
          </a:p>
        </p:txBody>
      </p:sp>
    </p:spTree>
    <p:extLst>
      <p:ext uri="{BB962C8B-B14F-4D97-AF65-F5344CB8AC3E}">
        <p14:creationId xmlns:p14="http://schemas.microsoft.com/office/powerpoint/2010/main" val="409099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2C4C-763D-EE4D-A8BC-5EAAB5A2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Analyst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4EEF3-9426-164C-8D9A-7811E5F1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business analyst, </a:t>
            </a:r>
            <a:r>
              <a:rPr lang="en-US" b="1" dirty="0"/>
              <a:t>none</a:t>
            </a:r>
            <a:r>
              <a:rPr lang="en-US" dirty="0"/>
              <a:t> of the project roles work for you. You are their partner.</a:t>
            </a:r>
          </a:p>
          <a:p>
            <a:r>
              <a:rPr lang="en-US" dirty="0"/>
              <a:t>How. do you get them to do what you need them to do?</a:t>
            </a:r>
          </a:p>
          <a:p>
            <a:pPr lvl="1"/>
            <a:r>
              <a:rPr lang="en-US" b="1" dirty="0"/>
              <a:t>You must earn their trust &amp; respect.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77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6A5DB-23F2-EB47-ADD5-2E8725AA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BB5FE-AABB-7D41-AD1A-F050B04DA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Done by the project manager or project lead at the start of a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way to </a:t>
            </a:r>
            <a:r>
              <a:rPr lang="en-US" b="1" dirty="0"/>
              <a:t>identify</a:t>
            </a:r>
            <a:r>
              <a:rPr lang="en-US" dirty="0"/>
              <a:t> all the people or groups who can affect or are affected by a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</a:t>
            </a:r>
            <a:r>
              <a:rPr lang="en-US" b="1" dirty="0"/>
              <a:t>understand their interests, needs, and level of influence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Goal: build good communication and manage expectations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174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6A5DB-23F2-EB47-ADD5-2E8725AA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BB5FE-AABB-7D41-AD1A-F050B04DA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stakeholders must be identified</a:t>
            </a:r>
          </a:p>
          <a:p>
            <a:r>
              <a:rPr lang="en-US" dirty="0"/>
              <a:t>Understand power and influence as well as interest</a:t>
            </a:r>
          </a:p>
          <a:p>
            <a:r>
              <a:rPr lang="en-US" dirty="0"/>
              <a:t>Then, they must be prioritized</a:t>
            </a:r>
          </a:p>
        </p:txBody>
      </p:sp>
    </p:spTree>
    <p:extLst>
      <p:ext uri="{BB962C8B-B14F-4D97-AF65-F5344CB8AC3E}">
        <p14:creationId xmlns:p14="http://schemas.microsoft.com/office/powerpoint/2010/main" val="1330041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496A-1E1E-CB48-AC16-B76E0A7D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MIS 3504: Digital Design &amp; Innovation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C8E07-C7FE-EB41-A4E2-9FD259080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6 (six) day course in which you will prepare for the ITACS program of Temple University.</a:t>
            </a:r>
          </a:p>
          <a:p>
            <a:r>
              <a:rPr lang="en-US" dirty="0"/>
              <a:t>This class will consistent of:</a:t>
            </a:r>
          </a:p>
          <a:p>
            <a:pPr lvl="1"/>
            <a:r>
              <a:rPr lang="en-US" dirty="0"/>
              <a:t>Lectures</a:t>
            </a:r>
          </a:p>
          <a:p>
            <a:pPr lvl="1"/>
            <a:r>
              <a:rPr lang="en-US" dirty="0"/>
              <a:t>Groupwork</a:t>
            </a:r>
          </a:p>
          <a:p>
            <a:pPr lvl="1"/>
            <a:r>
              <a:rPr lang="en-US" dirty="0"/>
              <a:t>Quizzes</a:t>
            </a:r>
          </a:p>
          <a:p>
            <a:pPr lvl="1"/>
            <a:r>
              <a:rPr lang="en-US" dirty="0"/>
              <a:t>Final Exam</a:t>
            </a:r>
          </a:p>
          <a:p>
            <a:pPr lvl="1"/>
            <a:r>
              <a:rPr lang="en-US" dirty="0"/>
              <a:t>Participation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27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2C4C-763D-EE4D-A8BC-5EAAB5A2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identification &amp;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4EEF3-9426-164C-8D9A-7811E5F1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understand your stakeholders</a:t>
            </a:r>
          </a:p>
          <a:p>
            <a:pPr lvl="1"/>
            <a:r>
              <a:rPr lang="en-US" b="1" dirty="0"/>
              <a:t>This includes:</a:t>
            </a:r>
          </a:p>
          <a:p>
            <a:pPr lvl="2"/>
            <a:r>
              <a:rPr lang="en-US" b="1" dirty="0"/>
              <a:t>Motives</a:t>
            </a:r>
          </a:p>
          <a:p>
            <a:pPr lvl="2"/>
            <a:r>
              <a:rPr lang="en-US" b="1" dirty="0"/>
              <a:t>Personal biases</a:t>
            </a:r>
          </a:p>
          <a:p>
            <a:pPr lvl="2"/>
            <a:r>
              <a:rPr lang="en-US" b="1" dirty="0"/>
              <a:t>Expertise</a:t>
            </a:r>
          </a:p>
          <a:p>
            <a:pPr lvl="2"/>
            <a:r>
              <a:rPr lang="en-US" b="1" dirty="0"/>
              <a:t>Experience</a:t>
            </a:r>
          </a:p>
          <a:p>
            <a:pPr lvl="2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5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2C4C-763D-EE4D-A8BC-5EAAB5A2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an example of what each of the following may mean to your stakeholder: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4EEF3-9426-164C-8D9A-7811E5F1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250000"/>
              </a:lnSpc>
            </a:pPr>
            <a:r>
              <a:rPr lang="en-US" b="1" dirty="0"/>
              <a:t>Motives</a:t>
            </a:r>
          </a:p>
          <a:p>
            <a:pPr lvl="2">
              <a:lnSpc>
                <a:spcPct val="250000"/>
              </a:lnSpc>
            </a:pPr>
            <a:r>
              <a:rPr lang="en-US" b="1" dirty="0"/>
              <a:t>Personal biases</a:t>
            </a:r>
          </a:p>
          <a:p>
            <a:pPr lvl="2">
              <a:lnSpc>
                <a:spcPct val="250000"/>
              </a:lnSpc>
            </a:pPr>
            <a:r>
              <a:rPr lang="en-US" b="1" dirty="0"/>
              <a:t>Expertise</a:t>
            </a:r>
          </a:p>
          <a:p>
            <a:pPr lvl="2">
              <a:lnSpc>
                <a:spcPct val="250000"/>
              </a:lnSpc>
            </a:pPr>
            <a:r>
              <a:rPr lang="en-US" b="1" dirty="0"/>
              <a:t>Experience</a:t>
            </a:r>
          </a:p>
          <a:p>
            <a:pPr lvl="2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0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C1CB7-E36A-6946-96A2-596FC7815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chart our findings?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97C7B-F86F-1742-A809-348B8DCE5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stakeholder analysis grid</a:t>
            </a:r>
          </a:p>
        </p:txBody>
      </p:sp>
    </p:spTree>
    <p:extLst>
      <p:ext uri="{BB962C8B-B14F-4D97-AF65-F5344CB8AC3E}">
        <p14:creationId xmlns:p14="http://schemas.microsoft.com/office/powerpoint/2010/main" val="5819015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6A5DB-23F2-EB47-ADD5-2E8725AA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 Grid </a:t>
            </a:r>
          </a:p>
        </p:txBody>
      </p:sp>
      <p:pic>
        <p:nvPicPr>
          <p:cNvPr id="1026" name="Picture 2" descr="Stakeholder matrix - key matrices for stakeholder analysis">
            <a:extLst>
              <a:ext uri="{FF2B5EF4-FFF2-40B4-BE49-F238E27FC236}">
                <a16:creationId xmlns:a16="http://schemas.microsoft.com/office/drawing/2014/main" id="{148413A9-E4D8-574B-83C5-AE28BA0FD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171" y="1354727"/>
            <a:ext cx="5227658" cy="479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7102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CA3CD-4389-6245-8D5A-8D9FBC24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097" y="2597359"/>
            <a:ext cx="10653578" cy="1132258"/>
          </a:xfrm>
        </p:spPr>
        <p:txBody>
          <a:bodyPr>
            <a:normAutofit fontScale="90000"/>
          </a:bodyPr>
          <a:lstStyle/>
          <a:p>
            <a:r>
              <a:rPr lang="en-US" dirty="0"/>
              <a:t>Important to note: this document is kept internal to the project team.</a:t>
            </a:r>
            <a:br>
              <a:rPr lang="en-US" dirty="0"/>
            </a:br>
            <a:r>
              <a:rPr lang="en-US" dirty="0"/>
              <a:t>Stakeholder are not meant to see this document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1771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C3B4-5E49-AE41-8534-40FAA695F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40E78-462D-D644-835D-4EC58F84A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Company:</a:t>
            </a:r>
            <a:r>
              <a:rPr lang="en-US" dirty="0"/>
              <a:t> </a:t>
            </a:r>
            <a:r>
              <a:rPr lang="en-US" b="1" dirty="0"/>
              <a:t>BrightPath Logistics</a:t>
            </a:r>
            <a:br>
              <a:rPr lang="en-US" dirty="0"/>
            </a:br>
            <a:r>
              <a:rPr lang="en-US" dirty="0"/>
              <a:t>BrightPath is a fast-growing regional shipping company expanding into e-commerce fulfillment.</a:t>
            </a:r>
            <a:br>
              <a:rPr lang="en-US" dirty="0"/>
            </a:br>
            <a:r>
              <a:rPr lang="en-US" dirty="0"/>
              <a:t>They recently adopted a cloud-based ERP system to manage inventory and customer orders.</a:t>
            </a:r>
            <a:br>
              <a:rPr lang="en-US" dirty="0"/>
            </a:br>
            <a:r>
              <a:rPr lang="en-US" dirty="0"/>
              <a:t>The Board has commissioned an </a:t>
            </a:r>
            <a:r>
              <a:rPr lang="en-US" b="1" dirty="0"/>
              <a:t>IT Audit</a:t>
            </a:r>
            <a:r>
              <a:rPr lang="en-US" dirty="0"/>
              <a:t> to ensure the new ERP and supporting systems meet security, compliance, and reliability standards before a national expansion.</a:t>
            </a:r>
          </a:p>
          <a:p>
            <a:r>
              <a:rPr lang="en-US" dirty="0"/>
              <a:t>Your team is the internal audit group assigned to plan the engagement.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415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D3DD7-8B39-FD46-B91C-AD7365B97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F89DB-259C-E345-9C1D-54CDC572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CEO &amp; Founder</a:t>
            </a:r>
            <a:r>
              <a:rPr lang="en-US" dirty="0"/>
              <a:t> – Visionary, wants rapid national rollout.</a:t>
            </a:r>
          </a:p>
          <a:p>
            <a:r>
              <a:rPr lang="en-US" b="1" dirty="0"/>
              <a:t>CFO</a:t>
            </a:r>
            <a:r>
              <a:rPr lang="en-US" dirty="0"/>
              <a:t> – Concerned about audit costs and potential disruption.</a:t>
            </a:r>
          </a:p>
          <a:p>
            <a:r>
              <a:rPr lang="en-US" b="1" dirty="0"/>
              <a:t>Chief Information Security Officer (CISO)</a:t>
            </a:r>
            <a:r>
              <a:rPr lang="en-US" dirty="0"/>
              <a:t> – Owns cybersecurity policies and risk management.</a:t>
            </a:r>
          </a:p>
          <a:p>
            <a:r>
              <a:rPr lang="en-US" b="1" dirty="0"/>
              <a:t>Director of IT Infrastructure</a:t>
            </a:r>
            <a:r>
              <a:rPr lang="en-US" dirty="0"/>
              <a:t> – Oversees servers, networks, and cloud operations.</a:t>
            </a:r>
          </a:p>
          <a:p>
            <a:r>
              <a:rPr lang="en-US" b="1" dirty="0"/>
              <a:t>ERP Implementation Project Manager</a:t>
            </a:r>
            <a:r>
              <a:rPr lang="en-US" dirty="0"/>
              <a:t> – Responsible for the system’s configuration and vendor relationship.</a:t>
            </a:r>
          </a:p>
          <a:p>
            <a:r>
              <a:rPr lang="en-US" b="1" dirty="0"/>
              <a:t>Warehouse Operations Manager</a:t>
            </a:r>
            <a:r>
              <a:rPr lang="en-US" dirty="0"/>
              <a:t> – Relies on ERP for real-time inventory; fears downtime.</a:t>
            </a:r>
          </a:p>
          <a:p>
            <a:r>
              <a:rPr lang="en-US" b="1" dirty="0"/>
              <a:t>Customer Service Lead</a:t>
            </a:r>
            <a:r>
              <a:rPr lang="en-US" dirty="0"/>
              <a:t> – Needs accurate order data for customer satisfaction.</a:t>
            </a:r>
          </a:p>
          <a:p>
            <a:r>
              <a:rPr lang="en-US" b="1" dirty="0"/>
              <a:t>External ERP Vendor Account Manager</a:t>
            </a:r>
            <a:r>
              <a:rPr lang="en-US" dirty="0"/>
              <a:t> – Provides technical support and updates.</a:t>
            </a:r>
          </a:p>
          <a:p>
            <a:r>
              <a:rPr lang="en-US" b="1" dirty="0"/>
              <a:t>Compliance Officer</a:t>
            </a:r>
            <a:r>
              <a:rPr lang="en-US" dirty="0"/>
              <a:t> – Ensures adherence to PCI-DSS and data-privacy regulations.</a:t>
            </a:r>
          </a:p>
          <a:p>
            <a:r>
              <a:rPr lang="en-US" b="1" dirty="0"/>
              <a:t>Board Audit Committee Chair</a:t>
            </a:r>
            <a:r>
              <a:rPr lang="en-US" dirty="0"/>
              <a:t> – Represents the Board’s oversight responsibilities.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253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45846-9BC6-D243-A3D1-FAD802990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D8533-5548-BC48-BBB9-62AEE6091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4769581" cy="4593828"/>
          </a:xfrm>
        </p:spPr>
        <p:txBody>
          <a:bodyPr/>
          <a:lstStyle/>
          <a:p>
            <a:r>
              <a:rPr lang="en-US" b="1" dirty="0"/>
              <a:t>Identify Interests</a:t>
            </a:r>
            <a:br>
              <a:rPr lang="en-US" dirty="0"/>
            </a:br>
            <a:r>
              <a:rPr lang="en-US" dirty="0"/>
              <a:t>– What does each stakeholder care about regarding the IT audit?</a:t>
            </a:r>
            <a:br>
              <a:rPr lang="en-US" dirty="0"/>
            </a:br>
            <a:r>
              <a:rPr lang="en-US" dirty="0"/>
              <a:t>– Are they supportive, neutral, or resistant?</a:t>
            </a:r>
          </a:p>
          <a:p>
            <a:r>
              <a:rPr lang="en-US" b="1" dirty="0"/>
              <a:t>Assess Power &amp; Influence</a:t>
            </a:r>
            <a:br>
              <a:rPr lang="en-US" dirty="0"/>
            </a:br>
            <a:r>
              <a:rPr lang="en-US" dirty="0"/>
              <a:t>– How much authority do they have over project outcomes or resources?</a:t>
            </a:r>
          </a:p>
          <a:p>
            <a:endParaRPr lang="en-US" dirty="0"/>
          </a:p>
        </p:txBody>
      </p:sp>
      <p:pic>
        <p:nvPicPr>
          <p:cNvPr id="4" name="Picture 2" descr="Stakeholder matrix - key matrices for stakeholder analysis">
            <a:extLst>
              <a:ext uri="{FF2B5EF4-FFF2-40B4-BE49-F238E27FC236}">
                <a16:creationId xmlns:a16="http://schemas.microsoft.com/office/drawing/2014/main" id="{52EAE2A5-5F20-1844-B0E1-298F1E142A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695" y="1715532"/>
            <a:ext cx="5227658" cy="479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3170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1F125-0907-A34A-90DC-937D1843F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Analysis Grid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9E887-669E-0745-B426-8D93DD528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732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A9CB0-6E47-EA4C-B387-7E0AE1E0F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12A7-B91E-1D4F-90EF-0640A1211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In a project, many documents are created, updated, and shared.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Business Case</a:t>
            </a:r>
            <a:r>
              <a:rPr lang="en-US" dirty="0"/>
              <a:t> – rationale, ROI, and alignment with strategy.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Project Scope</a:t>
            </a:r>
            <a:r>
              <a:rPr lang="en-US" dirty="0"/>
              <a:t> – objectives, scope, constraints, key stakeholders, high-level timeline.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Stakeholder Register / Matrix</a:t>
            </a:r>
            <a:r>
              <a:rPr lang="en-US" dirty="0"/>
              <a:t> – contact details, influence/interest mapping.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Risk Management Plan / Risk Register</a:t>
            </a:r>
            <a:r>
              <a:rPr lang="en-US" dirty="0"/>
              <a:t> – identification, likelihood, impact, mitigation.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Business Requirements Document (BRD)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Process Flows, Swimlane Diagrams, Data Flow Diagrams (DFD)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System Architecture / Solution Design Document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Data Model &amp; Entity-Relationship Diagrams (ERD)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Schedule &amp; Gantt Charts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Change Requests &amp; Change Log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Deployment/Implementation Plan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Migration Plan &amp; Data Conversion Docs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Project Closure Report / Lessons Learned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03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496A-1E1E-CB48-AC16-B76E0A7D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C8E07-C7FE-EB41-A4E2-9FD259080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r>
              <a:rPr lang="en-US" sz="1800" dirty="0"/>
              <a:t>Prepare you for the role of an IT auditor by understanding how business processes drive systems in organizations</a:t>
            </a:r>
          </a:p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r>
              <a:rPr lang="en-US" sz="1800" dirty="0"/>
              <a:t>Enable you to identify the business processes, data elements, and business rules that are involved in any business activity</a:t>
            </a:r>
          </a:p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r>
              <a:rPr lang="en-US" sz="1800" dirty="0"/>
              <a:t>Enable you to identify process controls and understand how and why they are used</a:t>
            </a:r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0983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295A-DBF0-2948-A2F7-0836EBA2C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for your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76166-1F33-364A-9A1F-7E7E40048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business analyst, the most important document for a business analyst to </a:t>
            </a:r>
            <a:r>
              <a:rPr lang="en-US" u="sng" dirty="0"/>
              <a:t>understand</a:t>
            </a:r>
            <a:r>
              <a:rPr lang="en-US" dirty="0"/>
              <a:t> is called…</a:t>
            </a:r>
          </a:p>
          <a:p>
            <a:endParaRPr lang="en-US" dirty="0"/>
          </a:p>
          <a:p>
            <a:pPr marL="457200" lvl="2" indent="0">
              <a:buNone/>
            </a:pPr>
            <a:r>
              <a:rPr lang="en-US" sz="2400" b="1" dirty="0"/>
              <a:t>The Project Scope Document</a:t>
            </a:r>
          </a:p>
          <a:p>
            <a:pPr marL="457200" lvl="2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904074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295A-DBF0-2948-A2F7-0836EBA2C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Scope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76166-1F33-364A-9A1F-7E7E40048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created before the project team assembles</a:t>
            </a:r>
          </a:p>
          <a:p>
            <a:pPr lvl="1"/>
            <a:r>
              <a:rPr lang="en-US" dirty="0"/>
              <a:t>Before you have been added to the team</a:t>
            </a:r>
          </a:p>
          <a:p>
            <a:pPr lvl="1"/>
            <a:endParaRPr lang="en-US" dirty="0"/>
          </a:p>
          <a:p>
            <a:r>
              <a:rPr lang="en-US" dirty="0"/>
              <a:t>The project scope includes the work that needs to be done (and only that work) to deliver the final project to completion.</a:t>
            </a:r>
          </a:p>
          <a:p>
            <a:pPr lvl="1"/>
            <a:r>
              <a:rPr lang="en-US" dirty="0"/>
              <a:t>The Project Manager does all of the forward-facing parts.</a:t>
            </a:r>
          </a:p>
        </p:txBody>
      </p:sp>
    </p:spTree>
    <p:extLst>
      <p:ext uri="{BB962C8B-B14F-4D97-AF65-F5344CB8AC3E}">
        <p14:creationId xmlns:p14="http://schemas.microsoft.com/office/powerpoint/2010/main" val="110004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295A-DBF0-2948-A2F7-0836EBA2C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Scope Document includes: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76166-1F33-364A-9A1F-7E7E40048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Statement of purpose (problem description)</a:t>
            </a:r>
          </a:p>
          <a:p>
            <a:r>
              <a:rPr lang="en-US" dirty="0"/>
              <a:t>Objectives</a:t>
            </a:r>
          </a:p>
          <a:p>
            <a:r>
              <a:rPr lang="en-US" dirty="0"/>
              <a:t>Problems &amp; Opportunities</a:t>
            </a:r>
          </a:p>
          <a:p>
            <a:r>
              <a:rPr lang="en-US" dirty="0"/>
              <a:t>Risks</a:t>
            </a:r>
          </a:p>
          <a:p>
            <a:r>
              <a:rPr lang="en-US" dirty="0"/>
              <a:t>Assumptions &amp; Constraints</a:t>
            </a:r>
          </a:p>
          <a:p>
            <a:r>
              <a:rPr lang="en-US" dirty="0"/>
              <a:t>Stakeholder Analysis</a:t>
            </a:r>
          </a:p>
          <a:p>
            <a:r>
              <a:rPr lang="en-US" dirty="0"/>
              <a:t>Glossary of common terms</a:t>
            </a:r>
          </a:p>
        </p:txBody>
      </p:sp>
    </p:spTree>
    <p:extLst>
      <p:ext uri="{BB962C8B-B14F-4D97-AF65-F5344CB8AC3E}">
        <p14:creationId xmlns:p14="http://schemas.microsoft.com/office/powerpoint/2010/main" val="9235297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295A-DBF0-2948-A2F7-0836EBA2C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Scope Document is the basis to avoid scope creep.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76166-1F33-364A-9A1F-7E7E40048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2441642"/>
            <a:ext cx="10653579" cy="386771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Scope creep </a:t>
            </a:r>
            <a:r>
              <a:rPr lang="en-US" dirty="0"/>
              <a:t>is when a stakeholder asks for the project to include more deliverables than what is originally agreed to.</a:t>
            </a:r>
          </a:p>
        </p:txBody>
      </p:sp>
    </p:spTree>
    <p:extLst>
      <p:ext uri="{BB962C8B-B14F-4D97-AF65-F5344CB8AC3E}">
        <p14:creationId xmlns:p14="http://schemas.microsoft.com/office/powerpoint/2010/main" val="16389354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573B-8B77-904A-9E9D-4195B89D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C87BF-EDB9-6B48-BED7-5D97D1855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of the project scope document</a:t>
            </a:r>
          </a:p>
          <a:p>
            <a:r>
              <a:rPr lang="en-US" dirty="0"/>
              <a:t>Project objectives are the business reasons for doing the project</a:t>
            </a:r>
          </a:p>
          <a:p>
            <a:r>
              <a:rPr lang="en-US" dirty="0"/>
              <a:t>Examples include:</a:t>
            </a:r>
          </a:p>
          <a:p>
            <a:pPr lvl="1"/>
            <a:r>
              <a:rPr lang="en-US" dirty="0"/>
              <a:t>Company finances</a:t>
            </a:r>
          </a:p>
          <a:p>
            <a:pPr lvl="1"/>
            <a:r>
              <a:rPr lang="en-US" dirty="0"/>
              <a:t>Performance of a particular process</a:t>
            </a:r>
          </a:p>
          <a:p>
            <a:pPr lvl="1"/>
            <a:r>
              <a:rPr lang="en-US" dirty="0"/>
              <a:t>Company’s position in the market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They are very clear and concise; there should be no more than 6 for an entire project.</a:t>
            </a:r>
          </a:p>
        </p:txBody>
      </p:sp>
    </p:spTree>
    <p:extLst>
      <p:ext uri="{BB962C8B-B14F-4D97-AF65-F5344CB8AC3E}">
        <p14:creationId xmlns:p14="http://schemas.microsoft.com/office/powerpoint/2010/main" val="125441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573B-8B77-904A-9E9D-4195B89D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C87BF-EDB9-6B48-BED7-5D97D1855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writing objectives, there is a framework that must be followed for successful objectives.</a:t>
            </a:r>
          </a:p>
          <a:p>
            <a:r>
              <a:rPr lang="en-US" sz="2400" dirty="0"/>
              <a:t>SMART</a:t>
            </a:r>
          </a:p>
          <a:p>
            <a:pPr lvl="1"/>
            <a:r>
              <a:rPr lang="en-US" sz="2200" b="1" dirty="0"/>
              <a:t>S</a:t>
            </a:r>
            <a:r>
              <a:rPr lang="en-US" sz="2200" dirty="0"/>
              <a:t>= Specific</a:t>
            </a:r>
          </a:p>
          <a:p>
            <a:pPr lvl="1"/>
            <a:r>
              <a:rPr lang="en-US" sz="2200" b="1" dirty="0"/>
              <a:t>M</a:t>
            </a:r>
            <a:r>
              <a:rPr lang="en-US" sz="2200" dirty="0"/>
              <a:t>=Measurable</a:t>
            </a:r>
          </a:p>
          <a:p>
            <a:pPr lvl="1"/>
            <a:r>
              <a:rPr lang="en-US" sz="2200" b="1" dirty="0"/>
              <a:t>A</a:t>
            </a:r>
            <a:r>
              <a:rPr lang="en-US" sz="2200" dirty="0"/>
              <a:t>=Actionable</a:t>
            </a:r>
          </a:p>
          <a:p>
            <a:pPr lvl="1"/>
            <a:r>
              <a:rPr lang="en-US" sz="2200" b="1" dirty="0"/>
              <a:t>R</a:t>
            </a:r>
            <a:r>
              <a:rPr lang="en-US" sz="2200" dirty="0"/>
              <a:t>=Realistic</a:t>
            </a:r>
          </a:p>
          <a:p>
            <a:pPr lvl="1"/>
            <a:r>
              <a:rPr lang="en-US" sz="2200" b="1" dirty="0"/>
              <a:t>T</a:t>
            </a:r>
            <a:r>
              <a:rPr lang="en-US" sz="2200" dirty="0"/>
              <a:t>= Time-bound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81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E404-3E2D-8A4B-B622-DBD70D0EA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F1E37-957B-404A-9084-6CCF9855E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WRITE AN EXAMPLE AND FRAME IT FOR EACH</a:t>
            </a:r>
          </a:p>
        </p:txBody>
      </p:sp>
    </p:spTree>
    <p:extLst>
      <p:ext uri="{BB962C8B-B14F-4D97-AF65-F5344CB8AC3E}">
        <p14:creationId xmlns:p14="http://schemas.microsoft.com/office/powerpoint/2010/main" val="2720217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A36E3-F0A8-344D-B806-75E2E061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write an example.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F6878-5E99-4B46-9C07-D87D619421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600" b="1" dirty="0"/>
              <a:t>S</a:t>
            </a:r>
            <a:r>
              <a:rPr lang="en-US" sz="3600" dirty="0"/>
              <a:t>= Specific</a:t>
            </a:r>
          </a:p>
          <a:p>
            <a:r>
              <a:rPr lang="en-US" sz="3600" b="1" dirty="0"/>
              <a:t>M</a:t>
            </a:r>
            <a:r>
              <a:rPr lang="en-US" sz="3600" dirty="0"/>
              <a:t>=Measurable</a:t>
            </a:r>
          </a:p>
          <a:p>
            <a:r>
              <a:rPr lang="en-US" sz="3600" b="1" dirty="0"/>
              <a:t>A</a:t>
            </a:r>
            <a:r>
              <a:rPr lang="en-US" sz="3600" dirty="0"/>
              <a:t>=Actionable</a:t>
            </a:r>
          </a:p>
          <a:p>
            <a:r>
              <a:rPr lang="en-US" sz="3600" b="1" dirty="0"/>
              <a:t>R</a:t>
            </a:r>
            <a:r>
              <a:rPr lang="en-US" sz="3600" dirty="0"/>
              <a:t>=Realistic</a:t>
            </a:r>
          </a:p>
          <a:p>
            <a:r>
              <a:rPr lang="en-US" sz="3600" b="1" dirty="0"/>
              <a:t>T</a:t>
            </a:r>
            <a:r>
              <a:rPr lang="en-US" sz="3600" dirty="0"/>
              <a:t>= Time-bound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C8C1CE-BB81-5D40-84C8-EC3BAAFE92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Write two objectives about completing this class.</a:t>
            </a:r>
          </a:p>
        </p:txBody>
      </p:sp>
    </p:spTree>
    <p:extLst>
      <p:ext uri="{BB962C8B-B14F-4D97-AF65-F5344CB8AC3E}">
        <p14:creationId xmlns:p14="http://schemas.microsoft.com/office/powerpoint/2010/main" val="183741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496A-1E1E-CB48-AC16-B76E0A7D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this course is graded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C8E07-C7FE-EB41-A4E2-9FD259080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823387"/>
          </a:xfrm>
        </p:spPr>
        <p:txBody>
          <a:bodyPr/>
          <a:lstStyle/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r>
              <a:rPr lang="en-US" sz="1800" dirty="0"/>
              <a:t>The final grade of this course is: HIGH PASS, PASS, or FAIL.</a:t>
            </a:r>
          </a:p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r>
              <a:rPr lang="en-US" sz="1800" dirty="0"/>
              <a:t>Grades are calculated as below:</a:t>
            </a:r>
          </a:p>
          <a:p>
            <a:pPr marL="571500" indent="-457200">
              <a:spcBef>
                <a:spcPts val="500"/>
              </a:spcBef>
              <a:buFont typeface="Arial" panose="020B0604020202020204" pitchFamily="34" charset="0"/>
              <a:buChar char="•"/>
              <a:defRPr sz="2800"/>
            </a:pPr>
            <a:endParaRPr lang="en-US" sz="1800" dirty="0"/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8290BB-849F-AD4B-BF9F-32583EE86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92452"/>
              </p:ext>
            </p:extLst>
          </p:nvPr>
        </p:nvGraphicFramePr>
        <p:xfrm>
          <a:off x="1824636" y="2642854"/>
          <a:ext cx="8229600" cy="3666506"/>
        </p:xfrm>
        <a:graphic>
          <a:graphicData uri="http://schemas.openxmlformats.org/drawingml/2006/table">
            <a:tbl>
              <a:tblPr firstRow="1" bandRow="1"/>
              <a:tblGrid>
                <a:gridCol w="4114800">
                  <a:extLst>
                    <a:ext uri="{9D8B030D-6E8A-4147-A177-3AD203B41FA5}">
                      <a16:colId xmlns:a16="http://schemas.microsoft.com/office/drawing/2014/main" val="167772003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969719616"/>
                    </a:ext>
                  </a:extLst>
                </a:gridCol>
              </a:tblGrid>
              <a:tr h="742584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3800" b="1" dirty="0">
                          <a:solidFill>
                            <a:schemeClr val="tx1"/>
                          </a:solidFill>
                        </a:rPr>
                        <a:t>Item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3800" b="1" dirty="0">
                          <a:solidFill>
                            <a:schemeClr val="tx1"/>
                          </a:solidFill>
                        </a:rPr>
                        <a:t>Percentage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910113994"/>
                  </a:ext>
                </a:extLst>
              </a:tr>
              <a:tr h="80446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Quizzes (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576370843"/>
                  </a:ext>
                </a:extLst>
              </a:tr>
              <a:tr h="80446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Exam</a:t>
                      </a:r>
                      <a:endParaRPr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  <a:endParaRPr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882224114"/>
                  </a:ext>
                </a:extLst>
              </a:tr>
              <a:tr h="65749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305481661"/>
                  </a:ext>
                </a:extLst>
              </a:tr>
              <a:tr h="65749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627648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478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03F1-C8EC-F946-8D16-2C07CADA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Quizzes- 30% each = 10%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AB8A5-35EB-4043-82F3-ED42247AF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quizzes are 30 minutes long</a:t>
            </a:r>
          </a:p>
          <a:p>
            <a:r>
              <a:rPr lang="en-US" dirty="0"/>
              <a:t>Quizzes will be given first thing each morning</a:t>
            </a:r>
          </a:p>
          <a:p>
            <a:r>
              <a:rPr lang="en-US" dirty="0"/>
              <a:t>Cover all reading &amp; material in class the previous day</a:t>
            </a:r>
          </a:p>
          <a:p>
            <a:r>
              <a:rPr lang="en-US" dirty="0"/>
              <a:t>Closed notes/book</a:t>
            </a:r>
          </a:p>
          <a:p>
            <a:r>
              <a:rPr lang="en-US" dirty="0"/>
              <a:t>Individual only- do not share work with classmate</a:t>
            </a:r>
          </a:p>
          <a:p>
            <a:r>
              <a:rPr lang="en-US" dirty="0"/>
              <a:t>Graded between 0 &amp; 100 %</a:t>
            </a:r>
          </a:p>
          <a:p>
            <a:r>
              <a:rPr lang="en-US" dirty="0"/>
              <a:t>Combine grade= 30%</a:t>
            </a:r>
          </a:p>
        </p:txBody>
      </p:sp>
    </p:spTree>
    <p:extLst>
      <p:ext uri="{BB962C8B-B14F-4D97-AF65-F5344CB8AC3E}">
        <p14:creationId xmlns:p14="http://schemas.microsoft.com/office/powerpoint/2010/main" val="3348888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03F1-C8EC-F946-8D16-2C07CADA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= 30%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AB8A5-35EB-4043-82F3-ED42247AF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Comprehensive final exam on last day of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66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03F1-C8EC-F946-8D16-2C07CADA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Project= 30% each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AB8A5-35EB-4043-82F3-ED42247AF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Introduction takes place on day 2</a:t>
            </a:r>
          </a:p>
          <a:p>
            <a:pPr marL="0" indent="0">
              <a:buNone/>
            </a:pPr>
            <a:r>
              <a:rPr lang="en-US" dirty="0"/>
              <a:t>You will have group work every day in the afternoon session</a:t>
            </a:r>
          </a:p>
          <a:p>
            <a:pPr marL="0" indent="0">
              <a:buNone/>
            </a:pPr>
            <a:r>
              <a:rPr lang="en-US" dirty="0"/>
              <a:t>Interview will be on Day 6 after the final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2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03F1-C8EC-F946-8D16-2C07CADA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AB8A5-35EB-4043-82F3-ED42247AF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Come prepared to discuss &amp; participate topics in class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Class contribution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Please say your name for the first few days of class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Lack of preparation will affect your grade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Classroom etiquette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Please be present in class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Be on time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dirty="0"/>
              <a:t>Ask questions- this is how you learn</a:t>
            </a:r>
          </a:p>
          <a:p>
            <a:pPr marL="685800" lvl="1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101645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1949</Words>
  <Application>Microsoft Macintosh PowerPoint</Application>
  <PresentationFormat>Widescreen</PresentationFormat>
  <Paragraphs>307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Calibri</vt:lpstr>
      <vt:lpstr>Neue Haas Grotesk Text Pro</vt:lpstr>
      <vt:lpstr>VanillaVTI</vt:lpstr>
      <vt:lpstr>MIS: Special topics</vt:lpstr>
      <vt:lpstr>Hello</vt:lpstr>
      <vt:lpstr>Welcome to MIS 3504: Digital Design &amp; Innovation</vt:lpstr>
      <vt:lpstr>Primary Course Objectives</vt:lpstr>
      <vt:lpstr>How this course is graded</vt:lpstr>
      <vt:lpstr>Quizzes- 30% each = 10%</vt:lpstr>
      <vt:lpstr>Final exam = 30%</vt:lpstr>
      <vt:lpstr>Project= 30% each </vt:lpstr>
      <vt:lpstr>Class Expectations</vt:lpstr>
      <vt:lpstr>Review Course site</vt:lpstr>
      <vt:lpstr>This activity expresses traits that both business analysts and IT auditors have.</vt:lpstr>
      <vt:lpstr>Everyone please take out a piece of paper or use your tablet. I want you to spend 5 minutes and draw a building.  </vt:lpstr>
      <vt:lpstr>What did you draw?    What is the purpose of your building? Is it big or small? What color would it be? Where is your building? </vt:lpstr>
      <vt:lpstr>Business Analysts</vt:lpstr>
      <vt:lpstr>Business analysis involves:</vt:lpstr>
      <vt:lpstr>PowerPoint Presentation</vt:lpstr>
      <vt:lpstr>How does a business analyst get involved?</vt:lpstr>
      <vt:lpstr>What skills does a business analyst need?</vt:lpstr>
      <vt:lpstr>Where does a business analyst sit in an organization?</vt:lpstr>
      <vt:lpstr>Let’s take one step back to a project.</vt:lpstr>
      <vt:lpstr>Key differences of common terms.</vt:lpstr>
      <vt:lpstr>Examples:</vt:lpstr>
      <vt:lpstr>Examples:</vt:lpstr>
      <vt:lpstr>For projects, there is a lifecycle that is followed.</vt:lpstr>
      <vt:lpstr>Within a project, there are specific roles</vt:lpstr>
      <vt:lpstr>Sponsor</vt:lpstr>
      <vt:lpstr>Business Analyst</vt:lpstr>
      <vt:lpstr>Stakeholder Analysis</vt:lpstr>
      <vt:lpstr>Stakeholder Analysis</vt:lpstr>
      <vt:lpstr>Stakeholder identification &amp; analysis</vt:lpstr>
      <vt:lpstr>Write an example of what each of the following may mean to your stakeholder:</vt:lpstr>
      <vt:lpstr>How do we chart our findings?</vt:lpstr>
      <vt:lpstr>Stakeholder Analysis Grid </vt:lpstr>
      <vt:lpstr>Important to note: this document is kept internal to the project team. Stakeholder are not meant to see this document </vt:lpstr>
      <vt:lpstr>Stakeholder Analysis Activity</vt:lpstr>
      <vt:lpstr>Stakeholders</vt:lpstr>
      <vt:lpstr>PowerPoint Presentation</vt:lpstr>
      <vt:lpstr>Stakeholder Analysis Grid Result</vt:lpstr>
      <vt:lpstr>Project Documentation</vt:lpstr>
      <vt:lpstr>Documentation for your role</vt:lpstr>
      <vt:lpstr>Project Scope Document</vt:lpstr>
      <vt:lpstr>Project Scope Document includes:</vt:lpstr>
      <vt:lpstr>Project Scope Document is the basis to avoid scope creep.</vt:lpstr>
      <vt:lpstr>Objectives</vt:lpstr>
      <vt:lpstr>Objective Structure</vt:lpstr>
      <vt:lpstr>Objective example</vt:lpstr>
      <vt:lpstr>Let’s write an example.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Courtney C Minich</dc:creator>
  <cp:lastModifiedBy>Courtney C Minich</cp:lastModifiedBy>
  <cp:revision>15</cp:revision>
  <dcterms:created xsi:type="dcterms:W3CDTF">2025-07-11T23:23:09Z</dcterms:created>
  <dcterms:modified xsi:type="dcterms:W3CDTF">2025-09-11T21:55:10Z</dcterms:modified>
</cp:coreProperties>
</file>