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1"/>
  </p:sldMasterIdLst>
  <p:notesMasterIdLst>
    <p:notesMasterId r:id="rId49"/>
  </p:notesMasterIdLst>
  <p:sldIdLst>
    <p:sldId id="256" r:id="rId2"/>
    <p:sldId id="257" r:id="rId3"/>
    <p:sldId id="418" r:id="rId4"/>
    <p:sldId id="419" r:id="rId5"/>
    <p:sldId id="420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29" r:id="rId15"/>
    <p:sldId id="430" r:id="rId16"/>
    <p:sldId id="432" r:id="rId17"/>
    <p:sldId id="433" r:id="rId18"/>
    <p:sldId id="434" r:id="rId19"/>
    <p:sldId id="435" r:id="rId20"/>
    <p:sldId id="436" r:id="rId21"/>
    <p:sldId id="437" r:id="rId22"/>
    <p:sldId id="438" r:id="rId23"/>
    <p:sldId id="439" r:id="rId24"/>
    <p:sldId id="440" r:id="rId25"/>
    <p:sldId id="441" r:id="rId26"/>
    <p:sldId id="442" r:id="rId27"/>
    <p:sldId id="443" r:id="rId28"/>
    <p:sldId id="457" r:id="rId29"/>
    <p:sldId id="458" r:id="rId30"/>
    <p:sldId id="456" r:id="rId31"/>
    <p:sldId id="459" r:id="rId32"/>
    <p:sldId id="460" r:id="rId33"/>
    <p:sldId id="461" r:id="rId34"/>
    <p:sldId id="463" r:id="rId35"/>
    <p:sldId id="462" r:id="rId36"/>
    <p:sldId id="464" r:id="rId37"/>
    <p:sldId id="465" r:id="rId38"/>
    <p:sldId id="466" r:id="rId39"/>
    <p:sldId id="467" r:id="rId40"/>
    <p:sldId id="468" r:id="rId41"/>
    <p:sldId id="469" r:id="rId42"/>
    <p:sldId id="485" r:id="rId43"/>
    <p:sldId id="492" r:id="rId44"/>
    <p:sldId id="345" r:id="rId45"/>
    <p:sldId id="352" r:id="rId46"/>
    <p:sldId id="346" r:id="rId47"/>
    <p:sldId id="488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/>
    <p:restoredTop sz="95958"/>
  </p:normalViewPr>
  <p:slideViewPr>
    <p:cSldViewPr snapToGrid="0" snapToObjects="1">
      <p:cViewPr varScale="1">
        <p:scale>
          <a:sx n="111" d="100"/>
          <a:sy n="111" d="100"/>
        </p:scale>
        <p:origin x="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9AFB2-0BF3-AF43-8477-4EE5DA0526E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DCAA5-B247-FC48-BB60-D02EC209F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45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Image: https://</a:t>
            </a:r>
            <a:r>
              <a:rPr lang="en-US" dirty="0" err="1"/>
              <a:t>pagodaprojects.com</a:t>
            </a:r>
            <a:r>
              <a:rPr lang="en-US" dirty="0"/>
              <a:t>/cultural-differences-the-wonderful-world-of-</a:t>
            </a:r>
            <a:r>
              <a:rPr lang="en-US" dirty="0" err="1"/>
              <a:t>chinese</a:t>
            </a:r>
            <a:r>
              <a:rPr lang="en-US" dirty="0"/>
              <a:t>-toilets/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7DCAA5-B247-FC48-BB60-D02EC209F3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31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7DCAA5-B247-FC48-BB60-D02EC209F3E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1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9/11/25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8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9/11/25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6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9/11/25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3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9/11/25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9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9/11/25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4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9/11/25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6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9/11/25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6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9/11/25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2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9/11/25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8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9/11/25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3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9/11/25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8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9/11/25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9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7" r:id="rId6"/>
    <p:sldLayoutId id="2147483692" r:id="rId7"/>
    <p:sldLayoutId id="2147483693" r:id="rId8"/>
    <p:sldLayoutId id="2147483694" r:id="rId9"/>
    <p:sldLayoutId id="2147483696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E448DB1-4196-18A6-15DA-C72635C1B1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pic>
        <p:nvPicPr>
          <p:cNvPr id="4" name="Picture 3" descr="Abstract red geometric pattern">
            <a:extLst>
              <a:ext uri="{FF2B5EF4-FFF2-40B4-BE49-F238E27FC236}">
                <a16:creationId xmlns:a16="http://schemas.microsoft.com/office/drawing/2014/main" id="{85183513-E8EF-CB19-9A36-D3A2B7D5C6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826" r="9091" b="13565"/>
          <a:stretch>
            <a:fillRect/>
          </a:stretch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6A10D8F-D463-70E5-239B-17AD65EF4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73183" y="173181"/>
            <a:ext cx="6858002" cy="651164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6000">
                <a:schemeClr val="bg1">
                  <a:alpha val="30000"/>
                </a:schemeClr>
              </a:gs>
              <a:gs pos="26000">
                <a:schemeClr val="bg1">
                  <a:alpha val="17000"/>
                </a:schemeClr>
              </a:gs>
              <a:gs pos="100000">
                <a:schemeClr val="bg1">
                  <a:alpha val="4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40FBA9-D862-9842-A769-B11FEF2E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506" y="603315"/>
            <a:ext cx="5649211" cy="3685731"/>
          </a:xfrm>
        </p:spPr>
        <p:txBody>
          <a:bodyPr anchor="t">
            <a:normAutofit/>
          </a:bodyPr>
          <a:lstStyle/>
          <a:p>
            <a:pPr algn="l"/>
            <a:r>
              <a:rPr lang="en-US" sz="6600" dirty="0"/>
              <a:t>MIS: Special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B42505-D726-1746-B123-500F34BA8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507" y="4437176"/>
            <a:ext cx="4007587" cy="1290807"/>
          </a:xfrm>
        </p:spPr>
        <p:txBody>
          <a:bodyPr anchor="ctr">
            <a:normAutofit/>
          </a:bodyPr>
          <a:lstStyle/>
          <a:p>
            <a:pPr algn="l"/>
            <a:r>
              <a:rPr lang="en-US" sz="2200" dirty="0"/>
              <a:t>Professor Courtney Minich</a:t>
            </a:r>
          </a:p>
        </p:txBody>
      </p:sp>
    </p:spTree>
    <p:extLst>
      <p:ext uri="{BB962C8B-B14F-4D97-AF65-F5344CB8AC3E}">
        <p14:creationId xmlns:p14="http://schemas.microsoft.com/office/powerpoint/2010/main" val="4100346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6333B-2391-B640-A7C2-434359AD8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writing business rules…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EE316-0E09-8F49-A2C6-8DD6DF6A95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3428999"/>
            <a:ext cx="5181600" cy="2747964"/>
          </a:xfrm>
        </p:spPr>
        <p:txBody>
          <a:bodyPr>
            <a:normAutofit/>
          </a:bodyPr>
          <a:lstStyle/>
          <a:p>
            <a:r>
              <a:rPr lang="en-US" dirty="0"/>
              <a:t>If the order is shipped, then we will send the notification.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89265E-596E-2A47-BAD8-3ADA22F48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428999"/>
            <a:ext cx="5181600" cy="2747963"/>
          </a:xfrm>
        </p:spPr>
        <p:txBody>
          <a:bodyPr/>
          <a:lstStyle/>
          <a:p>
            <a:r>
              <a:rPr lang="en-US" dirty="0"/>
              <a:t>Notification must be sent when an order is shipped.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0B3FAE-879D-B34A-AD45-E213F7957B0B}"/>
              </a:ext>
            </a:extLst>
          </p:cNvPr>
          <p:cNvSpPr txBox="1"/>
          <p:nvPr/>
        </p:nvSpPr>
        <p:spPr>
          <a:xfrm>
            <a:off x="490970" y="1179294"/>
            <a:ext cx="1095981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You want to be clear and direct. Do not use </a:t>
            </a:r>
            <a:r>
              <a:rPr lang="en-US" sz="2800" b="1" dirty="0">
                <a:solidFill>
                  <a:srgbClr val="FF0000"/>
                </a:solidFill>
              </a:rPr>
              <a:t>“if/then” </a:t>
            </a:r>
            <a:r>
              <a:rPr lang="en-US" sz="2800" dirty="0"/>
              <a:t>as it may obscure the subject of the business rule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1EEC5A-E071-C944-9D7C-403C0CB531C9}"/>
              </a:ext>
            </a:extLst>
          </p:cNvPr>
          <p:cNvSpPr txBox="1"/>
          <p:nvPr/>
        </p:nvSpPr>
        <p:spPr>
          <a:xfrm>
            <a:off x="503318" y="2683257"/>
            <a:ext cx="10959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Which is a clear statement?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2D26AF-C254-3248-A1D7-F4272DD643C5}"/>
              </a:ext>
            </a:extLst>
          </p:cNvPr>
          <p:cNvSpPr/>
          <p:nvPr/>
        </p:nvSpPr>
        <p:spPr>
          <a:xfrm>
            <a:off x="5794248" y="3179618"/>
            <a:ext cx="5978652" cy="14859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1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0728C-ACCF-764F-B18D-2FA9BA034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Business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9BA8F-E964-C243-B62A-1AD31DF986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7" y="1825625"/>
            <a:ext cx="10983607" cy="4351338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defRPr sz="2900"/>
            </a:pPr>
            <a:r>
              <a:rPr lang="en-US" sz="2000" b="1" dirty="0"/>
              <a:t>Restriction</a:t>
            </a:r>
            <a:r>
              <a:rPr lang="en-US" sz="2000" dirty="0"/>
              <a:t> – </a:t>
            </a:r>
            <a:r>
              <a:rPr lang="en-US" sz="2000" dirty="0">
                <a:solidFill>
                  <a:srgbClr val="FF0000"/>
                </a:solidFill>
              </a:rPr>
              <a:t>must or must not happen</a:t>
            </a:r>
          </a:p>
          <a:p>
            <a:pPr lvl="1">
              <a:spcBef>
                <a:spcPts val="600"/>
              </a:spcBef>
              <a:defRPr sz="2900"/>
            </a:pPr>
            <a:r>
              <a:rPr lang="en-US" sz="2000" b="0" dirty="0">
                <a:solidFill>
                  <a:schemeClr val="tx1"/>
                </a:solidFill>
              </a:rPr>
              <a:t>An order must not have more than one ship-to address.</a:t>
            </a:r>
          </a:p>
          <a:p>
            <a:pPr>
              <a:spcBef>
                <a:spcPts val="600"/>
              </a:spcBef>
              <a:defRPr sz="2900"/>
            </a:pPr>
            <a:r>
              <a:rPr lang="en-US" sz="2000" b="1" dirty="0"/>
              <a:t>Heuristics</a:t>
            </a:r>
            <a:r>
              <a:rPr lang="en-US" sz="2000" dirty="0"/>
              <a:t> – </a:t>
            </a:r>
            <a:r>
              <a:rPr lang="en-US" sz="2000" dirty="0">
                <a:solidFill>
                  <a:srgbClr val="FF0000"/>
                </a:solidFill>
              </a:rPr>
              <a:t>guidance on how to do something</a:t>
            </a:r>
          </a:p>
          <a:p>
            <a:pPr lvl="1">
              <a:spcBef>
                <a:spcPts val="600"/>
              </a:spcBef>
              <a:defRPr sz="2900"/>
            </a:pPr>
            <a:r>
              <a:rPr lang="en-US" sz="2000" b="0" dirty="0">
                <a:solidFill>
                  <a:schemeClr val="tx1"/>
                </a:solidFill>
              </a:rPr>
              <a:t>A customer is delinquent when their account is more than 30 days past due.</a:t>
            </a:r>
          </a:p>
          <a:p>
            <a:pPr>
              <a:spcBef>
                <a:spcPts val="600"/>
              </a:spcBef>
              <a:defRPr sz="2900"/>
            </a:pPr>
            <a:r>
              <a:rPr lang="en-US" sz="2000" b="1" dirty="0"/>
              <a:t>Inference </a:t>
            </a:r>
            <a:r>
              <a:rPr lang="en-US" sz="2000" dirty="0"/>
              <a:t>– </a:t>
            </a:r>
            <a:r>
              <a:rPr lang="en-US" sz="2000" dirty="0">
                <a:solidFill>
                  <a:srgbClr val="FF0000"/>
                </a:solidFill>
              </a:rPr>
              <a:t>given a condition, assume other conditions</a:t>
            </a:r>
          </a:p>
          <a:p>
            <a:pPr lvl="1">
              <a:spcBef>
                <a:spcPts val="600"/>
              </a:spcBef>
              <a:defRPr sz="2900"/>
            </a:pPr>
            <a:r>
              <a:rPr lang="en-US" sz="2000" b="0" dirty="0">
                <a:solidFill>
                  <a:schemeClr val="tx1"/>
                </a:solidFill>
              </a:rPr>
              <a:t>A generic version of a prescription drug will be used when one exists.</a:t>
            </a:r>
          </a:p>
          <a:p>
            <a:pPr>
              <a:spcBef>
                <a:spcPts val="600"/>
              </a:spcBef>
              <a:defRPr sz="2900"/>
            </a:pPr>
            <a:r>
              <a:rPr lang="en-US" sz="2000" b="1" dirty="0"/>
              <a:t>Timing</a:t>
            </a:r>
            <a:r>
              <a:rPr lang="en-US" sz="2000" dirty="0"/>
              <a:t> – </a:t>
            </a:r>
            <a:r>
              <a:rPr lang="en-US" sz="2000" dirty="0">
                <a:solidFill>
                  <a:srgbClr val="FF0000"/>
                </a:solidFill>
              </a:rPr>
              <a:t>activity based on elapsed time</a:t>
            </a:r>
          </a:p>
          <a:p>
            <a:pPr lvl="1">
              <a:spcBef>
                <a:spcPts val="600"/>
              </a:spcBef>
              <a:defRPr sz="2900"/>
            </a:pPr>
            <a:r>
              <a:rPr lang="en-US" sz="2000" b="0" dirty="0">
                <a:solidFill>
                  <a:schemeClr val="tx1"/>
                </a:solidFill>
              </a:rPr>
              <a:t>Each open compliant must be deleted when the root cause is identified.</a:t>
            </a:r>
          </a:p>
          <a:p>
            <a:pPr>
              <a:spcBef>
                <a:spcPts val="600"/>
              </a:spcBef>
              <a:defRPr sz="2900"/>
            </a:pPr>
            <a:r>
              <a:rPr lang="en-US" sz="2000" b="1" dirty="0"/>
              <a:t>Triggers </a:t>
            </a:r>
            <a:r>
              <a:rPr lang="en-US" sz="2000" dirty="0"/>
              <a:t>– </a:t>
            </a:r>
            <a:r>
              <a:rPr lang="en-US" sz="2000" dirty="0">
                <a:solidFill>
                  <a:srgbClr val="FF0000"/>
                </a:solidFill>
              </a:rPr>
              <a:t>cause and effect relationship</a:t>
            </a:r>
          </a:p>
          <a:p>
            <a:pPr lvl="1">
              <a:spcBef>
                <a:spcPts val="600"/>
              </a:spcBef>
              <a:defRPr sz="2900"/>
            </a:pPr>
            <a:r>
              <a:rPr lang="en-US" sz="2000" b="0" dirty="0">
                <a:solidFill>
                  <a:schemeClr val="tx1"/>
                </a:solidFill>
              </a:rPr>
              <a:t>The product ship date must be agreed when an order is taken.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9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E02CB11-20B9-6E46-895A-1041A7506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Activity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9508B8-B036-4C43-A02A-F3C646E5C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Spend 15 minutes writing five (5) examples of business rules from your common knowledge:</a:t>
            </a:r>
          </a:p>
          <a:p>
            <a:pPr lvl="1">
              <a:spcBef>
                <a:spcPts val="600"/>
              </a:spcBef>
              <a:defRPr sz="2900"/>
            </a:pPr>
            <a:r>
              <a:rPr lang="en-US" sz="3200" b="0" dirty="0"/>
              <a:t>Restriction – </a:t>
            </a:r>
            <a:r>
              <a:rPr lang="en-US" sz="3200" b="0" dirty="0">
                <a:solidFill>
                  <a:srgbClr val="FF0000"/>
                </a:solidFill>
              </a:rPr>
              <a:t>must or must not happen</a:t>
            </a:r>
          </a:p>
          <a:p>
            <a:pPr lvl="1">
              <a:spcBef>
                <a:spcPts val="600"/>
              </a:spcBef>
              <a:defRPr sz="2900"/>
            </a:pPr>
            <a:r>
              <a:rPr lang="en-US" sz="3200" b="0" dirty="0"/>
              <a:t>Heuristics – </a:t>
            </a:r>
            <a:r>
              <a:rPr lang="en-US" sz="3200" b="0" dirty="0">
                <a:solidFill>
                  <a:srgbClr val="FF0000"/>
                </a:solidFill>
              </a:rPr>
              <a:t>guidance on how to do something</a:t>
            </a:r>
          </a:p>
          <a:p>
            <a:pPr lvl="1">
              <a:spcBef>
                <a:spcPts val="600"/>
              </a:spcBef>
              <a:defRPr sz="2900"/>
            </a:pPr>
            <a:r>
              <a:rPr lang="en-US" sz="3200" b="0" dirty="0"/>
              <a:t>Inference – </a:t>
            </a:r>
            <a:r>
              <a:rPr lang="en-US" sz="3200" b="0" dirty="0">
                <a:solidFill>
                  <a:srgbClr val="FF0000"/>
                </a:solidFill>
              </a:rPr>
              <a:t>given a condition, assume other conditions</a:t>
            </a:r>
          </a:p>
          <a:p>
            <a:pPr lvl="1">
              <a:spcBef>
                <a:spcPts val="600"/>
              </a:spcBef>
              <a:defRPr sz="2900"/>
            </a:pPr>
            <a:r>
              <a:rPr lang="en-US" sz="3200" b="0" dirty="0"/>
              <a:t>Timing – </a:t>
            </a:r>
            <a:r>
              <a:rPr lang="en-US" sz="3200" b="0" dirty="0">
                <a:solidFill>
                  <a:srgbClr val="FF0000"/>
                </a:solidFill>
              </a:rPr>
              <a:t>activity based on elapsed time</a:t>
            </a:r>
          </a:p>
          <a:p>
            <a:pPr lvl="1">
              <a:spcBef>
                <a:spcPts val="600"/>
              </a:spcBef>
              <a:defRPr sz="2900"/>
            </a:pPr>
            <a:r>
              <a:rPr lang="en-US" sz="3200" b="0" dirty="0"/>
              <a:t>Triggers – </a:t>
            </a:r>
            <a:r>
              <a:rPr lang="en-US" sz="3200" b="0" dirty="0">
                <a:solidFill>
                  <a:srgbClr val="FF0000"/>
                </a:solidFill>
              </a:rPr>
              <a:t>cause and effect relationship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581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E0C51-4A40-ED4A-9BCF-EE6FBAEB4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when business rules are more complex?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2ACB0-7648-9842-83B7-EADF3FD0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3310358"/>
            <a:ext cx="10653579" cy="2999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We can create something called a decision tree. </a:t>
            </a:r>
          </a:p>
        </p:txBody>
      </p:sp>
    </p:spTree>
    <p:extLst>
      <p:ext uri="{BB962C8B-B14F-4D97-AF65-F5344CB8AC3E}">
        <p14:creationId xmlns:p14="http://schemas.microsoft.com/office/powerpoint/2010/main" val="362798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4165C-A81E-6644-9C70-EF6A8C8B5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D52F8-AED9-1C44-A416-5C725C6D7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Mastering the Basics: How Decision Trees Simplify Complex Choices | by  Miguel Cardona Polo | Towards AI">
            <a:extLst>
              <a:ext uri="{FF2B5EF4-FFF2-40B4-BE49-F238E27FC236}">
                <a16:creationId xmlns:a16="http://schemas.microsoft.com/office/drawing/2014/main" id="{EA20285D-49AE-3243-A6AF-9B425673E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0"/>
            <a:ext cx="9243146" cy="688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623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04C74-B503-4048-8F58-473D8A42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02AEA-E047-0845-A655-BA56CF93F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Help the business analyst document the different pathways</a:t>
            </a:r>
          </a:p>
          <a:p>
            <a:r>
              <a:rPr lang="en-US" sz="3200" dirty="0"/>
              <a:t>Creates a visual map of a rule to be created</a:t>
            </a:r>
          </a:p>
          <a:p>
            <a:r>
              <a:rPr lang="en-US" sz="3200" dirty="0"/>
              <a:t>Not considered "official" business documentation, but can be stored for future reference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345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4F493-E759-5F49-98F0-197636EBA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941022"/>
            <a:ext cx="10653578" cy="1132258"/>
          </a:xfrm>
        </p:spPr>
        <p:txBody>
          <a:bodyPr/>
          <a:lstStyle/>
          <a:p>
            <a:r>
              <a:rPr lang="en-US" dirty="0"/>
              <a:t>Business rules are defined rules for the business. But what about a specific project?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00727-24F1-3649-BE57-5926A0302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3667990"/>
            <a:ext cx="10653579" cy="2641369"/>
          </a:xfrm>
        </p:spPr>
        <p:txBody>
          <a:bodyPr/>
          <a:lstStyle/>
          <a:p>
            <a:r>
              <a:rPr lang="en-US" dirty="0"/>
              <a:t>We gather specific information about a project and the guidelines of the current process. These are called </a:t>
            </a:r>
            <a:r>
              <a:rPr lang="en-US" b="1" dirty="0"/>
              <a:t>business requirements.</a:t>
            </a:r>
          </a:p>
          <a:p>
            <a:endParaRPr lang="en-US" b="1" dirty="0"/>
          </a:p>
          <a:p>
            <a:r>
              <a:rPr lang="en-US" b="1" dirty="0"/>
              <a:t>The process of gathering business requirements is called requirements gathering.</a:t>
            </a:r>
          </a:p>
        </p:txBody>
      </p:sp>
    </p:spTree>
    <p:extLst>
      <p:ext uri="{BB962C8B-B14F-4D97-AF65-F5344CB8AC3E}">
        <p14:creationId xmlns:p14="http://schemas.microsoft.com/office/powerpoint/2010/main" val="7586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18857-4E34-884B-9552-E3A471A12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38" y="2862871"/>
            <a:ext cx="10653578" cy="1132258"/>
          </a:xfrm>
        </p:spPr>
        <p:txBody>
          <a:bodyPr/>
          <a:lstStyle/>
          <a:p>
            <a:r>
              <a:rPr lang="en-US" dirty="0"/>
              <a:t>The first step in requirements gathering is called elicitation. </a:t>
            </a:r>
          </a:p>
        </p:txBody>
      </p:sp>
    </p:spTree>
    <p:extLst>
      <p:ext uri="{BB962C8B-B14F-4D97-AF65-F5344CB8AC3E}">
        <p14:creationId xmlns:p14="http://schemas.microsoft.com/office/powerpoint/2010/main" val="1840483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FF229-5938-BF46-9B0A-4CB0E9F6B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Elicitation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9238A-4479-A448-A4BE-D3F531351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draw, bring out or forth, educe, evoke, or elicit the truth</a:t>
            </a:r>
          </a:p>
          <a:p>
            <a:endParaRPr lang="en-US" dirty="0"/>
          </a:p>
          <a:p>
            <a:r>
              <a:rPr lang="en-US" dirty="0"/>
              <a:t>To elicit a response with a question</a:t>
            </a:r>
          </a:p>
          <a:p>
            <a:endParaRPr lang="en-US" dirty="0"/>
          </a:p>
          <a:p>
            <a:r>
              <a:rPr lang="en-US" dirty="0"/>
              <a:t>This is important for a business analyst, but it is critical for an auditor.</a:t>
            </a:r>
          </a:p>
        </p:txBody>
      </p:sp>
    </p:spTree>
    <p:extLst>
      <p:ext uri="{BB962C8B-B14F-4D97-AF65-F5344CB8AC3E}">
        <p14:creationId xmlns:p14="http://schemas.microsoft.com/office/powerpoint/2010/main" val="3680666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A6CD-DD93-004C-BC3C-2EA22A966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A5530-2C68-1E47-B7A8-6D69CF981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Elicitation requires a combination of analytical skill, communication skill, and organization skill.</a:t>
            </a:r>
          </a:p>
        </p:txBody>
      </p:sp>
    </p:spTree>
    <p:extLst>
      <p:ext uri="{BB962C8B-B14F-4D97-AF65-F5344CB8AC3E}">
        <p14:creationId xmlns:p14="http://schemas.microsoft.com/office/powerpoint/2010/main" val="185424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1FBC13-05E0-974D-BE92-7826607157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Hello x Day 2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7A9EC1C-D1FC-294E-8B32-8E15D47805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sz="1800" dirty="0"/>
              <a:t>你好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70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A4DC9-F666-3845-AF43-54298CDA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elicitation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32C02-DD13-3447-9AC3-73E0A046D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This is a core activity in the pre-planning of a project</a:t>
            </a:r>
          </a:p>
          <a:p>
            <a:r>
              <a:rPr lang="en-US" sz="3600" dirty="0"/>
              <a:t>It is done to understand the real needs of the problem and not just what people think the real need is</a:t>
            </a:r>
          </a:p>
        </p:txBody>
      </p:sp>
    </p:spTree>
    <p:extLst>
      <p:ext uri="{BB962C8B-B14F-4D97-AF65-F5344CB8AC3E}">
        <p14:creationId xmlns:p14="http://schemas.microsoft.com/office/powerpoint/2010/main" val="81579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B1CDF-9395-9848-A939-B5779CDB7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business analyst elicit requirements?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D9F26-A3E7-EF4F-8EE7-1BAE57030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There are a number of ways to elicit requirements.</a:t>
            </a:r>
          </a:p>
          <a:p>
            <a:r>
              <a:rPr lang="en-US" sz="3200" dirty="0"/>
              <a:t>The important factor is to remember the goal is to accurately capture a business’ </a:t>
            </a:r>
            <a:r>
              <a:rPr lang="en-US" sz="3200" b="1" dirty="0"/>
              <a:t>current</a:t>
            </a:r>
            <a:r>
              <a:rPr lang="en-US" sz="3200" dirty="0"/>
              <a:t> workflow.</a:t>
            </a:r>
          </a:p>
          <a:p>
            <a:pPr lvl="1"/>
            <a:r>
              <a:rPr lang="en-US" sz="2800" dirty="0"/>
              <a:t>Why not the future workflow?</a:t>
            </a:r>
          </a:p>
          <a:p>
            <a:pPr lvl="2"/>
            <a:r>
              <a:rPr lang="en-US" sz="2400" u="sng" dirty="0"/>
              <a:t>The future workflow is the solution. </a:t>
            </a:r>
          </a:p>
        </p:txBody>
      </p:sp>
    </p:spTree>
    <p:extLst>
      <p:ext uri="{BB962C8B-B14F-4D97-AF65-F5344CB8AC3E}">
        <p14:creationId xmlns:p14="http://schemas.microsoft.com/office/powerpoint/2010/main" val="340735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B1CDF-9395-9848-A939-B5779CDB7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Elicitation Techniques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D9F26-A3E7-EF4F-8EE7-1BAE57030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5475" indent="-333375">
              <a:lnSpc>
                <a:spcPct val="100000"/>
              </a:lnSpc>
              <a:spcBef>
                <a:spcPts val="640"/>
              </a:spcBef>
              <a:buClr>
                <a:srgbClr val="A41E35"/>
              </a:buClr>
              <a:buSzPct val="58333"/>
              <a:buAutoNum type="arabicPeriod"/>
              <a:tabLst>
                <a:tab pos="625475" algn="l"/>
              </a:tabLst>
            </a:pPr>
            <a:r>
              <a:rPr lang="en-US" sz="3200" dirty="0">
                <a:latin typeface="+mj-lt"/>
                <a:cs typeface="Georgia"/>
              </a:rPr>
              <a:t>Reviewing</a:t>
            </a:r>
            <a:r>
              <a:rPr lang="en-US" sz="3200" spc="-95" dirty="0">
                <a:latin typeface="+mj-lt"/>
                <a:cs typeface="Georgia"/>
              </a:rPr>
              <a:t> </a:t>
            </a:r>
            <a:r>
              <a:rPr lang="en-US" sz="3200" dirty="0">
                <a:latin typeface="+mj-lt"/>
                <a:cs typeface="Georgia"/>
              </a:rPr>
              <a:t>existing</a:t>
            </a:r>
            <a:r>
              <a:rPr lang="en-US" sz="3200" spc="-95" dirty="0">
                <a:latin typeface="+mj-lt"/>
                <a:cs typeface="Georgia"/>
              </a:rPr>
              <a:t> </a:t>
            </a:r>
            <a:r>
              <a:rPr lang="en-US" sz="3200" spc="-10" dirty="0">
                <a:latin typeface="+mj-lt"/>
                <a:cs typeface="Georgia"/>
              </a:rPr>
              <a:t>documentation</a:t>
            </a:r>
            <a:endParaRPr lang="en-US" sz="3200" dirty="0">
              <a:latin typeface="+mj-lt"/>
              <a:cs typeface="Georgia"/>
            </a:endParaRPr>
          </a:p>
          <a:p>
            <a:pPr marL="625475" indent="-333375">
              <a:lnSpc>
                <a:spcPct val="100000"/>
              </a:lnSpc>
              <a:spcBef>
                <a:spcPts val="310"/>
              </a:spcBef>
              <a:buClr>
                <a:srgbClr val="A41E35"/>
              </a:buClr>
              <a:buSzPct val="58333"/>
              <a:buAutoNum type="arabicPeriod"/>
              <a:tabLst>
                <a:tab pos="625475" algn="l"/>
              </a:tabLst>
            </a:pPr>
            <a:r>
              <a:rPr lang="en-US" sz="3200" spc="-10" dirty="0">
                <a:latin typeface="+mj-lt"/>
                <a:cs typeface="Georgia"/>
              </a:rPr>
              <a:t>Observation</a:t>
            </a:r>
            <a:endParaRPr lang="en-US" sz="3200" dirty="0">
              <a:latin typeface="+mj-lt"/>
              <a:cs typeface="Georgia"/>
            </a:endParaRPr>
          </a:p>
          <a:p>
            <a:pPr marL="625475" indent="-333375">
              <a:lnSpc>
                <a:spcPct val="100000"/>
              </a:lnSpc>
              <a:spcBef>
                <a:spcPts val="340"/>
              </a:spcBef>
              <a:buClr>
                <a:srgbClr val="A41E35"/>
              </a:buClr>
              <a:buSzPct val="58333"/>
              <a:buAutoNum type="arabicPeriod"/>
              <a:tabLst>
                <a:tab pos="625475" algn="l"/>
              </a:tabLst>
            </a:pPr>
            <a:r>
              <a:rPr lang="en-US" sz="3200" spc="-10" dirty="0">
                <a:latin typeface="+mj-lt"/>
                <a:cs typeface="Georgia"/>
              </a:rPr>
              <a:t>Interviews</a:t>
            </a:r>
            <a:endParaRPr lang="en-US" sz="3200" dirty="0">
              <a:latin typeface="+mj-lt"/>
              <a:cs typeface="Georgia"/>
            </a:endParaRPr>
          </a:p>
          <a:p>
            <a:pPr marL="625475" indent="-333375">
              <a:lnSpc>
                <a:spcPct val="100000"/>
              </a:lnSpc>
              <a:spcBef>
                <a:spcPts val="310"/>
              </a:spcBef>
              <a:buClr>
                <a:srgbClr val="A41E35"/>
              </a:buClr>
              <a:buSzPct val="58333"/>
              <a:buAutoNum type="arabicPeriod"/>
              <a:tabLst>
                <a:tab pos="625475" algn="l"/>
              </a:tabLst>
            </a:pPr>
            <a:r>
              <a:rPr lang="en-US" sz="3200" dirty="0">
                <a:latin typeface="+mj-lt"/>
                <a:cs typeface="Georgia"/>
              </a:rPr>
              <a:t>Surveys</a:t>
            </a:r>
            <a:r>
              <a:rPr lang="en-US" sz="3200" spc="-35" dirty="0">
                <a:latin typeface="+mj-lt"/>
                <a:cs typeface="Georgia"/>
              </a:rPr>
              <a:t> </a:t>
            </a:r>
            <a:r>
              <a:rPr lang="en-US" sz="3200" dirty="0">
                <a:latin typeface="+mj-lt"/>
                <a:cs typeface="Georgia"/>
              </a:rPr>
              <a:t>and</a:t>
            </a:r>
            <a:r>
              <a:rPr lang="en-US" sz="3200" spc="-35" dirty="0">
                <a:latin typeface="+mj-lt"/>
                <a:cs typeface="Georgia"/>
              </a:rPr>
              <a:t> </a:t>
            </a:r>
            <a:r>
              <a:rPr lang="en-US" sz="3200" spc="-10" dirty="0">
                <a:latin typeface="+mj-lt"/>
                <a:cs typeface="Georgia"/>
              </a:rPr>
              <a:t>questionnaires</a:t>
            </a:r>
            <a:endParaRPr lang="en-US" sz="3200" dirty="0">
              <a:latin typeface="+mj-lt"/>
              <a:cs typeface="Georgia"/>
            </a:endParaRPr>
          </a:p>
          <a:p>
            <a:pPr marL="625475" indent="-333375">
              <a:lnSpc>
                <a:spcPct val="100000"/>
              </a:lnSpc>
              <a:spcBef>
                <a:spcPts val="310"/>
              </a:spcBef>
              <a:buClr>
                <a:srgbClr val="A41E35"/>
              </a:buClr>
              <a:buSzPct val="58333"/>
              <a:buAutoNum type="arabicPeriod"/>
              <a:tabLst>
                <a:tab pos="625475" algn="l"/>
              </a:tabLst>
            </a:pPr>
            <a:r>
              <a:rPr lang="en-US" sz="3200" dirty="0">
                <a:latin typeface="+mj-lt"/>
                <a:cs typeface="Georgia"/>
              </a:rPr>
              <a:t>Facilitated</a:t>
            </a:r>
            <a:r>
              <a:rPr lang="en-US" sz="3200" spc="-95" dirty="0">
                <a:latin typeface="+mj-lt"/>
                <a:cs typeface="Georgia"/>
              </a:rPr>
              <a:t> </a:t>
            </a:r>
            <a:r>
              <a:rPr lang="en-US" sz="3200" spc="-10" dirty="0">
                <a:latin typeface="+mj-lt"/>
                <a:cs typeface="Georgia"/>
              </a:rPr>
              <a:t>sessions</a:t>
            </a:r>
            <a:endParaRPr lang="en-US" sz="3200" dirty="0">
              <a:latin typeface="+mj-lt"/>
              <a:cs typeface="Georgia"/>
            </a:endParaRPr>
          </a:p>
          <a:p>
            <a:pPr marL="625475" indent="-333375">
              <a:lnSpc>
                <a:spcPct val="100000"/>
              </a:lnSpc>
              <a:spcBef>
                <a:spcPts val="340"/>
              </a:spcBef>
              <a:buClr>
                <a:srgbClr val="A41E35"/>
              </a:buClr>
              <a:buSzPct val="58333"/>
              <a:buAutoNum type="arabicPeriod"/>
              <a:tabLst>
                <a:tab pos="625475" algn="l"/>
              </a:tabLst>
            </a:pPr>
            <a:r>
              <a:rPr lang="en-US" sz="3200" dirty="0">
                <a:latin typeface="+mj-lt"/>
                <a:cs typeface="Georgia"/>
              </a:rPr>
              <a:t>Focus</a:t>
            </a:r>
            <a:r>
              <a:rPr lang="en-US" sz="3200" spc="-60" dirty="0">
                <a:latin typeface="+mj-lt"/>
                <a:cs typeface="Georgia"/>
              </a:rPr>
              <a:t> </a:t>
            </a:r>
            <a:r>
              <a:rPr lang="en-US" sz="3200" spc="-10" dirty="0">
                <a:latin typeface="+mj-lt"/>
                <a:cs typeface="Georgia"/>
              </a:rPr>
              <a:t>groups</a:t>
            </a:r>
            <a:endParaRPr lang="en-US" sz="3200" dirty="0">
              <a:latin typeface="+mj-lt"/>
              <a:cs typeface="Georgia"/>
            </a:endParaRPr>
          </a:p>
          <a:p>
            <a:pPr marL="625475" indent="-333375">
              <a:lnSpc>
                <a:spcPct val="100000"/>
              </a:lnSpc>
              <a:spcBef>
                <a:spcPts val="310"/>
              </a:spcBef>
              <a:buClr>
                <a:srgbClr val="A41E35"/>
              </a:buClr>
              <a:buSzPct val="58333"/>
              <a:buAutoNum type="arabicPeriod"/>
              <a:tabLst>
                <a:tab pos="625475" algn="l"/>
              </a:tabLst>
            </a:pPr>
            <a:r>
              <a:rPr lang="en-US" sz="3200" dirty="0">
                <a:latin typeface="+mj-lt"/>
                <a:cs typeface="Georgia"/>
              </a:rPr>
              <a:t>Competitive</a:t>
            </a:r>
            <a:r>
              <a:rPr lang="en-US" sz="3200" spc="-105" dirty="0">
                <a:latin typeface="+mj-lt"/>
                <a:cs typeface="Georgia"/>
              </a:rPr>
              <a:t> </a:t>
            </a:r>
            <a:r>
              <a:rPr lang="en-US" sz="3200" spc="-10" dirty="0">
                <a:latin typeface="+mj-lt"/>
                <a:cs typeface="Georgia"/>
              </a:rPr>
              <a:t>analysis</a:t>
            </a:r>
            <a:endParaRPr lang="en-US" sz="3200" dirty="0">
              <a:latin typeface="+mj-lt"/>
              <a:cs typeface="Georgia"/>
            </a:endParaRPr>
          </a:p>
          <a:p>
            <a:pPr marL="625475" indent="-333375">
              <a:lnSpc>
                <a:spcPct val="100000"/>
              </a:lnSpc>
              <a:spcBef>
                <a:spcPts val="310"/>
              </a:spcBef>
              <a:buClr>
                <a:srgbClr val="A41E35"/>
              </a:buClr>
              <a:buSzPct val="58333"/>
              <a:buAutoNum type="arabicPeriod"/>
              <a:tabLst>
                <a:tab pos="625475" algn="l"/>
              </a:tabLst>
            </a:pPr>
            <a:r>
              <a:rPr lang="en-US" sz="3200" dirty="0">
                <a:latin typeface="+mj-lt"/>
                <a:cs typeface="Georgia"/>
              </a:rPr>
              <a:t>Interface</a:t>
            </a:r>
            <a:r>
              <a:rPr lang="en-US" sz="3200" spc="-85" dirty="0">
                <a:latin typeface="+mj-lt"/>
                <a:cs typeface="Georgia"/>
              </a:rPr>
              <a:t> </a:t>
            </a:r>
            <a:r>
              <a:rPr lang="en-US" sz="3200" spc="-10" dirty="0">
                <a:latin typeface="+mj-lt"/>
                <a:cs typeface="Georgia"/>
              </a:rPr>
              <a:t>analysis</a:t>
            </a:r>
            <a:endParaRPr lang="en-US" sz="3200" dirty="0">
              <a:latin typeface="+mj-lt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02296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0B57696-E84F-F641-970D-11D1BBCC0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0AAB06-CAAC-C946-927D-9BB78B55BE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Review existing documentation</a:t>
            </a:r>
          </a:p>
          <a:p>
            <a:pPr marL="0" indent="0">
              <a:buNone/>
            </a:pPr>
            <a:r>
              <a:rPr lang="en-US" dirty="0"/>
              <a:t>This involves analyzing existing materials such as user manuals, design specifications, help files, and previous system requirements to gain insight into the current system’s functionality and interfaces.</a:t>
            </a:r>
          </a:p>
          <a:p>
            <a:pPr lvl="1"/>
            <a:r>
              <a:rPr lang="en-US" dirty="0"/>
              <a:t>Gather all available documentation from stakeholders.</a:t>
            </a:r>
          </a:p>
          <a:p>
            <a:pPr lvl="1"/>
            <a:r>
              <a:rPr lang="en-US" dirty="0"/>
              <a:t>Extract information related to UI layout, user flows, system behavior, and pain points.</a:t>
            </a:r>
          </a:p>
          <a:p>
            <a:pPr lvl="1"/>
            <a:r>
              <a:rPr lang="en-US" dirty="0"/>
              <a:t>Use this as a baseline to compare against user feedback and current system usage.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5345F21-85A3-4C40-B7A3-FFDFF72BD2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Observation</a:t>
            </a:r>
          </a:p>
          <a:p>
            <a:pPr marL="0" indent="0">
              <a:buNone/>
            </a:pPr>
            <a:r>
              <a:rPr lang="en-US" dirty="0"/>
              <a:t>Directly watching users interact with the system in their natural work environment.</a:t>
            </a:r>
          </a:p>
          <a:p>
            <a:r>
              <a:rPr lang="en-US" dirty="0"/>
              <a:t>Conduct contextual inquiries or shadowing sessions.</a:t>
            </a:r>
          </a:p>
          <a:p>
            <a:r>
              <a:rPr lang="en-US" dirty="0"/>
              <a:t>Take notes on user behavior, navigation paths, and difficulties.</a:t>
            </a:r>
          </a:p>
          <a:p>
            <a:r>
              <a:rPr lang="en-US" dirty="0"/>
              <a:t>Combine with screen recording tools or usability testing sessions for analysis.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03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0B57696-E84F-F641-970D-11D1BBCC0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0AAB06-CAAC-C946-927D-9BB78B55BE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Interviews</a:t>
            </a:r>
          </a:p>
          <a:p>
            <a:pPr marL="0" indent="0">
              <a:buNone/>
            </a:pPr>
            <a:r>
              <a:rPr lang="en-US" dirty="0"/>
              <a:t>One-on-one or small group conversations with users or stakeholders to collect detailed feedback.</a:t>
            </a:r>
          </a:p>
          <a:p>
            <a:pPr lvl="1"/>
            <a:r>
              <a:rPr lang="en-US" dirty="0"/>
              <a:t>Prepare a semi-structured list of questions focusing on UI experience.</a:t>
            </a:r>
          </a:p>
          <a:p>
            <a:pPr lvl="1"/>
            <a:r>
              <a:rPr lang="en-US" dirty="0"/>
              <a:t>Interview various user types (novice, power users, admin, etc.).</a:t>
            </a:r>
          </a:p>
          <a:p>
            <a:pPr lvl="1"/>
            <a:r>
              <a:rPr lang="en-US" dirty="0"/>
              <a:t>Record and analyze the data to detect patterns.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5345F21-85A3-4C40-B7A3-FFDFF72BD2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Surveys &amp; questionnaires</a:t>
            </a:r>
          </a:p>
          <a:p>
            <a:pPr marL="0" indent="0">
              <a:buNone/>
            </a:pPr>
            <a:r>
              <a:rPr lang="en-US" dirty="0"/>
              <a:t>Structured forms distributed to a larger audience to gather quantitative and qualitative data.</a:t>
            </a:r>
          </a:p>
          <a:p>
            <a:pPr lvl="1"/>
            <a:r>
              <a:rPr lang="en-US" dirty="0"/>
              <a:t>Design questions to target UI aspects such as layout, ease of use, and navigation.</a:t>
            </a:r>
          </a:p>
          <a:p>
            <a:pPr lvl="1"/>
            <a:r>
              <a:rPr lang="en-US" dirty="0"/>
              <a:t>Distribute electronically using tools like Google Forms or SurveyMonkey.</a:t>
            </a:r>
          </a:p>
          <a:p>
            <a:pPr lvl="1"/>
            <a:r>
              <a:rPr lang="en-US" dirty="0"/>
              <a:t>Analyze aggregated results to guide UI redesign.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918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0B57696-E84F-F641-970D-11D1BBCC0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0AAB06-CAAC-C946-927D-9BB78B55BE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Facilitated sessions</a:t>
            </a:r>
          </a:p>
          <a:p>
            <a:pPr marL="0" indent="0">
              <a:buNone/>
            </a:pPr>
            <a:r>
              <a:rPr lang="en-US" dirty="0"/>
              <a:t>Collaborative workshops with stakeholders, designers, and developers to define or refine UI requirements.</a:t>
            </a:r>
          </a:p>
          <a:p>
            <a:pPr lvl="1"/>
            <a:r>
              <a:rPr lang="en-US" dirty="0"/>
              <a:t>Plan interactive sessions such as design sprints or journey mapping.</a:t>
            </a:r>
          </a:p>
          <a:p>
            <a:pPr lvl="1"/>
            <a:r>
              <a:rPr lang="en-US" dirty="0"/>
              <a:t>Use whiteboards, mockup tools, or prototyping software.</a:t>
            </a:r>
          </a:p>
          <a:p>
            <a:pPr lvl="1"/>
            <a:r>
              <a:rPr lang="en-US" dirty="0"/>
              <a:t>Document agreed-upon requirements and features in real-time.</a:t>
            </a:r>
          </a:p>
          <a:p>
            <a:pPr marL="0" indent="0">
              <a:buNone/>
            </a:pPr>
            <a:r>
              <a:rPr lang="en-US" b="1" dirty="0"/>
              <a:t>	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5345F21-85A3-4C40-B7A3-FFDFF72BD2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Focus Groups</a:t>
            </a:r>
          </a:p>
          <a:p>
            <a:pPr marL="0" indent="0">
              <a:buNone/>
            </a:pPr>
            <a:r>
              <a:rPr lang="en-US" dirty="0"/>
              <a:t>Structured group discussions with selected users to gather opinions, perceptions, and suggestions.</a:t>
            </a:r>
          </a:p>
          <a:p>
            <a:pPr lvl="1"/>
            <a:r>
              <a:rPr lang="en-US" dirty="0"/>
              <a:t>Recruit users that represent key segments of your target audience.</a:t>
            </a:r>
          </a:p>
          <a:p>
            <a:pPr lvl="1"/>
            <a:r>
              <a:rPr lang="en-US" dirty="0"/>
              <a:t>Moderate a guided discussion with specific UI-related questions.</a:t>
            </a:r>
          </a:p>
          <a:p>
            <a:pPr lvl="1"/>
            <a:r>
              <a:rPr lang="en-US" dirty="0"/>
              <a:t>Record sessions and analyze common themes or divergent views.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5913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0B57696-E84F-F641-970D-11D1BBCC0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0AAB06-CAAC-C946-927D-9BB78B55BE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Competitive analysis</a:t>
            </a:r>
          </a:p>
          <a:p>
            <a:pPr marL="0" indent="0">
              <a:buNone/>
            </a:pPr>
            <a:r>
              <a:rPr lang="en-US" dirty="0"/>
              <a:t>Evaluating competitor products or systems to identify best practices, strengths, and weaknesses.</a:t>
            </a:r>
          </a:p>
          <a:p>
            <a:pPr lvl="2"/>
            <a:r>
              <a:rPr lang="en-US" dirty="0"/>
              <a:t>Analyze competitor systems' user interfaces (manually or using UX analysis tools).</a:t>
            </a:r>
          </a:p>
          <a:p>
            <a:pPr lvl="2"/>
            <a:r>
              <a:rPr lang="en-US" dirty="0"/>
              <a:t>Compare features, workflows, and user feedback.</a:t>
            </a:r>
          </a:p>
          <a:p>
            <a:pPr lvl="2"/>
            <a:r>
              <a:rPr lang="en-US" dirty="0"/>
              <a:t>Document what works well and what to avoid.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B4784-BA4B-4040-B2BD-A93B480A25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933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0B57696-E84F-F641-970D-11D1BBCC0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5345F21-85A3-4C40-B7A3-FFDFF72BD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648" y="1958022"/>
            <a:ext cx="518160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Interface analysis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Interface analysis is the process of identifying and examining the points of interaction between users and a system, or between multiple systems or components. This helps define how data is exchanged and how users interact with software applications. It is a critical part of requirements elicitation and system design, especially for ensuring usability, efficiency, and seamless integration.</a:t>
            </a:r>
            <a:endParaRPr lang="en-US" b="1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13B04-F217-9F42-8F8A-0A122A338F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72200" y="1996411"/>
            <a:ext cx="518160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Identify all interfaces</a:t>
            </a:r>
            <a:r>
              <a:rPr lang="en-US" dirty="0"/>
              <a:t>: These include user interfaces (UI), system-to-system interfaces, device interfaces, and manual interfaces (e.g., printed forms).</a:t>
            </a:r>
          </a:p>
          <a:p>
            <a:r>
              <a:rPr lang="en-US" b="1" dirty="0"/>
              <a:t>Describe interface characteristics</a:t>
            </a:r>
            <a:r>
              <a:rPr lang="en-US" dirty="0"/>
              <a:t>: Document data formats, input/output behavior, interaction methods, access control, and error handling.</a:t>
            </a:r>
          </a:p>
          <a:p>
            <a:r>
              <a:rPr lang="en-US" b="1" dirty="0"/>
              <a:t>Collaborate with stakeholders</a:t>
            </a:r>
            <a:r>
              <a:rPr lang="en-US" dirty="0"/>
              <a:t>: Engage users, developers, system architects, and third-party vendors to fully understand all integration and interaction points.</a:t>
            </a:r>
          </a:p>
          <a:p>
            <a:r>
              <a:rPr lang="en-US" b="1" dirty="0"/>
              <a:t>Model interfaces</a:t>
            </a:r>
            <a:r>
              <a:rPr lang="en-US" dirty="0"/>
              <a:t>: Use diagrams such as context diagrams, data flow diagrams (DFDs), or sequence diagrams to represent how interactions occur.</a:t>
            </a:r>
          </a:p>
          <a:p>
            <a:r>
              <a:rPr lang="en-US" b="1" dirty="0"/>
              <a:t>Assess usability and performance</a:t>
            </a:r>
            <a:r>
              <a:rPr lang="en-US" dirty="0"/>
              <a:t>: Ensure the UI supports user needs, and that system interfaces are robust, secure, and efficient.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3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bstract red geometric pattern">
            <a:extLst>
              <a:ext uri="{FF2B5EF4-FFF2-40B4-BE49-F238E27FC236}">
                <a16:creationId xmlns:a16="http://schemas.microsoft.com/office/drawing/2014/main" id="{85183513-E8EF-CB19-9A36-D3A2B7D5C6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826" r="9091" b="13565"/>
          <a:stretch>
            <a:fillRect/>
          </a:stretch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0FBA9-D862-9842-A769-B11FEF2E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506" y="603315"/>
            <a:ext cx="5649211" cy="3685731"/>
          </a:xfrm>
        </p:spPr>
        <p:txBody>
          <a:bodyPr anchor="t">
            <a:normAutofit/>
          </a:bodyPr>
          <a:lstStyle/>
          <a:p>
            <a:pPr algn="l"/>
            <a:r>
              <a:rPr lang="en-US" sz="6600" dirty="0">
                <a:solidFill>
                  <a:schemeClr val="bg1"/>
                </a:solidFill>
              </a:rPr>
              <a:t>Processing mapping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B42505-D726-1746-B123-500F34BA8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507" y="4437176"/>
            <a:ext cx="4007587" cy="1290807"/>
          </a:xfrm>
        </p:spPr>
        <p:txBody>
          <a:bodyPr anchor="ctr">
            <a:normAutofit/>
          </a:bodyPr>
          <a:lstStyle/>
          <a:p>
            <a:pPr algn="l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010551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E38A82-765B-D940-A591-5B6145A4BC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Documenting the process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3AA9F14-B542-A148-B05A-39604796EC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585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bstract red geometric pattern">
            <a:extLst>
              <a:ext uri="{FF2B5EF4-FFF2-40B4-BE49-F238E27FC236}">
                <a16:creationId xmlns:a16="http://schemas.microsoft.com/office/drawing/2014/main" id="{85183513-E8EF-CB19-9A36-D3A2B7D5C6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826" r="9091" b="13565"/>
          <a:stretch>
            <a:fillRect/>
          </a:stretch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0FBA9-D862-9842-A769-B11FEF2E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506" y="603315"/>
            <a:ext cx="5649211" cy="3685731"/>
          </a:xfrm>
        </p:spPr>
        <p:txBody>
          <a:bodyPr anchor="t">
            <a:normAutofit/>
          </a:bodyPr>
          <a:lstStyle/>
          <a:p>
            <a:pPr algn="l"/>
            <a:r>
              <a:rPr lang="en-US" sz="6600" dirty="0">
                <a:solidFill>
                  <a:schemeClr val="bg1"/>
                </a:solidFill>
              </a:rPr>
              <a:t>Business Rules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B42505-D726-1746-B123-500F34BA8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507" y="4437176"/>
            <a:ext cx="4007587" cy="1290807"/>
          </a:xfrm>
        </p:spPr>
        <p:txBody>
          <a:bodyPr anchor="ctr">
            <a:normAutofit/>
          </a:bodyPr>
          <a:lstStyle/>
          <a:p>
            <a:pPr algn="l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091601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42265-E678-A142-8F01-02F7AE2D2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core components of requirements?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0C355-9698-2649-A79C-5039706A0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People + process</a:t>
            </a:r>
          </a:p>
          <a:p>
            <a:r>
              <a:rPr lang="en-US" sz="4000" dirty="0"/>
              <a:t>Now we need to document and understand </a:t>
            </a:r>
            <a:r>
              <a:rPr lang="en-US" sz="4000" i="1" dirty="0"/>
              <a:t>how</a:t>
            </a:r>
            <a:r>
              <a:rPr lang="en-US" sz="4000" dirty="0"/>
              <a:t> people do their work</a:t>
            </a:r>
          </a:p>
        </p:txBody>
      </p:sp>
    </p:spTree>
    <p:extLst>
      <p:ext uri="{BB962C8B-B14F-4D97-AF65-F5344CB8AC3E}">
        <p14:creationId xmlns:p14="http://schemas.microsoft.com/office/powerpoint/2010/main" val="20102440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73E97-9F4D-AE40-BBD3-F750C2CDC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2862871"/>
            <a:ext cx="3266625" cy="1132258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does this describe?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 descr="Picture 3">
            <a:extLst>
              <a:ext uri="{FF2B5EF4-FFF2-40B4-BE49-F238E27FC236}">
                <a16:creationId xmlns:a16="http://schemas.microsoft.com/office/drawing/2014/main" id="{66270F53-AEDD-104D-967C-0D64BC8E7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273" y="133350"/>
            <a:ext cx="7924800" cy="65913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147476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9A5CC-377C-D141-BE30-C08C6AAE0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Workflow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0A22C-4B25-FC4D-B7FB-045F976BE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A visual representation of a process or sequence of tasks, showing how workflows from one step to the next. It outlines the activities, decision points, inputs, outputs, and responsible parties involved in completing a business process or system function.</a:t>
            </a:r>
          </a:p>
          <a:p>
            <a:pPr marL="685800" indent="-4572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900"/>
            </a:pPr>
            <a:r>
              <a:rPr lang="en-US" sz="2200" dirty="0"/>
              <a:t>One of a Business Analyst’s key tools, especially for analyzing the as-is situation</a:t>
            </a:r>
          </a:p>
          <a:p>
            <a:pPr marL="685800" indent="-4572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900"/>
            </a:pPr>
            <a:r>
              <a:rPr lang="en-US" sz="2200" dirty="0"/>
              <a:t>Great way to begin to understand the process you are dealing with at high level</a:t>
            </a:r>
          </a:p>
          <a:p>
            <a:pPr marL="685800" indent="-4572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900"/>
            </a:pPr>
            <a:r>
              <a:rPr lang="en-US" sz="2200" dirty="0"/>
              <a:t>Different levels of workflow can be used to explain the process to different audiences</a:t>
            </a:r>
          </a:p>
          <a:p>
            <a:pPr marL="685800" indent="-4572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900"/>
            </a:pPr>
            <a:r>
              <a:rPr lang="en-US" sz="2200" dirty="0"/>
              <a:t>Can document Standard Operating Procedures (SOP’s)</a:t>
            </a:r>
          </a:p>
          <a:p>
            <a:pPr marL="685800" indent="-4572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900"/>
            </a:pPr>
            <a:r>
              <a:rPr lang="en-US" sz="2200" dirty="0"/>
              <a:t>Revising the flow to facilitate improvements is standard design technique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9826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44DE8-8E85-C742-843C-F585DD452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example: tea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4BE12-13B5-564F-BE07-9515EC287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volunteers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Professor Minich will ask 1 student a question about tea. The other student will document the process.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9218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0B70F1-377C-FB45-B2B4-120CA7FAFD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Swimlane diagrams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D98037E-9544-6946-9162-7BE0C2E8AD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609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B8FB9-3D56-6145-B341-D930AAF1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Swimlane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437B4-B44E-9F4B-ABAB-59856F642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1715532"/>
            <a:ext cx="5019226" cy="45938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Advantages of a </a:t>
            </a:r>
            <a:r>
              <a:rPr lang="en-US" sz="2600" dirty="0" err="1"/>
              <a:t>swimlane</a:t>
            </a:r>
            <a:r>
              <a:rPr lang="en-US" sz="2600" dirty="0"/>
              <a:t> diagram:</a:t>
            </a:r>
          </a:p>
          <a:p>
            <a:r>
              <a:rPr lang="en-US" sz="2600" dirty="0"/>
              <a:t>Identifies who does what &amp; in what order</a:t>
            </a:r>
          </a:p>
          <a:p>
            <a:pPr lvl="1"/>
            <a:r>
              <a:rPr lang="en-US" sz="2600" dirty="0"/>
              <a:t>Logical &amp; Chronological</a:t>
            </a:r>
          </a:p>
          <a:p>
            <a:pPr lvl="1"/>
            <a:r>
              <a:rPr lang="en-US" sz="2600" dirty="0"/>
              <a:t>Indicates hand-offs</a:t>
            </a:r>
          </a:p>
          <a:p>
            <a:r>
              <a:rPr lang="en-US" sz="2600" dirty="0"/>
              <a:t>Versatile</a:t>
            </a:r>
          </a:p>
          <a:p>
            <a:pPr lvl="1"/>
            <a:r>
              <a:rPr lang="en-US" sz="2600" dirty="0"/>
              <a:t>Applied to other diagrams</a:t>
            </a:r>
          </a:p>
          <a:p>
            <a:pPr lvl="1"/>
            <a:r>
              <a:rPr lang="en-US" sz="2600" dirty="0"/>
              <a:t>Training tool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Swim Lane Diagram - with Vertical Swimlanes">
            <a:extLst>
              <a:ext uri="{FF2B5EF4-FFF2-40B4-BE49-F238E27FC236}">
                <a16:creationId xmlns:a16="http://schemas.microsoft.com/office/drawing/2014/main" id="{C7C23CC2-0E19-D746-B605-57883A98E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668" y="1507025"/>
            <a:ext cx="5688684" cy="426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6172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52F4C-3DB1-AD48-9B54-567019D21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Symbols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1863609-BE51-E24F-B130-35A219A50157}"/>
              </a:ext>
            </a:extLst>
          </p:cNvPr>
          <p:cNvSpPr txBox="1">
            <a:spLocks/>
          </p:cNvSpPr>
          <p:nvPr/>
        </p:nvSpPr>
        <p:spPr>
          <a:xfrm>
            <a:off x="1726984" y="1408573"/>
            <a:ext cx="10053615" cy="4666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spcBef>
                <a:spcPts val="0"/>
              </a:spcBef>
              <a:buNone/>
            </a:pPr>
            <a:r>
              <a:rPr lang="en-US" sz="2400" dirty="0"/>
              <a:t>A circle signifies the starting and ending of an event in the process</a:t>
            </a:r>
          </a:p>
          <a:p>
            <a:pPr marL="0" indent="0">
              <a:lnSpc>
                <a:spcPct val="250000"/>
              </a:lnSpc>
              <a:spcBef>
                <a:spcPts val="0"/>
              </a:spcBef>
              <a:buNone/>
            </a:pPr>
            <a:r>
              <a:rPr lang="en-US" sz="2400" dirty="0"/>
              <a:t>A rectangle represents an activity in the process. </a:t>
            </a:r>
          </a:p>
          <a:p>
            <a:pPr marL="0" indent="0">
              <a:lnSpc>
                <a:spcPct val="250000"/>
              </a:lnSpc>
              <a:spcBef>
                <a:spcPts val="0"/>
              </a:spcBef>
              <a:buNone/>
            </a:pPr>
            <a:r>
              <a:rPr lang="en-US" sz="2400" dirty="0"/>
              <a:t>A diamond represents a decision that must be made. </a:t>
            </a:r>
          </a:p>
          <a:p>
            <a:pPr marL="0" indent="0">
              <a:lnSpc>
                <a:spcPct val="250000"/>
              </a:lnSpc>
              <a:spcBef>
                <a:spcPts val="0"/>
              </a:spcBef>
              <a:buNone/>
            </a:pPr>
            <a:r>
              <a:rPr lang="en-US" sz="2400" dirty="0"/>
              <a:t>Arrows indicate the flow of the process. </a:t>
            </a:r>
          </a:p>
          <a:p>
            <a:pPr marL="0" indent="0">
              <a:lnSpc>
                <a:spcPct val="250000"/>
              </a:lnSpc>
              <a:spcBef>
                <a:spcPts val="0"/>
              </a:spcBef>
              <a:buNone/>
            </a:pPr>
            <a:r>
              <a:rPr lang="en-US" sz="2400" dirty="0"/>
              <a:t>A cylinder represents stored data.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1229305-D15B-9C44-80A6-7DD7D120169D}"/>
              </a:ext>
            </a:extLst>
          </p:cNvPr>
          <p:cNvSpPr/>
          <p:nvPr/>
        </p:nvSpPr>
        <p:spPr>
          <a:xfrm>
            <a:off x="682708" y="1634074"/>
            <a:ext cx="523052" cy="523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F93221-DACB-B444-BC0B-7C9DB23C5205}"/>
              </a:ext>
            </a:extLst>
          </p:cNvPr>
          <p:cNvSpPr/>
          <p:nvPr/>
        </p:nvSpPr>
        <p:spPr>
          <a:xfrm>
            <a:off x="472737" y="2680570"/>
            <a:ext cx="1035028" cy="532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D39E560F-75EF-CE40-A58F-80381346577B}"/>
              </a:ext>
            </a:extLst>
          </p:cNvPr>
          <p:cNvSpPr/>
          <p:nvPr/>
        </p:nvSpPr>
        <p:spPr>
          <a:xfrm>
            <a:off x="485023" y="3562600"/>
            <a:ext cx="1035026" cy="65349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088181E-360A-C843-A4E5-4ECD9C0FA3D0}"/>
              </a:ext>
            </a:extLst>
          </p:cNvPr>
          <p:cNvCxnSpPr/>
          <p:nvPr/>
        </p:nvCxnSpPr>
        <p:spPr>
          <a:xfrm flipH="1">
            <a:off x="423306" y="4804272"/>
            <a:ext cx="103502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n 8">
            <a:extLst>
              <a:ext uri="{FF2B5EF4-FFF2-40B4-BE49-F238E27FC236}">
                <a16:creationId xmlns:a16="http://schemas.microsoft.com/office/drawing/2014/main" id="{FB6C9E0B-2609-C043-9916-55480698068E}"/>
              </a:ext>
            </a:extLst>
          </p:cNvPr>
          <p:cNvSpPr/>
          <p:nvPr/>
        </p:nvSpPr>
        <p:spPr>
          <a:xfrm>
            <a:off x="667390" y="5503494"/>
            <a:ext cx="645723" cy="57173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572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F009D-FDB5-444A-A2FF-34457BB7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13">
            <a:extLst>
              <a:ext uri="{FF2B5EF4-FFF2-40B4-BE49-F238E27FC236}">
                <a16:creationId xmlns:a16="http://schemas.microsoft.com/office/drawing/2014/main" id="{05ECF4EF-A577-FD4C-A667-32D24E520C44}"/>
              </a:ext>
            </a:extLst>
          </p:cNvPr>
          <p:cNvGrpSpPr/>
          <p:nvPr/>
        </p:nvGrpSpPr>
        <p:grpSpPr>
          <a:xfrm>
            <a:off x="4759036" y="1905001"/>
            <a:ext cx="7162800" cy="4404359"/>
            <a:chOff x="0" y="0"/>
            <a:chExt cx="7162800" cy="44043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4903F1C-6600-E44A-8744-DA1FB23EBF3C}"/>
                </a:ext>
              </a:extLst>
            </p:cNvPr>
            <p:cNvSpPr/>
            <p:nvPr/>
          </p:nvSpPr>
          <p:spPr>
            <a:xfrm>
              <a:off x="0" y="0"/>
              <a:ext cx="7162800" cy="929640"/>
            </a:xfrm>
            <a:prstGeom prst="rect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35B7659-6723-2E43-B50F-57C3937489B4}"/>
                </a:ext>
              </a:extLst>
            </p:cNvPr>
            <p:cNvSpPr/>
            <p:nvPr/>
          </p:nvSpPr>
          <p:spPr>
            <a:xfrm>
              <a:off x="0" y="868680"/>
              <a:ext cx="7162800" cy="929640"/>
            </a:xfrm>
            <a:prstGeom prst="rect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A505B09-FDD4-4C42-8DEF-09E8AC239234}"/>
                </a:ext>
              </a:extLst>
            </p:cNvPr>
            <p:cNvSpPr/>
            <p:nvPr/>
          </p:nvSpPr>
          <p:spPr>
            <a:xfrm>
              <a:off x="0" y="1737360"/>
              <a:ext cx="7162800" cy="929640"/>
            </a:xfrm>
            <a:prstGeom prst="rect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ABB1765-EB64-6B44-9E24-CFC964EE37F1}"/>
                </a:ext>
              </a:extLst>
            </p:cNvPr>
            <p:cNvSpPr/>
            <p:nvPr/>
          </p:nvSpPr>
          <p:spPr>
            <a:xfrm>
              <a:off x="0" y="2606039"/>
              <a:ext cx="7162800" cy="929640"/>
            </a:xfrm>
            <a:prstGeom prst="rect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39E278E-AD7E-FB45-BF69-E54E06D87718}"/>
                </a:ext>
              </a:extLst>
            </p:cNvPr>
            <p:cNvSpPr/>
            <p:nvPr/>
          </p:nvSpPr>
          <p:spPr>
            <a:xfrm>
              <a:off x="0" y="3474719"/>
              <a:ext cx="7162800" cy="929640"/>
            </a:xfrm>
            <a:prstGeom prst="rect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1BFBEC20-DAA6-E94D-88CC-99011C94BD97}"/>
              </a:ext>
            </a:extLst>
          </p:cNvPr>
          <p:cNvSpPr/>
          <p:nvPr/>
        </p:nvSpPr>
        <p:spPr>
          <a:xfrm>
            <a:off x="3356264" y="2050990"/>
            <a:ext cx="1132609" cy="374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FEF498-D4D0-B441-80CB-224654DFD6CB}"/>
              </a:ext>
            </a:extLst>
          </p:cNvPr>
          <p:cNvSpPr txBox="1"/>
          <p:nvPr/>
        </p:nvSpPr>
        <p:spPr>
          <a:xfrm>
            <a:off x="374073" y="2795155"/>
            <a:ext cx="34705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Actor</a:t>
            </a:r>
            <a:r>
              <a:rPr lang="en-US" dirty="0"/>
              <a:t> represents a person, role, system, or department that participates in a process. Swimlane diagrams are a type of flowchart where each lane (horizontal or vertical) is assigned to a specific actor. The diagram shows how different actors interact with various steps in a workflow.</a:t>
            </a:r>
          </a:p>
        </p:txBody>
      </p:sp>
    </p:spTree>
    <p:extLst>
      <p:ext uri="{BB962C8B-B14F-4D97-AF65-F5344CB8AC3E}">
        <p14:creationId xmlns:p14="http://schemas.microsoft.com/office/powerpoint/2010/main" val="205815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5F77A-5841-DE4B-9891-2775F6120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9BA16-9C5A-3C4C-8D93-4068F55A7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Maple Grove Manufacturing is a mid-sized company that produces machine parts. The accounting department still relies on a </a:t>
            </a:r>
            <a:r>
              <a:rPr lang="en-US" sz="2800" b="1" dirty="0"/>
              <a:t>paper-based invoice approval process</a:t>
            </a:r>
            <a:r>
              <a:rPr lang="en-US" sz="2800" dirty="0"/>
              <a:t>. This system has been in place for over 15 years and is now causing </a:t>
            </a:r>
            <a:r>
              <a:rPr lang="en-US" sz="2800" b="1" dirty="0"/>
              <a:t>delays, errors, and frustration</a:t>
            </a:r>
            <a:r>
              <a:rPr lang="en-US" sz="2800" dirty="0"/>
              <a:t> across departments.</a:t>
            </a:r>
          </a:p>
          <a:p>
            <a:r>
              <a:rPr lang="en-US" sz="2800" dirty="0"/>
              <a:t>The CFO has tasked the business analyst team with reviewing the current process and proposing a streamlined, digital solution.</a:t>
            </a:r>
          </a:p>
        </p:txBody>
      </p:sp>
    </p:spTree>
    <p:extLst>
      <p:ext uri="{BB962C8B-B14F-4D97-AF65-F5344CB8AC3E}">
        <p14:creationId xmlns:p14="http://schemas.microsoft.com/office/powerpoint/2010/main" val="39804038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6D4A7-6E1C-3F40-98C9-49FB26E98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process: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4BC25-2D6A-5D4C-AD61-0E609F9DC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Vendor sends paper invoice</a:t>
            </a:r>
            <a:r>
              <a:rPr lang="en-US" dirty="0"/>
              <a:t> via postal mail or email attachment.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AP Clerk prints</a:t>
            </a:r>
            <a:r>
              <a:rPr lang="en-US" dirty="0"/>
              <a:t> emailed invoices and attaches them to a physical folder.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AP Clerk logs</a:t>
            </a:r>
            <a:r>
              <a:rPr lang="en-US" dirty="0"/>
              <a:t> the invoice in an Excel spreadsheet.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Invoice folder is hand-delivered</a:t>
            </a:r>
            <a:r>
              <a:rPr lang="en-US" dirty="0"/>
              <a:t> to the relevant department manager.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Manager reviews</a:t>
            </a:r>
            <a:r>
              <a:rPr lang="en-US" dirty="0"/>
              <a:t> and signs the paper invoice.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Folder is returned</a:t>
            </a:r>
            <a:r>
              <a:rPr lang="en-US" dirty="0"/>
              <a:t> to the AP department (sometimes delayed for days).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Finance Director signs</a:t>
            </a:r>
            <a:r>
              <a:rPr lang="en-US" dirty="0"/>
              <a:t> the invoice for final approval.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AP Clerk processes payment</a:t>
            </a:r>
            <a:r>
              <a:rPr lang="en-US" dirty="0"/>
              <a:t> manually via bank software.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0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6DBCF-4054-9E4D-99EC-251EF1B86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73544-80F4-4E4E-AA2B-237209019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har char="•"/>
            </a:pPr>
            <a:r>
              <a:rPr lang="en-US" sz="3200" b="0" dirty="0">
                <a:solidFill>
                  <a:srgbClr val="161616"/>
                </a:solidFill>
              </a:rPr>
              <a:t>Business rules dictate what business activity should occur under which circumstances.</a:t>
            </a:r>
            <a:endParaRPr lang="en-US" sz="3200" b="0" dirty="0"/>
          </a:p>
          <a:p>
            <a:pPr>
              <a:buChar char="•"/>
            </a:pPr>
            <a:r>
              <a:rPr lang="en-US" sz="3200" b="0" dirty="0">
                <a:solidFill>
                  <a:srgbClr val="161616"/>
                </a:solidFill>
              </a:rPr>
              <a:t>A formal business rule is composed of two fundamental elements:</a:t>
            </a:r>
            <a:endParaRPr lang="en-US" sz="3200" dirty="0"/>
          </a:p>
          <a:p>
            <a:pPr lvl="2">
              <a:buSzPts val="1600"/>
              <a:buFont typeface="Courier New"/>
              <a:buChar char="o"/>
            </a:pPr>
            <a:r>
              <a:rPr lang="en-US" sz="2800" b="0" dirty="0"/>
              <a:t>A </a:t>
            </a:r>
            <a:r>
              <a:rPr lang="en-US" sz="2800" b="0" i="1" dirty="0"/>
              <a:t>condition</a:t>
            </a:r>
            <a:r>
              <a:rPr lang="en-US" sz="2800" b="0" dirty="0"/>
              <a:t>, which outlines the situation in which action should occur.</a:t>
            </a:r>
            <a:endParaRPr lang="en-US" sz="2000" dirty="0"/>
          </a:p>
          <a:p>
            <a:pPr lvl="2">
              <a:buSzPts val="1600"/>
              <a:buFont typeface="Courier New"/>
              <a:buChar char="o"/>
            </a:pPr>
            <a:r>
              <a:rPr lang="en-US" sz="2800" b="0" dirty="0"/>
              <a:t>An </a:t>
            </a:r>
            <a:r>
              <a:rPr lang="en-US" sz="2800" b="0" i="1" dirty="0"/>
              <a:t>action</a:t>
            </a:r>
            <a:r>
              <a:rPr lang="en-US" sz="2800" b="0" dirty="0"/>
              <a:t>, which defines the thing that should happen in response to a given condition.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72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FE35-EBA8-9D47-B528-814F1EEB6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951F2-F383-C14A-A953-028C21ED3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Problems Identified: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Delayed approvals due to physical handoffs.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Invoices frequently lost or misplaced.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centralized tracking of invoice status.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 risk of duplicate payments.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Difficult to audit or generate reports.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072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B43C4-1CEC-F243-9A40-61786982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E5EB3-6231-1A45-8B74-B9A99A535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Steps (New Process):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Vendor uploads invoice</a:t>
            </a:r>
            <a:r>
              <a:rPr lang="en-US" dirty="0"/>
              <a:t> directly to the invoice portal.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System automatically logs</a:t>
            </a:r>
            <a:r>
              <a:rPr lang="en-US" dirty="0"/>
              <a:t> and assigns invoice to AP queue.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AP Clerk reviews</a:t>
            </a:r>
            <a:r>
              <a:rPr lang="en-US" dirty="0"/>
              <a:t> and tags the correct department.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Department Manager receives email notification</a:t>
            </a:r>
            <a:r>
              <a:rPr lang="en-US" dirty="0"/>
              <a:t>, reviews digitally, and approves in system.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System routes to Finance Director</a:t>
            </a:r>
            <a:r>
              <a:rPr lang="en-US" dirty="0"/>
              <a:t> automatically for final approval.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Once approved</a:t>
            </a:r>
            <a:r>
              <a:rPr lang="en-US" dirty="0"/>
              <a:t>, payment is scheduled and processed within the system.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System updates records</a:t>
            </a:r>
            <a:r>
              <a:rPr lang="en-US" dirty="0"/>
              <a:t>, sends confirmation to vendor, and logs the transaction for audit.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825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bstract red geometric pattern">
            <a:extLst>
              <a:ext uri="{FF2B5EF4-FFF2-40B4-BE49-F238E27FC236}">
                <a16:creationId xmlns:a16="http://schemas.microsoft.com/office/drawing/2014/main" id="{85183513-E8EF-CB19-9A36-D3A2B7D5C6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826" r="9091" b="13565"/>
          <a:stretch>
            <a:fillRect/>
          </a:stretch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0FBA9-D862-9842-A769-B11FEF2E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506" y="603315"/>
            <a:ext cx="5649211" cy="3685731"/>
          </a:xfrm>
        </p:spPr>
        <p:txBody>
          <a:bodyPr anchor="t">
            <a:normAutofit/>
          </a:bodyPr>
          <a:lstStyle/>
          <a:p>
            <a:pPr algn="l"/>
            <a:r>
              <a:rPr lang="en-US" sz="6600" dirty="0">
                <a:solidFill>
                  <a:schemeClr val="bg1"/>
                </a:solidFill>
              </a:rPr>
              <a:t>Break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B42505-D726-1746-B123-500F34BA8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507" y="4437176"/>
            <a:ext cx="4007587" cy="1290807"/>
          </a:xfrm>
        </p:spPr>
        <p:txBody>
          <a:bodyPr anchor="ctr">
            <a:normAutofit/>
          </a:bodyPr>
          <a:lstStyle/>
          <a:p>
            <a:pPr algn="l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646124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bstract red geometric pattern">
            <a:extLst>
              <a:ext uri="{FF2B5EF4-FFF2-40B4-BE49-F238E27FC236}">
                <a16:creationId xmlns:a16="http://schemas.microsoft.com/office/drawing/2014/main" id="{85183513-E8EF-CB19-9A36-D3A2B7D5C6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826" r="9091" b="13565"/>
          <a:stretch>
            <a:fillRect/>
          </a:stretch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0FBA9-D862-9842-A769-B11FEF2E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506" y="603315"/>
            <a:ext cx="5649211" cy="3685731"/>
          </a:xfrm>
        </p:spPr>
        <p:txBody>
          <a:bodyPr anchor="t">
            <a:normAutofit/>
          </a:bodyPr>
          <a:lstStyle/>
          <a:p>
            <a:pPr algn="l"/>
            <a:r>
              <a:rPr lang="en-US" sz="6600" dirty="0">
                <a:solidFill>
                  <a:schemeClr val="bg1"/>
                </a:solidFill>
              </a:rPr>
              <a:t>Project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B42505-D726-1746-B123-500F34BA8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507" y="4437176"/>
            <a:ext cx="4007587" cy="1290807"/>
          </a:xfrm>
        </p:spPr>
        <p:txBody>
          <a:bodyPr anchor="ctr">
            <a:normAutofit/>
          </a:bodyPr>
          <a:lstStyle/>
          <a:p>
            <a:pPr algn="l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02450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B5A9-C24F-7343-B396-8DAC65ECA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A84AC-A6D5-4345-933B-CB25FBDB0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will begin working on a final deliverable worth 30% of your grade.</a:t>
            </a:r>
          </a:p>
          <a:p>
            <a:r>
              <a:rPr lang="en-US" dirty="0"/>
              <a:t>This project will have daily deliverables, and a final due on the last day of class in the AM session.</a:t>
            </a:r>
          </a:p>
        </p:txBody>
      </p:sp>
    </p:spTree>
    <p:extLst>
      <p:ext uri="{BB962C8B-B14F-4D97-AF65-F5344CB8AC3E}">
        <p14:creationId xmlns:p14="http://schemas.microsoft.com/office/powerpoint/2010/main" val="26050390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3025C-88A1-2042-A43E-6E9586AA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666F5-DC44-9B48-B3F0-5CB1A0C6A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The final project deliverables include:</a:t>
            </a:r>
          </a:p>
          <a:p>
            <a:pPr lvl="2"/>
            <a:r>
              <a:rPr lang="en-US" sz="2000" dirty="0"/>
              <a:t>A comprehensive PowerPoint deck that will be presented in class of your team’s thought process and recommendation. </a:t>
            </a:r>
          </a:p>
          <a:p>
            <a:pPr lvl="3"/>
            <a:r>
              <a:rPr lang="en-US" sz="1800" dirty="0"/>
              <a:t>It will need to include:</a:t>
            </a:r>
          </a:p>
          <a:p>
            <a:pPr lvl="4"/>
            <a:r>
              <a:rPr lang="en-US" sz="1600" dirty="0"/>
              <a:t>Swim lane diagram of current process</a:t>
            </a:r>
          </a:p>
          <a:p>
            <a:pPr lvl="4"/>
            <a:r>
              <a:rPr lang="en-US" sz="1600" dirty="0"/>
              <a:t>Swim lane diagram of proposed process</a:t>
            </a:r>
          </a:p>
          <a:p>
            <a:pPr lvl="4"/>
            <a:r>
              <a:rPr lang="en-US" sz="1600" dirty="0"/>
              <a:t>ERD of the data involved in the process</a:t>
            </a:r>
          </a:p>
          <a:p>
            <a:pPr lvl="4"/>
            <a:r>
              <a:rPr lang="en-US" sz="1600" dirty="0"/>
              <a:t>ERD of the data involved in the proposed solution</a:t>
            </a:r>
          </a:p>
          <a:p>
            <a:pPr lvl="4"/>
            <a:r>
              <a:rPr lang="en-US" sz="1600" dirty="0"/>
              <a:t>List of business rules for the process</a:t>
            </a:r>
          </a:p>
          <a:p>
            <a:pPr lvl="4"/>
            <a:r>
              <a:rPr lang="en-US" sz="1600" dirty="0"/>
              <a:t>List of control objectives and what controls are recommended</a:t>
            </a:r>
          </a:p>
          <a:p>
            <a:pPr lvl="4"/>
            <a:r>
              <a:rPr lang="en-US" sz="1600" dirty="0"/>
              <a:t>Presentation is no more than 10 slides of content including all of the above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530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19220-C8A4-AC46-8479-EDB25589A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3E718-ACF6-824F-BC67-CC1AED948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day from day 2-5, I will give you time in class to work on your project and your final deliverables. You should use this time appropriately to ensure your work is comprehensive and well done.</a:t>
            </a:r>
          </a:p>
          <a:p>
            <a:r>
              <a:rPr lang="en-US" dirty="0"/>
              <a:t>All final deliverables must be emailed to professor Minich by the final day of class</a:t>
            </a:r>
          </a:p>
        </p:txBody>
      </p:sp>
    </p:spTree>
    <p:extLst>
      <p:ext uri="{BB962C8B-B14F-4D97-AF65-F5344CB8AC3E}">
        <p14:creationId xmlns:p14="http://schemas.microsoft.com/office/powerpoint/2010/main" val="31183338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bstract red geometric pattern">
            <a:extLst>
              <a:ext uri="{FF2B5EF4-FFF2-40B4-BE49-F238E27FC236}">
                <a16:creationId xmlns:a16="http://schemas.microsoft.com/office/drawing/2014/main" id="{85183513-E8EF-CB19-9A36-D3A2B7D5C6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826" r="9091" b="13565"/>
          <a:stretch>
            <a:fillRect/>
          </a:stretch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0FBA9-D862-9842-A769-B11FEF2ED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506" y="603315"/>
            <a:ext cx="5649211" cy="3685731"/>
          </a:xfrm>
        </p:spPr>
        <p:txBody>
          <a:bodyPr anchor="t">
            <a:normAutofit/>
          </a:bodyPr>
          <a:lstStyle/>
          <a:p>
            <a:r>
              <a:rPr lang="zh-CN" sz="4800" dirty="0">
                <a:solidFill>
                  <a:schemeClr val="bg1"/>
                </a:solidFill>
              </a:rPr>
              <a:t>再见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B42505-D726-1746-B123-500F34BA8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507" y="4437176"/>
            <a:ext cx="4007587" cy="1290807"/>
          </a:xfrm>
        </p:spPr>
        <p:txBody>
          <a:bodyPr anchor="ctr">
            <a:normAutofit/>
          </a:bodyPr>
          <a:lstStyle/>
          <a:p>
            <a:pPr algn="l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65059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6DBCF-4054-9E4D-99EC-251EF1B86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73544-80F4-4E4E-AA2B-237209019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0" indent="-457200">
              <a:lnSpc>
                <a:spcPct val="90000"/>
              </a:lnSpc>
              <a:buAutoNum type="arabicPeriod"/>
            </a:pPr>
            <a:r>
              <a:rPr lang="en-US" sz="3600" b="0" dirty="0">
                <a:solidFill>
                  <a:schemeClr val="tx1"/>
                </a:solidFill>
              </a:rPr>
              <a:t>Business rules are easy for both technical and non-technical people to understand.</a:t>
            </a:r>
          </a:p>
          <a:p>
            <a:pPr marL="685800" indent="-457200">
              <a:lnSpc>
                <a:spcPct val="90000"/>
              </a:lnSpc>
              <a:buAutoNum type="arabicPeriod"/>
            </a:pPr>
            <a:r>
              <a:rPr lang="en-US" sz="3600" b="0" dirty="0">
                <a:solidFill>
                  <a:schemeClr val="tx1"/>
                </a:solidFill>
              </a:rPr>
              <a:t>Business rules are declarative.</a:t>
            </a:r>
          </a:p>
          <a:p>
            <a:pPr marL="685800" indent="-457200">
              <a:lnSpc>
                <a:spcPct val="90000"/>
              </a:lnSpc>
              <a:buAutoNum type="arabicPeriod"/>
            </a:pPr>
            <a:r>
              <a:rPr lang="en-US" sz="3600" b="0" dirty="0">
                <a:solidFill>
                  <a:schemeClr val="tx1"/>
                </a:solidFill>
              </a:rPr>
              <a:t>Business rules "fire" or they do not.</a:t>
            </a:r>
          </a:p>
        </p:txBody>
      </p:sp>
    </p:spTree>
    <p:extLst>
      <p:ext uri="{BB962C8B-B14F-4D97-AF65-F5344CB8AC3E}">
        <p14:creationId xmlns:p14="http://schemas.microsoft.com/office/powerpoint/2010/main" val="150067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00617-8DCF-AA4F-A297-AEEC82AAD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Rule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2AA3A-864A-E647-BC14-0DF943264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600" b="0" dirty="0"/>
              <a:t>Textual statement that defines the rule  </a:t>
            </a:r>
            <a:r>
              <a:rPr lang="en-US" sz="3600" dirty="0">
                <a:solidFill>
                  <a:srgbClr val="FF0000"/>
                </a:solidFill>
              </a:rPr>
              <a:t>exactly </a:t>
            </a:r>
            <a:r>
              <a:rPr lang="en-US" sz="3600" b="0" dirty="0"/>
              <a:t>and </a:t>
            </a:r>
            <a:r>
              <a:rPr lang="en-US" sz="3600" dirty="0">
                <a:solidFill>
                  <a:srgbClr val="FF0000"/>
                </a:solidFill>
              </a:rPr>
              <a:t>unambiguously</a:t>
            </a:r>
          </a:p>
          <a:p>
            <a:pPr>
              <a:lnSpc>
                <a:spcPct val="90000"/>
              </a:lnSpc>
            </a:pPr>
            <a:r>
              <a:rPr lang="en-US" sz="3600" b="0" dirty="0"/>
              <a:t>Each rule has a unique identifier (ex. BR125)</a:t>
            </a:r>
          </a:p>
          <a:p>
            <a:pPr>
              <a:lnSpc>
                <a:spcPct val="90000"/>
              </a:lnSpc>
            </a:pPr>
            <a:r>
              <a:rPr lang="en-US" sz="3600" b="0" dirty="0"/>
              <a:t>Usually documented or managed in a separate catalogue or table</a:t>
            </a:r>
          </a:p>
          <a:p>
            <a:pPr>
              <a:lnSpc>
                <a:spcPct val="90000"/>
              </a:lnSpc>
            </a:pPr>
            <a:endParaRPr lang="en-US" sz="3600" b="0" dirty="0"/>
          </a:p>
          <a:p>
            <a:pPr indent="-228600">
              <a:buSzTx/>
              <a:defRPr sz="2000"/>
            </a:pPr>
            <a:endParaRPr lang="en-US" sz="28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69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BBC0E-DD07-BC4F-AD40-982711978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Rules in various formats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1EAAE4D4-6D87-8142-B872-F94CF48C7013}"/>
              </a:ext>
            </a:extLst>
          </p:cNvPr>
          <p:cNvSpPr txBox="1">
            <a:spLocks/>
          </p:cNvSpPr>
          <p:nvPr/>
        </p:nvSpPr>
        <p:spPr>
          <a:xfrm>
            <a:off x="1119732" y="4279719"/>
            <a:ext cx="1882578" cy="1038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Visual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AC077B66-60EF-574F-B9C6-CF7366C10B47}"/>
              </a:ext>
            </a:extLst>
          </p:cNvPr>
          <p:cNvSpPr txBox="1">
            <a:spLocks/>
          </p:cNvSpPr>
          <p:nvPr/>
        </p:nvSpPr>
        <p:spPr>
          <a:xfrm>
            <a:off x="4970552" y="4279718"/>
            <a:ext cx="1882578" cy="1038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Written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0FF9D95C-38CB-174D-BAEA-146EF891ADF2}"/>
              </a:ext>
            </a:extLst>
          </p:cNvPr>
          <p:cNvSpPr txBox="1">
            <a:spLocks/>
          </p:cNvSpPr>
          <p:nvPr/>
        </p:nvSpPr>
        <p:spPr>
          <a:xfrm>
            <a:off x="8903016" y="4279717"/>
            <a:ext cx="1882578" cy="1038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9754F6-DBB7-4F43-B2BF-0057DB647D4C}"/>
              </a:ext>
            </a:extLst>
          </p:cNvPr>
          <p:cNvSpPr txBox="1"/>
          <p:nvPr/>
        </p:nvSpPr>
        <p:spPr>
          <a:xfrm>
            <a:off x="4878858" y="2228671"/>
            <a:ext cx="22882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Georgia"/>
              </a:rPr>
              <a:t>BR-1 A person will use the bathroom that matches their gender</a:t>
            </a:r>
          </a:p>
        </p:txBody>
      </p:sp>
      <p:sp>
        <p:nvSpPr>
          <p:cNvPr id="9" name="Person">
            <a:extLst>
              <a:ext uri="{FF2B5EF4-FFF2-40B4-BE49-F238E27FC236}">
                <a16:creationId xmlns:a16="http://schemas.microsoft.com/office/drawing/2014/main" id="{DE130588-2A9D-8546-8E62-C5F81B481BD6}"/>
              </a:ext>
            </a:extLst>
          </p:cNvPr>
          <p:cNvSpPr/>
          <p:nvPr/>
        </p:nvSpPr>
        <p:spPr>
          <a:xfrm>
            <a:off x="9202964" y="2301237"/>
            <a:ext cx="1270000" cy="424964"/>
          </a:xfrm>
          <a:prstGeom prst="rect">
            <a:avLst/>
          </a:prstGeom>
          <a:solidFill>
            <a:schemeClr val="accent1">
              <a:lumOff val="23725"/>
            </a:schemeClr>
          </a:solidFill>
          <a:ln w="25400">
            <a:solidFill>
              <a:schemeClr val="accent5">
                <a:satOff val="-6843"/>
                <a:lumOff val="-10705"/>
              </a:schemeClr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lc="http://schemas.openxmlformats.org/drawingml/2006/lockedCanvas"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dirty="0"/>
              <a:t>Person</a:t>
            </a:r>
          </a:p>
        </p:txBody>
      </p:sp>
      <p:sp>
        <p:nvSpPr>
          <p:cNvPr id="10" name="Gender">
            <a:extLst>
              <a:ext uri="{FF2B5EF4-FFF2-40B4-BE49-F238E27FC236}">
                <a16:creationId xmlns:a16="http://schemas.microsoft.com/office/drawing/2014/main" id="{DA1B74DD-4824-1B47-833F-1A780151D12E}"/>
              </a:ext>
            </a:extLst>
          </p:cNvPr>
          <p:cNvSpPr/>
          <p:nvPr/>
        </p:nvSpPr>
        <p:spPr>
          <a:xfrm>
            <a:off x="9202964" y="2740912"/>
            <a:ext cx="1270000" cy="42496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lc="http://schemas.openxmlformats.org/drawingml/2006/lockedCanvas"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dirty="0"/>
              <a:t>Gender</a:t>
            </a:r>
          </a:p>
        </p:txBody>
      </p:sp>
      <p:pic>
        <p:nvPicPr>
          <p:cNvPr id="4098" name="Picture 2" descr="Cultural Differences: The Wonderful World of Chinese Toilets – Pagoda  Projects – Beyond Work Experience">
            <a:extLst>
              <a:ext uri="{FF2B5EF4-FFF2-40B4-BE49-F238E27FC236}">
                <a16:creationId xmlns:a16="http://schemas.microsoft.com/office/drawing/2014/main" id="{E7FC1F59-7E9E-BC49-82F5-55BD76705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" y="2179242"/>
            <a:ext cx="2945178" cy="197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28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43720-2FD3-A747-AFA7-A21D9CCB4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write a business rule?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E246E-C1DF-3F4D-8C31-893ED2A93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TERM- FACT- TERM2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5804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D34C-3AB6-A042-9FDB-D0861F4BA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Rule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7D788-4BAB-CA43-B65F-920C7B120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Term- fact- term</a:t>
            </a:r>
          </a:p>
          <a:p>
            <a:endParaRPr lang="en-US" dirty="0"/>
          </a:p>
          <a:p>
            <a:r>
              <a:rPr lang="en-US" dirty="0"/>
              <a:t>BR1:  Customer calls must be returned on the same day.</a:t>
            </a:r>
          </a:p>
          <a:p>
            <a:endParaRPr lang="en-US" dirty="0"/>
          </a:p>
          <a:p>
            <a:r>
              <a:rPr lang="en-US" dirty="0"/>
              <a:t>BR2: Expected contract value is calculated as the probability of signing the contract multiplied by the value of the contract.</a:t>
            </a:r>
          </a:p>
          <a:p>
            <a:endParaRPr lang="en-US" dirty="0"/>
          </a:p>
          <a:p>
            <a:r>
              <a:rPr lang="en-US" dirty="0"/>
              <a:t>BR3: All accounting records must be reconciled within 60 days of receipt.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710833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2046</Words>
  <Application>Microsoft Macintosh PowerPoint</Application>
  <PresentationFormat>Widescreen</PresentationFormat>
  <Paragraphs>224</Paragraphs>
  <Slides>47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Calibri</vt:lpstr>
      <vt:lpstr>Courier New</vt:lpstr>
      <vt:lpstr>Georgia</vt:lpstr>
      <vt:lpstr>Neue Haas Grotesk Text Pro</vt:lpstr>
      <vt:lpstr>VanillaVTI</vt:lpstr>
      <vt:lpstr>MIS: Special topics</vt:lpstr>
      <vt:lpstr>Hello x Day 2</vt:lpstr>
      <vt:lpstr>Business Rules</vt:lpstr>
      <vt:lpstr>Business Rules</vt:lpstr>
      <vt:lpstr>Business Rules</vt:lpstr>
      <vt:lpstr>Business Rule Format</vt:lpstr>
      <vt:lpstr>Business Rules in various formats</vt:lpstr>
      <vt:lpstr>How do you write a business rule?</vt:lpstr>
      <vt:lpstr>Business Rule Examples</vt:lpstr>
      <vt:lpstr>When writing business rules…</vt:lpstr>
      <vt:lpstr>Types of Business Rules</vt:lpstr>
      <vt:lpstr>Individual Activity</vt:lpstr>
      <vt:lpstr>What about when business rules are more complex?</vt:lpstr>
      <vt:lpstr>PowerPoint Presentation</vt:lpstr>
      <vt:lpstr>Decision trees</vt:lpstr>
      <vt:lpstr>Business rules are defined rules for the business. But what about a specific project?</vt:lpstr>
      <vt:lpstr>The first step in requirements gathering is called elicitation. </vt:lpstr>
      <vt:lpstr>Elicitation</vt:lpstr>
      <vt:lpstr>Why is this important?</vt:lpstr>
      <vt:lpstr>Requirements elicitation</vt:lpstr>
      <vt:lpstr>How does a business analyst elicit requirements?</vt:lpstr>
      <vt:lpstr>Elicitation Techniques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Processing mapping</vt:lpstr>
      <vt:lpstr>Documenting the process</vt:lpstr>
      <vt:lpstr>What are the core components of requirements?</vt:lpstr>
      <vt:lpstr>What does this describe? </vt:lpstr>
      <vt:lpstr>Workflow diagram</vt:lpstr>
      <vt:lpstr>Class example: tea</vt:lpstr>
      <vt:lpstr>Swimlane diagrams</vt:lpstr>
      <vt:lpstr>Swimlane diagrams</vt:lpstr>
      <vt:lpstr>Symbols</vt:lpstr>
      <vt:lpstr>PowerPoint Presentation</vt:lpstr>
      <vt:lpstr>PowerPoint Presentation</vt:lpstr>
      <vt:lpstr>Current process:</vt:lpstr>
      <vt:lpstr>PowerPoint Presentation</vt:lpstr>
      <vt:lpstr>Proposed solution: </vt:lpstr>
      <vt:lpstr>Break</vt:lpstr>
      <vt:lpstr>Project Overview</vt:lpstr>
      <vt:lpstr>Project</vt:lpstr>
      <vt:lpstr>Project</vt:lpstr>
      <vt:lpstr>Project deliverables</vt:lpstr>
      <vt:lpstr>再见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 C Minich</dc:creator>
  <cp:lastModifiedBy>Courtney C Minich</cp:lastModifiedBy>
  <cp:revision>24</cp:revision>
  <dcterms:created xsi:type="dcterms:W3CDTF">2025-07-11T23:23:09Z</dcterms:created>
  <dcterms:modified xsi:type="dcterms:W3CDTF">2025-09-11T21:56:24Z</dcterms:modified>
</cp:coreProperties>
</file>