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8" r:id="rId1"/>
  </p:sldMasterIdLst>
  <p:notesMasterIdLst>
    <p:notesMasterId r:id="rId45"/>
  </p:notesMasterIdLst>
  <p:sldIdLst>
    <p:sldId id="256" r:id="rId2"/>
    <p:sldId id="257" r:id="rId3"/>
    <p:sldId id="444" r:id="rId4"/>
    <p:sldId id="445" r:id="rId5"/>
    <p:sldId id="446" r:id="rId6"/>
    <p:sldId id="447" r:id="rId7"/>
    <p:sldId id="449" r:id="rId8"/>
    <p:sldId id="451" r:id="rId9"/>
    <p:sldId id="452" r:id="rId10"/>
    <p:sldId id="453" r:id="rId11"/>
    <p:sldId id="450" r:id="rId12"/>
    <p:sldId id="448" r:id="rId13"/>
    <p:sldId id="511" r:id="rId14"/>
    <p:sldId id="512" r:id="rId15"/>
    <p:sldId id="513" r:id="rId16"/>
    <p:sldId id="514" r:id="rId17"/>
    <p:sldId id="490" r:id="rId18"/>
    <p:sldId id="491" r:id="rId19"/>
    <p:sldId id="492" r:id="rId20"/>
    <p:sldId id="493" r:id="rId21"/>
    <p:sldId id="494" r:id="rId22"/>
    <p:sldId id="495" r:id="rId23"/>
    <p:sldId id="496" r:id="rId24"/>
    <p:sldId id="497" r:id="rId25"/>
    <p:sldId id="506" r:id="rId26"/>
    <p:sldId id="499" r:id="rId27"/>
    <p:sldId id="500" r:id="rId28"/>
    <p:sldId id="501" r:id="rId29"/>
    <p:sldId id="315" r:id="rId30"/>
    <p:sldId id="328" r:id="rId31"/>
    <p:sldId id="330" r:id="rId32"/>
    <p:sldId id="333" r:id="rId33"/>
    <p:sldId id="332" r:id="rId34"/>
    <p:sldId id="331" r:id="rId35"/>
    <p:sldId id="334" r:id="rId36"/>
    <p:sldId id="336" r:id="rId37"/>
    <p:sldId id="339" r:id="rId38"/>
    <p:sldId id="335" r:id="rId39"/>
    <p:sldId id="337" r:id="rId40"/>
    <p:sldId id="338" r:id="rId41"/>
    <p:sldId id="340" r:id="rId42"/>
    <p:sldId id="470" r:id="rId43"/>
    <p:sldId id="472"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45"/>
    <p:restoredTop sz="95958"/>
  </p:normalViewPr>
  <p:slideViewPr>
    <p:cSldViewPr snapToGrid="0" snapToObjects="1">
      <p:cViewPr varScale="1">
        <p:scale>
          <a:sx n="97" d="100"/>
          <a:sy n="97" d="100"/>
        </p:scale>
        <p:origin x="224"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384734-2CC4-F44B-B249-8EF2929B7604}" type="doc">
      <dgm:prSet loTypeId="urn:microsoft.com/office/officeart/2005/8/layout/chevron1" loCatId="" qsTypeId="urn:microsoft.com/office/officeart/2005/8/quickstyle/simple1" qsCatId="simple" csTypeId="urn:microsoft.com/office/officeart/2005/8/colors/colorful2" csCatId="colorful" phldr="1"/>
      <dgm:spPr/>
    </dgm:pt>
    <dgm:pt modelId="{C666DFB3-5BEF-D143-B04F-FB5D8A09261C}">
      <dgm:prSet phldrT="[Text]"/>
      <dgm:spPr/>
      <dgm:t>
        <a:bodyPr/>
        <a:lstStyle/>
        <a:p>
          <a:r>
            <a:rPr lang="en-US" dirty="0"/>
            <a:t>Initiation</a:t>
          </a:r>
        </a:p>
      </dgm:t>
    </dgm:pt>
    <dgm:pt modelId="{430BB8CA-2FFC-3342-AC41-E73A9A78607A}" type="parTrans" cxnId="{EE13DA79-4A81-C24B-8EF2-42EC0CEE5B93}">
      <dgm:prSet/>
      <dgm:spPr/>
      <dgm:t>
        <a:bodyPr/>
        <a:lstStyle/>
        <a:p>
          <a:endParaRPr lang="en-US"/>
        </a:p>
      </dgm:t>
    </dgm:pt>
    <dgm:pt modelId="{39C65217-D95D-8D49-A4AF-4AC6D2DD3A3F}" type="sibTrans" cxnId="{EE13DA79-4A81-C24B-8EF2-42EC0CEE5B93}">
      <dgm:prSet/>
      <dgm:spPr/>
      <dgm:t>
        <a:bodyPr/>
        <a:lstStyle/>
        <a:p>
          <a:endParaRPr lang="en-US"/>
        </a:p>
      </dgm:t>
    </dgm:pt>
    <dgm:pt modelId="{7F936B6B-A69F-B646-918F-ACB27F132BD2}">
      <dgm:prSet/>
      <dgm:spPr/>
      <dgm:t>
        <a:bodyPr/>
        <a:lstStyle/>
        <a:p>
          <a:r>
            <a:rPr lang="en-US" dirty="0"/>
            <a:t>Planning</a:t>
          </a:r>
        </a:p>
      </dgm:t>
    </dgm:pt>
    <dgm:pt modelId="{D5D9EF1E-AD86-664C-BC54-59BEA411E46A}" type="parTrans" cxnId="{E5EAC920-99F2-A247-BA4B-EEA40BFA7D8F}">
      <dgm:prSet/>
      <dgm:spPr/>
      <dgm:t>
        <a:bodyPr/>
        <a:lstStyle/>
        <a:p>
          <a:endParaRPr lang="en-US"/>
        </a:p>
      </dgm:t>
    </dgm:pt>
    <dgm:pt modelId="{975C85D8-95B8-4645-9AB5-4E2014ECF83C}" type="sibTrans" cxnId="{E5EAC920-99F2-A247-BA4B-EEA40BFA7D8F}">
      <dgm:prSet/>
      <dgm:spPr/>
      <dgm:t>
        <a:bodyPr/>
        <a:lstStyle/>
        <a:p>
          <a:endParaRPr lang="en-US"/>
        </a:p>
      </dgm:t>
    </dgm:pt>
    <dgm:pt modelId="{2616145A-67B8-024C-B28E-116A0BDDC581}">
      <dgm:prSet/>
      <dgm:spPr/>
      <dgm:t>
        <a:bodyPr/>
        <a:lstStyle/>
        <a:p>
          <a:r>
            <a:rPr lang="en-US" dirty="0"/>
            <a:t>Execution </a:t>
          </a:r>
        </a:p>
      </dgm:t>
    </dgm:pt>
    <dgm:pt modelId="{88E23898-198A-2C43-AB0B-E67587878620}" type="parTrans" cxnId="{04C3AA71-1E24-1543-A958-296058CE1111}">
      <dgm:prSet/>
      <dgm:spPr/>
      <dgm:t>
        <a:bodyPr/>
        <a:lstStyle/>
        <a:p>
          <a:endParaRPr lang="en-US"/>
        </a:p>
      </dgm:t>
    </dgm:pt>
    <dgm:pt modelId="{18328B31-6451-2549-95D0-C30F443209B4}" type="sibTrans" cxnId="{04C3AA71-1E24-1543-A958-296058CE1111}">
      <dgm:prSet/>
      <dgm:spPr/>
      <dgm:t>
        <a:bodyPr/>
        <a:lstStyle/>
        <a:p>
          <a:endParaRPr lang="en-US"/>
        </a:p>
      </dgm:t>
    </dgm:pt>
    <dgm:pt modelId="{10CD04D4-FD7B-5F4A-A581-FE785AC0142F}">
      <dgm:prSet/>
      <dgm:spPr/>
      <dgm:t>
        <a:bodyPr/>
        <a:lstStyle/>
        <a:p>
          <a:r>
            <a:rPr lang="en-US" dirty="0"/>
            <a:t>Monitoring &amp; Control</a:t>
          </a:r>
        </a:p>
      </dgm:t>
    </dgm:pt>
    <dgm:pt modelId="{71642E1D-F644-654E-A470-34544A4FED02}" type="parTrans" cxnId="{3AE08032-BBC7-7145-A3C3-5D4A2A45DE7F}">
      <dgm:prSet/>
      <dgm:spPr/>
      <dgm:t>
        <a:bodyPr/>
        <a:lstStyle/>
        <a:p>
          <a:endParaRPr lang="en-US"/>
        </a:p>
      </dgm:t>
    </dgm:pt>
    <dgm:pt modelId="{0DB8537E-B572-C542-BF26-007DAB0CADF5}" type="sibTrans" cxnId="{3AE08032-BBC7-7145-A3C3-5D4A2A45DE7F}">
      <dgm:prSet/>
      <dgm:spPr/>
      <dgm:t>
        <a:bodyPr/>
        <a:lstStyle/>
        <a:p>
          <a:endParaRPr lang="en-US"/>
        </a:p>
      </dgm:t>
    </dgm:pt>
    <dgm:pt modelId="{488109C0-A7F2-5B4A-BAD7-0FA82F7FA177}">
      <dgm:prSet/>
      <dgm:spPr/>
      <dgm:t>
        <a:bodyPr/>
        <a:lstStyle/>
        <a:p>
          <a:r>
            <a:rPr lang="en-US" dirty="0"/>
            <a:t> Closure or Completion</a:t>
          </a:r>
        </a:p>
      </dgm:t>
    </dgm:pt>
    <dgm:pt modelId="{3D058EBB-5A9D-0843-BAB3-C52C7660CEE4}" type="parTrans" cxnId="{7364B654-DD91-5C4B-9A30-D1B2C0C38BFD}">
      <dgm:prSet/>
      <dgm:spPr/>
      <dgm:t>
        <a:bodyPr/>
        <a:lstStyle/>
        <a:p>
          <a:endParaRPr lang="en-US"/>
        </a:p>
      </dgm:t>
    </dgm:pt>
    <dgm:pt modelId="{0A64D0B5-3DEB-DB46-839C-A37918F13A5C}" type="sibTrans" cxnId="{7364B654-DD91-5C4B-9A30-D1B2C0C38BFD}">
      <dgm:prSet/>
      <dgm:spPr/>
      <dgm:t>
        <a:bodyPr/>
        <a:lstStyle/>
        <a:p>
          <a:endParaRPr lang="en-US"/>
        </a:p>
      </dgm:t>
    </dgm:pt>
    <dgm:pt modelId="{1AAD725B-2267-324E-8C44-AFBD10ACB713}" type="pres">
      <dgm:prSet presAssocID="{DE384734-2CC4-F44B-B249-8EF2929B7604}" presName="Name0" presStyleCnt="0">
        <dgm:presLayoutVars>
          <dgm:dir/>
          <dgm:animLvl val="lvl"/>
          <dgm:resizeHandles val="exact"/>
        </dgm:presLayoutVars>
      </dgm:prSet>
      <dgm:spPr/>
    </dgm:pt>
    <dgm:pt modelId="{279FB2EA-0E79-A349-B4B7-C9C533D93C4F}" type="pres">
      <dgm:prSet presAssocID="{C666DFB3-5BEF-D143-B04F-FB5D8A09261C}" presName="parTxOnly" presStyleLbl="node1" presStyleIdx="0" presStyleCnt="5">
        <dgm:presLayoutVars>
          <dgm:chMax val="0"/>
          <dgm:chPref val="0"/>
          <dgm:bulletEnabled val="1"/>
        </dgm:presLayoutVars>
      </dgm:prSet>
      <dgm:spPr/>
    </dgm:pt>
    <dgm:pt modelId="{454C0230-F691-9642-AC32-F79D1AA6F088}" type="pres">
      <dgm:prSet presAssocID="{39C65217-D95D-8D49-A4AF-4AC6D2DD3A3F}" presName="parTxOnlySpace" presStyleCnt="0"/>
      <dgm:spPr/>
    </dgm:pt>
    <dgm:pt modelId="{7F259D71-F139-C842-887D-58D746D930A6}" type="pres">
      <dgm:prSet presAssocID="{7F936B6B-A69F-B646-918F-ACB27F132BD2}" presName="parTxOnly" presStyleLbl="node1" presStyleIdx="1" presStyleCnt="5">
        <dgm:presLayoutVars>
          <dgm:chMax val="0"/>
          <dgm:chPref val="0"/>
          <dgm:bulletEnabled val="1"/>
        </dgm:presLayoutVars>
      </dgm:prSet>
      <dgm:spPr/>
    </dgm:pt>
    <dgm:pt modelId="{9AAA573F-5063-E644-8414-2856666C7815}" type="pres">
      <dgm:prSet presAssocID="{975C85D8-95B8-4645-9AB5-4E2014ECF83C}" presName="parTxOnlySpace" presStyleCnt="0"/>
      <dgm:spPr/>
    </dgm:pt>
    <dgm:pt modelId="{A63ACB5F-32D9-AE43-99BC-0A753A9ABC74}" type="pres">
      <dgm:prSet presAssocID="{2616145A-67B8-024C-B28E-116A0BDDC581}" presName="parTxOnly" presStyleLbl="node1" presStyleIdx="2" presStyleCnt="5">
        <dgm:presLayoutVars>
          <dgm:chMax val="0"/>
          <dgm:chPref val="0"/>
          <dgm:bulletEnabled val="1"/>
        </dgm:presLayoutVars>
      </dgm:prSet>
      <dgm:spPr/>
    </dgm:pt>
    <dgm:pt modelId="{81572F52-7DDC-6E4D-8B5E-4A14D64CEA61}" type="pres">
      <dgm:prSet presAssocID="{18328B31-6451-2549-95D0-C30F443209B4}" presName="parTxOnlySpace" presStyleCnt="0"/>
      <dgm:spPr/>
    </dgm:pt>
    <dgm:pt modelId="{6DBDFA74-A8E3-6548-B33C-88BD2F666F34}" type="pres">
      <dgm:prSet presAssocID="{10CD04D4-FD7B-5F4A-A581-FE785AC0142F}" presName="parTxOnly" presStyleLbl="node1" presStyleIdx="3" presStyleCnt="5">
        <dgm:presLayoutVars>
          <dgm:chMax val="0"/>
          <dgm:chPref val="0"/>
          <dgm:bulletEnabled val="1"/>
        </dgm:presLayoutVars>
      </dgm:prSet>
      <dgm:spPr/>
    </dgm:pt>
    <dgm:pt modelId="{489F5992-C257-E140-AE51-90E49B8B6623}" type="pres">
      <dgm:prSet presAssocID="{0DB8537E-B572-C542-BF26-007DAB0CADF5}" presName="parTxOnlySpace" presStyleCnt="0"/>
      <dgm:spPr/>
    </dgm:pt>
    <dgm:pt modelId="{102F0546-CB7E-774B-A995-0802AC7C364F}" type="pres">
      <dgm:prSet presAssocID="{488109C0-A7F2-5B4A-BAD7-0FA82F7FA177}" presName="parTxOnly" presStyleLbl="node1" presStyleIdx="4" presStyleCnt="5">
        <dgm:presLayoutVars>
          <dgm:chMax val="0"/>
          <dgm:chPref val="0"/>
          <dgm:bulletEnabled val="1"/>
        </dgm:presLayoutVars>
      </dgm:prSet>
      <dgm:spPr/>
    </dgm:pt>
  </dgm:ptLst>
  <dgm:cxnLst>
    <dgm:cxn modelId="{DBD72A0B-89EA-7C48-B713-AFAE35C1DDA2}" type="presOf" srcId="{488109C0-A7F2-5B4A-BAD7-0FA82F7FA177}" destId="{102F0546-CB7E-774B-A995-0802AC7C364F}" srcOrd="0" destOrd="0" presId="urn:microsoft.com/office/officeart/2005/8/layout/chevron1"/>
    <dgm:cxn modelId="{E5EAC920-99F2-A247-BA4B-EEA40BFA7D8F}" srcId="{DE384734-2CC4-F44B-B249-8EF2929B7604}" destId="{7F936B6B-A69F-B646-918F-ACB27F132BD2}" srcOrd="1" destOrd="0" parTransId="{D5D9EF1E-AD86-664C-BC54-59BEA411E46A}" sibTransId="{975C85D8-95B8-4645-9AB5-4E2014ECF83C}"/>
    <dgm:cxn modelId="{3AE08032-BBC7-7145-A3C3-5D4A2A45DE7F}" srcId="{DE384734-2CC4-F44B-B249-8EF2929B7604}" destId="{10CD04D4-FD7B-5F4A-A581-FE785AC0142F}" srcOrd="3" destOrd="0" parTransId="{71642E1D-F644-654E-A470-34544A4FED02}" sibTransId="{0DB8537E-B572-C542-BF26-007DAB0CADF5}"/>
    <dgm:cxn modelId="{7364B654-DD91-5C4B-9A30-D1B2C0C38BFD}" srcId="{DE384734-2CC4-F44B-B249-8EF2929B7604}" destId="{488109C0-A7F2-5B4A-BAD7-0FA82F7FA177}" srcOrd="4" destOrd="0" parTransId="{3D058EBB-5A9D-0843-BAB3-C52C7660CEE4}" sibTransId="{0A64D0B5-3DEB-DB46-839C-A37918F13A5C}"/>
    <dgm:cxn modelId="{B5BEC166-AB8E-7741-B37F-2E7BC09E25E4}" type="presOf" srcId="{2616145A-67B8-024C-B28E-116A0BDDC581}" destId="{A63ACB5F-32D9-AE43-99BC-0A753A9ABC74}" srcOrd="0" destOrd="0" presId="urn:microsoft.com/office/officeart/2005/8/layout/chevron1"/>
    <dgm:cxn modelId="{04C3AA71-1E24-1543-A958-296058CE1111}" srcId="{DE384734-2CC4-F44B-B249-8EF2929B7604}" destId="{2616145A-67B8-024C-B28E-116A0BDDC581}" srcOrd="2" destOrd="0" parTransId="{88E23898-198A-2C43-AB0B-E67587878620}" sibTransId="{18328B31-6451-2549-95D0-C30F443209B4}"/>
    <dgm:cxn modelId="{EE13DA79-4A81-C24B-8EF2-42EC0CEE5B93}" srcId="{DE384734-2CC4-F44B-B249-8EF2929B7604}" destId="{C666DFB3-5BEF-D143-B04F-FB5D8A09261C}" srcOrd="0" destOrd="0" parTransId="{430BB8CA-2FFC-3342-AC41-E73A9A78607A}" sibTransId="{39C65217-D95D-8D49-A4AF-4AC6D2DD3A3F}"/>
    <dgm:cxn modelId="{8FE5E28B-4CDA-244D-A609-19BEFF5E67E9}" type="presOf" srcId="{C666DFB3-5BEF-D143-B04F-FB5D8A09261C}" destId="{279FB2EA-0E79-A349-B4B7-C9C533D93C4F}" srcOrd="0" destOrd="0" presId="urn:microsoft.com/office/officeart/2005/8/layout/chevron1"/>
    <dgm:cxn modelId="{CF171EA2-631D-604B-BD17-5866B46798BF}" type="presOf" srcId="{7F936B6B-A69F-B646-918F-ACB27F132BD2}" destId="{7F259D71-F139-C842-887D-58D746D930A6}" srcOrd="0" destOrd="0" presId="urn:microsoft.com/office/officeart/2005/8/layout/chevron1"/>
    <dgm:cxn modelId="{F5E25FAB-E1FC-9445-93F8-A358956C1FCF}" type="presOf" srcId="{10CD04D4-FD7B-5F4A-A581-FE785AC0142F}" destId="{6DBDFA74-A8E3-6548-B33C-88BD2F666F34}" srcOrd="0" destOrd="0" presId="urn:microsoft.com/office/officeart/2005/8/layout/chevron1"/>
    <dgm:cxn modelId="{C367ADF6-EB4A-6E44-ADB4-9F7A0C563D6B}" type="presOf" srcId="{DE384734-2CC4-F44B-B249-8EF2929B7604}" destId="{1AAD725B-2267-324E-8C44-AFBD10ACB713}" srcOrd="0" destOrd="0" presId="urn:microsoft.com/office/officeart/2005/8/layout/chevron1"/>
    <dgm:cxn modelId="{7181E9E6-2332-CE43-A4D8-8D9FF044B74F}" type="presParOf" srcId="{1AAD725B-2267-324E-8C44-AFBD10ACB713}" destId="{279FB2EA-0E79-A349-B4B7-C9C533D93C4F}" srcOrd="0" destOrd="0" presId="urn:microsoft.com/office/officeart/2005/8/layout/chevron1"/>
    <dgm:cxn modelId="{594313D9-421F-B549-9D77-CB1E9590D095}" type="presParOf" srcId="{1AAD725B-2267-324E-8C44-AFBD10ACB713}" destId="{454C0230-F691-9642-AC32-F79D1AA6F088}" srcOrd="1" destOrd="0" presId="urn:microsoft.com/office/officeart/2005/8/layout/chevron1"/>
    <dgm:cxn modelId="{1DC85DAC-A06F-E344-A68A-AC9381521803}" type="presParOf" srcId="{1AAD725B-2267-324E-8C44-AFBD10ACB713}" destId="{7F259D71-F139-C842-887D-58D746D930A6}" srcOrd="2" destOrd="0" presId="urn:microsoft.com/office/officeart/2005/8/layout/chevron1"/>
    <dgm:cxn modelId="{34260937-49A4-C944-B234-ECA64AA3AF19}" type="presParOf" srcId="{1AAD725B-2267-324E-8C44-AFBD10ACB713}" destId="{9AAA573F-5063-E644-8414-2856666C7815}" srcOrd="3" destOrd="0" presId="urn:microsoft.com/office/officeart/2005/8/layout/chevron1"/>
    <dgm:cxn modelId="{86CB3154-6823-E447-B7E7-09A23DD52F88}" type="presParOf" srcId="{1AAD725B-2267-324E-8C44-AFBD10ACB713}" destId="{A63ACB5F-32D9-AE43-99BC-0A753A9ABC74}" srcOrd="4" destOrd="0" presId="urn:microsoft.com/office/officeart/2005/8/layout/chevron1"/>
    <dgm:cxn modelId="{E84CCEA5-B47D-D943-A6C2-556119965E26}" type="presParOf" srcId="{1AAD725B-2267-324E-8C44-AFBD10ACB713}" destId="{81572F52-7DDC-6E4D-8B5E-4A14D64CEA61}" srcOrd="5" destOrd="0" presId="urn:microsoft.com/office/officeart/2005/8/layout/chevron1"/>
    <dgm:cxn modelId="{8DA87ADA-AC91-C14F-AA5E-ECBC78321122}" type="presParOf" srcId="{1AAD725B-2267-324E-8C44-AFBD10ACB713}" destId="{6DBDFA74-A8E3-6548-B33C-88BD2F666F34}" srcOrd="6" destOrd="0" presId="urn:microsoft.com/office/officeart/2005/8/layout/chevron1"/>
    <dgm:cxn modelId="{40D9AE09-08B5-2043-A702-34AF91417C9C}" type="presParOf" srcId="{1AAD725B-2267-324E-8C44-AFBD10ACB713}" destId="{489F5992-C257-E140-AE51-90E49B8B6623}" srcOrd="7" destOrd="0" presId="urn:microsoft.com/office/officeart/2005/8/layout/chevron1"/>
    <dgm:cxn modelId="{007C9B30-9FE4-844F-840C-98D4D39E1670}" type="presParOf" srcId="{1AAD725B-2267-324E-8C44-AFBD10ACB713}" destId="{102F0546-CB7E-774B-A995-0802AC7C364F}"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DB14D0D-A5B9-674D-9239-F534B5DE4E76}" type="doc">
      <dgm:prSet loTypeId="urn:microsoft.com/office/officeart/2005/8/layout/chevron1" loCatId="" qsTypeId="urn:microsoft.com/office/officeart/2005/8/quickstyle/simple1" qsCatId="simple" csTypeId="urn:microsoft.com/office/officeart/2005/8/colors/colorful3" csCatId="colorful" phldr="1"/>
      <dgm:spPr/>
    </dgm:pt>
    <dgm:pt modelId="{F2AD820F-67D4-CD49-AA52-73F61D6FCC55}">
      <dgm:prSet phldrT="[Text]"/>
      <dgm:spPr/>
      <dgm:t>
        <a:bodyPr/>
        <a:lstStyle/>
        <a:p>
          <a:r>
            <a:rPr lang="en-US" dirty="0"/>
            <a:t>Planning &amp; Prep</a:t>
          </a:r>
        </a:p>
      </dgm:t>
    </dgm:pt>
    <dgm:pt modelId="{6D62DA51-5FDB-B94A-A90B-0F2ECE9940B5}" type="parTrans" cxnId="{2D0B041C-5D9B-E64F-AD7F-F2F4422B3783}">
      <dgm:prSet/>
      <dgm:spPr/>
      <dgm:t>
        <a:bodyPr/>
        <a:lstStyle/>
        <a:p>
          <a:endParaRPr lang="en-US"/>
        </a:p>
      </dgm:t>
    </dgm:pt>
    <dgm:pt modelId="{32190A0E-B872-D84D-B6E0-3246B837EE93}" type="sibTrans" cxnId="{2D0B041C-5D9B-E64F-AD7F-F2F4422B3783}">
      <dgm:prSet/>
      <dgm:spPr/>
      <dgm:t>
        <a:bodyPr/>
        <a:lstStyle/>
        <a:p>
          <a:endParaRPr lang="en-US"/>
        </a:p>
      </dgm:t>
    </dgm:pt>
    <dgm:pt modelId="{720B1471-E03F-6E40-833F-95FDACFE33AF}">
      <dgm:prSet phldrT="[Text]"/>
      <dgm:spPr/>
      <dgm:t>
        <a:bodyPr/>
        <a:lstStyle/>
        <a:p>
          <a:r>
            <a:rPr lang="en-US" dirty="0"/>
            <a:t>Risk Assessment</a:t>
          </a:r>
        </a:p>
      </dgm:t>
    </dgm:pt>
    <dgm:pt modelId="{609CDC9D-4BF2-F046-AAD6-8F539A2D7D66}" type="parTrans" cxnId="{2D8E6DF3-0A53-8242-9D40-28B7737FB366}">
      <dgm:prSet/>
      <dgm:spPr/>
      <dgm:t>
        <a:bodyPr/>
        <a:lstStyle/>
        <a:p>
          <a:endParaRPr lang="en-US"/>
        </a:p>
      </dgm:t>
    </dgm:pt>
    <dgm:pt modelId="{DEB5A6EB-CA4A-F549-A8AF-14AB134E7FC3}" type="sibTrans" cxnId="{2D8E6DF3-0A53-8242-9D40-28B7737FB366}">
      <dgm:prSet/>
      <dgm:spPr/>
      <dgm:t>
        <a:bodyPr/>
        <a:lstStyle/>
        <a:p>
          <a:endParaRPr lang="en-US"/>
        </a:p>
      </dgm:t>
    </dgm:pt>
    <dgm:pt modelId="{854E510C-BBA9-AB44-B902-462473975A20}">
      <dgm:prSet phldrT="[Text]"/>
      <dgm:spPr/>
      <dgm:t>
        <a:bodyPr/>
        <a:lstStyle/>
        <a:p>
          <a:r>
            <a:rPr lang="en-US" dirty="0"/>
            <a:t>Control Evaluation</a:t>
          </a:r>
        </a:p>
      </dgm:t>
    </dgm:pt>
    <dgm:pt modelId="{65916628-3651-0C41-AFF9-E098853A665F}" type="parTrans" cxnId="{7A9A586C-31F9-D34B-9D05-32657D09FB5A}">
      <dgm:prSet/>
      <dgm:spPr/>
      <dgm:t>
        <a:bodyPr/>
        <a:lstStyle/>
        <a:p>
          <a:endParaRPr lang="en-US"/>
        </a:p>
      </dgm:t>
    </dgm:pt>
    <dgm:pt modelId="{94E10D37-FF1D-BA44-A690-00B4ECE18874}" type="sibTrans" cxnId="{7A9A586C-31F9-D34B-9D05-32657D09FB5A}">
      <dgm:prSet/>
      <dgm:spPr/>
      <dgm:t>
        <a:bodyPr/>
        <a:lstStyle/>
        <a:p>
          <a:endParaRPr lang="en-US"/>
        </a:p>
      </dgm:t>
    </dgm:pt>
    <dgm:pt modelId="{B12C04DC-4D15-3546-9F22-726B38979FA2}">
      <dgm:prSet/>
      <dgm:spPr/>
      <dgm:t>
        <a:bodyPr/>
        <a:lstStyle/>
        <a:p>
          <a:r>
            <a:rPr lang="en-US" dirty="0"/>
            <a:t>Compliance Review</a:t>
          </a:r>
        </a:p>
      </dgm:t>
    </dgm:pt>
    <dgm:pt modelId="{EB9E5E0B-78E4-FA4E-9081-E86C4C8C3AF0}" type="parTrans" cxnId="{0DF562CA-7023-A140-A63A-CA045B0E36F1}">
      <dgm:prSet/>
      <dgm:spPr/>
      <dgm:t>
        <a:bodyPr/>
        <a:lstStyle/>
        <a:p>
          <a:endParaRPr lang="en-US"/>
        </a:p>
      </dgm:t>
    </dgm:pt>
    <dgm:pt modelId="{C1294FB0-C5BB-B84E-AB84-A386E96250A2}" type="sibTrans" cxnId="{0DF562CA-7023-A140-A63A-CA045B0E36F1}">
      <dgm:prSet/>
      <dgm:spPr/>
      <dgm:t>
        <a:bodyPr/>
        <a:lstStyle/>
        <a:p>
          <a:endParaRPr lang="en-US"/>
        </a:p>
      </dgm:t>
    </dgm:pt>
    <dgm:pt modelId="{8C679C31-D6DA-0F44-AE36-0F9A38212858}">
      <dgm:prSet/>
      <dgm:spPr/>
      <dgm:t>
        <a:bodyPr/>
        <a:lstStyle/>
        <a:p>
          <a:r>
            <a:rPr lang="en-US" dirty="0"/>
            <a:t>Vulnerability testing</a:t>
          </a:r>
        </a:p>
      </dgm:t>
    </dgm:pt>
    <dgm:pt modelId="{B33F3F24-3529-7F48-8A3B-0A3EAE173A2E}" type="parTrans" cxnId="{2A102994-677C-B048-AA93-F4E950C28A1E}">
      <dgm:prSet/>
      <dgm:spPr/>
      <dgm:t>
        <a:bodyPr/>
        <a:lstStyle/>
        <a:p>
          <a:endParaRPr lang="en-US"/>
        </a:p>
      </dgm:t>
    </dgm:pt>
    <dgm:pt modelId="{E7495D75-3FA9-B249-B8ED-CB62B56B7BFF}" type="sibTrans" cxnId="{2A102994-677C-B048-AA93-F4E950C28A1E}">
      <dgm:prSet/>
      <dgm:spPr/>
      <dgm:t>
        <a:bodyPr/>
        <a:lstStyle/>
        <a:p>
          <a:endParaRPr lang="en-US"/>
        </a:p>
      </dgm:t>
    </dgm:pt>
    <dgm:pt modelId="{86A654DE-00DC-8743-8C24-C2AD94575041}">
      <dgm:prSet/>
      <dgm:spPr/>
      <dgm:t>
        <a:bodyPr/>
        <a:lstStyle/>
        <a:p>
          <a:r>
            <a:rPr lang="en-US" dirty="0"/>
            <a:t>Reporting</a:t>
          </a:r>
        </a:p>
      </dgm:t>
    </dgm:pt>
    <dgm:pt modelId="{6619BDA2-DC1E-F84E-99B3-40BEB1DBD89A}" type="parTrans" cxnId="{9261CA64-DF79-D649-B113-8E9B83C50EB7}">
      <dgm:prSet/>
      <dgm:spPr/>
      <dgm:t>
        <a:bodyPr/>
        <a:lstStyle/>
        <a:p>
          <a:endParaRPr lang="en-US"/>
        </a:p>
      </dgm:t>
    </dgm:pt>
    <dgm:pt modelId="{0B8F800D-144B-1146-99CD-2BE06732BD49}" type="sibTrans" cxnId="{9261CA64-DF79-D649-B113-8E9B83C50EB7}">
      <dgm:prSet/>
      <dgm:spPr/>
      <dgm:t>
        <a:bodyPr/>
        <a:lstStyle/>
        <a:p>
          <a:endParaRPr lang="en-US"/>
        </a:p>
      </dgm:t>
    </dgm:pt>
    <dgm:pt modelId="{080B52EE-CA5B-AF4A-B95B-6A24C5C683F9}" type="pres">
      <dgm:prSet presAssocID="{FDB14D0D-A5B9-674D-9239-F534B5DE4E76}" presName="Name0" presStyleCnt="0">
        <dgm:presLayoutVars>
          <dgm:dir/>
          <dgm:animLvl val="lvl"/>
          <dgm:resizeHandles val="exact"/>
        </dgm:presLayoutVars>
      </dgm:prSet>
      <dgm:spPr/>
    </dgm:pt>
    <dgm:pt modelId="{26AB884F-E0BC-8845-B6B0-2824788D6268}" type="pres">
      <dgm:prSet presAssocID="{F2AD820F-67D4-CD49-AA52-73F61D6FCC55}" presName="parTxOnly" presStyleLbl="node1" presStyleIdx="0" presStyleCnt="6">
        <dgm:presLayoutVars>
          <dgm:chMax val="0"/>
          <dgm:chPref val="0"/>
          <dgm:bulletEnabled val="1"/>
        </dgm:presLayoutVars>
      </dgm:prSet>
      <dgm:spPr/>
    </dgm:pt>
    <dgm:pt modelId="{EF23CE02-70D5-9347-93CD-BEC9D891308F}" type="pres">
      <dgm:prSet presAssocID="{32190A0E-B872-D84D-B6E0-3246B837EE93}" presName="parTxOnlySpace" presStyleCnt="0"/>
      <dgm:spPr/>
    </dgm:pt>
    <dgm:pt modelId="{ADEEFC31-7C2E-CF4B-B739-53500A05E558}" type="pres">
      <dgm:prSet presAssocID="{720B1471-E03F-6E40-833F-95FDACFE33AF}" presName="parTxOnly" presStyleLbl="node1" presStyleIdx="1" presStyleCnt="6">
        <dgm:presLayoutVars>
          <dgm:chMax val="0"/>
          <dgm:chPref val="0"/>
          <dgm:bulletEnabled val="1"/>
        </dgm:presLayoutVars>
      </dgm:prSet>
      <dgm:spPr/>
    </dgm:pt>
    <dgm:pt modelId="{47B506A6-906D-7C4C-916C-6356252ABD3F}" type="pres">
      <dgm:prSet presAssocID="{DEB5A6EB-CA4A-F549-A8AF-14AB134E7FC3}" presName="parTxOnlySpace" presStyleCnt="0"/>
      <dgm:spPr/>
    </dgm:pt>
    <dgm:pt modelId="{4BF59A18-DE61-D841-8939-E97149A31996}" type="pres">
      <dgm:prSet presAssocID="{854E510C-BBA9-AB44-B902-462473975A20}" presName="parTxOnly" presStyleLbl="node1" presStyleIdx="2" presStyleCnt="6">
        <dgm:presLayoutVars>
          <dgm:chMax val="0"/>
          <dgm:chPref val="0"/>
          <dgm:bulletEnabled val="1"/>
        </dgm:presLayoutVars>
      </dgm:prSet>
      <dgm:spPr/>
    </dgm:pt>
    <dgm:pt modelId="{ADD97F0D-C6DE-4C42-B804-050FB9E05041}" type="pres">
      <dgm:prSet presAssocID="{94E10D37-FF1D-BA44-A690-00B4ECE18874}" presName="parTxOnlySpace" presStyleCnt="0"/>
      <dgm:spPr/>
    </dgm:pt>
    <dgm:pt modelId="{C9EB96C9-5ABB-484C-819C-51CD6407E5F1}" type="pres">
      <dgm:prSet presAssocID="{B12C04DC-4D15-3546-9F22-726B38979FA2}" presName="parTxOnly" presStyleLbl="node1" presStyleIdx="3" presStyleCnt="6">
        <dgm:presLayoutVars>
          <dgm:chMax val="0"/>
          <dgm:chPref val="0"/>
          <dgm:bulletEnabled val="1"/>
        </dgm:presLayoutVars>
      </dgm:prSet>
      <dgm:spPr/>
    </dgm:pt>
    <dgm:pt modelId="{BF7A5189-A313-4B44-8B68-89E8482FE4A2}" type="pres">
      <dgm:prSet presAssocID="{C1294FB0-C5BB-B84E-AB84-A386E96250A2}" presName="parTxOnlySpace" presStyleCnt="0"/>
      <dgm:spPr/>
    </dgm:pt>
    <dgm:pt modelId="{B5CEDD5E-F4A7-294D-A78E-F791802B836C}" type="pres">
      <dgm:prSet presAssocID="{8C679C31-D6DA-0F44-AE36-0F9A38212858}" presName="parTxOnly" presStyleLbl="node1" presStyleIdx="4" presStyleCnt="6">
        <dgm:presLayoutVars>
          <dgm:chMax val="0"/>
          <dgm:chPref val="0"/>
          <dgm:bulletEnabled val="1"/>
        </dgm:presLayoutVars>
      </dgm:prSet>
      <dgm:spPr/>
    </dgm:pt>
    <dgm:pt modelId="{E51FF535-E711-A44C-9DCA-A6747224A90B}" type="pres">
      <dgm:prSet presAssocID="{E7495D75-3FA9-B249-B8ED-CB62B56B7BFF}" presName="parTxOnlySpace" presStyleCnt="0"/>
      <dgm:spPr/>
    </dgm:pt>
    <dgm:pt modelId="{A9C88EEE-B1A5-7943-9C4A-DF3E1EF22B3B}" type="pres">
      <dgm:prSet presAssocID="{86A654DE-00DC-8743-8C24-C2AD94575041}" presName="parTxOnly" presStyleLbl="node1" presStyleIdx="5" presStyleCnt="6">
        <dgm:presLayoutVars>
          <dgm:chMax val="0"/>
          <dgm:chPref val="0"/>
          <dgm:bulletEnabled val="1"/>
        </dgm:presLayoutVars>
      </dgm:prSet>
      <dgm:spPr/>
    </dgm:pt>
  </dgm:ptLst>
  <dgm:cxnLst>
    <dgm:cxn modelId="{EE7F9808-9E82-EF49-8A73-24A440B435C2}" type="presOf" srcId="{720B1471-E03F-6E40-833F-95FDACFE33AF}" destId="{ADEEFC31-7C2E-CF4B-B739-53500A05E558}" srcOrd="0" destOrd="0" presId="urn:microsoft.com/office/officeart/2005/8/layout/chevron1"/>
    <dgm:cxn modelId="{6854BF0F-B7B8-9348-A194-AE6B8E51340B}" type="presOf" srcId="{86A654DE-00DC-8743-8C24-C2AD94575041}" destId="{A9C88EEE-B1A5-7943-9C4A-DF3E1EF22B3B}" srcOrd="0" destOrd="0" presId="urn:microsoft.com/office/officeart/2005/8/layout/chevron1"/>
    <dgm:cxn modelId="{2D0B041C-5D9B-E64F-AD7F-F2F4422B3783}" srcId="{FDB14D0D-A5B9-674D-9239-F534B5DE4E76}" destId="{F2AD820F-67D4-CD49-AA52-73F61D6FCC55}" srcOrd="0" destOrd="0" parTransId="{6D62DA51-5FDB-B94A-A90B-0F2ECE9940B5}" sibTransId="{32190A0E-B872-D84D-B6E0-3246B837EE93}"/>
    <dgm:cxn modelId="{9261CA64-DF79-D649-B113-8E9B83C50EB7}" srcId="{FDB14D0D-A5B9-674D-9239-F534B5DE4E76}" destId="{86A654DE-00DC-8743-8C24-C2AD94575041}" srcOrd="5" destOrd="0" parTransId="{6619BDA2-DC1E-F84E-99B3-40BEB1DBD89A}" sibTransId="{0B8F800D-144B-1146-99CD-2BE06732BD49}"/>
    <dgm:cxn modelId="{4F57AF6A-F4F3-A04D-AFE2-1A6B6AAA7ADF}" type="presOf" srcId="{FDB14D0D-A5B9-674D-9239-F534B5DE4E76}" destId="{080B52EE-CA5B-AF4A-B95B-6A24C5C683F9}" srcOrd="0" destOrd="0" presId="urn:microsoft.com/office/officeart/2005/8/layout/chevron1"/>
    <dgm:cxn modelId="{7A9A586C-31F9-D34B-9D05-32657D09FB5A}" srcId="{FDB14D0D-A5B9-674D-9239-F534B5DE4E76}" destId="{854E510C-BBA9-AB44-B902-462473975A20}" srcOrd="2" destOrd="0" parTransId="{65916628-3651-0C41-AFF9-E098853A665F}" sibTransId="{94E10D37-FF1D-BA44-A690-00B4ECE18874}"/>
    <dgm:cxn modelId="{F5759D6F-2B15-7646-8F96-EE1929379082}" type="presOf" srcId="{B12C04DC-4D15-3546-9F22-726B38979FA2}" destId="{C9EB96C9-5ABB-484C-819C-51CD6407E5F1}" srcOrd="0" destOrd="0" presId="urn:microsoft.com/office/officeart/2005/8/layout/chevron1"/>
    <dgm:cxn modelId="{2A102994-677C-B048-AA93-F4E950C28A1E}" srcId="{FDB14D0D-A5B9-674D-9239-F534B5DE4E76}" destId="{8C679C31-D6DA-0F44-AE36-0F9A38212858}" srcOrd="4" destOrd="0" parTransId="{B33F3F24-3529-7F48-8A3B-0A3EAE173A2E}" sibTransId="{E7495D75-3FA9-B249-B8ED-CB62B56B7BFF}"/>
    <dgm:cxn modelId="{48353A98-6182-6C47-9C74-61FD2FC55ADD}" type="presOf" srcId="{8C679C31-D6DA-0F44-AE36-0F9A38212858}" destId="{B5CEDD5E-F4A7-294D-A78E-F791802B836C}" srcOrd="0" destOrd="0" presId="urn:microsoft.com/office/officeart/2005/8/layout/chevron1"/>
    <dgm:cxn modelId="{B40F55C9-7F24-3148-B572-B60873049A54}" type="presOf" srcId="{854E510C-BBA9-AB44-B902-462473975A20}" destId="{4BF59A18-DE61-D841-8939-E97149A31996}" srcOrd="0" destOrd="0" presId="urn:microsoft.com/office/officeart/2005/8/layout/chevron1"/>
    <dgm:cxn modelId="{0DF562CA-7023-A140-A63A-CA045B0E36F1}" srcId="{FDB14D0D-A5B9-674D-9239-F534B5DE4E76}" destId="{B12C04DC-4D15-3546-9F22-726B38979FA2}" srcOrd="3" destOrd="0" parTransId="{EB9E5E0B-78E4-FA4E-9081-E86C4C8C3AF0}" sibTransId="{C1294FB0-C5BB-B84E-AB84-A386E96250A2}"/>
    <dgm:cxn modelId="{2D8E6DF3-0A53-8242-9D40-28B7737FB366}" srcId="{FDB14D0D-A5B9-674D-9239-F534B5DE4E76}" destId="{720B1471-E03F-6E40-833F-95FDACFE33AF}" srcOrd="1" destOrd="0" parTransId="{609CDC9D-4BF2-F046-AAD6-8F539A2D7D66}" sibTransId="{DEB5A6EB-CA4A-F549-A8AF-14AB134E7FC3}"/>
    <dgm:cxn modelId="{C86D12F6-AB03-FF4A-8EB7-42AE3B55364B}" type="presOf" srcId="{F2AD820F-67D4-CD49-AA52-73F61D6FCC55}" destId="{26AB884F-E0BC-8845-B6B0-2824788D6268}" srcOrd="0" destOrd="0" presId="urn:microsoft.com/office/officeart/2005/8/layout/chevron1"/>
    <dgm:cxn modelId="{23380DB2-0223-2D48-BDEF-CEC191BC1CE9}" type="presParOf" srcId="{080B52EE-CA5B-AF4A-B95B-6A24C5C683F9}" destId="{26AB884F-E0BC-8845-B6B0-2824788D6268}" srcOrd="0" destOrd="0" presId="urn:microsoft.com/office/officeart/2005/8/layout/chevron1"/>
    <dgm:cxn modelId="{A8046A8A-DAA9-384D-9DE8-2BBE0F5E6563}" type="presParOf" srcId="{080B52EE-CA5B-AF4A-B95B-6A24C5C683F9}" destId="{EF23CE02-70D5-9347-93CD-BEC9D891308F}" srcOrd="1" destOrd="0" presId="urn:microsoft.com/office/officeart/2005/8/layout/chevron1"/>
    <dgm:cxn modelId="{FBF75E5B-9F01-8C4E-A49D-A5D67DEDA3F3}" type="presParOf" srcId="{080B52EE-CA5B-AF4A-B95B-6A24C5C683F9}" destId="{ADEEFC31-7C2E-CF4B-B739-53500A05E558}" srcOrd="2" destOrd="0" presId="urn:microsoft.com/office/officeart/2005/8/layout/chevron1"/>
    <dgm:cxn modelId="{D226359D-B495-0F44-97D2-F45394E09581}" type="presParOf" srcId="{080B52EE-CA5B-AF4A-B95B-6A24C5C683F9}" destId="{47B506A6-906D-7C4C-916C-6356252ABD3F}" srcOrd="3" destOrd="0" presId="urn:microsoft.com/office/officeart/2005/8/layout/chevron1"/>
    <dgm:cxn modelId="{5168AC0D-D08E-EE40-BEAC-763DDBFEC40C}" type="presParOf" srcId="{080B52EE-CA5B-AF4A-B95B-6A24C5C683F9}" destId="{4BF59A18-DE61-D841-8939-E97149A31996}" srcOrd="4" destOrd="0" presId="urn:microsoft.com/office/officeart/2005/8/layout/chevron1"/>
    <dgm:cxn modelId="{A6E1A1B1-8A15-AA4D-8648-38A27D305129}" type="presParOf" srcId="{080B52EE-CA5B-AF4A-B95B-6A24C5C683F9}" destId="{ADD97F0D-C6DE-4C42-B804-050FB9E05041}" srcOrd="5" destOrd="0" presId="urn:microsoft.com/office/officeart/2005/8/layout/chevron1"/>
    <dgm:cxn modelId="{3E7DBD32-1078-7A46-8D25-525F92749455}" type="presParOf" srcId="{080B52EE-CA5B-AF4A-B95B-6A24C5C683F9}" destId="{C9EB96C9-5ABB-484C-819C-51CD6407E5F1}" srcOrd="6" destOrd="0" presId="urn:microsoft.com/office/officeart/2005/8/layout/chevron1"/>
    <dgm:cxn modelId="{6CF7E428-833B-E147-B4B8-17DB8F736FC0}" type="presParOf" srcId="{080B52EE-CA5B-AF4A-B95B-6A24C5C683F9}" destId="{BF7A5189-A313-4B44-8B68-89E8482FE4A2}" srcOrd="7" destOrd="0" presId="urn:microsoft.com/office/officeart/2005/8/layout/chevron1"/>
    <dgm:cxn modelId="{0A59C5DF-2E24-BA42-AA05-0DB4A82E5B1B}" type="presParOf" srcId="{080B52EE-CA5B-AF4A-B95B-6A24C5C683F9}" destId="{B5CEDD5E-F4A7-294D-A78E-F791802B836C}" srcOrd="8" destOrd="0" presId="urn:microsoft.com/office/officeart/2005/8/layout/chevron1"/>
    <dgm:cxn modelId="{181AA484-D38A-2F4F-A9EE-03EB880D27A5}" type="presParOf" srcId="{080B52EE-CA5B-AF4A-B95B-6A24C5C683F9}" destId="{E51FF535-E711-A44C-9DCA-A6747224A90B}" srcOrd="9" destOrd="0" presId="urn:microsoft.com/office/officeart/2005/8/layout/chevron1"/>
    <dgm:cxn modelId="{9CFC8852-4EF7-CF4D-8B9D-5847937094F1}" type="presParOf" srcId="{080B52EE-CA5B-AF4A-B95B-6A24C5C683F9}" destId="{A9C88EEE-B1A5-7943-9C4A-DF3E1EF22B3B}" srcOrd="1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9FB2EA-0E79-A349-B4B7-C9C533D93C4F}">
      <dsp:nvSpPr>
        <dsp:cNvPr id="0" name=""/>
        <dsp:cNvSpPr/>
      </dsp:nvSpPr>
      <dsp:spPr>
        <a:xfrm>
          <a:off x="2726" y="2729735"/>
          <a:ext cx="2426734" cy="970693"/>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Initiation</a:t>
          </a:r>
        </a:p>
      </dsp:txBody>
      <dsp:txXfrm>
        <a:off x="488073" y="2729735"/>
        <a:ext cx="1456041" cy="970693"/>
      </dsp:txXfrm>
    </dsp:sp>
    <dsp:sp modelId="{7F259D71-F139-C842-887D-58D746D930A6}">
      <dsp:nvSpPr>
        <dsp:cNvPr id="0" name=""/>
        <dsp:cNvSpPr/>
      </dsp:nvSpPr>
      <dsp:spPr>
        <a:xfrm>
          <a:off x="2186788" y="2729735"/>
          <a:ext cx="2426734" cy="970693"/>
        </a:xfrm>
        <a:prstGeom prst="chevron">
          <a:avLst/>
        </a:prstGeom>
        <a:solidFill>
          <a:schemeClr val="accent2">
            <a:hueOff val="-260332"/>
            <a:satOff val="-5408"/>
            <a:lumOff val="-1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Planning</a:t>
          </a:r>
        </a:p>
      </dsp:txBody>
      <dsp:txXfrm>
        <a:off x="2672135" y="2729735"/>
        <a:ext cx="1456041" cy="970693"/>
      </dsp:txXfrm>
    </dsp:sp>
    <dsp:sp modelId="{A63ACB5F-32D9-AE43-99BC-0A753A9ABC74}">
      <dsp:nvSpPr>
        <dsp:cNvPr id="0" name=""/>
        <dsp:cNvSpPr/>
      </dsp:nvSpPr>
      <dsp:spPr>
        <a:xfrm>
          <a:off x="4370849" y="2729735"/>
          <a:ext cx="2426734" cy="970693"/>
        </a:xfrm>
        <a:prstGeom prst="chevron">
          <a:avLst/>
        </a:prstGeom>
        <a:solidFill>
          <a:schemeClr val="accent2">
            <a:hueOff val="-520665"/>
            <a:satOff val="-10816"/>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Execution </a:t>
          </a:r>
        </a:p>
      </dsp:txBody>
      <dsp:txXfrm>
        <a:off x="4856196" y="2729735"/>
        <a:ext cx="1456041" cy="970693"/>
      </dsp:txXfrm>
    </dsp:sp>
    <dsp:sp modelId="{6DBDFA74-A8E3-6548-B33C-88BD2F666F34}">
      <dsp:nvSpPr>
        <dsp:cNvPr id="0" name=""/>
        <dsp:cNvSpPr/>
      </dsp:nvSpPr>
      <dsp:spPr>
        <a:xfrm>
          <a:off x="6554910" y="2729735"/>
          <a:ext cx="2426734" cy="970693"/>
        </a:xfrm>
        <a:prstGeom prst="chevron">
          <a:avLst/>
        </a:prstGeom>
        <a:solidFill>
          <a:schemeClr val="accent2">
            <a:hueOff val="-780997"/>
            <a:satOff val="-16223"/>
            <a:lumOff val="-4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Monitoring &amp; Control</a:t>
          </a:r>
        </a:p>
      </dsp:txBody>
      <dsp:txXfrm>
        <a:off x="7040257" y="2729735"/>
        <a:ext cx="1456041" cy="970693"/>
      </dsp:txXfrm>
    </dsp:sp>
    <dsp:sp modelId="{102F0546-CB7E-774B-A995-0802AC7C364F}">
      <dsp:nvSpPr>
        <dsp:cNvPr id="0" name=""/>
        <dsp:cNvSpPr/>
      </dsp:nvSpPr>
      <dsp:spPr>
        <a:xfrm>
          <a:off x="8738972" y="2729735"/>
          <a:ext cx="2426734" cy="970693"/>
        </a:xfrm>
        <a:prstGeom prst="chevron">
          <a:avLst/>
        </a:prstGeom>
        <a:solidFill>
          <a:schemeClr val="accent2">
            <a:hueOff val="-1041329"/>
            <a:satOff val="-21631"/>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marL="0" lvl="0" indent="0" algn="ctr" defTabSz="844550">
            <a:lnSpc>
              <a:spcPct val="90000"/>
            </a:lnSpc>
            <a:spcBef>
              <a:spcPct val="0"/>
            </a:spcBef>
            <a:spcAft>
              <a:spcPct val="35000"/>
            </a:spcAft>
            <a:buNone/>
          </a:pPr>
          <a:r>
            <a:rPr lang="en-US" sz="1900" kern="1200" dirty="0"/>
            <a:t> Closure or Completion</a:t>
          </a:r>
        </a:p>
      </dsp:txBody>
      <dsp:txXfrm>
        <a:off x="9224319" y="2729735"/>
        <a:ext cx="1456041" cy="970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B884F-E0BC-8845-B6B0-2824788D6268}">
      <dsp:nvSpPr>
        <dsp:cNvPr id="0" name=""/>
        <dsp:cNvSpPr/>
      </dsp:nvSpPr>
      <dsp:spPr>
        <a:xfrm>
          <a:off x="5202" y="1909289"/>
          <a:ext cx="1935147" cy="774058"/>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Planning &amp; Prep</a:t>
          </a:r>
        </a:p>
      </dsp:txBody>
      <dsp:txXfrm>
        <a:off x="392231" y="1909289"/>
        <a:ext cx="1161089" cy="774058"/>
      </dsp:txXfrm>
    </dsp:sp>
    <dsp:sp modelId="{ADEEFC31-7C2E-CF4B-B739-53500A05E558}">
      <dsp:nvSpPr>
        <dsp:cNvPr id="0" name=""/>
        <dsp:cNvSpPr/>
      </dsp:nvSpPr>
      <dsp:spPr>
        <a:xfrm>
          <a:off x="1746834" y="1909289"/>
          <a:ext cx="1935147" cy="774058"/>
        </a:xfrm>
        <a:prstGeom prst="chevron">
          <a:avLst/>
        </a:prstGeom>
        <a:solidFill>
          <a:schemeClr val="accent3">
            <a:hueOff val="60797"/>
            <a:satOff val="-97"/>
            <a:lumOff val="1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Risk Assessment</a:t>
          </a:r>
        </a:p>
      </dsp:txBody>
      <dsp:txXfrm>
        <a:off x="2133863" y="1909289"/>
        <a:ext cx="1161089" cy="774058"/>
      </dsp:txXfrm>
    </dsp:sp>
    <dsp:sp modelId="{4BF59A18-DE61-D841-8939-E97149A31996}">
      <dsp:nvSpPr>
        <dsp:cNvPr id="0" name=""/>
        <dsp:cNvSpPr/>
      </dsp:nvSpPr>
      <dsp:spPr>
        <a:xfrm>
          <a:off x="3488466" y="1909289"/>
          <a:ext cx="1935147" cy="774058"/>
        </a:xfrm>
        <a:prstGeom prst="chevron">
          <a:avLst/>
        </a:prstGeom>
        <a:solidFill>
          <a:schemeClr val="accent3">
            <a:hueOff val="121594"/>
            <a:satOff val="-195"/>
            <a:lumOff val="3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Control Evaluation</a:t>
          </a:r>
        </a:p>
      </dsp:txBody>
      <dsp:txXfrm>
        <a:off x="3875495" y="1909289"/>
        <a:ext cx="1161089" cy="774058"/>
      </dsp:txXfrm>
    </dsp:sp>
    <dsp:sp modelId="{C9EB96C9-5ABB-484C-819C-51CD6407E5F1}">
      <dsp:nvSpPr>
        <dsp:cNvPr id="0" name=""/>
        <dsp:cNvSpPr/>
      </dsp:nvSpPr>
      <dsp:spPr>
        <a:xfrm>
          <a:off x="5230099" y="1909289"/>
          <a:ext cx="1935147" cy="774058"/>
        </a:xfrm>
        <a:prstGeom prst="chevron">
          <a:avLst/>
        </a:prstGeom>
        <a:solidFill>
          <a:schemeClr val="accent3">
            <a:hueOff val="182391"/>
            <a:satOff val="-292"/>
            <a:lumOff val="564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Compliance Review</a:t>
          </a:r>
        </a:p>
      </dsp:txBody>
      <dsp:txXfrm>
        <a:off x="5617128" y="1909289"/>
        <a:ext cx="1161089" cy="774058"/>
      </dsp:txXfrm>
    </dsp:sp>
    <dsp:sp modelId="{B5CEDD5E-F4A7-294D-A78E-F791802B836C}">
      <dsp:nvSpPr>
        <dsp:cNvPr id="0" name=""/>
        <dsp:cNvSpPr/>
      </dsp:nvSpPr>
      <dsp:spPr>
        <a:xfrm>
          <a:off x="6971731" y="1909289"/>
          <a:ext cx="1935147" cy="774058"/>
        </a:xfrm>
        <a:prstGeom prst="chevron">
          <a:avLst/>
        </a:prstGeom>
        <a:solidFill>
          <a:schemeClr val="accent3">
            <a:hueOff val="243188"/>
            <a:satOff val="-390"/>
            <a:lumOff val="75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Vulnerability testing</a:t>
          </a:r>
        </a:p>
      </dsp:txBody>
      <dsp:txXfrm>
        <a:off x="7358760" y="1909289"/>
        <a:ext cx="1161089" cy="774058"/>
      </dsp:txXfrm>
    </dsp:sp>
    <dsp:sp modelId="{A9C88EEE-B1A5-7943-9C4A-DF3E1EF22B3B}">
      <dsp:nvSpPr>
        <dsp:cNvPr id="0" name=""/>
        <dsp:cNvSpPr/>
      </dsp:nvSpPr>
      <dsp:spPr>
        <a:xfrm>
          <a:off x="8713363" y="1909289"/>
          <a:ext cx="1935147" cy="774058"/>
        </a:xfrm>
        <a:prstGeom prst="chevron">
          <a:avLst/>
        </a:prstGeom>
        <a:solidFill>
          <a:schemeClr val="accent3">
            <a:hueOff val="303985"/>
            <a:satOff val="-487"/>
            <a:lumOff val="94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Reporting</a:t>
          </a:r>
        </a:p>
      </dsp:txBody>
      <dsp:txXfrm>
        <a:off x="9100392" y="1909289"/>
        <a:ext cx="1161089" cy="77405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69AFB2-0BF3-AF43-8477-4EE5DA0526E3}" type="datetimeFigureOut">
              <a:rPr lang="en-US" smtClean="0"/>
              <a:t>9/11/25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7DCAA5-B247-FC48-BB60-D02EC209F3E5}" type="slidenum">
              <a:rPr lang="en-US" smtClean="0"/>
              <a:t>‹#›</a:t>
            </a:fld>
            <a:endParaRPr lang="en-US"/>
          </a:p>
        </p:txBody>
      </p:sp>
    </p:spTree>
    <p:extLst>
      <p:ext uri="{BB962C8B-B14F-4D97-AF65-F5344CB8AC3E}">
        <p14:creationId xmlns:p14="http://schemas.microsoft.com/office/powerpoint/2010/main" val="3088445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https://</a:t>
            </a:r>
            <a:r>
              <a:rPr lang="en-US" dirty="0" err="1"/>
              <a:t>linfordco.com</a:t>
            </a:r>
            <a:r>
              <a:rPr lang="en-US" dirty="0"/>
              <a:t>/blog/it-audit-guide/#:~:text=Think%20of%20an%20IT%20audit,compliant%20your%20systems%20really%20are.</a:t>
            </a:r>
          </a:p>
          <a:p>
            <a:endParaRPr lang="en-US" dirty="0"/>
          </a:p>
        </p:txBody>
      </p:sp>
      <p:sp>
        <p:nvSpPr>
          <p:cNvPr id="4" name="Slide Number Placeholder 3"/>
          <p:cNvSpPr>
            <a:spLocks noGrp="1"/>
          </p:cNvSpPr>
          <p:nvPr>
            <p:ph type="sldNum" sz="quarter" idx="5"/>
          </p:nvPr>
        </p:nvSpPr>
        <p:spPr/>
        <p:txBody>
          <a:bodyPr/>
          <a:lstStyle/>
          <a:p>
            <a:fld id="{927DCAA5-B247-FC48-BB60-D02EC209F3E5}" type="slidenum">
              <a:rPr lang="en-US" smtClean="0"/>
              <a:t>30</a:t>
            </a:fld>
            <a:endParaRPr lang="en-US"/>
          </a:p>
        </p:txBody>
      </p:sp>
    </p:spTree>
    <p:extLst>
      <p:ext uri="{BB962C8B-B14F-4D97-AF65-F5344CB8AC3E}">
        <p14:creationId xmlns:p14="http://schemas.microsoft.com/office/powerpoint/2010/main" val="3850945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https://</a:t>
            </a:r>
            <a:r>
              <a:rPr lang="en-US" b="1" dirty="0" err="1"/>
              <a:t>www.cio.com</a:t>
            </a:r>
            <a:r>
              <a:rPr lang="en-US" b="1" dirty="0"/>
              <a:t>/article/219805/it-auditor-role-</a:t>
            </a:r>
            <a:r>
              <a:rPr lang="en-US" b="1" dirty="0" err="1"/>
              <a:t>defined.html</a:t>
            </a:r>
            <a:endParaRPr lang="en-US" b="1" dirty="0"/>
          </a:p>
        </p:txBody>
      </p:sp>
      <p:sp>
        <p:nvSpPr>
          <p:cNvPr id="4" name="Slide Number Placeholder 3"/>
          <p:cNvSpPr>
            <a:spLocks noGrp="1"/>
          </p:cNvSpPr>
          <p:nvPr>
            <p:ph type="sldNum" sz="quarter" idx="5"/>
          </p:nvPr>
        </p:nvSpPr>
        <p:spPr/>
        <p:txBody>
          <a:bodyPr/>
          <a:lstStyle/>
          <a:p>
            <a:fld id="{927DCAA5-B247-FC48-BB60-D02EC209F3E5}" type="slidenum">
              <a:rPr lang="en-US" smtClean="0"/>
              <a:t>31</a:t>
            </a:fld>
            <a:endParaRPr lang="en-US"/>
          </a:p>
        </p:txBody>
      </p:sp>
    </p:spTree>
    <p:extLst>
      <p:ext uri="{BB962C8B-B14F-4D97-AF65-F5344CB8AC3E}">
        <p14:creationId xmlns:p14="http://schemas.microsoft.com/office/powerpoint/2010/main" val="1988330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www.theknowledgeacademy.com</a:t>
            </a:r>
            <a:r>
              <a:rPr lang="en-US" dirty="0"/>
              <a:t>/blog/</a:t>
            </a:r>
            <a:r>
              <a:rPr lang="en-US" dirty="0" err="1"/>
              <a:t>coso</a:t>
            </a:r>
            <a:r>
              <a:rPr lang="en-US" dirty="0"/>
              <a:t>-vs-</a:t>
            </a:r>
            <a:r>
              <a:rPr lang="en-US" dirty="0" err="1"/>
              <a:t>cobit</a:t>
            </a:r>
            <a:r>
              <a:rPr lang="en-US" dirty="0"/>
              <a:t>/</a:t>
            </a:r>
          </a:p>
        </p:txBody>
      </p:sp>
      <p:sp>
        <p:nvSpPr>
          <p:cNvPr id="4" name="Slide Number Placeholder 3"/>
          <p:cNvSpPr>
            <a:spLocks noGrp="1"/>
          </p:cNvSpPr>
          <p:nvPr>
            <p:ph type="sldNum" sz="quarter" idx="5"/>
          </p:nvPr>
        </p:nvSpPr>
        <p:spPr/>
        <p:txBody>
          <a:bodyPr/>
          <a:lstStyle/>
          <a:p>
            <a:fld id="{927DCAA5-B247-FC48-BB60-D02EC209F3E5}" type="slidenum">
              <a:rPr lang="en-US" smtClean="0"/>
              <a:t>41</a:t>
            </a:fld>
            <a:endParaRPr lang="en-US"/>
          </a:p>
        </p:txBody>
      </p:sp>
    </p:spTree>
    <p:extLst>
      <p:ext uri="{BB962C8B-B14F-4D97-AF65-F5344CB8AC3E}">
        <p14:creationId xmlns:p14="http://schemas.microsoft.com/office/powerpoint/2010/main" val="1306838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9/11/25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3948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9/11/25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64064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9/11/25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49534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9/11/25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51297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9/11/25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60041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9/11/25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80168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9/11/25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33564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9/11/25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0422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9/11/25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3985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9/11/25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96630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9/11/25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71387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9/11/25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64779784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7" r:id="rId6"/>
    <p:sldLayoutId id="2147483692" r:id="rId7"/>
    <p:sldLayoutId id="2147483693" r:id="rId8"/>
    <p:sldLayoutId id="2147483694" r:id="rId9"/>
    <p:sldLayoutId id="2147483696" r:id="rId10"/>
    <p:sldLayoutId id="2147483695"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descr="Abstract red geometric pattern">
            <a:extLst>
              <a:ext uri="{FF2B5EF4-FFF2-40B4-BE49-F238E27FC236}">
                <a16:creationId xmlns:a16="http://schemas.microsoft.com/office/drawing/2014/main" id="{85183513-E8EF-CB19-9A36-D3A2B7D5C6F5}"/>
              </a:ext>
            </a:extLst>
          </p:cNvPr>
          <p:cNvPicPr>
            <a:picLocks noChangeAspect="1"/>
          </p:cNvPicPr>
          <p:nvPr/>
        </p:nvPicPr>
        <p:blipFill>
          <a:blip r:embed="rId2"/>
          <a:srcRect t="9826" r="9091" b="13565"/>
          <a:stretch>
            <a:fillRect/>
          </a:stretch>
        </p:blipFill>
        <p:spPr>
          <a:xfrm>
            <a:off x="1" y="10"/>
            <a:ext cx="12192000" cy="6857989"/>
          </a:xfrm>
          <a:prstGeom prst="rect">
            <a:avLst/>
          </a:prstGeom>
        </p:spPr>
      </p:pic>
      <p:sp>
        <p:nvSpPr>
          <p:cNvPr id="11" name="Rectangle 10">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9040FBA9-D862-9842-A769-B11FEF2ED3F8}"/>
              </a:ext>
            </a:extLst>
          </p:cNvPr>
          <p:cNvSpPr>
            <a:spLocks noGrp="1"/>
          </p:cNvSpPr>
          <p:nvPr>
            <p:ph type="ctrTitle"/>
          </p:nvPr>
        </p:nvSpPr>
        <p:spPr>
          <a:xfrm>
            <a:off x="286506" y="603315"/>
            <a:ext cx="5649211" cy="3685731"/>
          </a:xfrm>
        </p:spPr>
        <p:txBody>
          <a:bodyPr anchor="t">
            <a:normAutofit/>
          </a:bodyPr>
          <a:lstStyle/>
          <a:p>
            <a:pPr algn="l"/>
            <a:r>
              <a:rPr lang="en-US" sz="6600" dirty="0"/>
              <a:t>MIS: Special topics</a:t>
            </a:r>
          </a:p>
        </p:txBody>
      </p:sp>
      <p:sp>
        <p:nvSpPr>
          <p:cNvPr id="3" name="Subtitle 2">
            <a:extLst>
              <a:ext uri="{FF2B5EF4-FFF2-40B4-BE49-F238E27FC236}">
                <a16:creationId xmlns:a16="http://schemas.microsoft.com/office/drawing/2014/main" id="{C2B42505-D726-1746-B123-500F34BA88CC}"/>
              </a:ext>
            </a:extLst>
          </p:cNvPr>
          <p:cNvSpPr>
            <a:spLocks noGrp="1"/>
          </p:cNvSpPr>
          <p:nvPr>
            <p:ph type="subTitle" idx="1"/>
          </p:nvPr>
        </p:nvSpPr>
        <p:spPr>
          <a:xfrm>
            <a:off x="286507" y="4437176"/>
            <a:ext cx="4007587" cy="1290807"/>
          </a:xfrm>
        </p:spPr>
        <p:txBody>
          <a:bodyPr anchor="ctr">
            <a:normAutofit/>
          </a:bodyPr>
          <a:lstStyle/>
          <a:p>
            <a:pPr algn="l"/>
            <a:r>
              <a:rPr lang="en-US" sz="2200" dirty="0"/>
              <a:t>Professor Courtney Minich</a:t>
            </a:r>
          </a:p>
        </p:txBody>
      </p:sp>
    </p:spTree>
    <p:extLst>
      <p:ext uri="{BB962C8B-B14F-4D97-AF65-F5344CB8AC3E}">
        <p14:creationId xmlns:p14="http://schemas.microsoft.com/office/powerpoint/2010/main" val="410034631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AFC2C-06BA-5042-8F54-F7B4159A6533}"/>
              </a:ext>
            </a:extLst>
          </p:cNvPr>
          <p:cNvSpPr>
            <a:spLocks noGrp="1"/>
          </p:cNvSpPr>
          <p:nvPr>
            <p:ph type="title"/>
          </p:nvPr>
        </p:nvSpPr>
        <p:spPr/>
        <p:txBody>
          <a:bodyPr/>
          <a:lstStyle/>
          <a:p>
            <a:r>
              <a:rPr lang="en-US" dirty="0"/>
              <a:t>Follow-up questions</a:t>
            </a:r>
          </a:p>
        </p:txBody>
      </p:sp>
      <p:sp>
        <p:nvSpPr>
          <p:cNvPr id="4" name="TextBox 3">
            <a:extLst>
              <a:ext uri="{FF2B5EF4-FFF2-40B4-BE49-F238E27FC236}">
                <a16:creationId xmlns:a16="http://schemas.microsoft.com/office/drawing/2014/main" id="{79F589C9-9D0C-0D45-80CF-29B66FA3F0AC}"/>
              </a:ext>
            </a:extLst>
          </p:cNvPr>
          <p:cNvSpPr txBox="1"/>
          <p:nvPr/>
        </p:nvSpPr>
        <p:spPr>
          <a:xfrm>
            <a:off x="2493818" y="1101436"/>
            <a:ext cx="184731" cy="369332"/>
          </a:xfrm>
          <a:prstGeom prst="rect">
            <a:avLst/>
          </a:prstGeom>
          <a:noFill/>
        </p:spPr>
        <p:txBody>
          <a:bodyPr wrap="none" rtlCol="0">
            <a:spAutoFit/>
          </a:bodyPr>
          <a:lstStyle/>
          <a:p>
            <a:endParaRPr lang="en-US" dirty="0"/>
          </a:p>
        </p:txBody>
      </p:sp>
      <p:graphicFrame>
        <p:nvGraphicFramePr>
          <p:cNvPr id="7" name="Content Placeholder 6">
            <a:extLst>
              <a:ext uri="{FF2B5EF4-FFF2-40B4-BE49-F238E27FC236}">
                <a16:creationId xmlns:a16="http://schemas.microsoft.com/office/drawing/2014/main" id="{2C04D8ED-7983-C54D-BFFF-2049F380360F}"/>
              </a:ext>
            </a:extLst>
          </p:cNvPr>
          <p:cNvGraphicFramePr>
            <a:graphicFrameLocks noGrp="1"/>
          </p:cNvGraphicFramePr>
          <p:nvPr>
            <p:ph idx="1"/>
          </p:nvPr>
        </p:nvGraphicFramePr>
        <p:xfrm>
          <a:off x="387350" y="1552859"/>
          <a:ext cx="11417300" cy="5082540"/>
        </p:xfrm>
        <a:graphic>
          <a:graphicData uri="http://schemas.openxmlformats.org/drawingml/2006/table">
            <a:tbl>
              <a:tblPr firstRow="1" bandRow="1">
                <a:tableStyleId>{2D5ABB26-0587-4C30-8999-92F81FD0307C}</a:tableStyleId>
              </a:tblPr>
              <a:tblGrid>
                <a:gridCol w="3028950">
                  <a:extLst>
                    <a:ext uri="{9D8B030D-6E8A-4147-A177-3AD203B41FA5}">
                      <a16:colId xmlns:a16="http://schemas.microsoft.com/office/drawing/2014/main" val="2351380174"/>
                    </a:ext>
                  </a:extLst>
                </a:gridCol>
                <a:gridCol w="8388350">
                  <a:extLst>
                    <a:ext uri="{9D8B030D-6E8A-4147-A177-3AD203B41FA5}">
                      <a16:colId xmlns:a16="http://schemas.microsoft.com/office/drawing/2014/main" val="2350814494"/>
                    </a:ext>
                  </a:extLst>
                </a:gridCol>
              </a:tblGrid>
              <a:tr h="767080">
                <a:tc>
                  <a:txBody>
                    <a:bodyPr/>
                    <a:lstStyle/>
                    <a:p>
                      <a:pPr marL="45720">
                        <a:lnSpc>
                          <a:spcPct val="100000"/>
                        </a:lnSpc>
                        <a:spcBef>
                          <a:spcPts val="350"/>
                        </a:spcBef>
                      </a:pPr>
                      <a:r>
                        <a:rPr sz="1400" b="1" spc="-10" dirty="0">
                          <a:latin typeface="+mn-lt"/>
                          <a:cs typeface="Georgia"/>
                        </a:rPr>
                        <a:t>Clarification</a:t>
                      </a:r>
                      <a:endParaRPr sz="1400" b="1" dirty="0">
                        <a:latin typeface="+mn-lt"/>
                        <a:cs typeface="Georgia"/>
                      </a:endParaRPr>
                    </a:p>
                  </a:txBody>
                  <a:tcPr marL="0" marR="0" marT="444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5085" marR="5786755">
                        <a:lnSpc>
                          <a:spcPct val="98600"/>
                        </a:lnSpc>
                        <a:spcBef>
                          <a:spcPts val="375"/>
                        </a:spcBef>
                        <a:tabLst>
                          <a:tab pos="2249170" algn="l"/>
                        </a:tabLst>
                      </a:pPr>
                      <a:r>
                        <a:rPr sz="1400" dirty="0">
                          <a:latin typeface="+mn-lt"/>
                          <a:cs typeface="Georgia"/>
                        </a:rPr>
                        <a:t>What do you mean by </a:t>
                      </a:r>
                      <a:r>
                        <a:rPr sz="1400" u="sng" dirty="0">
                          <a:uFill>
                            <a:solidFill>
                              <a:srgbClr val="000000"/>
                            </a:solidFill>
                          </a:uFill>
                          <a:latin typeface="+mn-lt"/>
                          <a:cs typeface="Georgia"/>
                        </a:rPr>
                        <a:t>	</a:t>
                      </a:r>
                      <a:r>
                        <a:rPr sz="1400" spc="-50" dirty="0">
                          <a:latin typeface="+mn-lt"/>
                          <a:cs typeface="Georgia"/>
                        </a:rPr>
                        <a:t>? </a:t>
                      </a:r>
                      <a:r>
                        <a:rPr sz="1400" dirty="0">
                          <a:latin typeface="+mn-lt"/>
                          <a:cs typeface="Georgia"/>
                        </a:rPr>
                        <a:t>Could</a:t>
                      </a:r>
                      <a:r>
                        <a:rPr sz="1400" spc="-35" dirty="0">
                          <a:latin typeface="+mn-lt"/>
                          <a:cs typeface="Georgia"/>
                        </a:rPr>
                        <a:t> </a:t>
                      </a:r>
                      <a:r>
                        <a:rPr sz="1400" dirty="0">
                          <a:latin typeface="+mn-lt"/>
                          <a:cs typeface="Georgia"/>
                        </a:rPr>
                        <a:t>you</a:t>
                      </a:r>
                      <a:r>
                        <a:rPr sz="1400" spc="-35" dirty="0">
                          <a:latin typeface="+mn-lt"/>
                          <a:cs typeface="Georgia"/>
                        </a:rPr>
                        <a:t> </a:t>
                      </a:r>
                      <a:r>
                        <a:rPr sz="1400" dirty="0">
                          <a:latin typeface="+mn-lt"/>
                          <a:cs typeface="Georgia"/>
                        </a:rPr>
                        <a:t>put</a:t>
                      </a:r>
                      <a:r>
                        <a:rPr sz="1400" spc="-25" dirty="0">
                          <a:latin typeface="+mn-lt"/>
                          <a:cs typeface="Georgia"/>
                        </a:rPr>
                        <a:t> </a:t>
                      </a:r>
                      <a:r>
                        <a:rPr sz="1400" dirty="0">
                          <a:latin typeface="+mn-lt"/>
                          <a:cs typeface="Georgia"/>
                        </a:rPr>
                        <a:t>that</a:t>
                      </a:r>
                      <a:r>
                        <a:rPr sz="1400" spc="-25" dirty="0">
                          <a:latin typeface="+mn-lt"/>
                          <a:cs typeface="Georgia"/>
                        </a:rPr>
                        <a:t> </a:t>
                      </a:r>
                      <a:r>
                        <a:rPr sz="1400" dirty="0">
                          <a:latin typeface="+mn-lt"/>
                          <a:cs typeface="Georgia"/>
                        </a:rPr>
                        <a:t>another</a:t>
                      </a:r>
                      <a:r>
                        <a:rPr sz="1400" spc="-25" dirty="0">
                          <a:latin typeface="+mn-lt"/>
                          <a:cs typeface="Georgia"/>
                        </a:rPr>
                        <a:t> </a:t>
                      </a:r>
                      <a:r>
                        <a:rPr sz="1400" spc="-20" dirty="0">
                          <a:latin typeface="+mn-lt"/>
                          <a:cs typeface="Georgia"/>
                        </a:rPr>
                        <a:t>way? </a:t>
                      </a:r>
                      <a:r>
                        <a:rPr sz="1400" dirty="0">
                          <a:latin typeface="+mn-lt"/>
                          <a:cs typeface="Georgia"/>
                        </a:rPr>
                        <a:t>Can</a:t>
                      </a:r>
                      <a:r>
                        <a:rPr sz="1400" spc="-20" dirty="0">
                          <a:latin typeface="+mn-lt"/>
                          <a:cs typeface="Georgia"/>
                        </a:rPr>
                        <a:t> </a:t>
                      </a:r>
                      <a:r>
                        <a:rPr sz="1400" dirty="0">
                          <a:latin typeface="+mn-lt"/>
                          <a:cs typeface="Georgia"/>
                        </a:rPr>
                        <a:t>you</a:t>
                      </a:r>
                      <a:r>
                        <a:rPr sz="1400" spc="-20" dirty="0">
                          <a:latin typeface="+mn-lt"/>
                          <a:cs typeface="Georgia"/>
                        </a:rPr>
                        <a:t> </a:t>
                      </a:r>
                      <a:r>
                        <a:rPr sz="1400" dirty="0">
                          <a:latin typeface="+mn-lt"/>
                          <a:cs typeface="Georgia"/>
                        </a:rPr>
                        <a:t>give</a:t>
                      </a:r>
                      <a:r>
                        <a:rPr sz="1400" spc="-15" dirty="0">
                          <a:latin typeface="+mn-lt"/>
                          <a:cs typeface="Georgia"/>
                        </a:rPr>
                        <a:t> </a:t>
                      </a:r>
                      <a:r>
                        <a:rPr sz="1400" dirty="0">
                          <a:latin typeface="+mn-lt"/>
                          <a:cs typeface="Georgia"/>
                        </a:rPr>
                        <a:t>me</a:t>
                      </a:r>
                      <a:r>
                        <a:rPr sz="1400" spc="-20" dirty="0">
                          <a:latin typeface="+mn-lt"/>
                          <a:cs typeface="Georgia"/>
                        </a:rPr>
                        <a:t> </a:t>
                      </a:r>
                      <a:r>
                        <a:rPr sz="1400" dirty="0">
                          <a:latin typeface="+mn-lt"/>
                          <a:cs typeface="Georgia"/>
                        </a:rPr>
                        <a:t>an</a:t>
                      </a:r>
                      <a:r>
                        <a:rPr sz="1400" spc="-15" dirty="0">
                          <a:latin typeface="+mn-lt"/>
                          <a:cs typeface="Georgia"/>
                        </a:rPr>
                        <a:t> </a:t>
                      </a:r>
                      <a:r>
                        <a:rPr sz="1400" spc="-10" dirty="0">
                          <a:latin typeface="+mn-lt"/>
                          <a:cs typeface="Georgia"/>
                        </a:rPr>
                        <a:t>examples?</a:t>
                      </a:r>
                      <a:endParaRPr sz="1400" dirty="0">
                        <a:latin typeface="+mn-lt"/>
                        <a:cs typeface="Georgia"/>
                      </a:endParaRPr>
                    </a:p>
                  </a:txBody>
                  <a:tcPr marL="0" marR="0" marT="476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890198360"/>
                  </a:ext>
                </a:extLst>
              </a:tr>
              <a:tr h="767080">
                <a:tc>
                  <a:txBody>
                    <a:bodyPr/>
                    <a:lstStyle/>
                    <a:p>
                      <a:pPr marL="45720">
                        <a:lnSpc>
                          <a:spcPct val="100000"/>
                        </a:lnSpc>
                        <a:spcBef>
                          <a:spcPts val="360"/>
                        </a:spcBef>
                      </a:pPr>
                      <a:r>
                        <a:rPr sz="1400" b="1">
                          <a:latin typeface="+mn-lt"/>
                          <a:cs typeface="Georgia"/>
                        </a:rPr>
                        <a:t>Probing</a:t>
                      </a:r>
                      <a:r>
                        <a:rPr sz="1400" b="1" spc="-50">
                          <a:latin typeface="+mn-lt"/>
                          <a:cs typeface="Georgia"/>
                        </a:rPr>
                        <a:t> </a:t>
                      </a:r>
                      <a:r>
                        <a:rPr sz="1400" b="1" spc="-10">
                          <a:latin typeface="+mn-lt"/>
                          <a:cs typeface="Georgia"/>
                        </a:rPr>
                        <a:t>Assumptions</a:t>
                      </a:r>
                      <a:endParaRPr sz="1400">
                        <a:latin typeface="+mn-lt"/>
                        <a:cs typeface="Georgia"/>
                      </a:endParaRPr>
                    </a:p>
                  </a:txBody>
                  <a:tcPr marL="0" marR="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5085">
                        <a:lnSpc>
                          <a:spcPts val="1645"/>
                        </a:lnSpc>
                        <a:spcBef>
                          <a:spcPts val="360"/>
                        </a:spcBef>
                      </a:pPr>
                      <a:r>
                        <a:rPr sz="1400">
                          <a:latin typeface="+mn-lt"/>
                          <a:cs typeface="Georgia"/>
                        </a:rPr>
                        <a:t>What</a:t>
                      </a:r>
                      <a:r>
                        <a:rPr sz="1400" spc="-20">
                          <a:latin typeface="+mn-lt"/>
                          <a:cs typeface="Georgia"/>
                        </a:rPr>
                        <a:t> </a:t>
                      </a:r>
                      <a:r>
                        <a:rPr sz="1400">
                          <a:latin typeface="+mn-lt"/>
                          <a:cs typeface="Georgia"/>
                        </a:rPr>
                        <a:t>are</a:t>
                      </a:r>
                      <a:r>
                        <a:rPr sz="1400" spc="-25">
                          <a:latin typeface="+mn-lt"/>
                          <a:cs typeface="Georgia"/>
                        </a:rPr>
                        <a:t> </a:t>
                      </a:r>
                      <a:r>
                        <a:rPr sz="1400">
                          <a:latin typeface="+mn-lt"/>
                          <a:cs typeface="Georgia"/>
                        </a:rPr>
                        <a:t>you</a:t>
                      </a:r>
                      <a:r>
                        <a:rPr sz="1400" spc="-30">
                          <a:latin typeface="+mn-lt"/>
                          <a:cs typeface="Georgia"/>
                        </a:rPr>
                        <a:t> </a:t>
                      </a:r>
                      <a:r>
                        <a:rPr sz="1400" spc="-10">
                          <a:latin typeface="+mn-lt"/>
                          <a:cs typeface="Georgia"/>
                        </a:rPr>
                        <a:t>assuming?</a:t>
                      </a:r>
                      <a:endParaRPr sz="1400">
                        <a:latin typeface="+mn-lt"/>
                        <a:cs typeface="Georgia"/>
                      </a:endParaRPr>
                    </a:p>
                    <a:p>
                      <a:pPr marL="45085" marR="5172710">
                        <a:lnSpc>
                          <a:spcPts val="1680"/>
                        </a:lnSpc>
                        <a:spcBef>
                          <a:spcPts val="20"/>
                        </a:spcBef>
                      </a:pPr>
                      <a:r>
                        <a:rPr sz="1400">
                          <a:latin typeface="+mn-lt"/>
                          <a:cs typeface="Georgia"/>
                        </a:rPr>
                        <a:t>How</a:t>
                      </a:r>
                      <a:r>
                        <a:rPr sz="1400" spc="-15">
                          <a:latin typeface="+mn-lt"/>
                          <a:cs typeface="Georgia"/>
                        </a:rPr>
                        <a:t> </a:t>
                      </a:r>
                      <a:r>
                        <a:rPr sz="1400">
                          <a:latin typeface="+mn-lt"/>
                          <a:cs typeface="Georgia"/>
                        </a:rPr>
                        <a:t>did</a:t>
                      </a:r>
                      <a:r>
                        <a:rPr sz="1400" spc="-25">
                          <a:latin typeface="+mn-lt"/>
                          <a:cs typeface="Georgia"/>
                        </a:rPr>
                        <a:t> </a:t>
                      </a:r>
                      <a:r>
                        <a:rPr sz="1400">
                          <a:latin typeface="+mn-lt"/>
                          <a:cs typeface="Georgia"/>
                        </a:rPr>
                        <a:t>you</a:t>
                      </a:r>
                      <a:r>
                        <a:rPr sz="1400" spc="-25">
                          <a:latin typeface="+mn-lt"/>
                          <a:cs typeface="Georgia"/>
                        </a:rPr>
                        <a:t> </a:t>
                      </a:r>
                      <a:r>
                        <a:rPr sz="1400">
                          <a:latin typeface="+mn-lt"/>
                          <a:cs typeface="Georgia"/>
                        </a:rPr>
                        <a:t>choose</a:t>
                      </a:r>
                      <a:r>
                        <a:rPr sz="1400" spc="-20">
                          <a:latin typeface="+mn-lt"/>
                          <a:cs typeface="Georgia"/>
                        </a:rPr>
                        <a:t> </a:t>
                      </a:r>
                      <a:r>
                        <a:rPr sz="1400">
                          <a:latin typeface="+mn-lt"/>
                          <a:cs typeface="Georgia"/>
                        </a:rPr>
                        <a:t>those</a:t>
                      </a:r>
                      <a:r>
                        <a:rPr sz="1400" spc="-25">
                          <a:latin typeface="+mn-lt"/>
                          <a:cs typeface="Georgia"/>
                        </a:rPr>
                        <a:t> </a:t>
                      </a:r>
                      <a:r>
                        <a:rPr sz="1400" spc="-10">
                          <a:latin typeface="+mn-lt"/>
                          <a:cs typeface="Georgia"/>
                        </a:rPr>
                        <a:t>assumptions? </a:t>
                      </a:r>
                      <a:r>
                        <a:rPr sz="1400">
                          <a:latin typeface="+mn-lt"/>
                          <a:cs typeface="Georgia"/>
                        </a:rPr>
                        <a:t>What</a:t>
                      </a:r>
                      <a:r>
                        <a:rPr sz="1400" spc="-30">
                          <a:latin typeface="+mn-lt"/>
                          <a:cs typeface="Georgia"/>
                        </a:rPr>
                        <a:t> </a:t>
                      </a:r>
                      <a:r>
                        <a:rPr sz="1400">
                          <a:latin typeface="+mn-lt"/>
                          <a:cs typeface="Georgia"/>
                        </a:rPr>
                        <a:t>could</a:t>
                      </a:r>
                      <a:r>
                        <a:rPr sz="1400" spc="-30">
                          <a:latin typeface="+mn-lt"/>
                          <a:cs typeface="Georgia"/>
                        </a:rPr>
                        <a:t> </a:t>
                      </a:r>
                      <a:r>
                        <a:rPr sz="1400">
                          <a:latin typeface="+mn-lt"/>
                          <a:cs typeface="Georgia"/>
                        </a:rPr>
                        <a:t>we</a:t>
                      </a:r>
                      <a:r>
                        <a:rPr sz="1400" spc="-35">
                          <a:latin typeface="+mn-lt"/>
                          <a:cs typeface="Georgia"/>
                        </a:rPr>
                        <a:t> </a:t>
                      </a:r>
                      <a:r>
                        <a:rPr sz="1400">
                          <a:latin typeface="+mn-lt"/>
                          <a:cs typeface="Georgia"/>
                        </a:rPr>
                        <a:t>assume</a:t>
                      </a:r>
                      <a:r>
                        <a:rPr sz="1400" spc="-30">
                          <a:latin typeface="+mn-lt"/>
                          <a:cs typeface="Georgia"/>
                        </a:rPr>
                        <a:t> </a:t>
                      </a:r>
                      <a:r>
                        <a:rPr sz="1400" spc="-10">
                          <a:latin typeface="+mn-lt"/>
                          <a:cs typeface="Georgia"/>
                        </a:rPr>
                        <a:t>instead?</a:t>
                      </a:r>
                      <a:endParaRPr sz="1400">
                        <a:latin typeface="+mn-lt"/>
                        <a:cs typeface="Georgia"/>
                      </a:endParaRPr>
                    </a:p>
                  </a:txBody>
                  <a:tcPr marL="0" marR="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2722652393"/>
                  </a:ext>
                </a:extLst>
              </a:tr>
              <a:tr h="767080">
                <a:tc>
                  <a:txBody>
                    <a:bodyPr/>
                    <a:lstStyle/>
                    <a:p>
                      <a:pPr marL="45720">
                        <a:lnSpc>
                          <a:spcPct val="100000"/>
                        </a:lnSpc>
                        <a:spcBef>
                          <a:spcPts val="365"/>
                        </a:spcBef>
                      </a:pPr>
                      <a:r>
                        <a:rPr sz="1400" b="1">
                          <a:latin typeface="+mn-lt"/>
                          <a:cs typeface="Georgia"/>
                        </a:rPr>
                        <a:t>Probing</a:t>
                      </a:r>
                      <a:r>
                        <a:rPr sz="1400" b="1" spc="-35">
                          <a:latin typeface="+mn-lt"/>
                          <a:cs typeface="Georgia"/>
                        </a:rPr>
                        <a:t> </a:t>
                      </a:r>
                      <a:r>
                        <a:rPr sz="1400" b="1">
                          <a:latin typeface="+mn-lt"/>
                          <a:cs typeface="Georgia"/>
                        </a:rPr>
                        <a:t>Reasons</a:t>
                      </a:r>
                      <a:r>
                        <a:rPr sz="1400" b="1" spc="-45">
                          <a:latin typeface="+mn-lt"/>
                          <a:cs typeface="Georgia"/>
                        </a:rPr>
                        <a:t> </a:t>
                      </a:r>
                      <a:r>
                        <a:rPr sz="1400" b="1">
                          <a:latin typeface="+mn-lt"/>
                          <a:cs typeface="Georgia"/>
                        </a:rPr>
                        <a:t>and</a:t>
                      </a:r>
                      <a:r>
                        <a:rPr sz="1400" b="1" spc="-45">
                          <a:latin typeface="+mn-lt"/>
                          <a:cs typeface="Georgia"/>
                        </a:rPr>
                        <a:t> </a:t>
                      </a:r>
                      <a:r>
                        <a:rPr sz="1400" b="1" spc="-10">
                          <a:latin typeface="+mn-lt"/>
                          <a:cs typeface="Georgia"/>
                        </a:rPr>
                        <a:t>Evidence</a:t>
                      </a:r>
                      <a:endParaRPr sz="1400">
                        <a:latin typeface="+mn-lt"/>
                        <a:cs typeface="Georgia"/>
                      </a:endParaRPr>
                    </a:p>
                  </a:txBody>
                  <a:tcPr marL="0" marR="0" marT="463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5085">
                        <a:lnSpc>
                          <a:spcPts val="1630"/>
                        </a:lnSpc>
                        <a:spcBef>
                          <a:spcPts val="365"/>
                        </a:spcBef>
                      </a:pPr>
                      <a:r>
                        <a:rPr sz="1400">
                          <a:latin typeface="+mn-lt"/>
                          <a:cs typeface="Georgia"/>
                        </a:rPr>
                        <a:t>How</a:t>
                      </a:r>
                      <a:r>
                        <a:rPr sz="1400" spc="-10">
                          <a:latin typeface="+mn-lt"/>
                          <a:cs typeface="Georgia"/>
                        </a:rPr>
                        <a:t> </a:t>
                      </a:r>
                      <a:r>
                        <a:rPr sz="1400">
                          <a:latin typeface="+mn-lt"/>
                          <a:cs typeface="Georgia"/>
                        </a:rPr>
                        <a:t>do</a:t>
                      </a:r>
                      <a:r>
                        <a:rPr sz="1400" spc="-15">
                          <a:latin typeface="+mn-lt"/>
                          <a:cs typeface="Georgia"/>
                        </a:rPr>
                        <a:t> </a:t>
                      </a:r>
                      <a:r>
                        <a:rPr sz="1400">
                          <a:latin typeface="+mn-lt"/>
                          <a:cs typeface="Georgia"/>
                        </a:rPr>
                        <a:t>you</a:t>
                      </a:r>
                      <a:r>
                        <a:rPr sz="1400" spc="-20">
                          <a:latin typeface="+mn-lt"/>
                          <a:cs typeface="Georgia"/>
                        </a:rPr>
                        <a:t> know?</a:t>
                      </a:r>
                      <a:endParaRPr sz="1400">
                        <a:latin typeface="+mn-lt"/>
                        <a:cs typeface="Georgia"/>
                      </a:endParaRPr>
                    </a:p>
                    <a:p>
                      <a:pPr marL="45085">
                        <a:lnSpc>
                          <a:spcPts val="1630"/>
                        </a:lnSpc>
                      </a:pPr>
                      <a:r>
                        <a:rPr sz="1400">
                          <a:latin typeface="+mn-lt"/>
                          <a:cs typeface="Georgia"/>
                        </a:rPr>
                        <a:t>Why</a:t>
                      </a:r>
                      <a:r>
                        <a:rPr sz="1400" spc="-20">
                          <a:latin typeface="+mn-lt"/>
                          <a:cs typeface="Georgia"/>
                        </a:rPr>
                        <a:t> </a:t>
                      </a:r>
                      <a:r>
                        <a:rPr sz="1400">
                          <a:latin typeface="+mn-lt"/>
                          <a:cs typeface="Georgia"/>
                        </a:rPr>
                        <a:t>do</a:t>
                      </a:r>
                      <a:r>
                        <a:rPr sz="1400" spc="-25">
                          <a:latin typeface="+mn-lt"/>
                          <a:cs typeface="Georgia"/>
                        </a:rPr>
                        <a:t> </a:t>
                      </a:r>
                      <a:r>
                        <a:rPr sz="1400">
                          <a:latin typeface="+mn-lt"/>
                          <a:cs typeface="Georgia"/>
                        </a:rPr>
                        <a:t>you</a:t>
                      </a:r>
                      <a:r>
                        <a:rPr sz="1400" spc="-25">
                          <a:latin typeface="+mn-lt"/>
                          <a:cs typeface="Georgia"/>
                        </a:rPr>
                        <a:t> </a:t>
                      </a:r>
                      <a:r>
                        <a:rPr sz="1400">
                          <a:latin typeface="+mn-lt"/>
                          <a:cs typeface="Georgia"/>
                        </a:rPr>
                        <a:t>think</a:t>
                      </a:r>
                      <a:r>
                        <a:rPr sz="1400" spc="-15">
                          <a:latin typeface="+mn-lt"/>
                          <a:cs typeface="Georgia"/>
                        </a:rPr>
                        <a:t> </a:t>
                      </a:r>
                      <a:r>
                        <a:rPr sz="1400">
                          <a:latin typeface="+mn-lt"/>
                          <a:cs typeface="Georgia"/>
                        </a:rPr>
                        <a:t>that</a:t>
                      </a:r>
                      <a:r>
                        <a:rPr sz="1400" spc="-15">
                          <a:latin typeface="+mn-lt"/>
                          <a:cs typeface="Georgia"/>
                        </a:rPr>
                        <a:t> </a:t>
                      </a:r>
                      <a:r>
                        <a:rPr sz="1400">
                          <a:latin typeface="+mn-lt"/>
                          <a:cs typeface="Georgia"/>
                        </a:rPr>
                        <a:t>is</a:t>
                      </a:r>
                      <a:r>
                        <a:rPr sz="1400" spc="-25">
                          <a:latin typeface="+mn-lt"/>
                          <a:cs typeface="Georgia"/>
                        </a:rPr>
                        <a:t> </a:t>
                      </a:r>
                      <a:r>
                        <a:rPr sz="1400" spc="-20">
                          <a:latin typeface="+mn-lt"/>
                          <a:cs typeface="Georgia"/>
                        </a:rPr>
                        <a:t>true?</a:t>
                      </a:r>
                      <a:endParaRPr sz="1400">
                        <a:latin typeface="+mn-lt"/>
                        <a:cs typeface="Georgia"/>
                      </a:endParaRPr>
                    </a:p>
                    <a:p>
                      <a:pPr marL="45085">
                        <a:lnSpc>
                          <a:spcPct val="100000"/>
                        </a:lnSpc>
                        <a:spcBef>
                          <a:spcPts val="25"/>
                        </a:spcBef>
                      </a:pPr>
                      <a:r>
                        <a:rPr sz="1400">
                          <a:latin typeface="+mn-lt"/>
                          <a:cs typeface="Georgia"/>
                        </a:rPr>
                        <a:t>What</a:t>
                      </a:r>
                      <a:r>
                        <a:rPr sz="1400" spc="-30">
                          <a:latin typeface="+mn-lt"/>
                          <a:cs typeface="Georgia"/>
                        </a:rPr>
                        <a:t> </a:t>
                      </a:r>
                      <a:r>
                        <a:rPr sz="1400">
                          <a:latin typeface="+mn-lt"/>
                          <a:cs typeface="Georgia"/>
                        </a:rPr>
                        <a:t>would</a:t>
                      </a:r>
                      <a:r>
                        <a:rPr sz="1400" spc="-35">
                          <a:latin typeface="+mn-lt"/>
                          <a:cs typeface="Georgia"/>
                        </a:rPr>
                        <a:t> </a:t>
                      </a:r>
                      <a:r>
                        <a:rPr sz="1400">
                          <a:latin typeface="+mn-lt"/>
                          <a:cs typeface="Georgia"/>
                        </a:rPr>
                        <a:t>change</a:t>
                      </a:r>
                      <a:r>
                        <a:rPr sz="1400" spc="-30">
                          <a:latin typeface="+mn-lt"/>
                          <a:cs typeface="Georgia"/>
                        </a:rPr>
                        <a:t> </a:t>
                      </a:r>
                      <a:r>
                        <a:rPr sz="1400">
                          <a:latin typeface="+mn-lt"/>
                          <a:cs typeface="Georgia"/>
                        </a:rPr>
                        <a:t>your</a:t>
                      </a:r>
                      <a:r>
                        <a:rPr sz="1400" spc="-30">
                          <a:latin typeface="+mn-lt"/>
                          <a:cs typeface="Georgia"/>
                        </a:rPr>
                        <a:t> </a:t>
                      </a:r>
                      <a:r>
                        <a:rPr sz="1400" spc="-20">
                          <a:latin typeface="+mn-lt"/>
                          <a:cs typeface="Georgia"/>
                        </a:rPr>
                        <a:t>mind?</a:t>
                      </a:r>
                      <a:endParaRPr sz="1400">
                        <a:latin typeface="+mn-lt"/>
                        <a:cs typeface="Georgia"/>
                      </a:endParaRPr>
                    </a:p>
                  </a:txBody>
                  <a:tcPr marL="0" marR="0" marT="463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2496019710"/>
                  </a:ext>
                </a:extLst>
              </a:tr>
              <a:tr h="767080">
                <a:tc>
                  <a:txBody>
                    <a:bodyPr/>
                    <a:lstStyle/>
                    <a:p>
                      <a:pPr marL="45720">
                        <a:lnSpc>
                          <a:spcPct val="100000"/>
                        </a:lnSpc>
                        <a:spcBef>
                          <a:spcPts val="350"/>
                        </a:spcBef>
                      </a:pPr>
                      <a:r>
                        <a:rPr sz="1400" b="1">
                          <a:latin typeface="+mn-lt"/>
                          <a:cs typeface="Georgia"/>
                        </a:rPr>
                        <a:t>Viewpoint</a:t>
                      </a:r>
                      <a:r>
                        <a:rPr sz="1400" b="1" spc="-45">
                          <a:latin typeface="+mn-lt"/>
                          <a:cs typeface="Georgia"/>
                        </a:rPr>
                        <a:t> </a:t>
                      </a:r>
                      <a:r>
                        <a:rPr sz="1400" b="1">
                          <a:latin typeface="+mn-lt"/>
                          <a:cs typeface="Georgia"/>
                        </a:rPr>
                        <a:t>and</a:t>
                      </a:r>
                      <a:r>
                        <a:rPr sz="1400" b="1" spc="-55">
                          <a:latin typeface="+mn-lt"/>
                          <a:cs typeface="Georgia"/>
                        </a:rPr>
                        <a:t> </a:t>
                      </a:r>
                      <a:r>
                        <a:rPr sz="1400" b="1" spc="-10">
                          <a:latin typeface="+mn-lt"/>
                          <a:cs typeface="Georgia"/>
                        </a:rPr>
                        <a:t>Perspectives</a:t>
                      </a:r>
                      <a:endParaRPr sz="1400">
                        <a:latin typeface="+mn-lt"/>
                        <a:cs typeface="Georgia"/>
                      </a:endParaRPr>
                    </a:p>
                  </a:txBody>
                  <a:tcPr marL="0" marR="0" marT="4445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5085" marR="5876290">
                        <a:lnSpc>
                          <a:spcPts val="1610"/>
                        </a:lnSpc>
                        <a:spcBef>
                          <a:spcPts val="459"/>
                        </a:spcBef>
                      </a:pPr>
                      <a:r>
                        <a:rPr sz="1400">
                          <a:latin typeface="+mn-lt"/>
                          <a:cs typeface="Georgia"/>
                        </a:rPr>
                        <a:t>What</a:t>
                      </a:r>
                      <a:r>
                        <a:rPr sz="1400" spc="-25">
                          <a:latin typeface="+mn-lt"/>
                          <a:cs typeface="Georgia"/>
                        </a:rPr>
                        <a:t> </a:t>
                      </a:r>
                      <a:r>
                        <a:rPr sz="1400">
                          <a:latin typeface="+mn-lt"/>
                          <a:cs typeface="Georgia"/>
                        </a:rPr>
                        <a:t>are</a:t>
                      </a:r>
                      <a:r>
                        <a:rPr sz="1400" spc="-25">
                          <a:latin typeface="+mn-lt"/>
                          <a:cs typeface="Georgia"/>
                        </a:rPr>
                        <a:t> </a:t>
                      </a:r>
                      <a:r>
                        <a:rPr sz="1400">
                          <a:latin typeface="+mn-lt"/>
                          <a:cs typeface="Georgia"/>
                        </a:rPr>
                        <a:t>you</a:t>
                      </a:r>
                      <a:r>
                        <a:rPr sz="1400" spc="-30">
                          <a:latin typeface="+mn-lt"/>
                          <a:cs typeface="Georgia"/>
                        </a:rPr>
                        <a:t> </a:t>
                      </a:r>
                      <a:r>
                        <a:rPr sz="1400">
                          <a:latin typeface="+mn-lt"/>
                          <a:cs typeface="Georgia"/>
                        </a:rPr>
                        <a:t>implying</a:t>
                      </a:r>
                      <a:r>
                        <a:rPr sz="1400" spc="-30">
                          <a:latin typeface="+mn-lt"/>
                          <a:cs typeface="Georgia"/>
                        </a:rPr>
                        <a:t> </a:t>
                      </a:r>
                      <a:r>
                        <a:rPr sz="1400">
                          <a:latin typeface="+mn-lt"/>
                          <a:cs typeface="Georgia"/>
                        </a:rPr>
                        <a:t>by</a:t>
                      </a:r>
                      <a:r>
                        <a:rPr sz="1400" spc="-25">
                          <a:latin typeface="+mn-lt"/>
                          <a:cs typeface="Georgia"/>
                        </a:rPr>
                        <a:t> </a:t>
                      </a:r>
                      <a:r>
                        <a:rPr sz="1400" spc="-20">
                          <a:latin typeface="+mn-lt"/>
                          <a:cs typeface="Georgia"/>
                        </a:rPr>
                        <a:t>that? </a:t>
                      </a:r>
                      <a:r>
                        <a:rPr sz="1400">
                          <a:latin typeface="+mn-lt"/>
                          <a:cs typeface="Georgia"/>
                        </a:rPr>
                        <a:t>What</a:t>
                      </a:r>
                      <a:r>
                        <a:rPr sz="1400" spc="-30">
                          <a:latin typeface="+mn-lt"/>
                          <a:cs typeface="Georgia"/>
                        </a:rPr>
                        <a:t> </a:t>
                      </a:r>
                      <a:r>
                        <a:rPr sz="1400">
                          <a:latin typeface="+mn-lt"/>
                          <a:cs typeface="Georgia"/>
                        </a:rPr>
                        <a:t>effect</a:t>
                      </a:r>
                      <a:r>
                        <a:rPr sz="1400" spc="-25">
                          <a:latin typeface="+mn-lt"/>
                          <a:cs typeface="Georgia"/>
                        </a:rPr>
                        <a:t> </a:t>
                      </a:r>
                      <a:r>
                        <a:rPr sz="1400">
                          <a:latin typeface="+mn-lt"/>
                          <a:cs typeface="Georgia"/>
                        </a:rPr>
                        <a:t>would</a:t>
                      </a:r>
                      <a:r>
                        <a:rPr sz="1400" spc="-35">
                          <a:latin typeface="+mn-lt"/>
                          <a:cs typeface="Georgia"/>
                        </a:rPr>
                        <a:t> </a:t>
                      </a:r>
                      <a:r>
                        <a:rPr sz="1400">
                          <a:latin typeface="+mn-lt"/>
                          <a:cs typeface="Georgia"/>
                        </a:rPr>
                        <a:t>that</a:t>
                      </a:r>
                      <a:r>
                        <a:rPr sz="1400" spc="-25">
                          <a:latin typeface="+mn-lt"/>
                          <a:cs typeface="Georgia"/>
                        </a:rPr>
                        <a:t> </a:t>
                      </a:r>
                      <a:r>
                        <a:rPr sz="1400" spc="-20">
                          <a:latin typeface="+mn-lt"/>
                          <a:cs typeface="Georgia"/>
                        </a:rPr>
                        <a:t>have?</a:t>
                      </a:r>
                      <a:endParaRPr sz="1400">
                        <a:latin typeface="+mn-lt"/>
                        <a:cs typeface="Georgia"/>
                      </a:endParaRPr>
                    </a:p>
                    <a:p>
                      <a:pPr marL="45085">
                        <a:lnSpc>
                          <a:spcPts val="1660"/>
                        </a:lnSpc>
                      </a:pPr>
                      <a:r>
                        <a:rPr sz="1400">
                          <a:latin typeface="+mn-lt"/>
                          <a:cs typeface="Georgia"/>
                        </a:rPr>
                        <a:t>What</a:t>
                      </a:r>
                      <a:r>
                        <a:rPr sz="1400" spc="-15">
                          <a:latin typeface="+mn-lt"/>
                          <a:cs typeface="Georgia"/>
                        </a:rPr>
                        <a:t> </a:t>
                      </a:r>
                      <a:r>
                        <a:rPr sz="1400">
                          <a:latin typeface="+mn-lt"/>
                          <a:cs typeface="Georgia"/>
                        </a:rPr>
                        <a:t>is</a:t>
                      </a:r>
                      <a:r>
                        <a:rPr sz="1400" spc="-25">
                          <a:latin typeface="+mn-lt"/>
                          <a:cs typeface="Georgia"/>
                        </a:rPr>
                        <a:t> </a:t>
                      </a:r>
                      <a:r>
                        <a:rPr sz="1400">
                          <a:latin typeface="+mn-lt"/>
                          <a:cs typeface="Georgia"/>
                        </a:rPr>
                        <a:t>an</a:t>
                      </a:r>
                      <a:r>
                        <a:rPr sz="1400" spc="-15">
                          <a:latin typeface="+mn-lt"/>
                          <a:cs typeface="Georgia"/>
                        </a:rPr>
                        <a:t> </a:t>
                      </a:r>
                      <a:r>
                        <a:rPr sz="1400" spc="-10">
                          <a:latin typeface="+mn-lt"/>
                          <a:cs typeface="Georgia"/>
                        </a:rPr>
                        <a:t>alternative?</a:t>
                      </a:r>
                      <a:endParaRPr sz="1400">
                        <a:latin typeface="+mn-lt"/>
                        <a:cs typeface="Georgia"/>
                      </a:endParaRPr>
                    </a:p>
                  </a:txBody>
                  <a:tcPr marL="0" marR="0" marT="5841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3274887586"/>
                  </a:ext>
                </a:extLst>
              </a:tr>
              <a:tr h="767080">
                <a:tc>
                  <a:txBody>
                    <a:bodyPr/>
                    <a:lstStyle/>
                    <a:p>
                      <a:pPr marL="45720" marR="641350">
                        <a:lnSpc>
                          <a:spcPts val="1610"/>
                        </a:lnSpc>
                        <a:spcBef>
                          <a:spcPts val="470"/>
                        </a:spcBef>
                      </a:pPr>
                      <a:r>
                        <a:rPr sz="1400" b="1">
                          <a:latin typeface="+mn-lt"/>
                          <a:cs typeface="Georgia"/>
                        </a:rPr>
                        <a:t>Probing</a:t>
                      </a:r>
                      <a:r>
                        <a:rPr sz="1400" b="1" spc="-60">
                          <a:latin typeface="+mn-lt"/>
                          <a:cs typeface="Georgia"/>
                        </a:rPr>
                        <a:t> </a:t>
                      </a:r>
                      <a:r>
                        <a:rPr sz="1400" b="1">
                          <a:latin typeface="+mn-lt"/>
                          <a:cs typeface="Georgia"/>
                        </a:rPr>
                        <a:t>Implications</a:t>
                      </a:r>
                      <a:r>
                        <a:rPr sz="1400" b="1" spc="-75">
                          <a:latin typeface="+mn-lt"/>
                          <a:cs typeface="Georgia"/>
                        </a:rPr>
                        <a:t> </a:t>
                      </a:r>
                      <a:r>
                        <a:rPr sz="1400" b="1" spc="-25">
                          <a:latin typeface="+mn-lt"/>
                          <a:cs typeface="Georgia"/>
                        </a:rPr>
                        <a:t>and </a:t>
                      </a:r>
                      <a:r>
                        <a:rPr sz="1400" b="1" spc="-10">
                          <a:latin typeface="+mn-lt"/>
                          <a:cs typeface="Georgia"/>
                        </a:rPr>
                        <a:t>Consequences</a:t>
                      </a:r>
                      <a:endParaRPr sz="1400">
                        <a:latin typeface="+mn-lt"/>
                        <a:cs typeface="Georgia"/>
                      </a:endParaRPr>
                    </a:p>
                  </a:txBody>
                  <a:tcPr marL="0" marR="0" marT="596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5085">
                        <a:lnSpc>
                          <a:spcPts val="1645"/>
                        </a:lnSpc>
                        <a:spcBef>
                          <a:spcPts val="359"/>
                        </a:spcBef>
                      </a:pPr>
                      <a:r>
                        <a:rPr sz="1400">
                          <a:latin typeface="+mn-lt"/>
                          <a:cs typeface="Georgia"/>
                        </a:rPr>
                        <a:t>How</a:t>
                      </a:r>
                      <a:r>
                        <a:rPr sz="1400" spc="-10">
                          <a:latin typeface="+mn-lt"/>
                          <a:cs typeface="Georgia"/>
                        </a:rPr>
                        <a:t> </a:t>
                      </a:r>
                      <a:r>
                        <a:rPr sz="1400">
                          <a:latin typeface="+mn-lt"/>
                          <a:cs typeface="Georgia"/>
                        </a:rPr>
                        <a:t>can</a:t>
                      </a:r>
                      <a:r>
                        <a:rPr sz="1400" spc="-20">
                          <a:latin typeface="+mn-lt"/>
                          <a:cs typeface="Georgia"/>
                        </a:rPr>
                        <a:t> </a:t>
                      </a:r>
                      <a:r>
                        <a:rPr sz="1400">
                          <a:latin typeface="+mn-lt"/>
                          <a:cs typeface="Georgia"/>
                        </a:rPr>
                        <a:t>we</a:t>
                      </a:r>
                      <a:r>
                        <a:rPr sz="1400" spc="-20">
                          <a:latin typeface="+mn-lt"/>
                          <a:cs typeface="Georgia"/>
                        </a:rPr>
                        <a:t> </a:t>
                      </a:r>
                      <a:r>
                        <a:rPr sz="1400">
                          <a:latin typeface="+mn-lt"/>
                          <a:cs typeface="Georgia"/>
                        </a:rPr>
                        <a:t>find</a:t>
                      </a:r>
                      <a:r>
                        <a:rPr sz="1400" spc="-20">
                          <a:latin typeface="+mn-lt"/>
                          <a:cs typeface="Georgia"/>
                        </a:rPr>
                        <a:t> out?</a:t>
                      </a:r>
                      <a:endParaRPr sz="1400">
                        <a:latin typeface="+mn-lt"/>
                        <a:cs typeface="Georgia"/>
                      </a:endParaRPr>
                    </a:p>
                    <a:p>
                      <a:pPr marL="45085">
                        <a:lnSpc>
                          <a:spcPts val="1645"/>
                        </a:lnSpc>
                      </a:pPr>
                      <a:r>
                        <a:rPr sz="1400">
                          <a:latin typeface="+mn-lt"/>
                          <a:cs typeface="Georgia"/>
                        </a:rPr>
                        <a:t>Why</a:t>
                      </a:r>
                      <a:r>
                        <a:rPr sz="1400" spc="-25">
                          <a:latin typeface="+mn-lt"/>
                          <a:cs typeface="Georgia"/>
                        </a:rPr>
                        <a:t> </a:t>
                      </a:r>
                      <a:r>
                        <a:rPr sz="1400">
                          <a:latin typeface="+mn-lt"/>
                          <a:cs typeface="Georgia"/>
                        </a:rPr>
                        <a:t>is</a:t>
                      </a:r>
                      <a:r>
                        <a:rPr sz="1400" spc="-25">
                          <a:latin typeface="+mn-lt"/>
                          <a:cs typeface="Georgia"/>
                        </a:rPr>
                        <a:t> </a:t>
                      </a:r>
                      <a:r>
                        <a:rPr sz="1400">
                          <a:latin typeface="+mn-lt"/>
                          <a:cs typeface="Georgia"/>
                        </a:rPr>
                        <a:t>this</a:t>
                      </a:r>
                      <a:r>
                        <a:rPr sz="1400" spc="-25">
                          <a:latin typeface="+mn-lt"/>
                          <a:cs typeface="Georgia"/>
                        </a:rPr>
                        <a:t> </a:t>
                      </a:r>
                      <a:r>
                        <a:rPr sz="1400">
                          <a:latin typeface="+mn-lt"/>
                          <a:cs typeface="Georgia"/>
                        </a:rPr>
                        <a:t>issue</a:t>
                      </a:r>
                      <a:r>
                        <a:rPr sz="1400" spc="-20">
                          <a:latin typeface="+mn-lt"/>
                          <a:cs typeface="Georgia"/>
                        </a:rPr>
                        <a:t> </a:t>
                      </a:r>
                      <a:r>
                        <a:rPr sz="1400" spc="-10">
                          <a:latin typeface="+mn-lt"/>
                          <a:cs typeface="Georgia"/>
                        </a:rPr>
                        <a:t>important?</a:t>
                      </a:r>
                      <a:endParaRPr sz="1400">
                        <a:latin typeface="+mn-lt"/>
                        <a:cs typeface="Georgia"/>
                      </a:endParaRPr>
                    </a:p>
                    <a:p>
                      <a:pPr marL="45085">
                        <a:lnSpc>
                          <a:spcPct val="100000"/>
                        </a:lnSpc>
                        <a:spcBef>
                          <a:spcPts val="20"/>
                        </a:spcBef>
                      </a:pPr>
                      <a:r>
                        <a:rPr sz="1400">
                          <a:latin typeface="+mn-lt"/>
                          <a:cs typeface="Georgia"/>
                        </a:rPr>
                        <a:t>What </a:t>
                      </a:r>
                      <a:r>
                        <a:rPr sz="1400" spc="-10">
                          <a:latin typeface="+mn-lt"/>
                          <a:cs typeface="Georgia"/>
                        </a:rPr>
                        <a:t>generalizations</a:t>
                      </a:r>
                      <a:r>
                        <a:rPr sz="1400" spc="-5">
                          <a:latin typeface="+mn-lt"/>
                          <a:cs typeface="Georgia"/>
                        </a:rPr>
                        <a:t> </a:t>
                      </a:r>
                      <a:r>
                        <a:rPr sz="1400">
                          <a:latin typeface="+mn-lt"/>
                          <a:cs typeface="Georgia"/>
                        </a:rPr>
                        <a:t>can you</a:t>
                      </a:r>
                      <a:r>
                        <a:rPr sz="1400" spc="-10">
                          <a:latin typeface="+mn-lt"/>
                          <a:cs typeface="Georgia"/>
                        </a:rPr>
                        <a:t> </a:t>
                      </a:r>
                      <a:r>
                        <a:rPr sz="1400" spc="-20">
                          <a:latin typeface="+mn-lt"/>
                          <a:cs typeface="Georgia"/>
                        </a:rPr>
                        <a:t>make?</a:t>
                      </a:r>
                      <a:endParaRPr sz="1400">
                        <a:latin typeface="+mn-lt"/>
                        <a:cs typeface="Georgia"/>
                      </a:endParaRPr>
                    </a:p>
                  </a:txBody>
                  <a:tcPr marL="0" marR="0" marT="4571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3461376243"/>
                  </a:ext>
                </a:extLst>
              </a:tr>
              <a:tr h="897890">
                <a:tc>
                  <a:txBody>
                    <a:bodyPr/>
                    <a:lstStyle/>
                    <a:p>
                      <a:pPr marL="45720">
                        <a:lnSpc>
                          <a:spcPct val="100000"/>
                        </a:lnSpc>
                        <a:spcBef>
                          <a:spcPts val="365"/>
                        </a:spcBef>
                      </a:pPr>
                      <a:r>
                        <a:rPr sz="1400" b="1">
                          <a:latin typeface="+mn-lt"/>
                          <a:cs typeface="Georgia"/>
                        </a:rPr>
                        <a:t>Questions</a:t>
                      </a:r>
                      <a:r>
                        <a:rPr sz="1400" b="1" spc="-65">
                          <a:latin typeface="+mn-lt"/>
                          <a:cs typeface="Georgia"/>
                        </a:rPr>
                        <a:t> </a:t>
                      </a:r>
                      <a:r>
                        <a:rPr sz="1400" b="1">
                          <a:latin typeface="+mn-lt"/>
                          <a:cs typeface="Georgia"/>
                        </a:rPr>
                        <a:t>about</a:t>
                      </a:r>
                      <a:r>
                        <a:rPr sz="1400" b="1" spc="-50">
                          <a:latin typeface="+mn-lt"/>
                          <a:cs typeface="Georgia"/>
                        </a:rPr>
                        <a:t> </a:t>
                      </a:r>
                      <a:r>
                        <a:rPr sz="1400" b="1" spc="-10">
                          <a:latin typeface="+mn-lt"/>
                          <a:cs typeface="Georgia"/>
                        </a:rPr>
                        <a:t>Questions</a:t>
                      </a:r>
                      <a:endParaRPr sz="1400">
                        <a:latin typeface="+mn-lt"/>
                        <a:cs typeface="Georgia"/>
                      </a:endParaRPr>
                    </a:p>
                  </a:txBody>
                  <a:tcPr marL="0" marR="0" marT="46355" marB="0">
                    <a:lnL w="12700">
                      <a:solidFill>
                        <a:srgbClr val="000000"/>
                      </a:solidFill>
                      <a:prstDash val="solid"/>
                    </a:lnL>
                    <a:lnR w="12700">
                      <a:solidFill>
                        <a:srgbClr val="000000"/>
                      </a:solidFill>
                      <a:prstDash val="solid"/>
                    </a:lnR>
                    <a:lnT w="12700">
                      <a:solidFill>
                        <a:srgbClr val="000000"/>
                      </a:solidFill>
                      <a:prstDash val="solid"/>
                    </a:lnT>
                    <a:lnB w="12700">
                      <a:solidFill>
                        <a:srgbClr val="5B9BD5"/>
                      </a:solidFill>
                      <a:prstDash val="solid"/>
                    </a:lnB>
                  </a:tcPr>
                </a:tc>
                <a:tc>
                  <a:txBody>
                    <a:bodyPr/>
                    <a:lstStyle/>
                    <a:p>
                      <a:pPr marL="45085">
                        <a:lnSpc>
                          <a:spcPts val="1630"/>
                        </a:lnSpc>
                        <a:spcBef>
                          <a:spcPts val="365"/>
                        </a:spcBef>
                      </a:pPr>
                      <a:r>
                        <a:rPr sz="1400" dirty="0">
                          <a:latin typeface="+mn-lt"/>
                          <a:cs typeface="Georgia"/>
                        </a:rPr>
                        <a:t>What</a:t>
                      </a:r>
                      <a:r>
                        <a:rPr sz="1400" spc="-25" dirty="0">
                          <a:latin typeface="+mn-lt"/>
                          <a:cs typeface="Georgia"/>
                        </a:rPr>
                        <a:t> </a:t>
                      </a:r>
                      <a:r>
                        <a:rPr sz="1400" dirty="0">
                          <a:latin typeface="+mn-lt"/>
                          <a:cs typeface="Georgia"/>
                        </a:rPr>
                        <a:t>does</a:t>
                      </a:r>
                      <a:r>
                        <a:rPr sz="1400" spc="-35" dirty="0">
                          <a:latin typeface="+mn-lt"/>
                          <a:cs typeface="Georgia"/>
                        </a:rPr>
                        <a:t> </a:t>
                      </a:r>
                      <a:r>
                        <a:rPr sz="1400" dirty="0">
                          <a:latin typeface="+mn-lt"/>
                          <a:cs typeface="Georgia"/>
                        </a:rPr>
                        <a:t>that</a:t>
                      </a:r>
                      <a:r>
                        <a:rPr sz="1400" spc="-20" dirty="0">
                          <a:latin typeface="+mn-lt"/>
                          <a:cs typeface="Georgia"/>
                        </a:rPr>
                        <a:t> mean?</a:t>
                      </a:r>
                      <a:endParaRPr sz="1400" dirty="0">
                        <a:latin typeface="+mn-lt"/>
                        <a:cs typeface="Georgia"/>
                      </a:endParaRPr>
                    </a:p>
                    <a:p>
                      <a:pPr marL="45085">
                        <a:lnSpc>
                          <a:spcPts val="1630"/>
                        </a:lnSpc>
                      </a:pPr>
                      <a:r>
                        <a:rPr sz="1400" dirty="0">
                          <a:latin typeface="+mn-lt"/>
                          <a:cs typeface="Georgia"/>
                        </a:rPr>
                        <a:t>What</a:t>
                      </a:r>
                      <a:r>
                        <a:rPr sz="1400" spc="-20" dirty="0">
                          <a:latin typeface="+mn-lt"/>
                          <a:cs typeface="Georgia"/>
                        </a:rPr>
                        <a:t> </a:t>
                      </a:r>
                      <a:r>
                        <a:rPr sz="1400" dirty="0">
                          <a:latin typeface="+mn-lt"/>
                          <a:cs typeface="Georgia"/>
                        </a:rPr>
                        <a:t>was</a:t>
                      </a:r>
                      <a:r>
                        <a:rPr sz="1400" spc="-30" dirty="0">
                          <a:latin typeface="+mn-lt"/>
                          <a:cs typeface="Georgia"/>
                        </a:rPr>
                        <a:t> </a:t>
                      </a:r>
                      <a:r>
                        <a:rPr sz="1400" dirty="0">
                          <a:latin typeface="+mn-lt"/>
                          <a:cs typeface="Georgia"/>
                        </a:rPr>
                        <a:t>the</a:t>
                      </a:r>
                      <a:r>
                        <a:rPr sz="1400" spc="-20" dirty="0">
                          <a:latin typeface="+mn-lt"/>
                          <a:cs typeface="Georgia"/>
                        </a:rPr>
                        <a:t> </a:t>
                      </a:r>
                      <a:r>
                        <a:rPr sz="1400" dirty="0">
                          <a:latin typeface="+mn-lt"/>
                          <a:cs typeface="Georgia"/>
                        </a:rPr>
                        <a:t>point</a:t>
                      </a:r>
                      <a:r>
                        <a:rPr sz="1400" spc="-20" dirty="0">
                          <a:latin typeface="+mn-lt"/>
                          <a:cs typeface="Georgia"/>
                        </a:rPr>
                        <a:t> </a:t>
                      </a:r>
                      <a:r>
                        <a:rPr sz="1400" dirty="0">
                          <a:latin typeface="+mn-lt"/>
                          <a:cs typeface="Georgia"/>
                        </a:rPr>
                        <a:t>of</a:t>
                      </a:r>
                      <a:r>
                        <a:rPr sz="1400" spc="-25" dirty="0">
                          <a:latin typeface="+mn-lt"/>
                          <a:cs typeface="Georgia"/>
                        </a:rPr>
                        <a:t> </a:t>
                      </a:r>
                      <a:r>
                        <a:rPr sz="1400" dirty="0">
                          <a:latin typeface="+mn-lt"/>
                          <a:cs typeface="Georgia"/>
                        </a:rPr>
                        <a:t>this</a:t>
                      </a:r>
                      <a:r>
                        <a:rPr sz="1400" spc="-30" dirty="0">
                          <a:latin typeface="+mn-lt"/>
                          <a:cs typeface="Georgia"/>
                        </a:rPr>
                        <a:t> </a:t>
                      </a:r>
                      <a:r>
                        <a:rPr sz="1400" spc="-10" dirty="0">
                          <a:latin typeface="+mn-lt"/>
                          <a:cs typeface="Georgia"/>
                        </a:rPr>
                        <a:t>question?</a:t>
                      </a:r>
                      <a:endParaRPr sz="1400" dirty="0">
                        <a:latin typeface="+mn-lt"/>
                        <a:cs typeface="Georgia"/>
                      </a:endParaRPr>
                    </a:p>
                    <a:p>
                      <a:pPr marL="45085">
                        <a:lnSpc>
                          <a:spcPct val="100000"/>
                        </a:lnSpc>
                        <a:spcBef>
                          <a:spcPts val="25"/>
                        </a:spcBef>
                      </a:pPr>
                      <a:r>
                        <a:rPr sz="1400" dirty="0">
                          <a:latin typeface="+mn-lt"/>
                          <a:cs typeface="Georgia"/>
                        </a:rPr>
                        <a:t>Why</a:t>
                      </a:r>
                      <a:r>
                        <a:rPr sz="1400" spc="-25" dirty="0">
                          <a:latin typeface="+mn-lt"/>
                          <a:cs typeface="Georgia"/>
                        </a:rPr>
                        <a:t> </a:t>
                      </a:r>
                      <a:r>
                        <a:rPr sz="1400" dirty="0">
                          <a:latin typeface="+mn-lt"/>
                          <a:cs typeface="Georgia"/>
                        </a:rPr>
                        <a:t>do</a:t>
                      </a:r>
                      <a:r>
                        <a:rPr sz="1400" spc="-25" dirty="0">
                          <a:latin typeface="+mn-lt"/>
                          <a:cs typeface="Georgia"/>
                        </a:rPr>
                        <a:t> </a:t>
                      </a:r>
                      <a:r>
                        <a:rPr sz="1400" dirty="0">
                          <a:latin typeface="+mn-lt"/>
                          <a:cs typeface="Georgia"/>
                        </a:rPr>
                        <a:t>you</a:t>
                      </a:r>
                      <a:r>
                        <a:rPr sz="1400" spc="-25" dirty="0">
                          <a:latin typeface="+mn-lt"/>
                          <a:cs typeface="Georgia"/>
                        </a:rPr>
                        <a:t> </a:t>
                      </a:r>
                      <a:r>
                        <a:rPr sz="1400" dirty="0">
                          <a:latin typeface="+mn-lt"/>
                          <a:cs typeface="Georgia"/>
                        </a:rPr>
                        <a:t>think</a:t>
                      </a:r>
                      <a:r>
                        <a:rPr sz="1400" spc="-15" dirty="0">
                          <a:latin typeface="+mn-lt"/>
                          <a:cs typeface="Georgia"/>
                        </a:rPr>
                        <a:t> </a:t>
                      </a:r>
                      <a:r>
                        <a:rPr sz="1400" dirty="0">
                          <a:latin typeface="+mn-lt"/>
                          <a:cs typeface="Georgia"/>
                        </a:rPr>
                        <a:t>I</a:t>
                      </a:r>
                      <a:r>
                        <a:rPr sz="1400" spc="-10" dirty="0">
                          <a:latin typeface="+mn-lt"/>
                          <a:cs typeface="Georgia"/>
                        </a:rPr>
                        <a:t> </a:t>
                      </a:r>
                      <a:r>
                        <a:rPr sz="1400" dirty="0">
                          <a:latin typeface="+mn-lt"/>
                          <a:cs typeface="Georgia"/>
                        </a:rPr>
                        <a:t>asked</a:t>
                      </a:r>
                      <a:r>
                        <a:rPr sz="1400" spc="-20" dirty="0">
                          <a:latin typeface="+mn-lt"/>
                          <a:cs typeface="Georgia"/>
                        </a:rPr>
                        <a:t> </a:t>
                      </a:r>
                      <a:r>
                        <a:rPr sz="1400" dirty="0">
                          <a:latin typeface="+mn-lt"/>
                          <a:cs typeface="Georgia"/>
                        </a:rPr>
                        <a:t>this</a:t>
                      </a:r>
                      <a:r>
                        <a:rPr sz="1400" spc="-25" dirty="0">
                          <a:latin typeface="+mn-lt"/>
                          <a:cs typeface="Georgia"/>
                        </a:rPr>
                        <a:t> </a:t>
                      </a:r>
                      <a:r>
                        <a:rPr sz="1400" spc="-10" dirty="0">
                          <a:latin typeface="+mn-lt"/>
                          <a:cs typeface="Georgia"/>
                        </a:rPr>
                        <a:t>question?</a:t>
                      </a:r>
                      <a:endParaRPr sz="1400" dirty="0">
                        <a:latin typeface="+mn-lt"/>
                        <a:cs typeface="Georgia"/>
                      </a:endParaRPr>
                    </a:p>
                  </a:txBody>
                  <a:tcPr marL="0" marR="0" marT="46355" marB="0">
                    <a:lnL w="12700">
                      <a:solidFill>
                        <a:srgbClr val="000000"/>
                      </a:solidFill>
                      <a:prstDash val="solid"/>
                    </a:lnL>
                    <a:lnR w="12700">
                      <a:solidFill>
                        <a:srgbClr val="000000"/>
                      </a:solidFill>
                      <a:prstDash val="solid"/>
                    </a:lnR>
                    <a:lnT w="12700">
                      <a:solidFill>
                        <a:srgbClr val="000000"/>
                      </a:solidFill>
                      <a:prstDash val="solid"/>
                    </a:lnT>
                    <a:lnB w="12700">
                      <a:solidFill>
                        <a:srgbClr val="5B9BD5"/>
                      </a:solidFill>
                      <a:prstDash val="solid"/>
                    </a:lnB>
                  </a:tcPr>
                </a:tc>
                <a:extLst>
                  <a:ext uri="{0D108BD9-81ED-4DB2-BD59-A6C34878D82A}">
                    <a16:rowId xmlns:a16="http://schemas.microsoft.com/office/drawing/2014/main" val="3601198424"/>
                  </a:ext>
                </a:extLst>
              </a:tr>
            </a:tbl>
          </a:graphicData>
        </a:graphic>
      </p:graphicFrame>
    </p:spTree>
    <p:extLst>
      <p:ext uri="{BB962C8B-B14F-4D97-AF65-F5344CB8AC3E}">
        <p14:creationId xmlns:p14="http://schemas.microsoft.com/office/powerpoint/2010/main" val="1660597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690E5E-4888-7E4A-8CBD-668FBE06FEF9}"/>
              </a:ext>
            </a:extLst>
          </p:cNvPr>
          <p:cNvSpPr>
            <a:spLocks noGrp="1"/>
          </p:cNvSpPr>
          <p:nvPr>
            <p:ph type="ctrTitle"/>
          </p:nvPr>
        </p:nvSpPr>
        <p:spPr/>
        <p:txBody>
          <a:bodyPr/>
          <a:lstStyle/>
          <a:p>
            <a:r>
              <a:rPr lang="en-US" dirty="0"/>
              <a:t>Rule#3</a:t>
            </a:r>
          </a:p>
        </p:txBody>
      </p:sp>
      <p:sp>
        <p:nvSpPr>
          <p:cNvPr id="5" name="Subtitle 4">
            <a:extLst>
              <a:ext uri="{FF2B5EF4-FFF2-40B4-BE49-F238E27FC236}">
                <a16:creationId xmlns:a16="http://schemas.microsoft.com/office/drawing/2014/main" id="{6D2DC12C-CB22-A940-8800-3643698D66A3}"/>
              </a:ext>
            </a:extLst>
          </p:cNvPr>
          <p:cNvSpPr>
            <a:spLocks noGrp="1"/>
          </p:cNvSpPr>
          <p:nvPr>
            <p:ph type="subTitle" idx="1"/>
          </p:nvPr>
        </p:nvSpPr>
        <p:spPr/>
        <p:txBody>
          <a:bodyPr/>
          <a:lstStyle/>
          <a:p>
            <a:r>
              <a:rPr lang="en-US" dirty="0"/>
              <a:t>You write it down as it is described.</a:t>
            </a:r>
          </a:p>
          <a:p>
            <a:endParaRPr lang="en-US" dirty="0"/>
          </a:p>
        </p:txBody>
      </p:sp>
    </p:spTree>
    <p:extLst>
      <p:ext uri="{BB962C8B-B14F-4D97-AF65-F5344CB8AC3E}">
        <p14:creationId xmlns:p14="http://schemas.microsoft.com/office/powerpoint/2010/main" val="260988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BCC03-A0CA-484E-9F18-970845F4EDE3}"/>
              </a:ext>
            </a:extLst>
          </p:cNvPr>
          <p:cNvSpPr>
            <a:spLocks noGrp="1"/>
          </p:cNvSpPr>
          <p:nvPr>
            <p:ph type="title"/>
          </p:nvPr>
        </p:nvSpPr>
        <p:spPr/>
        <p:txBody>
          <a:bodyPr/>
          <a:lstStyle/>
          <a:p>
            <a:r>
              <a:rPr lang="en-US" dirty="0"/>
              <a:t>Taking notes</a:t>
            </a:r>
          </a:p>
        </p:txBody>
      </p:sp>
      <p:sp>
        <p:nvSpPr>
          <p:cNvPr id="3" name="Content Placeholder 2">
            <a:extLst>
              <a:ext uri="{FF2B5EF4-FFF2-40B4-BE49-F238E27FC236}">
                <a16:creationId xmlns:a16="http://schemas.microsoft.com/office/drawing/2014/main" id="{741EE794-112E-8347-A15D-4E8B3E93D36D}"/>
              </a:ext>
            </a:extLst>
          </p:cNvPr>
          <p:cNvSpPr>
            <a:spLocks noGrp="1"/>
          </p:cNvSpPr>
          <p:nvPr>
            <p:ph idx="1"/>
          </p:nvPr>
        </p:nvSpPr>
        <p:spPr/>
        <p:txBody>
          <a:bodyPr>
            <a:normAutofit/>
          </a:bodyPr>
          <a:lstStyle/>
          <a:p>
            <a:r>
              <a:rPr lang="en-US" sz="3200" dirty="0"/>
              <a:t>Best practices:</a:t>
            </a:r>
          </a:p>
          <a:p>
            <a:pPr lvl="1"/>
            <a:r>
              <a:rPr lang="en-US" sz="2800" dirty="0"/>
              <a:t>Prepare questions in advance</a:t>
            </a:r>
          </a:p>
          <a:p>
            <a:pPr lvl="1"/>
            <a:r>
              <a:rPr lang="en-US" sz="2800" dirty="0"/>
              <a:t>Take brief notes on comments people make</a:t>
            </a:r>
          </a:p>
          <a:p>
            <a:pPr lvl="1"/>
            <a:r>
              <a:rPr lang="en-US" sz="2800" dirty="0"/>
              <a:t>If something seems important, highlight it</a:t>
            </a:r>
          </a:p>
          <a:p>
            <a:pPr lvl="1"/>
            <a:r>
              <a:rPr lang="en-US" sz="2800" dirty="0"/>
              <a:t>Review your notes in a quiet place</a:t>
            </a:r>
          </a:p>
          <a:p>
            <a:pPr lvl="1"/>
            <a:r>
              <a:rPr lang="en-US" sz="2800" dirty="0"/>
              <a:t>Add observations, conclusions, ideas in a separate color</a:t>
            </a:r>
          </a:p>
        </p:txBody>
      </p:sp>
    </p:spTree>
    <p:extLst>
      <p:ext uri="{BB962C8B-B14F-4D97-AF65-F5344CB8AC3E}">
        <p14:creationId xmlns:p14="http://schemas.microsoft.com/office/powerpoint/2010/main" val="3602002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287B7-BA0F-4546-8832-1E1FC1EB1102}"/>
              </a:ext>
            </a:extLst>
          </p:cNvPr>
          <p:cNvSpPr>
            <a:spLocks noGrp="1"/>
          </p:cNvSpPr>
          <p:nvPr>
            <p:ph type="title"/>
          </p:nvPr>
        </p:nvSpPr>
        <p:spPr/>
        <p:txBody>
          <a:bodyPr/>
          <a:lstStyle/>
          <a:p>
            <a:r>
              <a:rPr lang="en-US" dirty="0"/>
              <a:t>Interview exercise (~ 45 minutes)</a:t>
            </a:r>
          </a:p>
        </p:txBody>
      </p:sp>
      <p:sp>
        <p:nvSpPr>
          <p:cNvPr id="3" name="Content Placeholder 2">
            <a:extLst>
              <a:ext uri="{FF2B5EF4-FFF2-40B4-BE49-F238E27FC236}">
                <a16:creationId xmlns:a16="http://schemas.microsoft.com/office/drawing/2014/main" id="{76F69A85-959F-A648-BB55-65E55D40641A}"/>
              </a:ext>
            </a:extLst>
          </p:cNvPr>
          <p:cNvSpPr>
            <a:spLocks noGrp="1"/>
          </p:cNvSpPr>
          <p:nvPr>
            <p:ph idx="1"/>
          </p:nvPr>
        </p:nvSpPr>
        <p:spPr/>
        <p:txBody>
          <a:bodyPr>
            <a:normAutofit lnSpcReduction="10000"/>
          </a:bodyPr>
          <a:lstStyle/>
          <a:p>
            <a:r>
              <a:rPr lang="en-US" dirty="0"/>
              <a:t>You are going to interview professor.</a:t>
            </a:r>
          </a:p>
          <a:p>
            <a:pPr marL="0" indent="0">
              <a:buNone/>
            </a:pPr>
            <a:r>
              <a:rPr lang="en-US" dirty="0"/>
              <a:t>You are a junior consultant at a business advisory firm. Your task is to gather insights from a company executive about their recent project to improve operational efficiency. The goal of the interview is to understand the challenges they faced, the strategies they implemented, and the outcomes of the project.</a:t>
            </a:r>
          </a:p>
          <a:p>
            <a:r>
              <a:rPr lang="en-US" i="1" dirty="0"/>
              <a:t>Instructions:</a:t>
            </a:r>
            <a:endParaRPr lang="en-US" dirty="0"/>
          </a:p>
          <a:p>
            <a:pPr lvl="1">
              <a:buFont typeface="+mj-lt"/>
              <a:buAutoNum type="arabicPeriod"/>
            </a:pPr>
            <a:r>
              <a:rPr lang="en-US" dirty="0"/>
              <a:t>Prepare 5–7 open-ended questions that will help you gather detailed information about the executive’s experience and perspective- each group of 2 will have 15 minutes to prepare</a:t>
            </a:r>
          </a:p>
          <a:p>
            <a:pPr lvl="1">
              <a:buFont typeface="+mj-lt"/>
              <a:buAutoNum type="arabicPeriod"/>
            </a:pPr>
            <a:r>
              <a:rPr lang="en-US" dirty="0"/>
              <a:t>You’ll then take turns interviewing Professor- except she will not be professor. She will be the COO of the company.</a:t>
            </a:r>
          </a:p>
          <a:p>
            <a:pPr lvl="1">
              <a:buFont typeface="+mj-lt"/>
              <a:buAutoNum type="arabicPeriod"/>
            </a:pPr>
            <a:r>
              <a:rPr lang="en-US" dirty="0"/>
              <a:t>After the interviews, you and your group member will spend 20 minutes putting together a summary (3 paragraphs) of what you learned, key insights, and then email it to Professor.</a:t>
            </a:r>
          </a:p>
        </p:txBody>
      </p:sp>
    </p:spTree>
    <p:extLst>
      <p:ext uri="{BB962C8B-B14F-4D97-AF65-F5344CB8AC3E}">
        <p14:creationId xmlns:p14="http://schemas.microsoft.com/office/powerpoint/2010/main" val="2163078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DA966-DF28-4440-A0BA-AE164E80BD96}"/>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8D1E0809-4AE1-234A-B1B8-27CF9995314C}"/>
              </a:ext>
            </a:extLst>
          </p:cNvPr>
          <p:cNvSpPr>
            <a:spLocks noGrp="1"/>
          </p:cNvSpPr>
          <p:nvPr>
            <p:ph idx="1"/>
          </p:nvPr>
        </p:nvSpPr>
        <p:spPr/>
        <p:txBody>
          <a:bodyPr/>
          <a:lstStyle/>
          <a:p>
            <a:r>
              <a:rPr lang="en-US" b="1" dirty="0"/>
              <a:t>Company:</a:t>
            </a:r>
            <a:r>
              <a:rPr lang="en-US" dirty="0"/>
              <a:t> </a:t>
            </a:r>
            <a:r>
              <a:rPr lang="en-US" dirty="0" err="1"/>
              <a:t>GreenLeaf</a:t>
            </a:r>
            <a:r>
              <a:rPr lang="en-US" dirty="0"/>
              <a:t> Packaging Solutions – a mid-sized company specializing in sustainable packaging for food and beverage companies.</a:t>
            </a:r>
            <a:br>
              <a:rPr lang="en-US" dirty="0"/>
            </a:br>
            <a:r>
              <a:rPr lang="en-US" b="1" dirty="0"/>
              <a:t>Background:</a:t>
            </a:r>
            <a:r>
              <a:rPr lang="en-US" dirty="0"/>
              <a:t> Courtney has been with </a:t>
            </a:r>
            <a:r>
              <a:rPr lang="en-US" dirty="0" err="1"/>
              <a:t>GreenLeaf</a:t>
            </a:r>
            <a:r>
              <a:rPr lang="en-US" dirty="0"/>
              <a:t> for 8 years. She started in supply chain management and was promoted to COO 3 years ago.</a:t>
            </a:r>
          </a:p>
          <a:p>
            <a:r>
              <a:rPr lang="en-US" b="1" dirty="0"/>
              <a:t>Project Context:</a:t>
            </a:r>
            <a:br>
              <a:rPr lang="en-US" dirty="0"/>
            </a:br>
            <a:r>
              <a:rPr lang="en-US" dirty="0" err="1"/>
              <a:t>GreenLeaf</a:t>
            </a:r>
            <a:r>
              <a:rPr lang="en-US" dirty="0"/>
              <a:t> recently implemented a company-wide initiative called </a:t>
            </a:r>
            <a:r>
              <a:rPr lang="en-US" b="1" dirty="0"/>
              <a:t>“Efficiency 360”</a:t>
            </a:r>
            <a:r>
              <a:rPr lang="en-US" dirty="0"/>
              <a:t> aimed at reducing production waste, improving delivery timelines, and optimizing workforce scheduling. The project lasted 12 months and involved cross-functional teams from manufacturing, logistics, and HR.</a:t>
            </a:r>
          </a:p>
          <a:p>
            <a:endParaRPr lang="en-US" dirty="0"/>
          </a:p>
        </p:txBody>
      </p:sp>
    </p:spTree>
    <p:extLst>
      <p:ext uri="{BB962C8B-B14F-4D97-AF65-F5344CB8AC3E}">
        <p14:creationId xmlns:p14="http://schemas.microsoft.com/office/powerpoint/2010/main" val="22694272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0971C5-1620-C941-845B-4915B2021F61}"/>
              </a:ext>
            </a:extLst>
          </p:cNvPr>
          <p:cNvSpPr>
            <a:spLocks noGrp="1"/>
          </p:cNvSpPr>
          <p:nvPr>
            <p:ph type="ctrTitle"/>
          </p:nvPr>
        </p:nvSpPr>
        <p:spPr/>
        <p:txBody>
          <a:bodyPr/>
          <a:lstStyle/>
          <a:p>
            <a:r>
              <a:rPr lang="en-US" dirty="0"/>
              <a:t>Interview time</a:t>
            </a:r>
          </a:p>
        </p:txBody>
      </p:sp>
      <p:sp>
        <p:nvSpPr>
          <p:cNvPr id="5" name="Subtitle 4">
            <a:extLst>
              <a:ext uri="{FF2B5EF4-FFF2-40B4-BE49-F238E27FC236}">
                <a16:creationId xmlns:a16="http://schemas.microsoft.com/office/drawing/2014/main" id="{D19577BB-45F2-7B4C-AB69-086592C8794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16394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0971C5-1620-C941-845B-4915B2021F61}"/>
              </a:ext>
            </a:extLst>
          </p:cNvPr>
          <p:cNvSpPr>
            <a:spLocks noGrp="1"/>
          </p:cNvSpPr>
          <p:nvPr>
            <p:ph type="ctrTitle"/>
          </p:nvPr>
        </p:nvSpPr>
        <p:spPr/>
        <p:txBody>
          <a:bodyPr/>
          <a:lstStyle/>
          <a:p>
            <a:r>
              <a:rPr lang="en-US" dirty="0"/>
              <a:t>Group Summary Document</a:t>
            </a:r>
          </a:p>
        </p:txBody>
      </p:sp>
      <p:sp>
        <p:nvSpPr>
          <p:cNvPr id="5" name="Subtitle 4">
            <a:extLst>
              <a:ext uri="{FF2B5EF4-FFF2-40B4-BE49-F238E27FC236}">
                <a16:creationId xmlns:a16="http://schemas.microsoft.com/office/drawing/2014/main" id="{D19577BB-45F2-7B4C-AB69-086592C8794F}"/>
              </a:ext>
            </a:extLst>
          </p:cNvPr>
          <p:cNvSpPr>
            <a:spLocks noGrp="1"/>
          </p:cNvSpPr>
          <p:nvPr>
            <p:ph type="subTitle" idx="1"/>
          </p:nvPr>
        </p:nvSpPr>
        <p:spPr/>
        <p:txBody>
          <a:bodyPr/>
          <a:lstStyle/>
          <a:p>
            <a:r>
              <a:rPr lang="en-US" dirty="0"/>
              <a:t>20 minutes</a:t>
            </a:r>
          </a:p>
        </p:txBody>
      </p:sp>
    </p:spTree>
    <p:extLst>
      <p:ext uri="{BB962C8B-B14F-4D97-AF65-F5344CB8AC3E}">
        <p14:creationId xmlns:p14="http://schemas.microsoft.com/office/powerpoint/2010/main" val="2117623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0971C5-1620-C941-845B-4915B2021F61}"/>
              </a:ext>
            </a:extLst>
          </p:cNvPr>
          <p:cNvSpPr>
            <a:spLocks noGrp="1"/>
          </p:cNvSpPr>
          <p:nvPr>
            <p:ph type="ctrTitle"/>
          </p:nvPr>
        </p:nvSpPr>
        <p:spPr/>
        <p:txBody>
          <a:bodyPr/>
          <a:lstStyle/>
          <a:p>
            <a:r>
              <a:rPr lang="en-US" dirty="0"/>
              <a:t>We talked yesterday about mapping the process.</a:t>
            </a:r>
          </a:p>
        </p:txBody>
      </p:sp>
      <p:sp>
        <p:nvSpPr>
          <p:cNvPr id="5" name="Subtitle 4">
            <a:extLst>
              <a:ext uri="{FF2B5EF4-FFF2-40B4-BE49-F238E27FC236}">
                <a16:creationId xmlns:a16="http://schemas.microsoft.com/office/drawing/2014/main" id="{D19577BB-45F2-7B4C-AB69-086592C8794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22191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0971C5-1620-C941-845B-4915B2021F61}"/>
              </a:ext>
            </a:extLst>
          </p:cNvPr>
          <p:cNvSpPr>
            <a:spLocks noGrp="1"/>
          </p:cNvSpPr>
          <p:nvPr>
            <p:ph type="ctrTitle"/>
          </p:nvPr>
        </p:nvSpPr>
        <p:spPr/>
        <p:txBody>
          <a:bodyPr/>
          <a:lstStyle/>
          <a:p>
            <a:r>
              <a:rPr lang="en-US" dirty="0"/>
              <a:t>Remember </a:t>
            </a:r>
            <a:r>
              <a:rPr lang="en-US" dirty="0" err="1"/>
              <a:t>swimlane</a:t>
            </a:r>
            <a:r>
              <a:rPr lang="en-US" dirty="0"/>
              <a:t> diagrams?</a:t>
            </a:r>
          </a:p>
        </p:txBody>
      </p:sp>
      <p:sp>
        <p:nvSpPr>
          <p:cNvPr id="5" name="Subtitle 4">
            <a:extLst>
              <a:ext uri="{FF2B5EF4-FFF2-40B4-BE49-F238E27FC236}">
                <a16:creationId xmlns:a16="http://schemas.microsoft.com/office/drawing/2014/main" id="{D19577BB-45F2-7B4C-AB69-086592C8794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11850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00971C5-1620-C941-845B-4915B2021F61}"/>
              </a:ext>
            </a:extLst>
          </p:cNvPr>
          <p:cNvSpPr>
            <a:spLocks noGrp="1"/>
          </p:cNvSpPr>
          <p:nvPr>
            <p:ph type="ctrTitle"/>
          </p:nvPr>
        </p:nvSpPr>
        <p:spPr/>
        <p:txBody>
          <a:bodyPr/>
          <a:lstStyle/>
          <a:p>
            <a:r>
              <a:rPr lang="en-US" dirty="0"/>
              <a:t>Let’s go one step deeper.</a:t>
            </a:r>
          </a:p>
        </p:txBody>
      </p:sp>
      <p:sp>
        <p:nvSpPr>
          <p:cNvPr id="5" name="Subtitle 4">
            <a:extLst>
              <a:ext uri="{FF2B5EF4-FFF2-40B4-BE49-F238E27FC236}">
                <a16:creationId xmlns:a16="http://schemas.microsoft.com/office/drawing/2014/main" id="{D19577BB-45F2-7B4C-AB69-086592C8794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63210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1FBC13-05E0-974D-BE92-7826607157D0}"/>
              </a:ext>
            </a:extLst>
          </p:cNvPr>
          <p:cNvSpPr>
            <a:spLocks noGrp="1"/>
          </p:cNvSpPr>
          <p:nvPr>
            <p:ph type="ctrTitle"/>
          </p:nvPr>
        </p:nvSpPr>
        <p:spPr/>
        <p:txBody>
          <a:bodyPr/>
          <a:lstStyle/>
          <a:p>
            <a:r>
              <a:rPr lang="en-US" dirty="0"/>
              <a:t>Hello x Day 3</a:t>
            </a:r>
          </a:p>
        </p:txBody>
      </p:sp>
      <p:sp>
        <p:nvSpPr>
          <p:cNvPr id="5" name="Subtitle 4">
            <a:extLst>
              <a:ext uri="{FF2B5EF4-FFF2-40B4-BE49-F238E27FC236}">
                <a16:creationId xmlns:a16="http://schemas.microsoft.com/office/drawing/2014/main" id="{37A9EC1C-D1FC-294E-8B32-8E15D47805D0}"/>
              </a:ext>
            </a:extLst>
          </p:cNvPr>
          <p:cNvSpPr>
            <a:spLocks noGrp="1"/>
          </p:cNvSpPr>
          <p:nvPr>
            <p:ph type="subTitle" idx="1"/>
          </p:nvPr>
        </p:nvSpPr>
        <p:spPr/>
        <p:txBody>
          <a:bodyPr/>
          <a:lstStyle/>
          <a:p>
            <a:r>
              <a:rPr lang="zh-CN" sz="1800" dirty="0"/>
              <a:t>你好</a:t>
            </a:r>
            <a:endParaRPr lang="en-US" dirty="0"/>
          </a:p>
        </p:txBody>
      </p:sp>
    </p:spTree>
    <p:extLst>
      <p:ext uri="{BB962C8B-B14F-4D97-AF65-F5344CB8AC3E}">
        <p14:creationId xmlns:p14="http://schemas.microsoft.com/office/powerpoint/2010/main" val="3503703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6B434-53CE-A04E-88E3-58478DD1BAFD}"/>
              </a:ext>
            </a:extLst>
          </p:cNvPr>
          <p:cNvSpPr>
            <a:spLocks noGrp="1"/>
          </p:cNvSpPr>
          <p:nvPr>
            <p:ph type="title"/>
          </p:nvPr>
        </p:nvSpPr>
        <p:spPr/>
        <p:txBody>
          <a:bodyPr/>
          <a:lstStyle/>
          <a:p>
            <a:r>
              <a:rPr lang="en-US" dirty="0"/>
              <a:t>How do we consider the data in the process?</a:t>
            </a:r>
          </a:p>
        </p:txBody>
      </p:sp>
      <p:sp>
        <p:nvSpPr>
          <p:cNvPr id="3" name="Content Placeholder 2">
            <a:extLst>
              <a:ext uri="{FF2B5EF4-FFF2-40B4-BE49-F238E27FC236}">
                <a16:creationId xmlns:a16="http://schemas.microsoft.com/office/drawing/2014/main" id="{3ACD4939-48BB-BF43-A6C2-17580284DD40}"/>
              </a:ext>
            </a:extLst>
          </p:cNvPr>
          <p:cNvSpPr>
            <a:spLocks noGrp="1"/>
          </p:cNvSpPr>
          <p:nvPr>
            <p:ph idx="1"/>
          </p:nvPr>
        </p:nvSpPr>
        <p:spPr/>
        <p:txBody>
          <a:bodyPr/>
          <a:lstStyle/>
          <a:p>
            <a:r>
              <a:rPr lang="en-US" sz="3200" dirty="0"/>
              <a:t>Entity Relationship Diagram</a:t>
            </a:r>
          </a:p>
          <a:p>
            <a:pPr lvl="1"/>
            <a:r>
              <a:rPr lang="en-US" sz="2800" dirty="0"/>
              <a:t>A visual representation of the different data points to describe how the data is related to </a:t>
            </a:r>
            <a:r>
              <a:rPr lang="en-US" sz="2800" dirty="0" err="1"/>
              <a:t>eachother</a:t>
            </a:r>
            <a:r>
              <a:rPr lang="en-US" sz="2800" dirty="0"/>
              <a:t> in the process.</a:t>
            </a:r>
          </a:p>
          <a:p>
            <a:pPr lvl="1"/>
            <a:endParaRPr lang="en-US" dirty="0"/>
          </a:p>
        </p:txBody>
      </p:sp>
    </p:spTree>
    <p:extLst>
      <p:ext uri="{BB962C8B-B14F-4D97-AF65-F5344CB8AC3E}">
        <p14:creationId xmlns:p14="http://schemas.microsoft.com/office/powerpoint/2010/main" val="1846901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C8F24-5CB3-9749-9253-AD7A12862D43}"/>
              </a:ext>
            </a:extLst>
          </p:cNvPr>
          <p:cNvSpPr>
            <a:spLocks noGrp="1"/>
          </p:cNvSpPr>
          <p:nvPr>
            <p:ph type="title"/>
          </p:nvPr>
        </p:nvSpPr>
        <p:spPr/>
        <p:txBody>
          <a:bodyPr/>
          <a:lstStyle/>
          <a:p>
            <a:r>
              <a:rPr lang="en-US" dirty="0"/>
              <a:t>ERD Components</a:t>
            </a:r>
          </a:p>
        </p:txBody>
      </p:sp>
      <p:sp>
        <p:nvSpPr>
          <p:cNvPr id="3" name="Content Placeholder 2">
            <a:extLst>
              <a:ext uri="{FF2B5EF4-FFF2-40B4-BE49-F238E27FC236}">
                <a16:creationId xmlns:a16="http://schemas.microsoft.com/office/drawing/2014/main" id="{E895FE1E-AD4E-7A43-8170-A6F6DB26E194}"/>
              </a:ext>
            </a:extLst>
          </p:cNvPr>
          <p:cNvSpPr>
            <a:spLocks noGrp="1"/>
          </p:cNvSpPr>
          <p:nvPr>
            <p:ph idx="1"/>
          </p:nvPr>
        </p:nvSpPr>
        <p:spPr>
          <a:xfrm>
            <a:off x="612647" y="1715532"/>
            <a:ext cx="10653579" cy="1713468"/>
          </a:xfrm>
        </p:spPr>
        <p:txBody>
          <a:bodyPr/>
          <a:lstStyle/>
          <a:p>
            <a:r>
              <a:rPr lang="en-US" dirty="0"/>
              <a:t>There are a few different ways to document the relationships in an ERD.</a:t>
            </a:r>
          </a:p>
          <a:p>
            <a:pPr lvl="1"/>
            <a:r>
              <a:rPr lang="en-US" b="1" dirty="0">
                <a:solidFill>
                  <a:srgbClr val="FF0000"/>
                </a:solidFill>
              </a:rPr>
              <a:t>Entity-</a:t>
            </a:r>
            <a:r>
              <a:rPr lang="en-US" dirty="0"/>
              <a:t> a noun; a person/place/thing you want to store data about</a:t>
            </a:r>
          </a:p>
          <a:p>
            <a:pPr lvl="1"/>
            <a:r>
              <a:rPr lang="en-US" b="1" dirty="0">
                <a:solidFill>
                  <a:schemeClr val="accent1"/>
                </a:solidFill>
              </a:rPr>
              <a:t>Attribute-</a:t>
            </a:r>
            <a:r>
              <a:rPr lang="en-US" dirty="0"/>
              <a:t> a description of the entity</a:t>
            </a:r>
          </a:p>
          <a:p>
            <a:pPr lvl="1"/>
            <a:r>
              <a:rPr lang="en-US" b="1" dirty="0">
                <a:solidFill>
                  <a:srgbClr val="7030A0"/>
                </a:solidFill>
              </a:rPr>
              <a:t>Relationship-</a:t>
            </a:r>
            <a:r>
              <a:rPr lang="en-US" dirty="0"/>
              <a:t> how the entities are connected</a:t>
            </a:r>
          </a:p>
        </p:txBody>
      </p:sp>
      <p:sp>
        <p:nvSpPr>
          <p:cNvPr id="4" name="Content Placeholder 2">
            <a:extLst>
              <a:ext uri="{FF2B5EF4-FFF2-40B4-BE49-F238E27FC236}">
                <a16:creationId xmlns:a16="http://schemas.microsoft.com/office/drawing/2014/main" id="{5B287799-6724-3D45-88C6-941B23B2E279}"/>
              </a:ext>
            </a:extLst>
          </p:cNvPr>
          <p:cNvSpPr txBox="1">
            <a:spLocks/>
          </p:cNvSpPr>
          <p:nvPr/>
        </p:nvSpPr>
        <p:spPr>
          <a:xfrm>
            <a:off x="769210" y="4112368"/>
            <a:ext cx="10653579" cy="83370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 credit card that paid for the transaction has my name, the credit card number, the expiry date, and is a visa card.</a:t>
            </a:r>
          </a:p>
          <a:p>
            <a:endParaRPr lang="en-US" dirty="0"/>
          </a:p>
        </p:txBody>
      </p:sp>
      <p:sp>
        <p:nvSpPr>
          <p:cNvPr id="5" name="Content Placeholder 2">
            <a:extLst>
              <a:ext uri="{FF2B5EF4-FFF2-40B4-BE49-F238E27FC236}">
                <a16:creationId xmlns:a16="http://schemas.microsoft.com/office/drawing/2014/main" id="{67C65256-FEBB-634D-B7EF-5B6B274112CF}"/>
              </a:ext>
            </a:extLst>
          </p:cNvPr>
          <p:cNvSpPr txBox="1">
            <a:spLocks/>
          </p:cNvSpPr>
          <p:nvPr/>
        </p:nvSpPr>
        <p:spPr>
          <a:xfrm>
            <a:off x="769209" y="5335032"/>
            <a:ext cx="10653579" cy="83370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 </a:t>
            </a:r>
            <a:r>
              <a:rPr lang="en-US" b="1" dirty="0">
                <a:solidFill>
                  <a:srgbClr val="FF0000"/>
                </a:solidFill>
              </a:rPr>
              <a:t>credit card </a:t>
            </a:r>
            <a:r>
              <a:rPr lang="en-US" dirty="0"/>
              <a:t>that </a:t>
            </a:r>
            <a:r>
              <a:rPr lang="en-US" b="1" dirty="0">
                <a:solidFill>
                  <a:schemeClr val="accent1"/>
                </a:solidFill>
              </a:rPr>
              <a:t>paid</a:t>
            </a:r>
            <a:r>
              <a:rPr lang="en-US" dirty="0"/>
              <a:t> for the transaction has </a:t>
            </a:r>
            <a:r>
              <a:rPr lang="en-US" b="1" dirty="0">
                <a:solidFill>
                  <a:srgbClr val="7030A0"/>
                </a:solidFill>
              </a:rPr>
              <a:t>my name, the credit card number, the expiry date, and is a visa card.</a:t>
            </a:r>
          </a:p>
          <a:p>
            <a:endParaRPr lang="en-US" dirty="0"/>
          </a:p>
        </p:txBody>
      </p:sp>
    </p:spTree>
    <p:extLst>
      <p:ext uri="{BB962C8B-B14F-4D97-AF65-F5344CB8AC3E}">
        <p14:creationId xmlns:p14="http://schemas.microsoft.com/office/powerpoint/2010/main" val="257007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4945F-3539-8449-936D-B93014FA5589}"/>
              </a:ext>
            </a:extLst>
          </p:cNvPr>
          <p:cNvSpPr>
            <a:spLocks noGrp="1"/>
          </p:cNvSpPr>
          <p:nvPr>
            <p:ph type="title"/>
          </p:nvPr>
        </p:nvSpPr>
        <p:spPr/>
        <p:txBody>
          <a:bodyPr/>
          <a:lstStyle/>
          <a:p>
            <a:r>
              <a:rPr lang="en-US" dirty="0"/>
              <a:t>Let’s draw that out</a:t>
            </a:r>
          </a:p>
        </p:txBody>
      </p:sp>
      <p:sp>
        <p:nvSpPr>
          <p:cNvPr id="3" name="Content Placeholder 2">
            <a:extLst>
              <a:ext uri="{FF2B5EF4-FFF2-40B4-BE49-F238E27FC236}">
                <a16:creationId xmlns:a16="http://schemas.microsoft.com/office/drawing/2014/main" id="{6B1B6640-45B8-8047-80C0-7980E73B1082}"/>
              </a:ext>
            </a:extLst>
          </p:cNvPr>
          <p:cNvSpPr>
            <a:spLocks noGrp="1"/>
          </p:cNvSpPr>
          <p:nvPr>
            <p:ph idx="1"/>
          </p:nvPr>
        </p:nvSpPr>
        <p:spPr>
          <a:xfrm>
            <a:off x="690994" y="1235815"/>
            <a:ext cx="10653579" cy="871804"/>
          </a:xfrm>
        </p:spPr>
        <p:txBody>
          <a:bodyPr/>
          <a:lstStyle/>
          <a:p>
            <a:r>
              <a:rPr lang="en-US" dirty="0"/>
              <a:t>The </a:t>
            </a:r>
            <a:r>
              <a:rPr lang="en-US" b="1" dirty="0">
                <a:solidFill>
                  <a:srgbClr val="FF0000"/>
                </a:solidFill>
              </a:rPr>
              <a:t>credit card </a:t>
            </a:r>
            <a:r>
              <a:rPr lang="en-US" dirty="0"/>
              <a:t>that </a:t>
            </a:r>
            <a:r>
              <a:rPr lang="en-US" b="1" dirty="0">
                <a:solidFill>
                  <a:schemeClr val="accent1"/>
                </a:solidFill>
              </a:rPr>
              <a:t>paid</a:t>
            </a:r>
            <a:r>
              <a:rPr lang="en-US" dirty="0"/>
              <a:t> for the transaction has </a:t>
            </a:r>
            <a:r>
              <a:rPr lang="en-US" b="1" dirty="0">
                <a:solidFill>
                  <a:srgbClr val="7030A0"/>
                </a:solidFill>
              </a:rPr>
              <a:t>my name, the credit card number, the expiry date, and is a visa card.</a:t>
            </a:r>
          </a:p>
          <a:p>
            <a:pPr marL="0" indent="0">
              <a:buNone/>
            </a:pPr>
            <a:endParaRPr lang="en-US" dirty="0"/>
          </a:p>
        </p:txBody>
      </p:sp>
      <p:sp>
        <p:nvSpPr>
          <p:cNvPr id="4" name="Rectangle 3">
            <a:extLst>
              <a:ext uri="{FF2B5EF4-FFF2-40B4-BE49-F238E27FC236}">
                <a16:creationId xmlns:a16="http://schemas.microsoft.com/office/drawing/2014/main" id="{D0F7F344-6166-1446-844F-40DD53086607}"/>
              </a:ext>
            </a:extLst>
          </p:cNvPr>
          <p:cNvSpPr/>
          <p:nvPr/>
        </p:nvSpPr>
        <p:spPr>
          <a:xfrm>
            <a:off x="1506682" y="3231573"/>
            <a:ext cx="1257300" cy="685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Credit card</a:t>
            </a:r>
          </a:p>
        </p:txBody>
      </p:sp>
      <p:sp>
        <p:nvSpPr>
          <p:cNvPr id="5" name="Rectangle 4">
            <a:extLst>
              <a:ext uri="{FF2B5EF4-FFF2-40B4-BE49-F238E27FC236}">
                <a16:creationId xmlns:a16="http://schemas.microsoft.com/office/drawing/2014/main" id="{E916F2C6-8999-5945-8B3B-8D7952BBE9CA}"/>
              </a:ext>
            </a:extLst>
          </p:cNvPr>
          <p:cNvSpPr/>
          <p:nvPr/>
        </p:nvSpPr>
        <p:spPr>
          <a:xfrm>
            <a:off x="1506682" y="4963391"/>
            <a:ext cx="1257300" cy="685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transaction</a:t>
            </a:r>
          </a:p>
        </p:txBody>
      </p:sp>
      <p:cxnSp>
        <p:nvCxnSpPr>
          <p:cNvPr id="7" name="Straight Connector 6">
            <a:extLst>
              <a:ext uri="{FF2B5EF4-FFF2-40B4-BE49-F238E27FC236}">
                <a16:creationId xmlns:a16="http://schemas.microsoft.com/office/drawing/2014/main" id="{96FDFEF9-D3FD-DB49-99E2-B6CF1437A9E1}"/>
              </a:ext>
            </a:extLst>
          </p:cNvPr>
          <p:cNvCxnSpPr>
            <a:cxnSpLocks/>
            <a:stCxn id="4" idx="2"/>
            <a:endCxn id="5" idx="0"/>
          </p:cNvCxnSpPr>
          <p:nvPr/>
        </p:nvCxnSpPr>
        <p:spPr>
          <a:xfrm>
            <a:off x="2135332" y="3917373"/>
            <a:ext cx="0" cy="1046018"/>
          </a:xfrm>
          <a:prstGeom prst="line">
            <a:avLst/>
          </a:prstGeom>
        </p:spPr>
        <p:style>
          <a:lnRef idx="1">
            <a:schemeClr val="accent1"/>
          </a:lnRef>
          <a:fillRef idx="0">
            <a:schemeClr val="accent1"/>
          </a:fillRef>
          <a:effectRef idx="0">
            <a:schemeClr val="accent1"/>
          </a:effectRef>
          <a:fontRef idx="minor">
            <a:schemeClr val="tx1"/>
          </a:fontRef>
        </p:style>
      </p:cxnSp>
      <p:sp>
        <p:nvSpPr>
          <p:cNvPr id="8" name="Diamond 7">
            <a:extLst>
              <a:ext uri="{FF2B5EF4-FFF2-40B4-BE49-F238E27FC236}">
                <a16:creationId xmlns:a16="http://schemas.microsoft.com/office/drawing/2014/main" id="{382CED7F-239F-114B-9921-B6C359633D33}"/>
              </a:ext>
            </a:extLst>
          </p:cNvPr>
          <p:cNvSpPr/>
          <p:nvPr/>
        </p:nvSpPr>
        <p:spPr>
          <a:xfrm>
            <a:off x="1691124" y="4191000"/>
            <a:ext cx="888415" cy="498764"/>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paid</a:t>
            </a:r>
          </a:p>
        </p:txBody>
      </p:sp>
      <p:sp>
        <p:nvSpPr>
          <p:cNvPr id="9" name="Oval 8">
            <a:extLst>
              <a:ext uri="{FF2B5EF4-FFF2-40B4-BE49-F238E27FC236}">
                <a16:creationId xmlns:a16="http://schemas.microsoft.com/office/drawing/2014/main" id="{1187C1DC-0509-F54E-84BF-C0D917F519DB}"/>
              </a:ext>
            </a:extLst>
          </p:cNvPr>
          <p:cNvSpPr/>
          <p:nvPr/>
        </p:nvSpPr>
        <p:spPr>
          <a:xfrm>
            <a:off x="228600" y="3429000"/>
            <a:ext cx="727362"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name</a:t>
            </a:r>
          </a:p>
        </p:txBody>
      </p:sp>
      <p:sp>
        <p:nvSpPr>
          <p:cNvPr id="10" name="Oval 9">
            <a:extLst>
              <a:ext uri="{FF2B5EF4-FFF2-40B4-BE49-F238E27FC236}">
                <a16:creationId xmlns:a16="http://schemas.microsoft.com/office/drawing/2014/main" id="{F2B7C116-5A5C-0241-8B6D-C0B10CB50874}"/>
              </a:ext>
            </a:extLst>
          </p:cNvPr>
          <p:cNvSpPr/>
          <p:nvPr/>
        </p:nvSpPr>
        <p:spPr>
          <a:xfrm>
            <a:off x="228599" y="2621970"/>
            <a:ext cx="924791"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CC number</a:t>
            </a:r>
          </a:p>
        </p:txBody>
      </p:sp>
      <p:sp>
        <p:nvSpPr>
          <p:cNvPr id="11" name="Oval 10">
            <a:extLst>
              <a:ext uri="{FF2B5EF4-FFF2-40B4-BE49-F238E27FC236}">
                <a16:creationId xmlns:a16="http://schemas.microsoft.com/office/drawing/2014/main" id="{6B71E59C-3BA6-764E-8F8F-9CBCC2DEDFBC}"/>
              </a:ext>
            </a:extLst>
          </p:cNvPr>
          <p:cNvSpPr/>
          <p:nvPr/>
        </p:nvSpPr>
        <p:spPr>
          <a:xfrm>
            <a:off x="2968336" y="2621969"/>
            <a:ext cx="924791"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Expiry date</a:t>
            </a:r>
          </a:p>
        </p:txBody>
      </p:sp>
      <p:sp>
        <p:nvSpPr>
          <p:cNvPr id="12" name="Oval 11">
            <a:extLst>
              <a:ext uri="{FF2B5EF4-FFF2-40B4-BE49-F238E27FC236}">
                <a16:creationId xmlns:a16="http://schemas.microsoft.com/office/drawing/2014/main" id="{A1207F42-AC54-0F4E-8746-BEB73ABBB319}"/>
              </a:ext>
            </a:extLst>
          </p:cNvPr>
          <p:cNvSpPr/>
          <p:nvPr/>
        </p:nvSpPr>
        <p:spPr>
          <a:xfrm>
            <a:off x="3099954" y="3503472"/>
            <a:ext cx="924791"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Visa</a:t>
            </a:r>
          </a:p>
        </p:txBody>
      </p:sp>
      <p:cxnSp>
        <p:nvCxnSpPr>
          <p:cNvPr id="14" name="Straight Connector 13">
            <a:extLst>
              <a:ext uri="{FF2B5EF4-FFF2-40B4-BE49-F238E27FC236}">
                <a16:creationId xmlns:a16="http://schemas.microsoft.com/office/drawing/2014/main" id="{5C4FCED5-108F-3D48-9359-967933C4B4C2}"/>
              </a:ext>
            </a:extLst>
          </p:cNvPr>
          <p:cNvCxnSpPr>
            <a:endCxn id="11" idx="3"/>
          </p:cNvCxnSpPr>
          <p:nvPr/>
        </p:nvCxnSpPr>
        <p:spPr>
          <a:xfrm flipV="1">
            <a:off x="2763982" y="3038821"/>
            <a:ext cx="339787" cy="192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43F917E-16A7-D34A-95FF-627DACEC698E}"/>
              </a:ext>
            </a:extLst>
          </p:cNvPr>
          <p:cNvCxnSpPr>
            <a:cxnSpLocks/>
            <a:endCxn id="12" idx="2"/>
          </p:cNvCxnSpPr>
          <p:nvPr/>
        </p:nvCxnSpPr>
        <p:spPr>
          <a:xfrm flipV="1">
            <a:off x="2760167" y="3747659"/>
            <a:ext cx="339787" cy="6234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A658B54-D496-FA49-A4EA-79EF7D7B1E78}"/>
              </a:ext>
            </a:extLst>
          </p:cNvPr>
          <p:cNvCxnSpPr>
            <a:cxnSpLocks/>
            <a:stCxn id="9" idx="6"/>
          </p:cNvCxnSpPr>
          <p:nvPr/>
        </p:nvCxnSpPr>
        <p:spPr>
          <a:xfrm flipV="1">
            <a:off x="955962" y="3543302"/>
            <a:ext cx="561801" cy="12988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33695D9-BD16-F84D-B04D-DC452A4731F0}"/>
              </a:ext>
            </a:extLst>
          </p:cNvPr>
          <p:cNvCxnSpPr>
            <a:cxnSpLocks/>
            <a:stCxn id="10" idx="5"/>
          </p:cNvCxnSpPr>
          <p:nvPr/>
        </p:nvCxnSpPr>
        <p:spPr>
          <a:xfrm>
            <a:off x="1017957" y="3038822"/>
            <a:ext cx="499806" cy="196225"/>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1" name="Table 21">
            <a:extLst>
              <a:ext uri="{FF2B5EF4-FFF2-40B4-BE49-F238E27FC236}">
                <a16:creationId xmlns:a16="http://schemas.microsoft.com/office/drawing/2014/main" id="{D57CCCDD-59BA-E44C-BDFA-ED101A61C448}"/>
              </a:ext>
            </a:extLst>
          </p:cNvPr>
          <p:cNvGraphicFramePr>
            <a:graphicFrameLocks noGrp="1"/>
          </p:cNvGraphicFramePr>
          <p:nvPr/>
        </p:nvGraphicFramePr>
        <p:xfrm>
          <a:off x="6718754" y="3390896"/>
          <a:ext cx="1593973" cy="1219200"/>
        </p:xfrm>
        <a:graphic>
          <a:graphicData uri="http://schemas.openxmlformats.org/drawingml/2006/table">
            <a:tbl>
              <a:tblPr firstRow="1" bandRow="1">
                <a:tableStyleId>{5C22544A-7EE6-4342-B048-85BDC9FD1C3A}</a:tableStyleId>
              </a:tblPr>
              <a:tblGrid>
                <a:gridCol w="1593973">
                  <a:extLst>
                    <a:ext uri="{9D8B030D-6E8A-4147-A177-3AD203B41FA5}">
                      <a16:colId xmlns:a16="http://schemas.microsoft.com/office/drawing/2014/main" val="766818670"/>
                    </a:ext>
                  </a:extLst>
                </a:gridCol>
              </a:tblGrid>
              <a:tr h="224599">
                <a:tc>
                  <a:txBody>
                    <a:bodyPr/>
                    <a:lstStyle/>
                    <a:p>
                      <a:r>
                        <a:rPr lang="en-US" sz="1000" dirty="0"/>
                        <a:t>Credit card</a:t>
                      </a:r>
                    </a:p>
                  </a:txBody>
                  <a:tcPr/>
                </a:tc>
                <a:extLst>
                  <a:ext uri="{0D108BD9-81ED-4DB2-BD59-A6C34878D82A}">
                    <a16:rowId xmlns:a16="http://schemas.microsoft.com/office/drawing/2014/main" val="201483776"/>
                  </a:ext>
                </a:extLst>
              </a:tr>
              <a:tr h="224599">
                <a:tc>
                  <a:txBody>
                    <a:bodyPr/>
                    <a:lstStyle/>
                    <a:p>
                      <a:r>
                        <a:rPr lang="en-US" sz="1000" dirty="0"/>
                        <a:t>CC number</a:t>
                      </a:r>
                    </a:p>
                  </a:txBody>
                  <a:tcPr/>
                </a:tc>
                <a:extLst>
                  <a:ext uri="{0D108BD9-81ED-4DB2-BD59-A6C34878D82A}">
                    <a16:rowId xmlns:a16="http://schemas.microsoft.com/office/drawing/2014/main" val="1404183197"/>
                  </a:ext>
                </a:extLst>
              </a:tr>
              <a:tr h="224599">
                <a:tc>
                  <a:txBody>
                    <a:bodyPr/>
                    <a:lstStyle/>
                    <a:p>
                      <a:r>
                        <a:rPr lang="en-US" sz="1000" dirty="0"/>
                        <a:t>Name</a:t>
                      </a:r>
                    </a:p>
                  </a:txBody>
                  <a:tcPr/>
                </a:tc>
                <a:extLst>
                  <a:ext uri="{0D108BD9-81ED-4DB2-BD59-A6C34878D82A}">
                    <a16:rowId xmlns:a16="http://schemas.microsoft.com/office/drawing/2014/main" val="1638126552"/>
                  </a:ext>
                </a:extLst>
              </a:tr>
              <a:tr h="224599">
                <a:tc>
                  <a:txBody>
                    <a:bodyPr/>
                    <a:lstStyle/>
                    <a:p>
                      <a:r>
                        <a:rPr lang="en-US" sz="1000" dirty="0"/>
                        <a:t>Expiry Date</a:t>
                      </a:r>
                    </a:p>
                  </a:txBody>
                  <a:tcPr/>
                </a:tc>
                <a:extLst>
                  <a:ext uri="{0D108BD9-81ED-4DB2-BD59-A6C34878D82A}">
                    <a16:rowId xmlns:a16="http://schemas.microsoft.com/office/drawing/2014/main" val="1301044762"/>
                  </a:ext>
                </a:extLst>
              </a:tr>
              <a:tr h="224599">
                <a:tc>
                  <a:txBody>
                    <a:bodyPr/>
                    <a:lstStyle/>
                    <a:p>
                      <a:r>
                        <a:rPr lang="en-US" sz="1000" dirty="0"/>
                        <a:t>Visa</a:t>
                      </a:r>
                    </a:p>
                  </a:txBody>
                  <a:tcPr/>
                </a:tc>
                <a:extLst>
                  <a:ext uri="{0D108BD9-81ED-4DB2-BD59-A6C34878D82A}">
                    <a16:rowId xmlns:a16="http://schemas.microsoft.com/office/drawing/2014/main" val="1023781770"/>
                  </a:ext>
                </a:extLst>
              </a:tr>
            </a:tbl>
          </a:graphicData>
        </a:graphic>
      </p:graphicFrame>
      <p:graphicFrame>
        <p:nvGraphicFramePr>
          <p:cNvPr id="22" name="Table 21">
            <a:extLst>
              <a:ext uri="{FF2B5EF4-FFF2-40B4-BE49-F238E27FC236}">
                <a16:creationId xmlns:a16="http://schemas.microsoft.com/office/drawing/2014/main" id="{CF103F49-C6A7-894A-8707-3AC6547EF86C}"/>
              </a:ext>
            </a:extLst>
          </p:cNvPr>
          <p:cNvGraphicFramePr>
            <a:graphicFrameLocks noGrp="1"/>
          </p:cNvGraphicFramePr>
          <p:nvPr/>
        </p:nvGraphicFramePr>
        <p:xfrm>
          <a:off x="9531227" y="3390896"/>
          <a:ext cx="1593973" cy="1219200"/>
        </p:xfrm>
        <a:graphic>
          <a:graphicData uri="http://schemas.openxmlformats.org/drawingml/2006/table">
            <a:tbl>
              <a:tblPr firstRow="1" bandRow="1">
                <a:tableStyleId>{5C22544A-7EE6-4342-B048-85BDC9FD1C3A}</a:tableStyleId>
              </a:tblPr>
              <a:tblGrid>
                <a:gridCol w="1593973">
                  <a:extLst>
                    <a:ext uri="{9D8B030D-6E8A-4147-A177-3AD203B41FA5}">
                      <a16:colId xmlns:a16="http://schemas.microsoft.com/office/drawing/2014/main" val="766818670"/>
                    </a:ext>
                  </a:extLst>
                </a:gridCol>
              </a:tblGrid>
              <a:tr h="224599">
                <a:tc>
                  <a:txBody>
                    <a:bodyPr/>
                    <a:lstStyle/>
                    <a:p>
                      <a:r>
                        <a:rPr lang="en-US" sz="1000" dirty="0"/>
                        <a:t>Transaction</a:t>
                      </a:r>
                    </a:p>
                  </a:txBody>
                  <a:tcPr/>
                </a:tc>
                <a:extLst>
                  <a:ext uri="{0D108BD9-81ED-4DB2-BD59-A6C34878D82A}">
                    <a16:rowId xmlns:a16="http://schemas.microsoft.com/office/drawing/2014/main" val="201483776"/>
                  </a:ext>
                </a:extLst>
              </a:tr>
              <a:tr h="224599">
                <a:tc>
                  <a:txBody>
                    <a:bodyPr/>
                    <a:lstStyle/>
                    <a:p>
                      <a:r>
                        <a:rPr lang="en-US" sz="1000" dirty="0"/>
                        <a:t>??</a:t>
                      </a:r>
                    </a:p>
                  </a:txBody>
                  <a:tcPr/>
                </a:tc>
                <a:extLst>
                  <a:ext uri="{0D108BD9-81ED-4DB2-BD59-A6C34878D82A}">
                    <a16:rowId xmlns:a16="http://schemas.microsoft.com/office/drawing/2014/main" val="1404183197"/>
                  </a:ext>
                </a:extLst>
              </a:tr>
              <a:tr h="224599">
                <a:tc>
                  <a:txBody>
                    <a:bodyPr/>
                    <a:lstStyle/>
                    <a:p>
                      <a:r>
                        <a:rPr lang="en-US" sz="1000" dirty="0"/>
                        <a:t>??</a:t>
                      </a:r>
                    </a:p>
                  </a:txBody>
                  <a:tcPr/>
                </a:tc>
                <a:extLst>
                  <a:ext uri="{0D108BD9-81ED-4DB2-BD59-A6C34878D82A}">
                    <a16:rowId xmlns:a16="http://schemas.microsoft.com/office/drawing/2014/main" val="1638126552"/>
                  </a:ext>
                </a:extLst>
              </a:tr>
              <a:tr h="224599">
                <a:tc>
                  <a:txBody>
                    <a:bodyPr/>
                    <a:lstStyle/>
                    <a:p>
                      <a:r>
                        <a:rPr lang="en-US" sz="1000" dirty="0"/>
                        <a:t>??</a:t>
                      </a:r>
                    </a:p>
                  </a:txBody>
                  <a:tcPr/>
                </a:tc>
                <a:extLst>
                  <a:ext uri="{0D108BD9-81ED-4DB2-BD59-A6C34878D82A}">
                    <a16:rowId xmlns:a16="http://schemas.microsoft.com/office/drawing/2014/main" val="1301044762"/>
                  </a:ext>
                </a:extLst>
              </a:tr>
              <a:tr h="224599">
                <a:tc>
                  <a:txBody>
                    <a:bodyPr/>
                    <a:lstStyle/>
                    <a:p>
                      <a:r>
                        <a:rPr lang="en-US" sz="1000" dirty="0"/>
                        <a:t>??</a:t>
                      </a:r>
                    </a:p>
                  </a:txBody>
                  <a:tcPr/>
                </a:tc>
                <a:extLst>
                  <a:ext uri="{0D108BD9-81ED-4DB2-BD59-A6C34878D82A}">
                    <a16:rowId xmlns:a16="http://schemas.microsoft.com/office/drawing/2014/main" val="1023781770"/>
                  </a:ext>
                </a:extLst>
              </a:tr>
            </a:tbl>
          </a:graphicData>
        </a:graphic>
      </p:graphicFrame>
      <p:cxnSp>
        <p:nvCxnSpPr>
          <p:cNvPr id="23" name="Straight Connector 22">
            <a:extLst>
              <a:ext uri="{FF2B5EF4-FFF2-40B4-BE49-F238E27FC236}">
                <a16:creationId xmlns:a16="http://schemas.microsoft.com/office/drawing/2014/main" id="{BD0E537C-3ABA-5B4C-A605-473D164A60B1}"/>
              </a:ext>
            </a:extLst>
          </p:cNvPr>
          <p:cNvCxnSpPr>
            <a:cxnSpLocks/>
          </p:cNvCxnSpPr>
          <p:nvPr/>
        </p:nvCxnSpPr>
        <p:spPr>
          <a:xfrm flipH="1">
            <a:off x="8272030" y="3543302"/>
            <a:ext cx="1259197"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3C3CD64-B4CB-0E43-98E7-8E809144092A}"/>
              </a:ext>
            </a:extLst>
          </p:cNvPr>
          <p:cNvSpPr txBox="1"/>
          <p:nvPr/>
        </p:nvSpPr>
        <p:spPr>
          <a:xfrm>
            <a:off x="8507639" y="3345869"/>
            <a:ext cx="828675" cy="246221"/>
          </a:xfrm>
          <a:prstGeom prst="rect">
            <a:avLst/>
          </a:prstGeom>
          <a:noFill/>
        </p:spPr>
        <p:txBody>
          <a:bodyPr wrap="square">
            <a:spAutoFit/>
          </a:bodyPr>
          <a:lstStyle/>
          <a:p>
            <a:pPr algn="ctr"/>
            <a:r>
              <a:rPr lang="en-US" sz="1000" dirty="0"/>
              <a:t>paid</a:t>
            </a:r>
          </a:p>
        </p:txBody>
      </p:sp>
      <p:sp>
        <p:nvSpPr>
          <p:cNvPr id="28" name="Content Placeholder 2">
            <a:extLst>
              <a:ext uri="{FF2B5EF4-FFF2-40B4-BE49-F238E27FC236}">
                <a16:creationId xmlns:a16="http://schemas.microsoft.com/office/drawing/2014/main" id="{B70AAD4E-8E18-694D-8664-C69842714B7A}"/>
              </a:ext>
            </a:extLst>
          </p:cNvPr>
          <p:cNvSpPr txBox="1">
            <a:spLocks/>
          </p:cNvSpPr>
          <p:nvPr/>
        </p:nvSpPr>
        <p:spPr>
          <a:xfrm>
            <a:off x="1120654" y="6034330"/>
            <a:ext cx="2441695" cy="87180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Chen’s Notation</a:t>
            </a:r>
            <a:endParaRPr lang="en-US" b="1" dirty="0">
              <a:solidFill>
                <a:srgbClr val="7030A0"/>
              </a:solidFill>
            </a:endParaRPr>
          </a:p>
          <a:p>
            <a:pPr marL="0" indent="0">
              <a:buFont typeface="Arial" panose="020B0604020202020204" pitchFamily="34" charset="0"/>
              <a:buNone/>
            </a:pPr>
            <a:endParaRPr lang="en-US" dirty="0"/>
          </a:p>
        </p:txBody>
      </p:sp>
      <p:sp>
        <p:nvSpPr>
          <p:cNvPr id="29" name="Content Placeholder 2">
            <a:extLst>
              <a:ext uri="{FF2B5EF4-FFF2-40B4-BE49-F238E27FC236}">
                <a16:creationId xmlns:a16="http://schemas.microsoft.com/office/drawing/2014/main" id="{6A242CAC-FE78-0B40-A4CF-993A000AE14D}"/>
              </a:ext>
            </a:extLst>
          </p:cNvPr>
          <p:cNvSpPr txBox="1">
            <a:spLocks/>
          </p:cNvSpPr>
          <p:nvPr/>
        </p:nvSpPr>
        <p:spPr>
          <a:xfrm>
            <a:off x="7798545" y="5873458"/>
            <a:ext cx="2441695" cy="87180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ERD Tables* </a:t>
            </a:r>
            <a:br>
              <a:rPr lang="en-US" b="1" dirty="0"/>
            </a:br>
            <a:r>
              <a:rPr lang="en-US" sz="1050" dirty="0"/>
              <a:t>common in business</a:t>
            </a:r>
            <a:endParaRPr lang="en-US" sz="1050" dirty="0">
              <a:solidFill>
                <a:srgbClr val="7030A0"/>
              </a:solidFill>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2716009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9" grpId="0" animBg="1"/>
      <p:bldP spid="10" grpId="0" animBg="1"/>
      <p:bldP spid="11" grpId="0" animBg="1"/>
      <p:bldP spid="12" grpId="0" animBg="1"/>
      <p:bldP spid="27" grpId="0"/>
      <p:bldP spid="28" grpId="0"/>
      <p:bldP spid="2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4945F-3539-8449-936D-B93014FA5589}"/>
              </a:ext>
            </a:extLst>
          </p:cNvPr>
          <p:cNvSpPr>
            <a:spLocks noGrp="1"/>
          </p:cNvSpPr>
          <p:nvPr>
            <p:ph type="title"/>
          </p:nvPr>
        </p:nvSpPr>
        <p:spPr/>
        <p:txBody>
          <a:bodyPr/>
          <a:lstStyle/>
          <a:p>
            <a:r>
              <a:rPr lang="en-US" dirty="0"/>
              <a:t>What are the attributes of the transaction?</a:t>
            </a:r>
          </a:p>
        </p:txBody>
      </p:sp>
      <p:sp>
        <p:nvSpPr>
          <p:cNvPr id="3" name="Content Placeholder 2">
            <a:extLst>
              <a:ext uri="{FF2B5EF4-FFF2-40B4-BE49-F238E27FC236}">
                <a16:creationId xmlns:a16="http://schemas.microsoft.com/office/drawing/2014/main" id="{6B1B6640-45B8-8047-80C0-7980E73B1082}"/>
              </a:ext>
            </a:extLst>
          </p:cNvPr>
          <p:cNvSpPr>
            <a:spLocks noGrp="1"/>
          </p:cNvSpPr>
          <p:nvPr>
            <p:ph idx="1"/>
          </p:nvPr>
        </p:nvSpPr>
        <p:spPr>
          <a:xfrm>
            <a:off x="690994" y="1235815"/>
            <a:ext cx="10653579" cy="871804"/>
          </a:xfrm>
        </p:spPr>
        <p:txBody>
          <a:bodyPr/>
          <a:lstStyle/>
          <a:p>
            <a:r>
              <a:rPr lang="en-US" dirty="0"/>
              <a:t>The </a:t>
            </a:r>
            <a:r>
              <a:rPr lang="en-US" b="1" dirty="0">
                <a:solidFill>
                  <a:srgbClr val="FF0000"/>
                </a:solidFill>
              </a:rPr>
              <a:t>credit card </a:t>
            </a:r>
            <a:r>
              <a:rPr lang="en-US" dirty="0"/>
              <a:t>that </a:t>
            </a:r>
            <a:r>
              <a:rPr lang="en-US" b="1" dirty="0">
                <a:solidFill>
                  <a:schemeClr val="accent1"/>
                </a:solidFill>
              </a:rPr>
              <a:t>paid</a:t>
            </a:r>
            <a:r>
              <a:rPr lang="en-US" dirty="0"/>
              <a:t> for the transaction has </a:t>
            </a:r>
            <a:r>
              <a:rPr lang="en-US" b="1" dirty="0">
                <a:solidFill>
                  <a:srgbClr val="7030A0"/>
                </a:solidFill>
              </a:rPr>
              <a:t>my name, the credit card number, the expiry date, and is a visa card.</a:t>
            </a:r>
          </a:p>
          <a:p>
            <a:pPr marL="0" indent="0">
              <a:buNone/>
            </a:pPr>
            <a:endParaRPr lang="en-US" dirty="0"/>
          </a:p>
        </p:txBody>
      </p:sp>
      <p:sp>
        <p:nvSpPr>
          <p:cNvPr id="4" name="Rectangle 3">
            <a:extLst>
              <a:ext uri="{FF2B5EF4-FFF2-40B4-BE49-F238E27FC236}">
                <a16:creationId xmlns:a16="http://schemas.microsoft.com/office/drawing/2014/main" id="{D0F7F344-6166-1446-844F-40DD53086607}"/>
              </a:ext>
            </a:extLst>
          </p:cNvPr>
          <p:cNvSpPr/>
          <p:nvPr/>
        </p:nvSpPr>
        <p:spPr>
          <a:xfrm>
            <a:off x="1506682" y="3231573"/>
            <a:ext cx="1257300" cy="685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Credit card</a:t>
            </a:r>
          </a:p>
        </p:txBody>
      </p:sp>
      <p:sp>
        <p:nvSpPr>
          <p:cNvPr id="5" name="Rectangle 4">
            <a:extLst>
              <a:ext uri="{FF2B5EF4-FFF2-40B4-BE49-F238E27FC236}">
                <a16:creationId xmlns:a16="http://schemas.microsoft.com/office/drawing/2014/main" id="{E916F2C6-8999-5945-8B3B-8D7952BBE9CA}"/>
              </a:ext>
            </a:extLst>
          </p:cNvPr>
          <p:cNvSpPr/>
          <p:nvPr/>
        </p:nvSpPr>
        <p:spPr>
          <a:xfrm>
            <a:off x="1506682" y="4963391"/>
            <a:ext cx="1257300" cy="685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transaction</a:t>
            </a:r>
          </a:p>
        </p:txBody>
      </p:sp>
      <p:cxnSp>
        <p:nvCxnSpPr>
          <p:cNvPr id="7" name="Straight Connector 6">
            <a:extLst>
              <a:ext uri="{FF2B5EF4-FFF2-40B4-BE49-F238E27FC236}">
                <a16:creationId xmlns:a16="http://schemas.microsoft.com/office/drawing/2014/main" id="{96FDFEF9-D3FD-DB49-99E2-B6CF1437A9E1}"/>
              </a:ext>
            </a:extLst>
          </p:cNvPr>
          <p:cNvCxnSpPr>
            <a:cxnSpLocks/>
            <a:stCxn id="4" idx="2"/>
            <a:endCxn id="5" idx="0"/>
          </p:cNvCxnSpPr>
          <p:nvPr/>
        </p:nvCxnSpPr>
        <p:spPr>
          <a:xfrm>
            <a:off x="2135332" y="3917373"/>
            <a:ext cx="0" cy="1046018"/>
          </a:xfrm>
          <a:prstGeom prst="line">
            <a:avLst/>
          </a:prstGeom>
        </p:spPr>
        <p:style>
          <a:lnRef idx="1">
            <a:schemeClr val="accent1"/>
          </a:lnRef>
          <a:fillRef idx="0">
            <a:schemeClr val="accent1"/>
          </a:fillRef>
          <a:effectRef idx="0">
            <a:schemeClr val="accent1"/>
          </a:effectRef>
          <a:fontRef idx="minor">
            <a:schemeClr val="tx1"/>
          </a:fontRef>
        </p:style>
      </p:cxnSp>
      <p:sp>
        <p:nvSpPr>
          <p:cNvPr id="8" name="Diamond 7">
            <a:extLst>
              <a:ext uri="{FF2B5EF4-FFF2-40B4-BE49-F238E27FC236}">
                <a16:creationId xmlns:a16="http://schemas.microsoft.com/office/drawing/2014/main" id="{382CED7F-239F-114B-9921-B6C359633D33}"/>
              </a:ext>
            </a:extLst>
          </p:cNvPr>
          <p:cNvSpPr/>
          <p:nvPr/>
        </p:nvSpPr>
        <p:spPr>
          <a:xfrm>
            <a:off x="1691124" y="4191000"/>
            <a:ext cx="888415" cy="498764"/>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paid</a:t>
            </a:r>
          </a:p>
        </p:txBody>
      </p:sp>
      <p:sp>
        <p:nvSpPr>
          <p:cNvPr id="9" name="Oval 8">
            <a:extLst>
              <a:ext uri="{FF2B5EF4-FFF2-40B4-BE49-F238E27FC236}">
                <a16:creationId xmlns:a16="http://schemas.microsoft.com/office/drawing/2014/main" id="{1187C1DC-0509-F54E-84BF-C0D917F519DB}"/>
              </a:ext>
            </a:extLst>
          </p:cNvPr>
          <p:cNvSpPr/>
          <p:nvPr/>
        </p:nvSpPr>
        <p:spPr>
          <a:xfrm>
            <a:off x="228600" y="3429000"/>
            <a:ext cx="727362"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name</a:t>
            </a:r>
          </a:p>
        </p:txBody>
      </p:sp>
      <p:sp>
        <p:nvSpPr>
          <p:cNvPr id="10" name="Oval 9">
            <a:extLst>
              <a:ext uri="{FF2B5EF4-FFF2-40B4-BE49-F238E27FC236}">
                <a16:creationId xmlns:a16="http://schemas.microsoft.com/office/drawing/2014/main" id="{F2B7C116-5A5C-0241-8B6D-C0B10CB50874}"/>
              </a:ext>
            </a:extLst>
          </p:cNvPr>
          <p:cNvSpPr/>
          <p:nvPr/>
        </p:nvSpPr>
        <p:spPr>
          <a:xfrm>
            <a:off x="228599" y="2621970"/>
            <a:ext cx="924791"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CC number</a:t>
            </a:r>
          </a:p>
        </p:txBody>
      </p:sp>
      <p:sp>
        <p:nvSpPr>
          <p:cNvPr id="11" name="Oval 10">
            <a:extLst>
              <a:ext uri="{FF2B5EF4-FFF2-40B4-BE49-F238E27FC236}">
                <a16:creationId xmlns:a16="http://schemas.microsoft.com/office/drawing/2014/main" id="{6B71E59C-3BA6-764E-8F8F-9CBCC2DEDFBC}"/>
              </a:ext>
            </a:extLst>
          </p:cNvPr>
          <p:cNvSpPr/>
          <p:nvPr/>
        </p:nvSpPr>
        <p:spPr>
          <a:xfrm>
            <a:off x="2968336" y="2621969"/>
            <a:ext cx="924791"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Expiry date</a:t>
            </a:r>
          </a:p>
        </p:txBody>
      </p:sp>
      <p:sp>
        <p:nvSpPr>
          <p:cNvPr id="12" name="Oval 11">
            <a:extLst>
              <a:ext uri="{FF2B5EF4-FFF2-40B4-BE49-F238E27FC236}">
                <a16:creationId xmlns:a16="http://schemas.microsoft.com/office/drawing/2014/main" id="{A1207F42-AC54-0F4E-8746-BEB73ABBB319}"/>
              </a:ext>
            </a:extLst>
          </p:cNvPr>
          <p:cNvSpPr/>
          <p:nvPr/>
        </p:nvSpPr>
        <p:spPr>
          <a:xfrm>
            <a:off x="3099954" y="3503472"/>
            <a:ext cx="924791" cy="488373"/>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Visa</a:t>
            </a:r>
          </a:p>
        </p:txBody>
      </p:sp>
      <p:cxnSp>
        <p:nvCxnSpPr>
          <p:cNvPr id="14" name="Straight Connector 13">
            <a:extLst>
              <a:ext uri="{FF2B5EF4-FFF2-40B4-BE49-F238E27FC236}">
                <a16:creationId xmlns:a16="http://schemas.microsoft.com/office/drawing/2014/main" id="{5C4FCED5-108F-3D48-9359-967933C4B4C2}"/>
              </a:ext>
            </a:extLst>
          </p:cNvPr>
          <p:cNvCxnSpPr>
            <a:endCxn id="11" idx="3"/>
          </p:cNvCxnSpPr>
          <p:nvPr/>
        </p:nvCxnSpPr>
        <p:spPr>
          <a:xfrm flipV="1">
            <a:off x="2763982" y="3038821"/>
            <a:ext cx="339787" cy="1927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43F917E-16A7-D34A-95FF-627DACEC698E}"/>
              </a:ext>
            </a:extLst>
          </p:cNvPr>
          <p:cNvCxnSpPr>
            <a:cxnSpLocks/>
            <a:endCxn id="12" idx="2"/>
          </p:cNvCxnSpPr>
          <p:nvPr/>
        </p:nvCxnSpPr>
        <p:spPr>
          <a:xfrm flipV="1">
            <a:off x="2760167" y="3747659"/>
            <a:ext cx="339787" cy="6234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A658B54-D496-FA49-A4EA-79EF7D7B1E78}"/>
              </a:ext>
            </a:extLst>
          </p:cNvPr>
          <p:cNvCxnSpPr>
            <a:cxnSpLocks/>
            <a:stCxn id="9" idx="6"/>
          </p:cNvCxnSpPr>
          <p:nvPr/>
        </p:nvCxnSpPr>
        <p:spPr>
          <a:xfrm flipV="1">
            <a:off x="955962" y="3543302"/>
            <a:ext cx="561801" cy="12988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33695D9-BD16-F84D-B04D-DC452A4731F0}"/>
              </a:ext>
            </a:extLst>
          </p:cNvPr>
          <p:cNvCxnSpPr>
            <a:cxnSpLocks/>
            <a:stCxn id="10" idx="5"/>
          </p:cNvCxnSpPr>
          <p:nvPr/>
        </p:nvCxnSpPr>
        <p:spPr>
          <a:xfrm>
            <a:off x="1017957" y="3038822"/>
            <a:ext cx="499806" cy="196225"/>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1" name="Table 21">
            <a:extLst>
              <a:ext uri="{FF2B5EF4-FFF2-40B4-BE49-F238E27FC236}">
                <a16:creationId xmlns:a16="http://schemas.microsoft.com/office/drawing/2014/main" id="{D57CCCDD-59BA-E44C-BDFA-ED101A61C448}"/>
              </a:ext>
            </a:extLst>
          </p:cNvPr>
          <p:cNvGraphicFramePr>
            <a:graphicFrameLocks noGrp="1"/>
          </p:cNvGraphicFramePr>
          <p:nvPr/>
        </p:nvGraphicFramePr>
        <p:xfrm>
          <a:off x="6718754" y="3390896"/>
          <a:ext cx="1593973" cy="1219200"/>
        </p:xfrm>
        <a:graphic>
          <a:graphicData uri="http://schemas.openxmlformats.org/drawingml/2006/table">
            <a:tbl>
              <a:tblPr firstRow="1" bandRow="1">
                <a:tableStyleId>{5C22544A-7EE6-4342-B048-85BDC9FD1C3A}</a:tableStyleId>
              </a:tblPr>
              <a:tblGrid>
                <a:gridCol w="1593973">
                  <a:extLst>
                    <a:ext uri="{9D8B030D-6E8A-4147-A177-3AD203B41FA5}">
                      <a16:colId xmlns:a16="http://schemas.microsoft.com/office/drawing/2014/main" val="766818670"/>
                    </a:ext>
                  </a:extLst>
                </a:gridCol>
              </a:tblGrid>
              <a:tr h="224599">
                <a:tc>
                  <a:txBody>
                    <a:bodyPr/>
                    <a:lstStyle/>
                    <a:p>
                      <a:r>
                        <a:rPr lang="en-US" sz="1000" dirty="0"/>
                        <a:t>Credit card</a:t>
                      </a:r>
                    </a:p>
                  </a:txBody>
                  <a:tcPr/>
                </a:tc>
                <a:extLst>
                  <a:ext uri="{0D108BD9-81ED-4DB2-BD59-A6C34878D82A}">
                    <a16:rowId xmlns:a16="http://schemas.microsoft.com/office/drawing/2014/main" val="201483776"/>
                  </a:ext>
                </a:extLst>
              </a:tr>
              <a:tr h="224599">
                <a:tc>
                  <a:txBody>
                    <a:bodyPr/>
                    <a:lstStyle/>
                    <a:p>
                      <a:r>
                        <a:rPr lang="en-US" sz="1000" dirty="0"/>
                        <a:t>CC number</a:t>
                      </a:r>
                    </a:p>
                  </a:txBody>
                  <a:tcPr/>
                </a:tc>
                <a:extLst>
                  <a:ext uri="{0D108BD9-81ED-4DB2-BD59-A6C34878D82A}">
                    <a16:rowId xmlns:a16="http://schemas.microsoft.com/office/drawing/2014/main" val="1404183197"/>
                  </a:ext>
                </a:extLst>
              </a:tr>
              <a:tr h="224599">
                <a:tc>
                  <a:txBody>
                    <a:bodyPr/>
                    <a:lstStyle/>
                    <a:p>
                      <a:r>
                        <a:rPr lang="en-US" sz="1000" dirty="0"/>
                        <a:t>Name</a:t>
                      </a:r>
                    </a:p>
                  </a:txBody>
                  <a:tcPr/>
                </a:tc>
                <a:extLst>
                  <a:ext uri="{0D108BD9-81ED-4DB2-BD59-A6C34878D82A}">
                    <a16:rowId xmlns:a16="http://schemas.microsoft.com/office/drawing/2014/main" val="1638126552"/>
                  </a:ext>
                </a:extLst>
              </a:tr>
              <a:tr h="224599">
                <a:tc>
                  <a:txBody>
                    <a:bodyPr/>
                    <a:lstStyle/>
                    <a:p>
                      <a:r>
                        <a:rPr lang="en-US" sz="1000" dirty="0"/>
                        <a:t>Expiry Date</a:t>
                      </a:r>
                    </a:p>
                  </a:txBody>
                  <a:tcPr/>
                </a:tc>
                <a:extLst>
                  <a:ext uri="{0D108BD9-81ED-4DB2-BD59-A6C34878D82A}">
                    <a16:rowId xmlns:a16="http://schemas.microsoft.com/office/drawing/2014/main" val="1301044762"/>
                  </a:ext>
                </a:extLst>
              </a:tr>
              <a:tr h="224599">
                <a:tc>
                  <a:txBody>
                    <a:bodyPr/>
                    <a:lstStyle/>
                    <a:p>
                      <a:r>
                        <a:rPr lang="en-US" sz="1000" dirty="0"/>
                        <a:t>Visa</a:t>
                      </a:r>
                    </a:p>
                  </a:txBody>
                  <a:tcPr/>
                </a:tc>
                <a:extLst>
                  <a:ext uri="{0D108BD9-81ED-4DB2-BD59-A6C34878D82A}">
                    <a16:rowId xmlns:a16="http://schemas.microsoft.com/office/drawing/2014/main" val="1023781770"/>
                  </a:ext>
                </a:extLst>
              </a:tr>
            </a:tbl>
          </a:graphicData>
        </a:graphic>
      </p:graphicFrame>
      <p:graphicFrame>
        <p:nvGraphicFramePr>
          <p:cNvPr id="22" name="Table 21">
            <a:extLst>
              <a:ext uri="{FF2B5EF4-FFF2-40B4-BE49-F238E27FC236}">
                <a16:creationId xmlns:a16="http://schemas.microsoft.com/office/drawing/2014/main" id="{CF103F49-C6A7-894A-8707-3AC6547EF86C}"/>
              </a:ext>
            </a:extLst>
          </p:cNvPr>
          <p:cNvGraphicFramePr>
            <a:graphicFrameLocks noGrp="1"/>
          </p:cNvGraphicFramePr>
          <p:nvPr/>
        </p:nvGraphicFramePr>
        <p:xfrm>
          <a:off x="9531227" y="3390896"/>
          <a:ext cx="1593973" cy="1219200"/>
        </p:xfrm>
        <a:graphic>
          <a:graphicData uri="http://schemas.openxmlformats.org/drawingml/2006/table">
            <a:tbl>
              <a:tblPr firstRow="1" bandRow="1">
                <a:tableStyleId>{5C22544A-7EE6-4342-B048-85BDC9FD1C3A}</a:tableStyleId>
              </a:tblPr>
              <a:tblGrid>
                <a:gridCol w="1593973">
                  <a:extLst>
                    <a:ext uri="{9D8B030D-6E8A-4147-A177-3AD203B41FA5}">
                      <a16:colId xmlns:a16="http://schemas.microsoft.com/office/drawing/2014/main" val="766818670"/>
                    </a:ext>
                  </a:extLst>
                </a:gridCol>
              </a:tblGrid>
              <a:tr h="224599">
                <a:tc>
                  <a:txBody>
                    <a:bodyPr/>
                    <a:lstStyle/>
                    <a:p>
                      <a:r>
                        <a:rPr lang="en-US" sz="1000" dirty="0"/>
                        <a:t>Transaction</a:t>
                      </a:r>
                    </a:p>
                  </a:txBody>
                  <a:tcPr/>
                </a:tc>
                <a:extLst>
                  <a:ext uri="{0D108BD9-81ED-4DB2-BD59-A6C34878D82A}">
                    <a16:rowId xmlns:a16="http://schemas.microsoft.com/office/drawing/2014/main" val="201483776"/>
                  </a:ext>
                </a:extLst>
              </a:tr>
              <a:tr h="224599">
                <a:tc>
                  <a:txBody>
                    <a:bodyPr/>
                    <a:lstStyle/>
                    <a:p>
                      <a:r>
                        <a:rPr lang="en-US" sz="1000" dirty="0"/>
                        <a:t>??</a:t>
                      </a:r>
                    </a:p>
                  </a:txBody>
                  <a:tcPr/>
                </a:tc>
                <a:extLst>
                  <a:ext uri="{0D108BD9-81ED-4DB2-BD59-A6C34878D82A}">
                    <a16:rowId xmlns:a16="http://schemas.microsoft.com/office/drawing/2014/main" val="1404183197"/>
                  </a:ext>
                </a:extLst>
              </a:tr>
              <a:tr h="224599">
                <a:tc>
                  <a:txBody>
                    <a:bodyPr/>
                    <a:lstStyle/>
                    <a:p>
                      <a:r>
                        <a:rPr lang="en-US" sz="1000" dirty="0"/>
                        <a:t>??</a:t>
                      </a:r>
                    </a:p>
                  </a:txBody>
                  <a:tcPr/>
                </a:tc>
                <a:extLst>
                  <a:ext uri="{0D108BD9-81ED-4DB2-BD59-A6C34878D82A}">
                    <a16:rowId xmlns:a16="http://schemas.microsoft.com/office/drawing/2014/main" val="1638126552"/>
                  </a:ext>
                </a:extLst>
              </a:tr>
              <a:tr h="224599">
                <a:tc>
                  <a:txBody>
                    <a:bodyPr/>
                    <a:lstStyle/>
                    <a:p>
                      <a:r>
                        <a:rPr lang="en-US" sz="1000" dirty="0"/>
                        <a:t>??</a:t>
                      </a:r>
                    </a:p>
                  </a:txBody>
                  <a:tcPr/>
                </a:tc>
                <a:extLst>
                  <a:ext uri="{0D108BD9-81ED-4DB2-BD59-A6C34878D82A}">
                    <a16:rowId xmlns:a16="http://schemas.microsoft.com/office/drawing/2014/main" val="1301044762"/>
                  </a:ext>
                </a:extLst>
              </a:tr>
              <a:tr h="224599">
                <a:tc>
                  <a:txBody>
                    <a:bodyPr/>
                    <a:lstStyle/>
                    <a:p>
                      <a:r>
                        <a:rPr lang="en-US" sz="1000" dirty="0"/>
                        <a:t>??</a:t>
                      </a:r>
                    </a:p>
                  </a:txBody>
                  <a:tcPr/>
                </a:tc>
                <a:extLst>
                  <a:ext uri="{0D108BD9-81ED-4DB2-BD59-A6C34878D82A}">
                    <a16:rowId xmlns:a16="http://schemas.microsoft.com/office/drawing/2014/main" val="1023781770"/>
                  </a:ext>
                </a:extLst>
              </a:tr>
            </a:tbl>
          </a:graphicData>
        </a:graphic>
      </p:graphicFrame>
      <p:cxnSp>
        <p:nvCxnSpPr>
          <p:cNvPr id="23" name="Straight Connector 22">
            <a:extLst>
              <a:ext uri="{FF2B5EF4-FFF2-40B4-BE49-F238E27FC236}">
                <a16:creationId xmlns:a16="http://schemas.microsoft.com/office/drawing/2014/main" id="{BD0E537C-3ABA-5B4C-A605-473D164A60B1}"/>
              </a:ext>
            </a:extLst>
          </p:cNvPr>
          <p:cNvCxnSpPr>
            <a:cxnSpLocks/>
          </p:cNvCxnSpPr>
          <p:nvPr/>
        </p:nvCxnSpPr>
        <p:spPr>
          <a:xfrm flipH="1">
            <a:off x="8272030" y="3543302"/>
            <a:ext cx="1259197"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3C3CD64-B4CB-0E43-98E7-8E809144092A}"/>
              </a:ext>
            </a:extLst>
          </p:cNvPr>
          <p:cNvSpPr txBox="1"/>
          <p:nvPr/>
        </p:nvSpPr>
        <p:spPr>
          <a:xfrm>
            <a:off x="8507639" y="3345869"/>
            <a:ext cx="828675" cy="246221"/>
          </a:xfrm>
          <a:prstGeom prst="rect">
            <a:avLst/>
          </a:prstGeom>
          <a:noFill/>
        </p:spPr>
        <p:txBody>
          <a:bodyPr wrap="square">
            <a:spAutoFit/>
          </a:bodyPr>
          <a:lstStyle/>
          <a:p>
            <a:pPr algn="ctr"/>
            <a:r>
              <a:rPr lang="en-US" sz="1000" dirty="0"/>
              <a:t>paid</a:t>
            </a:r>
          </a:p>
        </p:txBody>
      </p:sp>
      <p:sp>
        <p:nvSpPr>
          <p:cNvPr id="28" name="Content Placeholder 2">
            <a:extLst>
              <a:ext uri="{FF2B5EF4-FFF2-40B4-BE49-F238E27FC236}">
                <a16:creationId xmlns:a16="http://schemas.microsoft.com/office/drawing/2014/main" id="{B70AAD4E-8E18-694D-8664-C69842714B7A}"/>
              </a:ext>
            </a:extLst>
          </p:cNvPr>
          <p:cNvSpPr txBox="1">
            <a:spLocks/>
          </p:cNvSpPr>
          <p:nvPr/>
        </p:nvSpPr>
        <p:spPr>
          <a:xfrm>
            <a:off x="1120654" y="6034330"/>
            <a:ext cx="2441695" cy="87180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Chen’s Notation</a:t>
            </a:r>
            <a:endParaRPr lang="en-US" b="1" dirty="0">
              <a:solidFill>
                <a:srgbClr val="7030A0"/>
              </a:solidFill>
            </a:endParaRPr>
          </a:p>
          <a:p>
            <a:pPr marL="0" indent="0">
              <a:buFont typeface="Arial" panose="020B0604020202020204" pitchFamily="34" charset="0"/>
              <a:buNone/>
            </a:pPr>
            <a:endParaRPr lang="en-US" dirty="0"/>
          </a:p>
        </p:txBody>
      </p:sp>
      <p:sp>
        <p:nvSpPr>
          <p:cNvPr id="29" name="Content Placeholder 2">
            <a:extLst>
              <a:ext uri="{FF2B5EF4-FFF2-40B4-BE49-F238E27FC236}">
                <a16:creationId xmlns:a16="http://schemas.microsoft.com/office/drawing/2014/main" id="{6A242CAC-FE78-0B40-A4CF-993A000AE14D}"/>
              </a:ext>
            </a:extLst>
          </p:cNvPr>
          <p:cNvSpPr txBox="1">
            <a:spLocks/>
          </p:cNvSpPr>
          <p:nvPr/>
        </p:nvSpPr>
        <p:spPr>
          <a:xfrm>
            <a:off x="7798545" y="5873458"/>
            <a:ext cx="2441695" cy="871804"/>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ERD Tables* </a:t>
            </a:r>
            <a:br>
              <a:rPr lang="en-US" b="1" dirty="0"/>
            </a:br>
            <a:r>
              <a:rPr lang="en-US" sz="1050" dirty="0"/>
              <a:t>common in business</a:t>
            </a:r>
            <a:endParaRPr lang="en-US" sz="1050" dirty="0">
              <a:solidFill>
                <a:srgbClr val="7030A0"/>
              </a:solidFill>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10019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0D5FC-0780-0141-A9E1-280A5DCCD8D3}"/>
              </a:ext>
            </a:extLst>
          </p:cNvPr>
          <p:cNvSpPr>
            <a:spLocks noGrp="1"/>
          </p:cNvSpPr>
          <p:nvPr>
            <p:ph type="title"/>
          </p:nvPr>
        </p:nvSpPr>
        <p:spPr/>
        <p:txBody>
          <a:bodyPr/>
          <a:lstStyle/>
          <a:p>
            <a:r>
              <a:rPr lang="en-US" dirty="0"/>
              <a:t>Let’s work through an example</a:t>
            </a:r>
          </a:p>
        </p:txBody>
      </p:sp>
      <p:sp>
        <p:nvSpPr>
          <p:cNvPr id="3" name="Content Placeholder 2">
            <a:extLst>
              <a:ext uri="{FF2B5EF4-FFF2-40B4-BE49-F238E27FC236}">
                <a16:creationId xmlns:a16="http://schemas.microsoft.com/office/drawing/2014/main" id="{94170C18-7BAE-4143-B26D-F240FDC2864E}"/>
              </a:ext>
            </a:extLst>
          </p:cNvPr>
          <p:cNvSpPr>
            <a:spLocks noGrp="1"/>
          </p:cNvSpPr>
          <p:nvPr>
            <p:ph idx="1"/>
          </p:nvPr>
        </p:nvSpPr>
        <p:spPr/>
        <p:txBody>
          <a:bodyPr>
            <a:normAutofit fontScale="92500"/>
          </a:bodyPr>
          <a:lstStyle/>
          <a:p>
            <a:r>
              <a:rPr lang="en-US" b="1" dirty="0"/>
              <a:t>Charlie’s Paw Store</a:t>
            </a:r>
            <a:r>
              <a:rPr lang="en-US" dirty="0"/>
              <a:t> is a locally owned pet shop that sells a variety of pets, pet food, toys, and supplies. The store also offers basic services like </a:t>
            </a:r>
            <a:r>
              <a:rPr lang="en-US" b="1" dirty="0"/>
              <a:t>pet grooming</a:t>
            </a:r>
            <a:r>
              <a:rPr lang="en-US" dirty="0"/>
              <a:t> and </a:t>
            </a:r>
            <a:r>
              <a:rPr lang="en-US" b="1" dirty="0"/>
              <a:t>boarding</a:t>
            </a:r>
            <a:r>
              <a:rPr lang="en-US" dirty="0"/>
              <a:t>.</a:t>
            </a:r>
          </a:p>
          <a:p>
            <a:r>
              <a:rPr lang="en-US" dirty="0"/>
              <a:t>The owner wants to digitize the shop's operations and build a simple database system to track:</a:t>
            </a:r>
          </a:p>
          <a:p>
            <a:pPr lvl="2"/>
            <a:r>
              <a:rPr lang="en-US" dirty="0"/>
              <a:t>Pets in inventory</a:t>
            </a:r>
          </a:p>
          <a:p>
            <a:pPr lvl="2"/>
            <a:r>
              <a:rPr lang="en-US" dirty="0"/>
              <a:t>Customer purchases</a:t>
            </a:r>
          </a:p>
          <a:p>
            <a:pPr lvl="2"/>
            <a:r>
              <a:rPr lang="en-US" dirty="0"/>
              <a:t>Grooming appointments</a:t>
            </a:r>
          </a:p>
          <a:p>
            <a:pPr lvl="2"/>
            <a:r>
              <a:rPr lang="en-US" dirty="0"/>
              <a:t>Employee assignments</a:t>
            </a:r>
          </a:p>
          <a:p>
            <a:pPr lvl="2"/>
            <a:r>
              <a:rPr lang="en-US" dirty="0"/>
              <a:t>Supplier information for pet products</a:t>
            </a:r>
          </a:p>
          <a:p>
            <a:r>
              <a:rPr lang="en-US" dirty="0"/>
              <a:t>The system should also store details about pet types (dogs, cats, birds, etc.), and track which products are bought most often.</a:t>
            </a:r>
          </a:p>
          <a:p>
            <a:r>
              <a:rPr lang="en-US" dirty="0"/>
              <a:t>Spend 20 minutes drawing out the data tables.</a:t>
            </a:r>
          </a:p>
        </p:txBody>
      </p:sp>
    </p:spTree>
    <p:extLst>
      <p:ext uri="{BB962C8B-B14F-4D97-AF65-F5344CB8AC3E}">
        <p14:creationId xmlns:p14="http://schemas.microsoft.com/office/powerpoint/2010/main" val="2282440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C03F7-6964-1445-B0D0-06EB25A3317C}"/>
              </a:ext>
            </a:extLst>
          </p:cNvPr>
          <p:cNvSpPr>
            <a:spLocks noGrp="1"/>
          </p:cNvSpPr>
          <p:nvPr>
            <p:ph type="title"/>
          </p:nvPr>
        </p:nvSpPr>
        <p:spPr/>
        <p:txBody>
          <a:bodyPr/>
          <a:lstStyle/>
          <a:p>
            <a:r>
              <a:rPr lang="en-US" dirty="0"/>
              <a:t>Charlie’s Paw Store-ERD (to start)</a:t>
            </a:r>
          </a:p>
        </p:txBody>
      </p:sp>
      <p:graphicFrame>
        <p:nvGraphicFramePr>
          <p:cNvPr id="4" name="Table 21">
            <a:extLst>
              <a:ext uri="{FF2B5EF4-FFF2-40B4-BE49-F238E27FC236}">
                <a16:creationId xmlns:a16="http://schemas.microsoft.com/office/drawing/2014/main" id="{1F7F9685-FCD6-A14B-B310-27C0E272D20D}"/>
              </a:ext>
            </a:extLst>
          </p:cNvPr>
          <p:cNvGraphicFramePr>
            <a:graphicFrameLocks noGrp="1"/>
          </p:cNvGraphicFramePr>
          <p:nvPr/>
        </p:nvGraphicFramePr>
        <p:xfrm>
          <a:off x="770646" y="1884680"/>
          <a:ext cx="1593973" cy="1463040"/>
        </p:xfrm>
        <a:graphic>
          <a:graphicData uri="http://schemas.openxmlformats.org/drawingml/2006/table">
            <a:tbl>
              <a:tblPr firstRow="1" bandRow="1">
                <a:tableStyleId>{5C22544A-7EE6-4342-B048-85BDC9FD1C3A}</a:tableStyleId>
              </a:tblPr>
              <a:tblGrid>
                <a:gridCol w="1593973">
                  <a:extLst>
                    <a:ext uri="{9D8B030D-6E8A-4147-A177-3AD203B41FA5}">
                      <a16:colId xmlns:a16="http://schemas.microsoft.com/office/drawing/2014/main" val="766818670"/>
                    </a:ext>
                  </a:extLst>
                </a:gridCol>
              </a:tblGrid>
              <a:tr h="224599">
                <a:tc>
                  <a:txBody>
                    <a:bodyPr/>
                    <a:lstStyle/>
                    <a:p>
                      <a:r>
                        <a:rPr lang="en-US" sz="1000" dirty="0"/>
                        <a:t>Customer </a:t>
                      </a:r>
                    </a:p>
                  </a:txBody>
                  <a:tcPr/>
                </a:tc>
                <a:extLst>
                  <a:ext uri="{0D108BD9-81ED-4DB2-BD59-A6C34878D82A}">
                    <a16:rowId xmlns:a16="http://schemas.microsoft.com/office/drawing/2014/main" val="201483776"/>
                  </a:ext>
                </a:extLst>
              </a:tr>
              <a:tr h="224599">
                <a:tc>
                  <a:txBody>
                    <a:bodyPr/>
                    <a:lstStyle/>
                    <a:p>
                      <a:r>
                        <a:rPr lang="en-US" sz="1000" dirty="0"/>
                        <a:t>???</a:t>
                      </a:r>
                    </a:p>
                  </a:txBody>
                  <a:tcPr/>
                </a:tc>
                <a:extLst>
                  <a:ext uri="{0D108BD9-81ED-4DB2-BD59-A6C34878D82A}">
                    <a16:rowId xmlns:a16="http://schemas.microsoft.com/office/drawing/2014/main" val="1404183197"/>
                  </a:ext>
                </a:extLst>
              </a:tr>
              <a:tr h="224599">
                <a:tc>
                  <a:txBody>
                    <a:bodyPr/>
                    <a:lstStyle/>
                    <a:p>
                      <a:endParaRPr lang="en-US" sz="1000" dirty="0"/>
                    </a:p>
                  </a:txBody>
                  <a:tcPr/>
                </a:tc>
                <a:extLst>
                  <a:ext uri="{0D108BD9-81ED-4DB2-BD59-A6C34878D82A}">
                    <a16:rowId xmlns:a16="http://schemas.microsoft.com/office/drawing/2014/main" val="1638126552"/>
                  </a:ext>
                </a:extLst>
              </a:tr>
              <a:tr h="224599">
                <a:tc>
                  <a:txBody>
                    <a:bodyPr/>
                    <a:lstStyle/>
                    <a:p>
                      <a:endParaRPr lang="en-US" sz="1000" dirty="0"/>
                    </a:p>
                  </a:txBody>
                  <a:tcPr/>
                </a:tc>
                <a:extLst>
                  <a:ext uri="{0D108BD9-81ED-4DB2-BD59-A6C34878D82A}">
                    <a16:rowId xmlns:a16="http://schemas.microsoft.com/office/drawing/2014/main" val="1301044762"/>
                  </a:ext>
                </a:extLst>
              </a:tr>
              <a:tr h="224599">
                <a:tc>
                  <a:txBody>
                    <a:bodyPr/>
                    <a:lstStyle/>
                    <a:p>
                      <a:endParaRPr lang="en-US" sz="1000" dirty="0"/>
                    </a:p>
                  </a:txBody>
                  <a:tcPr/>
                </a:tc>
                <a:extLst>
                  <a:ext uri="{0D108BD9-81ED-4DB2-BD59-A6C34878D82A}">
                    <a16:rowId xmlns:a16="http://schemas.microsoft.com/office/drawing/2014/main" val="1023781770"/>
                  </a:ext>
                </a:extLst>
              </a:tr>
              <a:tr h="0">
                <a:tc>
                  <a:txBody>
                    <a:bodyPr/>
                    <a:lstStyle/>
                    <a:p>
                      <a:endParaRPr lang="en-US" sz="1000" dirty="0"/>
                    </a:p>
                  </a:txBody>
                  <a:tcPr/>
                </a:tc>
                <a:extLst>
                  <a:ext uri="{0D108BD9-81ED-4DB2-BD59-A6C34878D82A}">
                    <a16:rowId xmlns:a16="http://schemas.microsoft.com/office/drawing/2014/main" val="353704833"/>
                  </a:ext>
                </a:extLst>
              </a:tr>
            </a:tbl>
          </a:graphicData>
        </a:graphic>
      </p:graphicFrame>
    </p:spTree>
    <p:extLst>
      <p:ext uri="{BB962C8B-B14F-4D97-AF65-F5344CB8AC3E}">
        <p14:creationId xmlns:p14="http://schemas.microsoft.com/office/powerpoint/2010/main" val="29017830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F8C9B-344A-8E43-8041-8FD5F34F3CE0}"/>
              </a:ext>
            </a:extLst>
          </p:cNvPr>
          <p:cNvSpPr>
            <a:spLocks noGrp="1"/>
          </p:cNvSpPr>
          <p:nvPr>
            <p:ph type="title"/>
          </p:nvPr>
        </p:nvSpPr>
        <p:spPr/>
        <p:txBody>
          <a:bodyPr/>
          <a:lstStyle/>
          <a:p>
            <a:r>
              <a:rPr lang="en-US" dirty="0"/>
              <a:t>Data Modeling + Cardinality</a:t>
            </a:r>
          </a:p>
        </p:txBody>
      </p:sp>
      <p:sp>
        <p:nvSpPr>
          <p:cNvPr id="3" name="Content Placeholder 2">
            <a:extLst>
              <a:ext uri="{FF2B5EF4-FFF2-40B4-BE49-F238E27FC236}">
                <a16:creationId xmlns:a16="http://schemas.microsoft.com/office/drawing/2014/main" id="{5B96D4C5-00C5-3046-8BD4-2C416C87A7D0}"/>
              </a:ext>
            </a:extLst>
          </p:cNvPr>
          <p:cNvSpPr>
            <a:spLocks noGrp="1"/>
          </p:cNvSpPr>
          <p:nvPr>
            <p:ph idx="1"/>
          </p:nvPr>
        </p:nvSpPr>
        <p:spPr/>
        <p:txBody>
          <a:bodyPr/>
          <a:lstStyle/>
          <a:p>
            <a:r>
              <a:rPr lang="en-US" b="1" u="sng" dirty="0"/>
              <a:t>Cardinality: </a:t>
            </a:r>
            <a:r>
              <a:rPr lang="en-US" dirty="0"/>
              <a:t>the number of relationships between a database and another database. It shows how many instances of an entity can be related to other entities.</a:t>
            </a:r>
          </a:p>
          <a:p>
            <a:pPr lvl="1"/>
            <a:r>
              <a:rPr lang="en-US" b="1" dirty="0"/>
              <a:t>One-to-one (1:1): </a:t>
            </a:r>
            <a:r>
              <a:rPr lang="en-US" dirty="0"/>
              <a:t>Each person has one passport.</a:t>
            </a:r>
          </a:p>
          <a:p>
            <a:pPr lvl="1"/>
            <a:r>
              <a:rPr lang="en-US" b="1" dirty="0"/>
              <a:t>One-to-many (1:M): </a:t>
            </a:r>
            <a:r>
              <a:rPr lang="en-US" dirty="0"/>
              <a:t>One person can drink many drinks throughout the day.</a:t>
            </a:r>
          </a:p>
          <a:p>
            <a:pPr lvl="1"/>
            <a:r>
              <a:rPr lang="en-US" b="1" dirty="0"/>
              <a:t>Many-to-many(M:M): </a:t>
            </a:r>
            <a:r>
              <a:rPr lang="en-US" dirty="0"/>
              <a:t>A student can have many courses and a course can have many students.</a:t>
            </a:r>
          </a:p>
          <a:p>
            <a:pPr lvl="1"/>
            <a:endParaRPr lang="en-US" dirty="0"/>
          </a:p>
        </p:txBody>
      </p:sp>
    </p:spTree>
    <p:extLst>
      <p:ext uri="{BB962C8B-B14F-4D97-AF65-F5344CB8AC3E}">
        <p14:creationId xmlns:p14="http://schemas.microsoft.com/office/powerpoint/2010/main" val="1354054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0F372-188A-DE43-8353-6A3C43920580}"/>
              </a:ext>
            </a:extLst>
          </p:cNvPr>
          <p:cNvSpPr>
            <a:spLocks noGrp="1"/>
          </p:cNvSpPr>
          <p:nvPr>
            <p:ph type="title"/>
          </p:nvPr>
        </p:nvSpPr>
        <p:spPr/>
        <p:txBody>
          <a:bodyPr/>
          <a:lstStyle/>
          <a:p>
            <a:r>
              <a:rPr lang="en-US" dirty="0"/>
              <a:t>Drawing cardinality</a:t>
            </a:r>
          </a:p>
        </p:txBody>
      </p:sp>
      <p:pic>
        <p:nvPicPr>
          <p:cNvPr id="4" name="Content Placeholder 5">
            <a:extLst>
              <a:ext uri="{FF2B5EF4-FFF2-40B4-BE49-F238E27FC236}">
                <a16:creationId xmlns:a16="http://schemas.microsoft.com/office/drawing/2014/main" id="{A3824330-A88B-F949-BE13-9FF0A6110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4642" y="3105214"/>
            <a:ext cx="3780065" cy="380936"/>
          </a:xfrm>
          <a:prstGeom prst="rect">
            <a:avLst/>
          </a:prstGeom>
          <a:noFill/>
          <a:ln>
            <a:noFill/>
          </a:ln>
        </p:spPr>
      </p:pic>
      <p:pic>
        <p:nvPicPr>
          <p:cNvPr id="5" name="Picture 4">
            <a:extLst>
              <a:ext uri="{FF2B5EF4-FFF2-40B4-BE49-F238E27FC236}">
                <a16:creationId xmlns:a16="http://schemas.microsoft.com/office/drawing/2014/main" id="{3480544C-523F-B442-BF13-AC166300431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6099" y="3768202"/>
            <a:ext cx="3797150" cy="397857"/>
          </a:xfrm>
          <a:prstGeom prst="rect">
            <a:avLst/>
          </a:prstGeom>
        </p:spPr>
      </p:pic>
      <p:pic>
        <p:nvPicPr>
          <p:cNvPr id="6" name="Picture 5">
            <a:extLst>
              <a:ext uri="{FF2B5EF4-FFF2-40B4-BE49-F238E27FC236}">
                <a16:creationId xmlns:a16="http://schemas.microsoft.com/office/drawing/2014/main" id="{717CC5B0-8F35-7E45-BF76-ECE7FA3A19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13185" y="4381729"/>
            <a:ext cx="3780065" cy="394933"/>
          </a:xfrm>
          <a:prstGeom prst="rect">
            <a:avLst/>
          </a:prstGeom>
        </p:spPr>
      </p:pic>
      <p:sp>
        <p:nvSpPr>
          <p:cNvPr id="7" name="Text Placeholder 1">
            <a:extLst>
              <a:ext uri="{FF2B5EF4-FFF2-40B4-BE49-F238E27FC236}">
                <a16:creationId xmlns:a16="http://schemas.microsoft.com/office/drawing/2014/main" id="{DD18415E-52E1-FC4A-950A-892E8836FC70}"/>
              </a:ext>
            </a:extLst>
          </p:cNvPr>
          <p:cNvSpPr txBox="1">
            <a:spLocks/>
          </p:cNvSpPr>
          <p:nvPr/>
        </p:nvSpPr>
        <p:spPr>
          <a:xfrm>
            <a:off x="745468" y="3027542"/>
            <a:ext cx="5460242" cy="57008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400">
                <a:latin typeface="Georgia"/>
              </a:rPr>
              <a:t>1:1 = a </a:t>
            </a:r>
            <a:r>
              <a:rPr lang="en-US" sz="2400" u="sng">
                <a:latin typeface="Georgia"/>
              </a:rPr>
              <a:t>one to one</a:t>
            </a:r>
            <a:r>
              <a:rPr lang="en-US" sz="2400">
                <a:latin typeface="Georgia"/>
              </a:rPr>
              <a:t> relationship</a:t>
            </a:r>
          </a:p>
        </p:txBody>
      </p:sp>
      <p:sp>
        <p:nvSpPr>
          <p:cNvPr id="8" name="Text Placeholder 1">
            <a:extLst>
              <a:ext uri="{FF2B5EF4-FFF2-40B4-BE49-F238E27FC236}">
                <a16:creationId xmlns:a16="http://schemas.microsoft.com/office/drawing/2014/main" id="{9BD27A6A-AE48-8D4F-A341-5141F3B7CE33}"/>
              </a:ext>
            </a:extLst>
          </p:cNvPr>
          <p:cNvSpPr txBox="1">
            <a:spLocks/>
          </p:cNvSpPr>
          <p:nvPr/>
        </p:nvSpPr>
        <p:spPr>
          <a:xfrm>
            <a:off x="745468" y="3639719"/>
            <a:ext cx="5460242" cy="57008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400">
                <a:latin typeface="Georgia"/>
              </a:rPr>
              <a:t>1:m = a </a:t>
            </a:r>
            <a:r>
              <a:rPr lang="en-US" sz="2400" u="sng">
                <a:latin typeface="Georgia"/>
              </a:rPr>
              <a:t>one to many</a:t>
            </a:r>
            <a:r>
              <a:rPr lang="en-US" sz="2400">
                <a:latin typeface="Georgia"/>
              </a:rPr>
              <a:t> relationship</a:t>
            </a:r>
          </a:p>
        </p:txBody>
      </p:sp>
      <p:sp>
        <p:nvSpPr>
          <p:cNvPr id="9" name="Text Placeholder 1">
            <a:extLst>
              <a:ext uri="{FF2B5EF4-FFF2-40B4-BE49-F238E27FC236}">
                <a16:creationId xmlns:a16="http://schemas.microsoft.com/office/drawing/2014/main" id="{7DBB7274-E980-CD4E-916D-FF9EBB390EAC}"/>
              </a:ext>
            </a:extLst>
          </p:cNvPr>
          <p:cNvSpPr txBox="1">
            <a:spLocks/>
          </p:cNvSpPr>
          <p:nvPr/>
        </p:nvSpPr>
        <p:spPr>
          <a:xfrm>
            <a:off x="745468" y="4307357"/>
            <a:ext cx="5460242" cy="57008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400">
                <a:latin typeface="Georgia"/>
              </a:rPr>
              <a:t>m:m = a </a:t>
            </a:r>
            <a:r>
              <a:rPr lang="en-US" sz="2400" u="sng">
                <a:latin typeface="Georgia"/>
              </a:rPr>
              <a:t>many to many</a:t>
            </a:r>
            <a:r>
              <a:rPr lang="en-US" sz="2400">
                <a:latin typeface="Georgia"/>
              </a:rPr>
              <a:t> relationship</a:t>
            </a:r>
          </a:p>
        </p:txBody>
      </p:sp>
    </p:spTree>
    <p:extLst>
      <p:ext uri="{BB962C8B-B14F-4D97-AF65-F5344CB8AC3E}">
        <p14:creationId xmlns:p14="http://schemas.microsoft.com/office/powerpoint/2010/main" val="792050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P spid="9"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0F372-188A-DE43-8353-6A3C43920580}"/>
              </a:ext>
            </a:extLst>
          </p:cNvPr>
          <p:cNvSpPr>
            <a:spLocks noGrp="1"/>
          </p:cNvSpPr>
          <p:nvPr>
            <p:ph type="title"/>
          </p:nvPr>
        </p:nvSpPr>
        <p:spPr/>
        <p:txBody>
          <a:bodyPr/>
          <a:lstStyle/>
          <a:p>
            <a:r>
              <a:rPr lang="en-US" dirty="0"/>
              <a:t>What does below mean?</a:t>
            </a:r>
          </a:p>
        </p:txBody>
      </p:sp>
      <p:sp>
        <p:nvSpPr>
          <p:cNvPr id="10" name="Rectangle 9">
            <a:extLst>
              <a:ext uri="{FF2B5EF4-FFF2-40B4-BE49-F238E27FC236}">
                <a16:creationId xmlns:a16="http://schemas.microsoft.com/office/drawing/2014/main" id="{F6E42115-98ED-4C4F-A29E-C16968667821}"/>
              </a:ext>
            </a:extLst>
          </p:cNvPr>
          <p:cNvSpPr/>
          <p:nvPr/>
        </p:nvSpPr>
        <p:spPr>
          <a:xfrm>
            <a:off x="2819400" y="3796395"/>
            <a:ext cx="1828800" cy="11865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Customer</a:t>
            </a:r>
          </a:p>
        </p:txBody>
      </p:sp>
      <p:sp>
        <p:nvSpPr>
          <p:cNvPr id="11" name="Rectangle 10">
            <a:extLst>
              <a:ext uri="{FF2B5EF4-FFF2-40B4-BE49-F238E27FC236}">
                <a16:creationId xmlns:a16="http://schemas.microsoft.com/office/drawing/2014/main" id="{E4C6E774-905E-6043-AD89-361B683808AA}"/>
              </a:ext>
            </a:extLst>
          </p:cNvPr>
          <p:cNvSpPr/>
          <p:nvPr/>
        </p:nvSpPr>
        <p:spPr>
          <a:xfrm>
            <a:off x="7364186" y="3796395"/>
            <a:ext cx="1828800" cy="11865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Transaction</a:t>
            </a:r>
          </a:p>
        </p:txBody>
      </p:sp>
      <p:pic>
        <p:nvPicPr>
          <p:cNvPr id="12" name="Content Placeholder 3">
            <a:extLst>
              <a:ext uri="{FF2B5EF4-FFF2-40B4-BE49-F238E27FC236}">
                <a16:creationId xmlns:a16="http://schemas.microsoft.com/office/drawing/2014/main" id="{64927509-0114-EE4B-8EE3-33C5031970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8200" y="4292296"/>
            <a:ext cx="2715986" cy="284576"/>
          </a:xfrm>
          <a:prstGeom prst="rect">
            <a:avLst/>
          </a:prstGeom>
        </p:spPr>
      </p:pic>
      <p:sp>
        <p:nvSpPr>
          <p:cNvPr id="13" name="Rectangle 12">
            <a:extLst>
              <a:ext uri="{FF2B5EF4-FFF2-40B4-BE49-F238E27FC236}">
                <a16:creationId xmlns:a16="http://schemas.microsoft.com/office/drawing/2014/main" id="{DAB82F0A-E46F-2D42-B894-EAF9FC77C814}"/>
              </a:ext>
            </a:extLst>
          </p:cNvPr>
          <p:cNvSpPr/>
          <p:nvPr/>
        </p:nvSpPr>
        <p:spPr>
          <a:xfrm>
            <a:off x="2819400" y="2096182"/>
            <a:ext cx="1828800" cy="11865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Customer</a:t>
            </a:r>
          </a:p>
        </p:txBody>
      </p:sp>
      <p:sp>
        <p:nvSpPr>
          <p:cNvPr id="14" name="Rectangle 13">
            <a:extLst>
              <a:ext uri="{FF2B5EF4-FFF2-40B4-BE49-F238E27FC236}">
                <a16:creationId xmlns:a16="http://schemas.microsoft.com/office/drawing/2014/main" id="{837D1BCF-FA1A-8849-89DF-03FA5BA37F90}"/>
              </a:ext>
            </a:extLst>
          </p:cNvPr>
          <p:cNvSpPr/>
          <p:nvPr/>
        </p:nvSpPr>
        <p:spPr>
          <a:xfrm>
            <a:off x="7364186" y="2096182"/>
            <a:ext cx="1828800" cy="11865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Transaction</a:t>
            </a:r>
          </a:p>
        </p:txBody>
      </p:sp>
      <p:pic>
        <p:nvPicPr>
          <p:cNvPr id="15" name="Picture 14">
            <a:extLst>
              <a:ext uri="{FF2B5EF4-FFF2-40B4-BE49-F238E27FC236}">
                <a16:creationId xmlns:a16="http://schemas.microsoft.com/office/drawing/2014/main" id="{995CBF1A-C66A-594E-977A-187D77829B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8200" y="2564268"/>
            <a:ext cx="2715986" cy="283587"/>
          </a:xfrm>
          <a:prstGeom prst="rect">
            <a:avLst/>
          </a:prstGeom>
        </p:spPr>
      </p:pic>
    </p:spTree>
    <p:extLst>
      <p:ext uri="{BB962C8B-B14F-4D97-AF65-F5344CB8AC3E}">
        <p14:creationId xmlns:p14="http://schemas.microsoft.com/office/powerpoint/2010/main" val="35661253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CB90E-6916-2046-8BD0-55B5B92B4C7D}"/>
              </a:ext>
            </a:extLst>
          </p:cNvPr>
          <p:cNvSpPr>
            <a:spLocks noGrp="1"/>
          </p:cNvSpPr>
          <p:nvPr>
            <p:ph type="title"/>
          </p:nvPr>
        </p:nvSpPr>
        <p:spPr/>
        <p:txBody>
          <a:bodyPr/>
          <a:lstStyle/>
          <a:p>
            <a:r>
              <a:rPr lang="en-US" dirty="0"/>
              <a:t>For projects, there is a lifecycle that is followed.</a:t>
            </a:r>
          </a:p>
        </p:txBody>
      </p:sp>
      <p:graphicFrame>
        <p:nvGraphicFramePr>
          <p:cNvPr id="8" name="Diagram 7">
            <a:extLst>
              <a:ext uri="{FF2B5EF4-FFF2-40B4-BE49-F238E27FC236}">
                <a16:creationId xmlns:a16="http://schemas.microsoft.com/office/drawing/2014/main" id="{D41872A8-F303-5E43-B8AE-A337FF0EA3B4}"/>
              </a:ext>
            </a:extLst>
          </p:cNvPr>
          <p:cNvGraphicFramePr/>
          <p:nvPr/>
        </p:nvGraphicFramePr>
        <p:xfrm>
          <a:off x="612648" y="427836"/>
          <a:ext cx="11168434" cy="6430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9A4A192F-D8A3-8744-89DC-5746397BED01}"/>
              </a:ext>
            </a:extLst>
          </p:cNvPr>
          <p:cNvSpPr txBox="1"/>
          <p:nvPr/>
        </p:nvSpPr>
        <p:spPr>
          <a:xfrm>
            <a:off x="1673158" y="4348264"/>
            <a:ext cx="3872322" cy="923330"/>
          </a:xfrm>
          <a:prstGeom prst="rect">
            <a:avLst/>
          </a:prstGeom>
          <a:noFill/>
        </p:spPr>
        <p:txBody>
          <a:bodyPr wrap="square" rtlCol="0">
            <a:spAutoFit/>
          </a:bodyPr>
          <a:lstStyle/>
          <a:p>
            <a:r>
              <a:rPr lang="en-US" b="1" dirty="0"/>
              <a:t>Business analysts</a:t>
            </a:r>
            <a:r>
              <a:rPr lang="en-US" dirty="0"/>
              <a:t>’ job is “front” heavy; they are the ones who help in the initial stages of the project. </a:t>
            </a:r>
          </a:p>
        </p:txBody>
      </p:sp>
      <p:sp>
        <p:nvSpPr>
          <p:cNvPr id="10" name="TextBox 9">
            <a:extLst>
              <a:ext uri="{FF2B5EF4-FFF2-40B4-BE49-F238E27FC236}">
                <a16:creationId xmlns:a16="http://schemas.microsoft.com/office/drawing/2014/main" id="{F15B31D8-3D31-7E4C-84C4-18DD2B884EDF}"/>
              </a:ext>
            </a:extLst>
          </p:cNvPr>
          <p:cNvSpPr txBox="1"/>
          <p:nvPr/>
        </p:nvSpPr>
        <p:spPr>
          <a:xfrm>
            <a:off x="7481478" y="1990928"/>
            <a:ext cx="3872322" cy="923330"/>
          </a:xfrm>
          <a:prstGeom prst="rect">
            <a:avLst/>
          </a:prstGeom>
          <a:noFill/>
        </p:spPr>
        <p:txBody>
          <a:bodyPr wrap="square" rtlCol="0">
            <a:spAutoFit/>
          </a:bodyPr>
          <a:lstStyle/>
          <a:p>
            <a:pPr algn="ctr"/>
            <a:r>
              <a:rPr lang="en-US" b="1" dirty="0"/>
              <a:t>IT Auditors </a:t>
            </a:r>
            <a:r>
              <a:rPr lang="en-US" dirty="0"/>
              <a:t>come in toward the end of the project, as it transitions to operational activities.</a:t>
            </a:r>
          </a:p>
        </p:txBody>
      </p:sp>
      <p:sp>
        <p:nvSpPr>
          <p:cNvPr id="3" name="Rectangle 2">
            <a:extLst>
              <a:ext uri="{FF2B5EF4-FFF2-40B4-BE49-F238E27FC236}">
                <a16:creationId xmlns:a16="http://schemas.microsoft.com/office/drawing/2014/main" id="{6DE5E459-779A-8940-B078-1724D63A5A8F}"/>
              </a:ext>
            </a:extLst>
          </p:cNvPr>
          <p:cNvSpPr/>
          <p:nvPr/>
        </p:nvSpPr>
        <p:spPr>
          <a:xfrm>
            <a:off x="6991109" y="1388962"/>
            <a:ext cx="5000263" cy="484979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2602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EC9B598-C7E9-6B44-9622-424FEA0A9D79}"/>
              </a:ext>
            </a:extLst>
          </p:cNvPr>
          <p:cNvSpPr>
            <a:spLocks noGrp="1"/>
          </p:cNvSpPr>
          <p:nvPr>
            <p:ph type="ctrTitle"/>
          </p:nvPr>
        </p:nvSpPr>
        <p:spPr/>
        <p:txBody>
          <a:bodyPr/>
          <a:lstStyle/>
          <a:p>
            <a:r>
              <a:rPr lang="en-US" dirty="0"/>
              <a:t>Which is the most effective?</a:t>
            </a:r>
          </a:p>
        </p:txBody>
      </p:sp>
      <p:sp>
        <p:nvSpPr>
          <p:cNvPr id="6" name="Subtitle 5">
            <a:extLst>
              <a:ext uri="{FF2B5EF4-FFF2-40B4-BE49-F238E27FC236}">
                <a16:creationId xmlns:a16="http://schemas.microsoft.com/office/drawing/2014/main" id="{45A8F46B-E9A4-C945-8346-08FFC4C95B7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13927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A7B5-F4F9-2A4D-92E7-5B38BDA69EB1}"/>
              </a:ext>
            </a:extLst>
          </p:cNvPr>
          <p:cNvSpPr>
            <a:spLocks noGrp="1"/>
          </p:cNvSpPr>
          <p:nvPr>
            <p:ph type="title"/>
          </p:nvPr>
        </p:nvSpPr>
        <p:spPr/>
        <p:txBody>
          <a:bodyPr/>
          <a:lstStyle/>
          <a:p>
            <a:r>
              <a:rPr lang="en-US" dirty="0"/>
              <a:t>IT Auditing</a:t>
            </a:r>
          </a:p>
        </p:txBody>
      </p:sp>
      <p:sp>
        <p:nvSpPr>
          <p:cNvPr id="3" name="Content Placeholder 2">
            <a:extLst>
              <a:ext uri="{FF2B5EF4-FFF2-40B4-BE49-F238E27FC236}">
                <a16:creationId xmlns:a16="http://schemas.microsoft.com/office/drawing/2014/main" id="{08185FB7-0D91-EA48-975C-B71F7B5AB535}"/>
              </a:ext>
            </a:extLst>
          </p:cNvPr>
          <p:cNvSpPr>
            <a:spLocks noGrp="1"/>
          </p:cNvSpPr>
          <p:nvPr>
            <p:ph idx="1"/>
          </p:nvPr>
        </p:nvSpPr>
        <p:spPr/>
        <p:txBody>
          <a:bodyPr/>
          <a:lstStyle/>
          <a:p>
            <a:r>
              <a:rPr lang="en-US" dirty="0"/>
              <a:t>IT audit: a systematic evaluation of an organization’s information technology infrastructure, policies, and operations to ensure they are secure, efficient, and compliance with relevant regulations and business objectives.</a:t>
            </a:r>
          </a:p>
          <a:p>
            <a:r>
              <a:rPr lang="en-US" dirty="0"/>
              <a:t>There are two types of IT audits:</a:t>
            </a:r>
          </a:p>
          <a:p>
            <a:pPr lvl="1"/>
            <a:r>
              <a:rPr lang="en-US" b="1" dirty="0"/>
              <a:t>IT Compliance audit: </a:t>
            </a:r>
            <a:r>
              <a:rPr lang="en-US" dirty="0"/>
              <a:t>Confirming that the company or organization is following all rules and regulations. </a:t>
            </a:r>
          </a:p>
          <a:p>
            <a:pPr lvl="1"/>
            <a:r>
              <a:rPr lang="en-US" b="1" dirty="0"/>
              <a:t>Control Assessment: </a:t>
            </a:r>
            <a:r>
              <a:rPr lang="en-US" dirty="0"/>
              <a:t>Confirming that all internal processes and procedures are able to prevent and/or minimize external risk.</a:t>
            </a:r>
          </a:p>
        </p:txBody>
      </p:sp>
    </p:spTree>
    <p:extLst>
      <p:ext uri="{BB962C8B-B14F-4D97-AF65-F5344CB8AC3E}">
        <p14:creationId xmlns:p14="http://schemas.microsoft.com/office/powerpoint/2010/main" val="16150769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A9092-7C2B-F146-9839-132D576C1663}"/>
              </a:ext>
            </a:extLst>
          </p:cNvPr>
          <p:cNvSpPr>
            <a:spLocks noGrp="1"/>
          </p:cNvSpPr>
          <p:nvPr>
            <p:ph type="title"/>
          </p:nvPr>
        </p:nvSpPr>
        <p:spPr/>
        <p:txBody>
          <a:bodyPr/>
          <a:lstStyle/>
          <a:p>
            <a:r>
              <a:rPr lang="en-US" dirty="0"/>
              <a:t>IT Auditors</a:t>
            </a:r>
          </a:p>
        </p:txBody>
      </p:sp>
      <p:sp>
        <p:nvSpPr>
          <p:cNvPr id="3" name="Content Placeholder 2">
            <a:extLst>
              <a:ext uri="{FF2B5EF4-FFF2-40B4-BE49-F238E27FC236}">
                <a16:creationId xmlns:a16="http://schemas.microsoft.com/office/drawing/2014/main" id="{4339AD5F-39DC-8543-91DA-677AE30CE095}"/>
              </a:ext>
            </a:extLst>
          </p:cNvPr>
          <p:cNvSpPr>
            <a:spLocks noGrp="1"/>
          </p:cNvSpPr>
          <p:nvPr>
            <p:ph idx="1"/>
          </p:nvPr>
        </p:nvSpPr>
        <p:spPr/>
        <p:txBody>
          <a:bodyPr>
            <a:normAutofit/>
          </a:bodyPr>
          <a:lstStyle/>
          <a:p>
            <a:pPr marL="0" indent="0">
              <a:buNone/>
            </a:pPr>
            <a:r>
              <a:rPr lang="en-US" sz="4000" dirty="0"/>
              <a:t>Individual responsible for analyzing and assessing a company’s technological infrastructure to ensure processes and systems are running accurately and efficiently. </a:t>
            </a:r>
          </a:p>
        </p:txBody>
      </p:sp>
    </p:spTree>
    <p:extLst>
      <p:ext uri="{BB962C8B-B14F-4D97-AF65-F5344CB8AC3E}">
        <p14:creationId xmlns:p14="http://schemas.microsoft.com/office/powerpoint/2010/main" val="18462099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A9092-7C2B-F146-9839-132D576C1663}"/>
              </a:ext>
            </a:extLst>
          </p:cNvPr>
          <p:cNvSpPr>
            <a:spLocks noGrp="1"/>
          </p:cNvSpPr>
          <p:nvPr>
            <p:ph type="title"/>
          </p:nvPr>
        </p:nvSpPr>
        <p:spPr/>
        <p:txBody>
          <a:bodyPr/>
          <a:lstStyle/>
          <a:p>
            <a:r>
              <a:rPr lang="en-US" dirty="0"/>
              <a:t>IT Auditing Skills</a:t>
            </a:r>
          </a:p>
        </p:txBody>
      </p:sp>
      <p:sp>
        <p:nvSpPr>
          <p:cNvPr id="3" name="Content Placeholder 2">
            <a:extLst>
              <a:ext uri="{FF2B5EF4-FFF2-40B4-BE49-F238E27FC236}">
                <a16:creationId xmlns:a16="http://schemas.microsoft.com/office/drawing/2014/main" id="{4339AD5F-39DC-8543-91DA-677AE30CE095}"/>
              </a:ext>
            </a:extLst>
          </p:cNvPr>
          <p:cNvSpPr>
            <a:spLocks noGrp="1"/>
          </p:cNvSpPr>
          <p:nvPr>
            <p:ph idx="1"/>
          </p:nvPr>
        </p:nvSpPr>
        <p:spPr/>
        <p:txBody>
          <a:bodyPr/>
          <a:lstStyle/>
          <a:p>
            <a:r>
              <a:rPr lang="en-US" sz="3600" dirty="0"/>
              <a:t>Technical knowledge</a:t>
            </a:r>
          </a:p>
          <a:p>
            <a:r>
              <a:rPr lang="en-US" sz="3600" dirty="0"/>
              <a:t>Business acumen</a:t>
            </a:r>
          </a:p>
          <a:p>
            <a:r>
              <a:rPr lang="en-US" sz="3600" dirty="0"/>
              <a:t>Communication skills</a:t>
            </a:r>
          </a:p>
          <a:p>
            <a:r>
              <a:rPr lang="en-US" sz="3600" dirty="0"/>
              <a:t>Risk assessment capabilities</a:t>
            </a:r>
          </a:p>
          <a:p>
            <a:r>
              <a:rPr lang="en-US" sz="3600" dirty="0"/>
              <a:t>Accounting &amp; forensic skills</a:t>
            </a:r>
          </a:p>
          <a:p>
            <a:endParaRPr lang="en-US" dirty="0"/>
          </a:p>
        </p:txBody>
      </p:sp>
    </p:spTree>
    <p:extLst>
      <p:ext uri="{BB962C8B-B14F-4D97-AF65-F5344CB8AC3E}">
        <p14:creationId xmlns:p14="http://schemas.microsoft.com/office/powerpoint/2010/main" val="38721076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19463-561B-4C4E-B69E-5A725A6E5324}"/>
              </a:ext>
            </a:extLst>
          </p:cNvPr>
          <p:cNvSpPr>
            <a:spLocks noGrp="1"/>
          </p:cNvSpPr>
          <p:nvPr>
            <p:ph type="title"/>
          </p:nvPr>
        </p:nvSpPr>
        <p:spPr/>
        <p:txBody>
          <a:bodyPr/>
          <a:lstStyle/>
          <a:p>
            <a:r>
              <a:rPr lang="en-US" dirty="0"/>
              <a:t>IT Audit Process</a:t>
            </a:r>
          </a:p>
        </p:txBody>
      </p:sp>
      <p:graphicFrame>
        <p:nvGraphicFramePr>
          <p:cNvPr id="4" name="Content Placeholder 3">
            <a:extLst>
              <a:ext uri="{FF2B5EF4-FFF2-40B4-BE49-F238E27FC236}">
                <a16:creationId xmlns:a16="http://schemas.microsoft.com/office/drawing/2014/main" id="{DB221909-182C-4F40-94A8-B46234917C70}"/>
              </a:ext>
            </a:extLst>
          </p:cNvPr>
          <p:cNvGraphicFramePr>
            <a:graphicFrameLocks noGrp="1"/>
          </p:cNvGraphicFramePr>
          <p:nvPr>
            <p:ph idx="1"/>
          </p:nvPr>
        </p:nvGraphicFramePr>
        <p:xfrm>
          <a:off x="612648" y="1258888"/>
          <a:ext cx="10653713" cy="4592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4421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A9092-7C2B-F146-9839-132D576C1663}"/>
              </a:ext>
            </a:extLst>
          </p:cNvPr>
          <p:cNvSpPr>
            <a:spLocks noGrp="1"/>
          </p:cNvSpPr>
          <p:nvPr>
            <p:ph type="title"/>
          </p:nvPr>
        </p:nvSpPr>
        <p:spPr/>
        <p:txBody>
          <a:bodyPr/>
          <a:lstStyle/>
          <a:p>
            <a:r>
              <a:rPr lang="en-US" dirty="0"/>
              <a:t>IT Auditing &amp; Governance</a:t>
            </a:r>
          </a:p>
        </p:txBody>
      </p:sp>
      <p:sp>
        <p:nvSpPr>
          <p:cNvPr id="3" name="Content Placeholder 2">
            <a:extLst>
              <a:ext uri="{FF2B5EF4-FFF2-40B4-BE49-F238E27FC236}">
                <a16:creationId xmlns:a16="http://schemas.microsoft.com/office/drawing/2014/main" id="{4339AD5F-39DC-8543-91DA-677AE30CE095}"/>
              </a:ext>
            </a:extLst>
          </p:cNvPr>
          <p:cNvSpPr>
            <a:spLocks noGrp="1"/>
          </p:cNvSpPr>
          <p:nvPr>
            <p:ph idx="1"/>
          </p:nvPr>
        </p:nvSpPr>
        <p:spPr/>
        <p:txBody>
          <a:bodyPr/>
          <a:lstStyle/>
          <a:p>
            <a:r>
              <a:rPr lang="en-US" sz="2800" dirty="0"/>
              <a:t>IT Auditing &amp; Governance have multiple frameworks that can be considered throughout an organization</a:t>
            </a:r>
          </a:p>
          <a:p>
            <a:pPr lvl="1"/>
            <a:r>
              <a:rPr lang="en-US" sz="2400" dirty="0"/>
              <a:t>An organization, company, type of organization, all go into consideration on which framework is applied and successful</a:t>
            </a:r>
          </a:p>
          <a:p>
            <a:pPr lvl="1"/>
            <a:r>
              <a:rPr lang="en-US" sz="2400" dirty="0"/>
              <a:t>Common frameworks include:</a:t>
            </a:r>
          </a:p>
          <a:p>
            <a:pPr lvl="2"/>
            <a:r>
              <a:rPr lang="en-US" sz="2000" dirty="0"/>
              <a:t>COBIT</a:t>
            </a:r>
          </a:p>
          <a:p>
            <a:pPr lvl="2"/>
            <a:r>
              <a:rPr lang="en-US" sz="2000" dirty="0"/>
              <a:t>COSO</a:t>
            </a:r>
          </a:p>
          <a:p>
            <a:pPr lvl="2"/>
            <a:r>
              <a:rPr lang="en-US" sz="2000" dirty="0"/>
              <a:t>ISO</a:t>
            </a:r>
          </a:p>
          <a:p>
            <a:pPr lvl="1"/>
            <a:endParaRPr lang="en-US" sz="2400" dirty="0"/>
          </a:p>
          <a:p>
            <a:endParaRPr lang="en-US" dirty="0"/>
          </a:p>
        </p:txBody>
      </p:sp>
    </p:spTree>
    <p:extLst>
      <p:ext uri="{BB962C8B-B14F-4D97-AF65-F5344CB8AC3E}">
        <p14:creationId xmlns:p14="http://schemas.microsoft.com/office/powerpoint/2010/main" val="82262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83782-6B3E-7E42-A622-7E1C7F9F944B}"/>
              </a:ext>
            </a:extLst>
          </p:cNvPr>
          <p:cNvSpPr>
            <a:spLocks noGrp="1"/>
          </p:cNvSpPr>
          <p:nvPr>
            <p:ph type="title"/>
          </p:nvPr>
        </p:nvSpPr>
        <p:spPr/>
        <p:txBody>
          <a:bodyPr/>
          <a:lstStyle/>
          <a:p>
            <a:r>
              <a:rPr lang="en-US" dirty="0"/>
              <a:t>COBIT</a:t>
            </a:r>
          </a:p>
        </p:txBody>
      </p:sp>
      <p:sp>
        <p:nvSpPr>
          <p:cNvPr id="3" name="Content Placeholder 2">
            <a:extLst>
              <a:ext uri="{FF2B5EF4-FFF2-40B4-BE49-F238E27FC236}">
                <a16:creationId xmlns:a16="http://schemas.microsoft.com/office/drawing/2014/main" id="{256A8DB2-8DAB-9645-883A-F6A260E39606}"/>
              </a:ext>
            </a:extLst>
          </p:cNvPr>
          <p:cNvSpPr>
            <a:spLocks noGrp="1"/>
          </p:cNvSpPr>
          <p:nvPr>
            <p:ph idx="1"/>
          </p:nvPr>
        </p:nvSpPr>
        <p:spPr>
          <a:xfrm>
            <a:off x="93518" y="1580450"/>
            <a:ext cx="3304726" cy="4593828"/>
          </a:xfrm>
        </p:spPr>
        <p:txBody>
          <a:bodyPr/>
          <a:lstStyle/>
          <a:p>
            <a:r>
              <a:rPr lang="en-US" b="1" dirty="0"/>
              <a:t>C</a:t>
            </a:r>
            <a:r>
              <a:rPr lang="en-US" dirty="0"/>
              <a:t>ontrol </a:t>
            </a:r>
            <a:r>
              <a:rPr lang="en-US" b="1" dirty="0"/>
              <a:t>O</a:t>
            </a:r>
            <a:r>
              <a:rPr lang="en-US" dirty="0"/>
              <a:t>bjectives for </a:t>
            </a:r>
            <a:r>
              <a:rPr lang="en-US" b="1" dirty="0"/>
              <a:t>I</a:t>
            </a:r>
            <a:r>
              <a:rPr lang="en-US" dirty="0"/>
              <a:t>nformation and </a:t>
            </a:r>
            <a:r>
              <a:rPr lang="en-US" b="1" dirty="0"/>
              <a:t>R</a:t>
            </a:r>
            <a:r>
              <a:rPr lang="en-US" dirty="0"/>
              <a:t>elated </a:t>
            </a:r>
            <a:r>
              <a:rPr lang="en-US" b="1" dirty="0"/>
              <a:t>T</a:t>
            </a:r>
            <a:r>
              <a:rPr lang="en-US" dirty="0"/>
              <a:t>echnologies</a:t>
            </a:r>
          </a:p>
          <a:p>
            <a:endParaRPr lang="en-US" dirty="0"/>
          </a:p>
          <a:p>
            <a:r>
              <a:rPr lang="en-US" dirty="0"/>
              <a:t>COBIT 5.0 was released in 2012.</a:t>
            </a:r>
          </a:p>
        </p:txBody>
      </p:sp>
      <p:pic>
        <p:nvPicPr>
          <p:cNvPr id="1026" name="Picture 2" descr="Key Concepts of COBIT 5">
            <a:extLst>
              <a:ext uri="{FF2B5EF4-FFF2-40B4-BE49-F238E27FC236}">
                <a16:creationId xmlns:a16="http://schemas.microsoft.com/office/drawing/2014/main" id="{1CEFC9C6-82B0-964E-A761-33AE4E23BA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6598" y="1132086"/>
            <a:ext cx="8521884" cy="45938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4208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F551-B952-2441-A240-0E1A19595B67}"/>
              </a:ext>
            </a:extLst>
          </p:cNvPr>
          <p:cNvSpPr>
            <a:spLocks noGrp="1"/>
          </p:cNvSpPr>
          <p:nvPr>
            <p:ph type="title"/>
          </p:nvPr>
        </p:nvSpPr>
        <p:spPr/>
        <p:txBody>
          <a:bodyPr/>
          <a:lstStyle/>
          <a:p>
            <a:r>
              <a:rPr lang="en-US" dirty="0"/>
              <a:t>COBIT</a:t>
            </a:r>
          </a:p>
        </p:txBody>
      </p:sp>
      <p:sp>
        <p:nvSpPr>
          <p:cNvPr id="3" name="Content Placeholder 2">
            <a:extLst>
              <a:ext uri="{FF2B5EF4-FFF2-40B4-BE49-F238E27FC236}">
                <a16:creationId xmlns:a16="http://schemas.microsoft.com/office/drawing/2014/main" id="{081719DC-8BC2-E14B-A238-BA0BB6F8751D}"/>
              </a:ext>
            </a:extLst>
          </p:cNvPr>
          <p:cNvSpPr>
            <a:spLocks noGrp="1"/>
          </p:cNvSpPr>
          <p:nvPr>
            <p:ph idx="1"/>
          </p:nvPr>
        </p:nvSpPr>
        <p:spPr/>
        <p:txBody>
          <a:bodyPr/>
          <a:lstStyle/>
          <a:p>
            <a:r>
              <a:rPr lang="en-US" dirty="0"/>
              <a:t>Five core principles:</a:t>
            </a:r>
          </a:p>
          <a:p>
            <a:pPr marL="571500" lvl="1" indent="-342900">
              <a:buFont typeface="+mj-lt"/>
              <a:buAutoNum type="arabicPeriod"/>
            </a:pPr>
            <a:r>
              <a:rPr lang="en-US" dirty="0"/>
              <a:t>Meeting stakeholder needs</a:t>
            </a:r>
          </a:p>
          <a:p>
            <a:pPr marL="571500" lvl="1" indent="-342900">
              <a:buFont typeface="+mj-lt"/>
              <a:buAutoNum type="arabicPeriod"/>
            </a:pPr>
            <a:r>
              <a:rPr lang="en-US" dirty="0"/>
              <a:t>Covering the enterprise end-to-end</a:t>
            </a:r>
          </a:p>
          <a:p>
            <a:pPr marL="571500" lvl="1" indent="-342900">
              <a:buFont typeface="+mj-lt"/>
              <a:buAutoNum type="arabicPeriod"/>
            </a:pPr>
            <a:r>
              <a:rPr lang="en-US" dirty="0"/>
              <a:t>Applying a single integrated framework</a:t>
            </a:r>
          </a:p>
          <a:p>
            <a:pPr marL="571500" lvl="1" indent="-342900">
              <a:buFont typeface="+mj-lt"/>
              <a:buAutoNum type="arabicPeriod"/>
            </a:pPr>
            <a:r>
              <a:rPr lang="en-US" dirty="0"/>
              <a:t>Enabling a holistic approach</a:t>
            </a:r>
          </a:p>
          <a:p>
            <a:pPr marL="571500" lvl="1" indent="-342900">
              <a:buFont typeface="+mj-lt"/>
              <a:buAutoNum type="arabicPeriod"/>
            </a:pPr>
            <a:r>
              <a:rPr lang="en-US" dirty="0"/>
              <a:t>Separating governance from management</a:t>
            </a:r>
          </a:p>
        </p:txBody>
      </p:sp>
      <p:pic>
        <p:nvPicPr>
          <p:cNvPr id="4" name="Picture 2" descr="Key Concepts of COBIT 5">
            <a:extLst>
              <a:ext uri="{FF2B5EF4-FFF2-40B4-BE49-F238E27FC236}">
                <a16:creationId xmlns:a16="http://schemas.microsoft.com/office/drawing/2014/main" id="{FC388AD4-130B-544D-9806-757FF8469F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132086"/>
            <a:ext cx="6002482" cy="3235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18936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E5864-E036-8948-B9AB-833168B7B2F3}"/>
              </a:ext>
            </a:extLst>
          </p:cNvPr>
          <p:cNvSpPr>
            <a:spLocks noGrp="1"/>
          </p:cNvSpPr>
          <p:nvPr>
            <p:ph type="title"/>
          </p:nvPr>
        </p:nvSpPr>
        <p:spPr/>
        <p:txBody>
          <a:bodyPr/>
          <a:lstStyle/>
          <a:p>
            <a:r>
              <a:rPr lang="en-US" dirty="0"/>
              <a:t>COSO</a:t>
            </a:r>
          </a:p>
        </p:txBody>
      </p:sp>
      <p:sp>
        <p:nvSpPr>
          <p:cNvPr id="3" name="Content Placeholder 2">
            <a:extLst>
              <a:ext uri="{FF2B5EF4-FFF2-40B4-BE49-F238E27FC236}">
                <a16:creationId xmlns:a16="http://schemas.microsoft.com/office/drawing/2014/main" id="{7F84CCF7-158E-E84D-ADE3-F8D11A927198}"/>
              </a:ext>
            </a:extLst>
          </p:cNvPr>
          <p:cNvSpPr>
            <a:spLocks noGrp="1"/>
          </p:cNvSpPr>
          <p:nvPr>
            <p:ph idx="1"/>
          </p:nvPr>
        </p:nvSpPr>
        <p:spPr>
          <a:xfrm>
            <a:off x="612647" y="1715532"/>
            <a:ext cx="5483353" cy="4593828"/>
          </a:xfrm>
        </p:spPr>
        <p:txBody>
          <a:bodyPr/>
          <a:lstStyle/>
          <a:p>
            <a:pPr marL="0" indent="0">
              <a:buNone/>
            </a:pPr>
            <a:endParaRPr lang="en-US" b="1" dirty="0"/>
          </a:p>
          <a:p>
            <a:pPr marL="0" indent="0">
              <a:buNone/>
            </a:pPr>
            <a:endParaRPr lang="en-US" b="1" dirty="0"/>
          </a:p>
          <a:p>
            <a:pPr marL="0" indent="0">
              <a:buNone/>
            </a:pPr>
            <a:endParaRPr lang="en-US" b="1" dirty="0"/>
          </a:p>
          <a:p>
            <a:pPr marL="0" indent="0">
              <a:buNone/>
            </a:pPr>
            <a:r>
              <a:rPr lang="en-US" b="1" dirty="0"/>
              <a:t>C</a:t>
            </a:r>
            <a:r>
              <a:rPr lang="en-US" dirty="0"/>
              <a:t>ommittee </a:t>
            </a:r>
            <a:r>
              <a:rPr lang="en-US" b="1" dirty="0"/>
              <a:t>o</a:t>
            </a:r>
            <a:r>
              <a:rPr lang="en-US" dirty="0"/>
              <a:t>f </a:t>
            </a:r>
            <a:r>
              <a:rPr lang="en-US" b="1" dirty="0"/>
              <a:t>S</a:t>
            </a:r>
            <a:r>
              <a:rPr lang="en-US" dirty="0"/>
              <a:t>ponsoring </a:t>
            </a:r>
            <a:r>
              <a:rPr lang="en-US" b="1" dirty="0"/>
              <a:t>O</a:t>
            </a:r>
            <a:r>
              <a:rPr lang="en-US" dirty="0"/>
              <a:t>rganizations</a:t>
            </a:r>
          </a:p>
        </p:txBody>
      </p:sp>
      <p:pic>
        <p:nvPicPr>
          <p:cNvPr id="4" name="Picture 2" descr="COSO Framework: What it is and How to Use it | i-Sight">
            <a:extLst>
              <a:ext uri="{FF2B5EF4-FFF2-40B4-BE49-F238E27FC236}">
                <a16:creationId xmlns:a16="http://schemas.microsoft.com/office/drawing/2014/main" id="{83222887-ACD4-BB44-9A97-8771B76FE3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1215" y="939800"/>
            <a:ext cx="5118100" cy="497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3041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E5864-E036-8948-B9AB-833168B7B2F3}"/>
              </a:ext>
            </a:extLst>
          </p:cNvPr>
          <p:cNvSpPr>
            <a:spLocks noGrp="1"/>
          </p:cNvSpPr>
          <p:nvPr>
            <p:ph type="title"/>
          </p:nvPr>
        </p:nvSpPr>
        <p:spPr/>
        <p:txBody>
          <a:bodyPr/>
          <a:lstStyle/>
          <a:p>
            <a:r>
              <a:rPr lang="en-US" dirty="0"/>
              <a:t>COSO</a:t>
            </a:r>
          </a:p>
        </p:txBody>
      </p:sp>
      <p:sp>
        <p:nvSpPr>
          <p:cNvPr id="3" name="Content Placeholder 2">
            <a:extLst>
              <a:ext uri="{FF2B5EF4-FFF2-40B4-BE49-F238E27FC236}">
                <a16:creationId xmlns:a16="http://schemas.microsoft.com/office/drawing/2014/main" id="{7F84CCF7-158E-E84D-ADE3-F8D11A927198}"/>
              </a:ext>
            </a:extLst>
          </p:cNvPr>
          <p:cNvSpPr>
            <a:spLocks noGrp="1"/>
          </p:cNvSpPr>
          <p:nvPr>
            <p:ph idx="1"/>
          </p:nvPr>
        </p:nvSpPr>
        <p:spPr>
          <a:xfrm>
            <a:off x="612647" y="1715532"/>
            <a:ext cx="5483353" cy="4593828"/>
          </a:xfrm>
        </p:spPr>
        <p:txBody>
          <a:bodyPr/>
          <a:lstStyle/>
          <a:p>
            <a:pPr marL="0" indent="0">
              <a:buNone/>
            </a:pPr>
            <a:r>
              <a:rPr lang="en-US" dirty="0"/>
              <a:t>COSO compromised 5 interrelated components:</a:t>
            </a:r>
          </a:p>
          <a:p>
            <a:pPr marL="457200" indent="-457200">
              <a:buFont typeface="+mj-lt"/>
              <a:buAutoNum type="arabicPeriod"/>
            </a:pPr>
            <a:r>
              <a:rPr lang="en-US" dirty="0"/>
              <a:t>Risk Assessment</a:t>
            </a:r>
          </a:p>
          <a:p>
            <a:pPr marL="457200" indent="-457200">
              <a:buFont typeface="+mj-lt"/>
              <a:buAutoNum type="arabicPeriod"/>
            </a:pPr>
            <a:r>
              <a:rPr lang="en-US" dirty="0"/>
              <a:t>Control Activities</a:t>
            </a:r>
          </a:p>
          <a:p>
            <a:pPr marL="457200" indent="-457200">
              <a:buFont typeface="+mj-lt"/>
              <a:buAutoNum type="arabicPeriod"/>
            </a:pPr>
            <a:r>
              <a:rPr lang="en-US" dirty="0"/>
              <a:t>Information &amp; Communication</a:t>
            </a:r>
          </a:p>
          <a:p>
            <a:pPr marL="457200" indent="-457200">
              <a:buFont typeface="+mj-lt"/>
              <a:buAutoNum type="arabicPeriod"/>
            </a:pPr>
            <a:r>
              <a:rPr lang="en-US" dirty="0"/>
              <a:t>Control Environment</a:t>
            </a:r>
          </a:p>
          <a:p>
            <a:pPr marL="457200" indent="-457200">
              <a:buFont typeface="+mj-lt"/>
              <a:buAutoNum type="arabicPeriod"/>
            </a:pPr>
            <a:r>
              <a:rPr lang="en-US" dirty="0"/>
              <a:t>Monitoring Activities</a:t>
            </a:r>
          </a:p>
        </p:txBody>
      </p:sp>
      <p:pic>
        <p:nvPicPr>
          <p:cNvPr id="4" name="Picture 2" descr="COSO Framework: What it is and How to Use it | i-Sight">
            <a:extLst>
              <a:ext uri="{FF2B5EF4-FFF2-40B4-BE49-F238E27FC236}">
                <a16:creationId xmlns:a16="http://schemas.microsoft.com/office/drawing/2014/main" id="{83222887-ACD4-BB44-9A97-8771B76FE3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21215" y="939800"/>
            <a:ext cx="5118100" cy="497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25999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9775CA-00F6-1749-BC6A-452152FB8495}"/>
              </a:ext>
            </a:extLst>
          </p:cNvPr>
          <p:cNvSpPr>
            <a:spLocks noGrp="1"/>
          </p:cNvSpPr>
          <p:nvPr>
            <p:ph type="title"/>
          </p:nvPr>
        </p:nvSpPr>
        <p:spPr/>
        <p:txBody>
          <a:bodyPr/>
          <a:lstStyle/>
          <a:p>
            <a:r>
              <a:rPr lang="en-US" dirty="0"/>
              <a:t>Main differences</a:t>
            </a:r>
          </a:p>
        </p:txBody>
      </p:sp>
      <p:sp>
        <p:nvSpPr>
          <p:cNvPr id="5" name="Content Placeholder 4">
            <a:extLst>
              <a:ext uri="{FF2B5EF4-FFF2-40B4-BE49-F238E27FC236}">
                <a16:creationId xmlns:a16="http://schemas.microsoft.com/office/drawing/2014/main" id="{AE1C2109-3C09-F149-A046-0B3215F71740}"/>
              </a:ext>
            </a:extLst>
          </p:cNvPr>
          <p:cNvSpPr>
            <a:spLocks noGrp="1"/>
          </p:cNvSpPr>
          <p:nvPr>
            <p:ph sz="half" idx="1"/>
          </p:nvPr>
        </p:nvSpPr>
        <p:spPr>
          <a:xfrm>
            <a:off x="612647" y="1825625"/>
            <a:ext cx="10962825" cy="4351338"/>
          </a:xfrm>
        </p:spPr>
        <p:txBody>
          <a:bodyPr/>
          <a:lstStyle/>
          <a:p>
            <a:r>
              <a:rPr lang="en-US" dirty="0"/>
              <a:t>COBIT and COSO are both IT frameworks</a:t>
            </a:r>
          </a:p>
          <a:p>
            <a:r>
              <a:rPr lang="en-US" dirty="0"/>
              <a:t>COSO covers broad enterprise risk, COBIT is more technology focused.</a:t>
            </a:r>
          </a:p>
          <a:p>
            <a:r>
              <a:rPr lang="en-US" dirty="0"/>
              <a:t>For this class and the group project, you will use </a:t>
            </a:r>
            <a:r>
              <a:rPr lang="en-US" b="1" dirty="0"/>
              <a:t>COSO</a:t>
            </a:r>
            <a:r>
              <a:rPr lang="en-US" dirty="0"/>
              <a:t> framework.</a:t>
            </a:r>
          </a:p>
        </p:txBody>
      </p:sp>
    </p:spTree>
    <p:extLst>
      <p:ext uri="{BB962C8B-B14F-4D97-AF65-F5344CB8AC3E}">
        <p14:creationId xmlns:p14="http://schemas.microsoft.com/office/powerpoint/2010/main" val="2175062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17D6E-5665-A04F-84C8-CD8E7879675A}"/>
              </a:ext>
            </a:extLst>
          </p:cNvPr>
          <p:cNvSpPr>
            <a:spLocks noGrp="1"/>
          </p:cNvSpPr>
          <p:nvPr>
            <p:ph type="title"/>
          </p:nvPr>
        </p:nvSpPr>
        <p:spPr/>
        <p:txBody>
          <a:bodyPr/>
          <a:lstStyle/>
          <a:p>
            <a:r>
              <a:rPr lang="en-US" dirty="0"/>
              <a:t>Interviewing people live</a:t>
            </a:r>
          </a:p>
        </p:txBody>
      </p:sp>
      <p:sp>
        <p:nvSpPr>
          <p:cNvPr id="3" name="Content Placeholder 2">
            <a:extLst>
              <a:ext uri="{FF2B5EF4-FFF2-40B4-BE49-F238E27FC236}">
                <a16:creationId xmlns:a16="http://schemas.microsoft.com/office/drawing/2014/main" id="{E0948E74-A61F-9249-81EC-1F0F327B03B1}"/>
              </a:ext>
            </a:extLst>
          </p:cNvPr>
          <p:cNvSpPr>
            <a:spLocks noGrp="1"/>
          </p:cNvSpPr>
          <p:nvPr>
            <p:ph idx="1"/>
          </p:nvPr>
        </p:nvSpPr>
        <p:spPr/>
        <p:txBody>
          <a:bodyPr>
            <a:normAutofit/>
          </a:bodyPr>
          <a:lstStyle/>
          <a:p>
            <a:r>
              <a:rPr lang="en-US" sz="3200" dirty="0"/>
              <a:t>“Live”= an actual session between you and the other person</a:t>
            </a:r>
          </a:p>
          <a:p>
            <a:r>
              <a:rPr lang="en-US" sz="3200" dirty="0"/>
              <a:t>An interview if a formal consultation, usually to evaluate qualifications</a:t>
            </a:r>
          </a:p>
          <a:p>
            <a:pPr lvl="1"/>
            <a:r>
              <a:rPr lang="en-US" sz="2800" dirty="0"/>
              <a:t>Can you think of a time you have interviewed before?</a:t>
            </a:r>
          </a:p>
        </p:txBody>
      </p:sp>
    </p:spTree>
    <p:extLst>
      <p:ext uri="{BB962C8B-B14F-4D97-AF65-F5344CB8AC3E}">
        <p14:creationId xmlns:p14="http://schemas.microsoft.com/office/powerpoint/2010/main" val="3220803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F65A3-C665-254F-A14D-F18CC3D42A94}"/>
              </a:ext>
            </a:extLst>
          </p:cNvPr>
          <p:cNvSpPr>
            <a:spLocks noGrp="1"/>
          </p:cNvSpPr>
          <p:nvPr>
            <p:ph type="title"/>
          </p:nvPr>
        </p:nvSpPr>
        <p:spPr/>
        <p:txBody>
          <a:bodyPr/>
          <a:lstStyle/>
          <a:p>
            <a:r>
              <a:rPr lang="en-US" dirty="0"/>
              <a:t>One is linear in process, the other is not.</a:t>
            </a:r>
          </a:p>
        </p:txBody>
      </p:sp>
      <p:sp>
        <p:nvSpPr>
          <p:cNvPr id="3" name="Content Placeholder 2">
            <a:extLst>
              <a:ext uri="{FF2B5EF4-FFF2-40B4-BE49-F238E27FC236}">
                <a16:creationId xmlns:a16="http://schemas.microsoft.com/office/drawing/2014/main" id="{B35F3B0E-BE59-AD46-B48D-2E521EEA0174}"/>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89C7BCF5-59B0-E64F-960D-311BFEDB4131}"/>
              </a:ext>
            </a:extLst>
          </p:cNvPr>
          <p:cNvSpPr>
            <a:spLocks noGrp="1"/>
          </p:cNvSpPr>
          <p:nvPr>
            <p:ph sz="half" idx="2"/>
          </p:nvPr>
        </p:nvSpPr>
        <p:spPr/>
        <p:txBody>
          <a:bodyPr/>
          <a:lstStyle/>
          <a:p>
            <a:endParaRPr lang="en-US"/>
          </a:p>
        </p:txBody>
      </p:sp>
      <p:pic>
        <p:nvPicPr>
          <p:cNvPr id="5" name="Picture 2" descr="COSO Framework: What it is and How to Use it | i-Sight">
            <a:extLst>
              <a:ext uri="{FF2B5EF4-FFF2-40B4-BE49-F238E27FC236}">
                <a16:creationId xmlns:a16="http://schemas.microsoft.com/office/drawing/2014/main" id="{403E800F-6EE5-6549-BA16-9143417700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5280" y="1913136"/>
            <a:ext cx="3297865" cy="320784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Key Concepts of COBIT 5">
            <a:extLst>
              <a:ext uri="{FF2B5EF4-FFF2-40B4-BE49-F238E27FC236}">
                <a16:creationId xmlns:a16="http://schemas.microsoft.com/office/drawing/2014/main" id="{CE5BC960-E07F-AC4A-88DA-60B29E3153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5700" y="2036095"/>
            <a:ext cx="5494599" cy="2961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56181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E2E8-E69A-524D-AECF-476518E80E6C}"/>
              </a:ext>
            </a:extLst>
          </p:cNvPr>
          <p:cNvSpPr>
            <a:spLocks noGrp="1"/>
          </p:cNvSpPr>
          <p:nvPr>
            <p:ph type="title"/>
          </p:nvPr>
        </p:nvSpPr>
        <p:spPr/>
        <p:txBody>
          <a:bodyPr/>
          <a:lstStyle/>
          <a:p>
            <a:r>
              <a:rPr lang="en-US" dirty="0"/>
              <a:t>Benefits of the frameworks</a:t>
            </a:r>
          </a:p>
        </p:txBody>
      </p:sp>
      <p:sp>
        <p:nvSpPr>
          <p:cNvPr id="3" name="Content Placeholder 2">
            <a:extLst>
              <a:ext uri="{FF2B5EF4-FFF2-40B4-BE49-F238E27FC236}">
                <a16:creationId xmlns:a16="http://schemas.microsoft.com/office/drawing/2014/main" id="{09375B5B-52D5-BF4B-889C-BAB41EB28994}"/>
              </a:ext>
            </a:extLst>
          </p:cNvPr>
          <p:cNvSpPr>
            <a:spLocks noGrp="1"/>
          </p:cNvSpPr>
          <p:nvPr>
            <p:ph sz="half" idx="1"/>
          </p:nvPr>
        </p:nvSpPr>
        <p:spPr/>
        <p:txBody>
          <a:bodyPr>
            <a:normAutofit fontScale="77500" lnSpcReduction="20000"/>
          </a:bodyPr>
          <a:lstStyle/>
          <a:p>
            <a:r>
              <a:rPr lang="en-US" dirty="0"/>
              <a:t>COSO:</a:t>
            </a:r>
          </a:p>
          <a:p>
            <a:pPr algn="just"/>
            <a:r>
              <a:rPr lang="en-US" b="1" i="0" dirty="0">
                <a:solidFill>
                  <a:srgbClr val="000000"/>
                </a:solidFill>
                <a:effectLst/>
              </a:rPr>
              <a:t>Enhanced internal control: </a:t>
            </a:r>
            <a:r>
              <a:rPr lang="en-US" b="0" i="0" dirty="0">
                <a:solidFill>
                  <a:srgbClr val="000000"/>
                </a:solidFill>
                <a:effectLst/>
              </a:rPr>
              <a:t>It systematically creates and maintains internal control systems that optimize operations and asset protection.  </a:t>
            </a:r>
          </a:p>
          <a:p>
            <a:pPr algn="just"/>
            <a:r>
              <a:rPr lang="en-US" b="1" i="0" dirty="0">
                <a:solidFill>
                  <a:srgbClr val="000000"/>
                </a:solidFill>
                <a:effectLst/>
              </a:rPr>
              <a:t>Improved risk management: </a:t>
            </a:r>
            <a:r>
              <a:rPr lang="en-US" b="0" i="0" dirty="0">
                <a:solidFill>
                  <a:srgbClr val="000000"/>
                </a:solidFill>
                <a:effectLst/>
              </a:rPr>
              <a:t>COSO aids in identifying, assessing, and mitigating risks, leading to informed risk-taking.  </a:t>
            </a:r>
          </a:p>
          <a:p>
            <a:pPr algn="just"/>
            <a:r>
              <a:rPr lang="en-US" b="1" i="0" dirty="0">
                <a:solidFill>
                  <a:srgbClr val="000000"/>
                </a:solidFill>
                <a:effectLst/>
              </a:rPr>
              <a:t>Better compliance: </a:t>
            </a:r>
            <a:r>
              <a:rPr lang="en-US" b="0" i="0" dirty="0">
                <a:solidFill>
                  <a:srgbClr val="000000"/>
                </a:solidFill>
                <a:effectLst/>
              </a:rPr>
              <a:t>Regulatory and compliance requirements are better met, reducing legal risks.  </a:t>
            </a:r>
          </a:p>
          <a:p>
            <a:pPr algn="just"/>
            <a:r>
              <a:rPr lang="en-US" b="1" i="0" dirty="0">
                <a:solidFill>
                  <a:srgbClr val="000000"/>
                </a:solidFill>
                <a:effectLst/>
              </a:rPr>
              <a:t>Increased transparency: </a:t>
            </a:r>
            <a:r>
              <a:rPr lang="en-US" b="0" i="0" dirty="0">
                <a:solidFill>
                  <a:srgbClr val="000000"/>
                </a:solidFill>
                <a:effectLst/>
              </a:rPr>
              <a:t>The framework promotes transparent reporting, fostering stakeholder trust. </a:t>
            </a:r>
          </a:p>
          <a:p>
            <a:pPr marL="0" indent="0">
              <a:buNone/>
            </a:pPr>
            <a:br>
              <a:rPr lang="en-US" dirty="0"/>
            </a:br>
            <a:endParaRPr lang="en-US" dirty="0"/>
          </a:p>
        </p:txBody>
      </p:sp>
      <p:sp>
        <p:nvSpPr>
          <p:cNvPr id="4" name="Content Placeholder 3">
            <a:extLst>
              <a:ext uri="{FF2B5EF4-FFF2-40B4-BE49-F238E27FC236}">
                <a16:creationId xmlns:a16="http://schemas.microsoft.com/office/drawing/2014/main" id="{31404FC8-AE35-0C40-8CB6-E6DFE6FB2B79}"/>
              </a:ext>
            </a:extLst>
          </p:cNvPr>
          <p:cNvSpPr>
            <a:spLocks noGrp="1"/>
          </p:cNvSpPr>
          <p:nvPr>
            <p:ph sz="half" idx="2"/>
          </p:nvPr>
        </p:nvSpPr>
        <p:spPr/>
        <p:txBody>
          <a:bodyPr>
            <a:normAutofit fontScale="77500" lnSpcReduction="20000"/>
          </a:bodyPr>
          <a:lstStyle/>
          <a:p>
            <a:r>
              <a:rPr lang="en-US" dirty="0"/>
              <a:t>COBIT:</a:t>
            </a:r>
          </a:p>
          <a:p>
            <a:pPr algn="just"/>
            <a:r>
              <a:rPr lang="en-US" b="1" i="0" dirty="0">
                <a:solidFill>
                  <a:srgbClr val="000000"/>
                </a:solidFill>
                <a:effectLst/>
              </a:rPr>
              <a:t>Enhanced IT governance</a:t>
            </a:r>
            <a:r>
              <a:rPr lang="en-US" b="0" i="0" dirty="0">
                <a:solidFill>
                  <a:srgbClr val="000000"/>
                </a:solidFill>
                <a:effectLst/>
              </a:rPr>
              <a:t>: It provides a structured framework for aligning IT strategies with organizational goals, enhancing decision-making. </a:t>
            </a:r>
          </a:p>
          <a:p>
            <a:pPr algn="just"/>
            <a:r>
              <a:rPr lang="en-US" b="1" i="0" dirty="0">
                <a:solidFill>
                  <a:srgbClr val="000000"/>
                </a:solidFill>
                <a:effectLst/>
              </a:rPr>
              <a:t>Improved risk management</a:t>
            </a:r>
            <a:r>
              <a:rPr lang="en-US" b="0" i="0" dirty="0">
                <a:solidFill>
                  <a:srgbClr val="000000"/>
                </a:solidFill>
                <a:effectLst/>
              </a:rPr>
              <a:t>: COBIT assists in identifying, assessing, and managing IT-related risks effectively. </a:t>
            </a:r>
          </a:p>
          <a:p>
            <a:pPr algn="just"/>
            <a:r>
              <a:rPr lang="en-US" b="1" i="0" dirty="0">
                <a:solidFill>
                  <a:srgbClr val="000000"/>
                </a:solidFill>
                <a:effectLst/>
              </a:rPr>
              <a:t>Optimized resource utilization</a:t>
            </a:r>
            <a:r>
              <a:rPr lang="en-US" b="0" i="0" dirty="0">
                <a:solidFill>
                  <a:srgbClr val="000000"/>
                </a:solidFill>
                <a:effectLst/>
              </a:rPr>
              <a:t>: Organizations can better allocate and utilize IT resources to achieve business objectives. </a:t>
            </a:r>
          </a:p>
          <a:p>
            <a:pPr algn="just"/>
            <a:r>
              <a:rPr lang="en-US" b="1" i="0" dirty="0">
                <a:solidFill>
                  <a:srgbClr val="000000"/>
                </a:solidFill>
                <a:effectLst/>
              </a:rPr>
              <a:t>Standardized IT processes</a:t>
            </a:r>
            <a:r>
              <a:rPr lang="en-US" b="0" i="0" dirty="0">
                <a:solidFill>
                  <a:srgbClr val="000000"/>
                </a:solidFill>
                <a:effectLst/>
              </a:rPr>
              <a:t>: COBIT promotes uniform processes and practices across the organization's IT landscape. </a:t>
            </a:r>
          </a:p>
          <a:p>
            <a:endParaRPr lang="en-US" dirty="0"/>
          </a:p>
        </p:txBody>
      </p:sp>
    </p:spTree>
    <p:extLst>
      <p:ext uri="{BB962C8B-B14F-4D97-AF65-F5344CB8AC3E}">
        <p14:creationId xmlns:p14="http://schemas.microsoft.com/office/powerpoint/2010/main" val="15478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4A694DD-5421-534C-8183-F98F34D3B3BA}"/>
              </a:ext>
            </a:extLst>
          </p:cNvPr>
          <p:cNvSpPr>
            <a:spLocks noGrp="1"/>
          </p:cNvSpPr>
          <p:nvPr>
            <p:ph type="title"/>
          </p:nvPr>
        </p:nvSpPr>
        <p:spPr/>
        <p:txBody>
          <a:bodyPr/>
          <a:lstStyle/>
          <a:p>
            <a:r>
              <a:rPr lang="en-US" dirty="0"/>
              <a:t>Analytical skills</a:t>
            </a:r>
          </a:p>
        </p:txBody>
      </p:sp>
      <p:sp>
        <p:nvSpPr>
          <p:cNvPr id="5" name="Content Placeholder 4">
            <a:extLst>
              <a:ext uri="{FF2B5EF4-FFF2-40B4-BE49-F238E27FC236}">
                <a16:creationId xmlns:a16="http://schemas.microsoft.com/office/drawing/2014/main" id="{1C54C913-5753-4547-85C0-A4476E6F29F5}"/>
              </a:ext>
            </a:extLst>
          </p:cNvPr>
          <p:cNvSpPr>
            <a:spLocks noGrp="1"/>
          </p:cNvSpPr>
          <p:nvPr>
            <p:ph sz="half" idx="1"/>
          </p:nvPr>
        </p:nvSpPr>
        <p:spPr>
          <a:xfrm>
            <a:off x="612648" y="1825625"/>
            <a:ext cx="3709970" cy="1790411"/>
          </a:xfrm>
        </p:spPr>
        <p:txBody>
          <a:bodyPr/>
          <a:lstStyle/>
          <a:p>
            <a:r>
              <a:rPr lang="en-US" b="1" dirty="0"/>
              <a:t>Beginning of the cycle:</a:t>
            </a:r>
          </a:p>
          <a:p>
            <a:pPr lvl="1"/>
            <a:r>
              <a:rPr lang="en-US" dirty="0"/>
              <a:t>Business analysis</a:t>
            </a:r>
          </a:p>
          <a:p>
            <a:pPr lvl="1"/>
            <a:r>
              <a:rPr lang="en-US" dirty="0"/>
              <a:t>Requirements gathering</a:t>
            </a:r>
          </a:p>
          <a:p>
            <a:pPr lvl="1"/>
            <a:endParaRPr lang="en-US" dirty="0"/>
          </a:p>
        </p:txBody>
      </p:sp>
      <p:sp>
        <p:nvSpPr>
          <p:cNvPr id="6" name="Content Placeholder 5">
            <a:extLst>
              <a:ext uri="{FF2B5EF4-FFF2-40B4-BE49-F238E27FC236}">
                <a16:creationId xmlns:a16="http://schemas.microsoft.com/office/drawing/2014/main" id="{2692CE8F-9E4D-E94A-B9E9-6D74B76D32D6}"/>
              </a:ext>
            </a:extLst>
          </p:cNvPr>
          <p:cNvSpPr>
            <a:spLocks noGrp="1"/>
          </p:cNvSpPr>
          <p:nvPr>
            <p:ph sz="half" idx="2"/>
          </p:nvPr>
        </p:nvSpPr>
        <p:spPr>
          <a:xfrm>
            <a:off x="7419108" y="1825625"/>
            <a:ext cx="3934691" cy="1790411"/>
          </a:xfrm>
        </p:spPr>
        <p:txBody>
          <a:bodyPr/>
          <a:lstStyle/>
          <a:p>
            <a:r>
              <a:rPr lang="en-US" b="1" dirty="0"/>
              <a:t>Monitoring the cycle:</a:t>
            </a:r>
          </a:p>
          <a:p>
            <a:pPr lvl="1"/>
            <a:r>
              <a:rPr lang="en-US" dirty="0"/>
              <a:t>IT auditors</a:t>
            </a:r>
          </a:p>
          <a:p>
            <a:pPr lvl="1"/>
            <a:r>
              <a:rPr lang="en-US" dirty="0"/>
              <a:t>Requirements gathering &amp; monitoring</a:t>
            </a:r>
          </a:p>
          <a:p>
            <a:pPr lvl="1"/>
            <a:endParaRPr lang="en-US" dirty="0"/>
          </a:p>
        </p:txBody>
      </p:sp>
      <p:cxnSp>
        <p:nvCxnSpPr>
          <p:cNvPr id="8" name="Elbow Connector 7">
            <a:extLst>
              <a:ext uri="{FF2B5EF4-FFF2-40B4-BE49-F238E27FC236}">
                <a16:creationId xmlns:a16="http://schemas.microsoft.com/office/drawing/2014/main" id="{98C09F28-4CBD-E546-84DB-D710D41E497C}"/>
              </a:ext>
            </a:extLst>
          </p:cNvPr>
          <p:cNvCxnSpPr>
            <a:cxnSpLocks/>
            <a:stCxn id="6" idx="2"/>
            <a:endCxn id="5" idx="2"/>
          </p:cNvCxnSpPr>
          <p:nvPr/>
        </p:nvCxnSpPr>
        <p:spPr>
          <a:xfrm rot="5400000">
            <a:off x="5927044" y="156626"/>
            <a:ext cx="12700" cy="6918821"/>
          </a:xfrm>
          <a:prstGeom prst="bentConnector3">
            <a:avLst>
              <a:gd name="adj1" fmla="val 1800000"/>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6E97667-9CB7-574D-AF1E-F70B54FB973D}"/>
              </a:ext>
            </a:extLst>
          </p:cNvPr>
          <p:cNvSpPr/>
          <p:nvPr/>
        </p:nvSpPr>
        <p:spPr>
          <a:xfrm>
            <a:off x="4772893" y="3616036"/>
            <a:ext cx="3124198" cy="841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Same skills being used</a:t>
            </a:r>
          </a:p>
        </p:txBody>
      </p:sp>
    </p:spTree>
    <p:extLst>
      <p:ext uri="{BB962C8B-B14F-4D97-AF65-F5344CB8AC3E}">
        <p14:creationId xmlns:p14="http://schemas.microsoft.com/office/powerpoint/2010/main" val="35968641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842EA-13B4-D240-8432-34F86C3C3C4E}"/>
              </a:ext>
            </a:extLst>
          </p:cNvPr>
          <p:cNvSpPr>
            <a:spLocks noGrp="1"/>
          </p:cNvSpPr>
          <p:nvPr>
            <p:ph type="title"/>
          </p:nvPr>
        </p:nvSpPr>
        <p:spPr/>
        <p:txBody>
          <a:bodyPr/>
          <a:lstStyle/>
          <a:p>
            <a:r>
              <a:rPr lang="en-US" dirty="0"/>
              <a:t>Business Controls</a:t>
            </a:r>
          </a:p>
        </p:txBody>
      </p:sp>
      <p:sp>
        <p:nvSpPr>
          <p:cNvPr id="3" name="Content Placeholder 2">
            <a:extLst>
              <a:ext uri="{FF2B5EF4-FFF2-40B4-BE49-F238E27FC236}">
                <a16:creationId xmlns:a16="http://schemas.microsoft.com/office/drawing/2014/main" id="{137711DE-DB1A-3D48-8B12-27A59BA820A8}"/>
              </a:ext>
            </a:extLst>
          </p:cNvPr>
          <p:cNvSpPr>
            <a:spLocks noGrp="1"/>
          </p:cNvSpPr>
          <p:nvPr>
            <p:ph idx="1"/>
          </p:nvPr>
        </p:nvSpPr>
        <p:spPr/>
        <p:txBody>
          <a:bodyPr/>
          <a:lstStyle/>
          <a:p>
            <a:r>
              <a:rPr lang="en-US" sz="2800" dirty="0"/>
              <a:t>Controls are defined as the policies, procedures, practices and organizational structures designed to provide reasonable assurance that business objectives will be achieved and undesired events will be prevented.</a:t>
            </a:r>
          </a:p>
          <a:p>
            <a:endParaRPr lang="en-US" dirty="0"/>
          </a:p>
        </p:txBody>
      </p:sp>
    </p:spTree>
    <p:extLst>
      <p:ext uri="{BB962C8B-B14F-4D97-AF65-F5344CB8AC3E}">
        <p14:creationId xmlns:p14="http://schemas.microsoft.com/office/powerpoint/2010/main" val="2496211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5B1C1-9C9E-094F-AC4C-2EB5A3F22A47}"/>
              </a:ext>
            </a:extLst>
          </p:cNvPr>
          <p:cNvSpPr>
            <a:spLocks noGrp="1"/>
          </p:cNvSpPr>
          <p:nvPr>
            <p:ph type="title"/>
          </p:nvPr>
        </p:nvSpPr>
        <p:spPr/>
        <p:txBody>
          <a:bodyPr/>
          <a:lstStyle/>
          <a:p>
            <a:r>
              <a:rPr lang="en-US" dirty="0"/>
              <a:t>How to interview</a:t>
            </a:r>
          </a:p>
        </p:txBody>
      </p:sp>
      <p:sp>
        <p:nvSpPr>
          <p:cNvPr id="3" name="Content Placeholder 2">
            <a:extLst>
              <a:ext uri="{FF2B5EF4-FFF2-40B4-BE49-F238E27FC236}">
                <a16:creationId xmlns:a16="http://schemas.microsoft.com/office/drawing/2014/main" id="{E9347B13-6C0E-6A41-95A0-4CA637FA8C23}"/>
              </a:ext>
            </a:extLst>
          </p:cNvPr>
          <p:cNvSpPr>
            <a:spLocks noGrp="1"/>
          </p:cNvSpPr>
          <p:nvPr>
            <p:ph idx="1"/>
          </p:nvPr>
        </p:nvSpPr>
        <p:spPr/>
        <p:txBody>
          <a:bodyPr>
            <a:normAutofit/>
          </a:bodyPr>
          <a:lstStyle/>
          <a:p>
            <a:r>
              <a:rPr lang="en-US" sz="3600" dirty="0" err="1"/>
              <a:t>Saffer’s</a:t>
            </a:r>
            <a:r>
              <a:rPr lang="en-US" sz="3600" dirty="0"/>
              <a:t> 3 Rules of Doing Design Research</a:t>
            </a:r>
          </a:p>
          <a:p>
            <a:pPr lvl="1"/>
            <a:r>
              <a:rPr lang="en-US" sz="3200" dirty="0"/>
              <a:t>You go to them</a:t>
            </a:r>
          </a:p>
          <a:p>
            <a:pPr lvl="1"/>
            <a:r>
              <a:rPr lang="en-US" sz="3200" dirty="0"/>
              <a:t>You talk to them</a:t>
            </a:r>
          </a:p>
          <a:p>
            <a:pPr lvl="1"/>
            <a:r>
              <a:rPr lang="en-US" sz="3200" dirty="0"/>
              <a:t>You write it down</a:t>
            </a:r>
          </a:p>
        </p:txBody>
      </p:sp>
    </p:spTree>
    <p:extLst>
      <p:ext uri="{BB962C8B-B14F-4D97-AF65-F5344CB8AC3E}">
        <p14:creationId xmlns:p14="http://schemas.microsoft.com/office/powerpoint/2010/main" val="2358672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690E5E-4888-7E4A-8CBD-668FBE06FEF9}"/>
              </a:ext>
            </a:extLst>
          </p:cNvPr>
          <p:cNvSpPr>
            <a:spLocks noGrp="1"/>
          </p:cNvSpPr>
          <p:nvPr>
            <p:ph type="ctrTitle"/>
          </p:nvPr>
        </p:nvSpPr>
        <p:spPr/>
        <p:txBody>
          <a:bodyPr/>
          <a:lstStyle/>
          <a:p>
            <a:r>
              <a:rPr lang="en-US" dirty="0"/>
              <a:t>Rule#1</a:t>
            </a:r>
          </a:p>
        </p:txBody>
      </p:sp>
      <p:sp>
        <p:nvSpPr>
          <p:cNvPr id="5" name="Subtitle 4">
            <a:extLst>
              <a:ext uri="{FF2B5EF4-FFF2-40B4-BE49-F238E27FC236}">
                <a16:creationId xmlns:a16="http://schemas.microsoft.com/office/drawing/2014/main" id="{6D2DC12C-CB22-A940-8800-3643698D66A3}"/>
              </a:ext>
            </a:extLst>
          </p:cNvPr>
          <p:cNvSpPr>
            <a:spLocks noGrp="1"/>
          </p:cNvSpPr>
          <p:nvPr>
            <p:ph type="subTitle" idx="1"/>
          </p:nvPr>
        </p:nvSpPr>
        <p:spPr/>
        <p:txBody>
          <a:bodyPr/>
          <a:lstStyle/>
          <a:p>
            <a:r>
              <a:rPr lang="en-US" dirty="0"/>
              <a:t>You go </a:t>
            </a:r>
            <a:r>
              <a:rPr lang="en-US" b="1" u="sng" dirty="0"/>
              <a:t>to</a:t>
            </a:r>
            <a:r>
              <a:rPr lang="en-US" dirty="0"/>
              <a:t> them.</a:t>
            </a:r>
          </a:p>
          <a:p>
            <a:endParaRPr lang="en-US" dirty="0"/>
          </a:p>
          <a:p>
            <a:r>
              <a:rPr lang="en-US" dirty="0"/>
              <a:t>Why? </a:t>
            </a:r>
            <a:r>
              <a:rPr lang="en-US" b="1" dirty="0"/>
              <a:t>Trust</a:t>
            </a:r>
            <a:r>
              <a:rPr lang="en-US" dirty="0"/>
              <a:t>.</a:t>
            </a:r>
          </a:p>
        </p:txBody>
      </p:sp>
    </p:spTree>
    <p:extLst>
      <p:ext uri="{BB962C8B-B14F-4D97-AF65-F5344CB8AC3E}">
        <p14:creationId xmlns:p14="http://schemas.microsoft.com/office/powerpoint/2010/main" val="154710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690E5E-4888-7E4A-8CBD-668FBE06FEF9}"/>
              </a:ext>
            </a:extLst>
          </p:cNvPr>
          <p:cNvSpPr>
            <a:spLocks noGrp="1"/>
          </p:cNvSpPr>
          <p:nvPr>
            <p:ph type="ctrTitle"/>
          </p:nvPr>
        </p:nvSpPr>
        <p:spPr/>
        <p:txBody>
          <a:bodyPr/>
          <a:lstStyle/>
          <a:p>
            <a:r>
              <a:rPr lang="en-US" dirty="0"/>
              <a:t>Rule#2</a:t>
            </a:r>
          </a:p>
        </p:txBody>
      </p:sp>
      <p:sp>
        <p:nvSpPr>
          <p:cNvPr id="5" name="Subtitle 4">
            <a:extLst>
              <a:ext uri="{FF2B5EF4-FFF2-40B4-BE49-F238E27FC236}">
                <a16:creationId xmlns:a16="http://schemas.microsoft.com/office/drawing/2014/main" id="{6D2DC12C-CB22-A940-8800-3643698D66A3}"/>
              </a:ext>
            </a:extLst>
          </p:cNvPr>
          <p:cNvSpPr>
            <a:spLocks noGrp="1"/>
          </p:cNvSpPr>
          <p:nvPr>
            <p:ph type="subTitle" idx="1"/>
          </p:nvPr>
        </p:nvSpPr>
        <p:spPr/>
        <p:txBody>
          <a:bodyPr/>
          <a:lstStyle/>
          <a:p>
            <a:r>
              <a:rPr lang="en-US" dirty="0"/>
              <a:t>You </a:t>
            </a:r>
            <a:r>
              <a:rPr lang="en-US" b="1" u="sng" dirty="0"/>
              <a:t>talk</a:t>
            </a:r>
            <a:r>
              <a:rPr lang="en-US" dirty="0"/>
              <a:t> to them.</a:t>
            </a:r>
          </a:p>
          <a:p>
            <a:endParaRPr lang="en-US" dirty="0"/>
          </a:p>
        </p:txBody>
      </p:sp>
    </p:spTree>
    <p:extLst>
      <p:ext uri="{BB962C8B-B14F-4D97-AF65-F5344CB8AC3E}">
        <p14:creationId xmlns:p14="http://schemas.microsoft.com/office/powerpoint/2010/main" val="1599538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AFC2C-06BA-5042-8F54-F7B4159A6533}"/>
              </a:ext>
            </a:extLst>
          </p:cNvPr>
          <p:cNvSpPr>
            <a:spLocks noGrp="1"/>
          </p:cNvSpPr>
          <p:nvPr>
            <p:ph type="title"/>
          </p:nvPr>
        </p:nvSpPr>
        <p:spPr/>
        <p:txBody>
          <a:bodyPr/>
          <a:lstStyle/>
          <a:p>
            <a:r>
              <a:rPr lang="en-US" dirty="0"/>
              <a:t>Interviewing tips</a:t>
            </a:r>
          </a:p>
        </p:txBody>
      </p:sp>
      <p:sp>
        <p:nvSpPr>
          <p:cNvPr id="3" name="Content Placeholder 2">
            <a:extLst>
              <a:ext uri="{FF2B5EF4-FFF2-40B4-BE49-F238E27FC236}">
                <a16:creationId xmlns:a16="http://schemas.microsoft.com/office/drawing/2014/main" id="{6D94C4D2-26F2-C94D-9A8E-552808D2195A}"/>
              </a:ext>
            </a:extLst>
          </p:cNvPr>
          <p:cNvSpPr>
            <a:spLocks noGrp="1"/>
          </p:cNvSpPr>
          <p:nvPr>
            <p:ph idx="1"/>
          </p:nvPr>
        </p:nvSpPr>
        <p:spPr/>
        <p:txBody>
          <a:bodyPr/>
          <a:lstStyle/>
          <a:p>
            <a:pPr marL="469900" indent="-457200">
              <a:lnSpc>
                <a:spcPct val="100000"/>
              </a:lnSpc>
              <a:spcBef>
                <a:spcPts val="925"/>
              </a:spcBef>
              <a:buChar char="•"/>
            </a:pPr>
            <a:r>
              <a:rPr lang="en-US" sz="2400" dirty="0">
                <a:cs typeface="Georgia"/>
              </a:rPr>
              <a:t>Prepare</a:t>
            </a:r>
            <a:r>
              <a:rPr lang="en-US" sz="2400" spc="-60" dirty="0">
                <a:cs typeface="Georgia"/>
              </a:rPr>
              <a:t> </a:t>
            </a:r>
            <a:r>
              <a:rPr lang="en-US" sz="2400" dirty="0">
                <a:cs typeface="Georgia"/>
              </a:rPr>
              <a:t>questions</a:t>
            </a:r>
            <a:r>
              <a:rPr lang="en-US" sz="2400" spc="-60" dirty="0">
                <a:cs typeface="Georgia"/>
              </a:rPr>
              <a:t> </a:t>
            </a:r>
            <a:r>
              <a:rPr lang="en-US" sz="2400" dirty="0">
                <a:cs typeface="Georgia"/>
              </a:rPr>
              <a:t>in</a:t>
            </a:r>
            <a:r>
              <a:rPr lang="en-US" sz="2400" spc="-60" dirty="0">
                <a:cs typeface="Georgia"/>
              </a:rPr>
              <a:t> </a:t>
            </a:r>
            <a:r>
              <a:rPr lang="en-US" sz="2400" spc="-10" dirty="0">
                <a:cs typeface="Georgia"/>
              </a:rPr>
              <a:t>advance</a:t>
            </a:r>
            <a:endParaRPr lang="en-US" sz="2400" dirty="0">
              <a:cs typeface="Georgia"/>
            </a:endParaRPr>
          </a:p>
          <a:p>
            <a:pPr marL="584200" marR="5316220" indent="-342900">
              <a:lnSpc>
                <a:spcPct val="110400"/>
              </a:lnSpc>
              <a:spcBef>
                <a:spcPts val="400"/>
              </a:spcBef>
              <a:buChar char="•"/>
            </a:pPr>
            <a:r>
              <a:rPr lang="en-US" sz="2000" dirty="0">
                <a:cs typeface="Georgia"/>
              </a:rPr>
              <a:t>What</a:t>
            </a:r>
            <a:r>
              <a:rPr lang="en-US" sz="2000" spc="-25" dirty="0">
                <a:cs typeface="Georgia"/>
              </a:rPr>
              <a:t> </a:t>
            </a:r>
            <a:r>
              <a:rPr lang="en-US" sz="2000" dirty="0">
                <a:cs typeface="Georgia"/>
              </a:rPr>
              <a:t>do</a:t>
            </a:r>
            <a:r>
              <a:rPr lang="en-US" sz="2000" spc="-15" dirty="0">
                <a:cs typeface="Georgia"/>
              </a:rPr>
              <a:t> </a:t>
            </a:r>
            <a:r>
              <a:rPr lang="en-US" sz="2000" dirty="0">
                <a:cs typeface="Georgia"/>
              </a:rPr>
              <a:t>you</a:t>
            </a:r>
            <a:r>
              <a:rPr lang="en-US" sz="2000" spc="-20" dirty="0">
                <a:cs typeface="Georgia"/>
              </a:rPr>
              <a:t> </a:t>
            </a:r>
            <a:r>
              <a:rPr lang="en-US" sz="2000" dirty="0">
                <a:cs typeface="Georgia"/>
              </a:rPr>
              <a:t>want</a:t>
            </a:r>
            <a:r>
              <a:rPr lang="en-US" sz="2000" spc="-20" dirty="0">
                <a:cs typeface="Georgia"/>
              </a:rPr>
              <a:t> </a:t>
            </a:r>
            <a:r>
              <a:rPr lang="en-US" sz="2000" dirty="0">
                <a:cs typeface="Georgia"/>
              </a:rPr>
              <a:t>to</a:t>
            </a:r>
            <a:r>
              <a:rPr lang="en-US" sz="2000" spc="-15" dirty="0">
                <a:cs typeface="Georgia"/>
              </a:rPr>
              <a:t> </a:t>
            </a:r>
            <a:r>
              <a:rPr lang="en-US" sz="2000" spc="-10" dirty="0">
                <a:cs typeface="Georgia"/>
              </a:rPr>
              <a:t>know? </a:t>
            </a:r>
            <a:r>
              <a:rPr lang="en-US" sz="2000" dirty="0">
                <a:cs typeface="Georgia"/>
              </a:rPr>
              <a:t>Who</a:t>
            </a:r>
            <a:r>
              <a:rPr lang="en-US" sz="2000" spc="-20" dirty="0">
                <a:cs typeface="Georgia"/>
              </a:rPr>
              <a:t> </a:t>
            </a:r>
            <a:r>
              <a:rPr lang="en-US" sz="2000" dirty="0">
                <a:cs typeface="Georgia"/>
              </a:rPr>
              <a:t>is</a:t>
            </a:r>
            <a:r>
              <a:rPr lang="en-US" sz="2000" spc="-15" dirty="0">
                <a:cs typeface="Georgia"/>
              </a:rPr>
              <a:t> </a:t>
            </a:r>
            <a:r>
              <a:rPr lang="en-US" sz="2000" dirty="0">
                <a:cs typeface="Georgia"/>
              </a:rPr>
              <a:t>best</a:t>
            </a:r>
            <a:r>
              <a:rPr lang="en-US" sz="2000" spc="-20" dirty="0">
                <a:cs typeface="Georgia"/>
              </a:rPr>
              <a:t> </a:t>
            </a:r>
            <a:r>
              <a:rPr lang="en-US" sz="2000" dirty="0">
                <a:cs typeface="Georgia"/>
              </a:rPr>
              <a:t>able</a:t>
            </a:r>
            <a:r>
              <a:rPr lang="en-US" sz="2000" spc="-25" dirty="0">
                <a:cs typeface="Georgia"/>
              </a:rPr>
              <a:t> </a:t>
            </a:r>
            <a:r>
              <a:rPr lang="en-US" sz="2000" dirty="0">
                <a:cs typeface="Georgia"/>
              </a:rPr>
              <a:t>to</a:t>
            </a:r>
            <a:r>
              <a:rPr lang="en-US" sz="2000" spc="-15" dirty="0">
                <a:cs typeface="Georgia"/>
              </a:rPr>
              <a:t> </a:t>
            </a:r>
            <a:r>
              <a:rPr lang="en-US" sz="2000" dirty="0">
                <a:cs typeface="Georgia"/>
              </a:rPr>
              <a:t>tell</a:t>
            </a:r>
            <a:r>
              <a:rPr lang="en-US" sz="2000" spc="-20" dirty="0">
                <a:cs typeface="Georgia"/>
              </a:rPr>
              <a:t> you?</a:t>
            </a:r>
            <a:endParaRPr lang="en-US" sz="2000" dirty="0">
              <a:cs typeface="Georgia"/>
            </a:endParaRPr>
          </a:p>
          <a:p>
            <a:pPr marL="1440815" indent="-285750">
              <a:lnSpc>
                <a:spcPct val="100000"/>
              </a:lnSpc>
              <a:spcBef>
                <a:spcPts val="195"/>
              </a:spcBef>
              <a:buChar char="•"/>
            </a:pPr>
            <a:r>
              <a:rPr lang="en-US" sz="1400" dirty="0">
                <a:cs typeface="Georgia"/>
              </a:rPr>
              <a:t>Executives</a:t>
            </a:r>
            <a:r>
              <a:rPr lang="en-US" sz="1400" spc="-30" dirty="0">
                <a:cs typeface="Georgia"/>
              </a:rPr>
              <a:t> </a:t>
            </a:r>
            <a:r>
              <a:rPr lang="en-US" sz="1400" dirty="0">
                <a:cs typeface="Georgia"/>
              </a:rPr>
              <a:t>–</a:t>
            </a:r>
            <a:r>
              <a:rPr lang="en-US" sz="1400" spc="-30" dirty="0">
                <a:cs typeface="Georgia"/>
              </a:rPr>
              <a:t> </a:t>
            </a:r>
            <a:r>
              <a:rPr lang="en-US" sz="1400" dirty="0">
                <a:cs typeface="Georgia"/>
              </a:rPr>
              <a:t>Can</a:t>
            </a:r>
            <a:r>
              <a:rPr lang="en-US" sz="1400" spc="-30" dirty="0">
                <a:cs typeface="Georgia"/>
              </a:rPr>
              <a:t> </a:t>
            </a:r>
            <a:r>
              <a:rPr lang="en-US" sz="1400" dirty="0">
                <a:cs typeface="Georgia"/>
              </a:rPr>
              <a:t>usually</a:t>
            </a:r>
            <a:r>
              <a:rPr lang="en-US" sz="1400" spc="-30" dirty="0">
                <a:cs typeface="Georgia"/>
              </a:rPr>
              <a:t> </a:t>
            </a:r>
            <a:r>
              <a:rPr lang="en-US" sz="1400" dirty="0">
                <a:cs typeface="Georgia"/>
              </a:rPr>
              <a:t>tell</a:t>
            </a:r>
            <a:r>
              <a:rPr lang="en-US" sz="1400" spc="-20" dirty="0">
                <a:cs typeface="Georgia"/>
              </a:rPr>
              <a:t> </a:t>
            </a:r>
            <a:r>
              <a:rPr lang="en-US" sz="1400" dirty="0">
                <a:cs typeface="Georgia"/>
              </a:rPr>
              <a:t>you</a:t>
            </a:r>
            <a:r>
              <a:rPr lang="en-US" sz="1400" spc="-35" dirty="0">
                <a:cs typeface="Georgia"/>
              </a:rPr>
              <a:t> </a:t>
            </a:r>
            <a:r>
              <a:rPr lang="en-US" sz="1400" spc="-20" dirty="0">
                <a:cs typeface="Georgia"/>
              </a:rPr>
              <a:t>why?</a:t>
            </a:r>
            <a:endParaRPr lang="en-US" sz="1400" dirty="0">
              <a:cs typeface="Georgia"/>
            </a:endParaRPr>
          </a:p>
          <a:p>
            <a:pPr marL="1440815" marR="2021205" indent="-285750">
              <a:lnSpc>
                <a:spcPts val="2400"/>
              </a:lnSpc>
              <a:spcBef>
                <a:spcPts val="25"/>
              </a:spcBef>
              <a:buChar char="•"/>
            </a:pPr>
            <a:r>
              <a:rPr lang="en-US" sz="1400" dirty="0">
                <a:cs typeface="Georgia"/>
              </a:rPr>
              <a:t>Managers</a:t>
            </a:r>
            <a:r>
              <a:rPr lang="en-US" sz="1400" spc="-20" dirty="0">
                <a:cs typeface="Georgia"/>
              </a:rPr>
              <a:t> </a:t>
            </a:r>
            <a:r>
              <a:rPr lang="en-US" sz="1400" dirty="0">
                <a:cs typeface="Georgia"/>
              </a:rPr>
              <a:t>–</a:t>
            </a:r>
            <a:r>
              <a:rPr lang="en-US" sz="1400" spc="-25" dirty="0">
                <a:cs typeface="Georgia"/>
              </a:rPr>
              <a:t> </a:t>
            </a:r>
            <a:r>
              <a:rPr lang="en-US" sz="1400" dirty="0">
                <a:cs typeface="Georgia"/>
              </a:rPr>
              <a:t>Can</a:t>
            </a:r>
            <a:r>
              <a:rPr lang="en-US" sz="1400" spc="-25" dirty="0">
                <a:cs typeface="Georgia"/>
              </a:rPr>
              <a:t> </a:t>
            </a:r>
            <a:r>
              <a:rPr lang="en-US" sz="1400" dirty="0">
                <a:cs typeface="Georgia"/>
              </a:rPr>
              <a:t>usually</a:t>
            </a:r>
            <a:r>
              <a:rPr lang="en-US" sz="1400" spc="-20" dirty="0">
                <a:cs typeface="Georgia"/>
              </a:rPr>
              <a:t> </a:t>
            </a:r>
            <a:r>
              <a:rPr lang="en-US" sz="1400" dirty="0">
                <a:cs typeface="Georgia"/>
              </a:rPr>
              <a:t>tell</a:t>
            </a:r>
            <a:r>
              <a:rPr lang="en-US" sz="1400" spc="-15" dirty="0">
                <a:cs typeface="Georgia"/>
              </a:rPr>
              <a:t> </a:t>
            </a:r>
            <a:r>
              <a:rPr lang="en-US" sz="1400" dirty="0">
                <a:cs typeface="Georgia"/>
              </a:rPr>
              <a:t>who?</a:t>
            </a:r>
            <a:r>
              <a:rPr lang="en-US" sz="1400" spc="-20" dirty="0">
                <a:cs typeface="Georgia"/>
              </a:rPr>
              <a:t> </a:t>
            </a:r>
            <a:r>
              <a:rPr lang="en-US" sz="1400" dirty="0">
                <a:cs typeface="Georgia"/>
              </a:rPr>
              <a:t>where?</a:t>
            </a:r>
            <a:r>
              <a:rPr lang="en-US" sz="1400" spc="-20" dirty="0">
                <a:cs typeface="Georgia"/>
              </a:rPr>
              <a:t> </a:t>
            </a:r>
            <a:r>
              <a:rPr lang="en-US" sz="1400" dirty="0">
                <a:cs typeface="Georgia"/>
              </a:rPr>
              <a:t>And</a:t>
            </a:r>
            <a:r>
              <a:rPr lang="en-US" sz="1400" spc="-30" dirty="0">
                <a:cs typeface="Georgia"/>
              </a:rPr>
              <a:t> </a:t>
            </a:r>
            <a:r>
              <a:rPr lang="en-US" sz="1400" spc="-10" dirty="0">
                <a:cs typeface="Georgia"/>
              </a:rPr>
              <a:t>what? </a:t>
            </a:r>
            <a:r>
              <a:rPr lang="en-US" sz="1400" dirty="0">
                <a:cs typeface="Georgia"/>
              </a:rPr>
              <a:t>Workers</a:t>
            </a:r>
            <a:r>
              <a:rPr lang="en-US" sz="1400" spc="-25" dirty="0">
                <a:cs typeface="Georgia"/>
              </a:rPr>
              <a:t> </a:t>
            </a:r>
            <a:r>
              <a:rPr lang="en-US" sz="1400" dirty="0">
                <a:cs typeface="Georgia"/>
              </a:rPr>
              <a:t>–</a:t>
            </a:r>
            <a:r>
              <a:rPr lang="en-US" sz="1400" spc="-25" dirty="0">
                <a:cs typeface="Georgia"/>
              </a:rPr>
              <a:t> </a:t>
            </a:r>
            <a:r>
              <a:rPr lang="en-US" sz="1400" dirty="0">
                <a:cs typeface="Georgia"/>
              </a:rPr>
              <a:t>Are</a:t>
            </a:r>
            <a:r>
              <a:rPr lang="en-US" sz="1400" spc="-30" dirty="0">
                <a:cs typeface="Georgia"/>
              </a:rPr>
              <a:t> </a:t>
            </a:r>
            <a:r>
              <a:rPr lang="en-US" sz="1400" dirty="0">
                <a:cs typeface="Georgia"/>
              </a:rPr>
              <a:t>usually</a:t>
            </a:r>
            <a:r>
              <a:rPr lang="en-US" sz="1400" spc="-20" dirty="0">
                <a:cs typeface="Georgia"/>
              </a:rPr>
              <a:t> </a:t>
            </a:r>
            <a:r>
              <a:rPr lang="en-US" sz="1400" dirty="0">
                <a:cs typeface="Georgia"/>
              </a:rPr>
              <a:t>the</a:t>
            </a:r>
            <a:r>
              <a:rPr lang="en-US" sz="1400" spc="-25" dirty="0">
                <a:cs typeface="Georgia"/>
              </a:rPr>
              <a:t> </a:t>
            </a:r>
            <a:r>
              <a:rPr lang="en-US" sz="1400" dirty="0">
                <a:cs typeface="Georgia"/>
              </a:rPr>
              <a:t>only</a:t>
            </a:r>
            <a:r>
              <a:rPr lang="en-US" sz="1400" spc="-25" dirty="0">
                <a:cs typeface="Georgia"/>
              </a:rPr>
              <a:t> </a:t>
            </a:r>
            <a:r>
              <a:rPr lang="en-US" sz="1400" dirty="0">
                <a:cs typeface="Georgia"/>
              </a:rPr>
              <a:t>ones</a:t>
            </a:r>
            <a:r>
              <a:rPr lang="en-US" sz="1400" spc="-20" dirty="0">
                <a:cs typeface="Georgia"/>
              </a:rPr>
              <a:t> </a:t>
            </a:r>
            <a:r>
              <a:rPr lang="en-US" sz="1400" dirty="0">
                <a:cs typeface="Georgia"/>
              </a:rPr>
              <a:t>who</a:t>
            </a:r>
            <a:r>
              <a:rPr lang="en-US" sz="1400" spc="-20" dirty="0">
                <a:cs typeface="Georgia"/>
              </a:rPr>
              <a:t> </a:t>
            </a:r>
            <a:r>
              <a:rPr lang="en-US" sz="1400" dirty="0">
                <a:cs typeface="Georgia"/>
              </a:rPr>
              <a:t>can</a:t>
            </a:r>
            <a:r>
              <a:rPr lang="en-US" sz="1400" spc="-25" dirty="0">
                <a:cs typeface="Georgia"/>
              </a:rPr>
              <a:t> </a:t>
            </a:r>
            <a:r>
              <a:rPr lang="en-US" sz="1400" dirty="0">
                <a:cs typeface="Georgia"/>
              </a:rPr>
              <a:t>tell</a:t>
            </a:r>
            <a:r>
              <a:rPr lang="en-US" sz="1400" spc="-15" dirty="0">
                <a:cs typeface="Georgia"/>
              </a:rPr>
              <a:t> </a:t>
            </a:r>
            <a:r>
              <a:rPr lang="en-US" sz="1400" dirty="0">
                <a:cs typeface="Georgia"/>
              </a:rPr>
              <a:t>you</a:t>
            </a:r>
            <a:r>
              <a:rPr lang="en-US" sz="1400" spc="-30" dirty="0">
                <a:cs typeface="Georgia"/>
              </a:rPr>
              <a:t> </a:t>
            </a:r>
            <a:r>
              <a:rPr lang="en-US" sz="1400" spc="-20" dirty="0">
                <a:cs typeface="Georgia"/>
              </a:rPr>
              <a:t>how?</a:t>
            </a:r>
            <a:endParaRPr lang="en-US" sz="1400" dirty="0">
              <a:cs typeface="Georgia"/>
            </a:endParaRPr>
          </a:p>
          <a:p>
            <a:pPr marL="285750" indent="-285750">
              <a:lnSpc>
                <a:spcPct val="100000"/>
              </a:lnSpc>
              <a:spcBef>
                <a:spcPts val="1175"/>
              </a:spcBef>
              <a:buChar char="•"/>
            </a:pPr>
            <a:endParaRPr lang="en-US" sz="1400" dirty="0">
              <a:cs typeface="Georgia"/>
            </a:endParaRPr>
          </a:p>
          <a:p>
            <a:pPr marL="469900" indent="-457200">
              <a:lnSpc>
                <a:spcPct val="100000"/>
              </a:lnSpc>
              <a:buChar char="•"/>
            </a:pPr>
            <a:r>
              <a:rPr lang="en-US" sz="2400" dirty="0">
                <a:cs typeface="Georgia"/>
              </a:rPr>
              <a:t>Ask</a:t>
            </a:r>
            <a:r>
              <a:rPr lang="en-US" sz="2400" spc="-50" dirty="0">
                <a:cs typeface="Georgia"/>
              </a:rPr>
              <a:t> </a:t>
            </a:r>
            <a:r>
              <a:rPr lang="en-US" sz="2400" dirty="0">
                <a:cs typeface="Georgia"/>
              </a:rPr>
              <a:t>open</a:t>
            </a:r>
            <a:r>
              <a:rPr lang="en-US" sz="2400" spc="-55" dirty="0">
                <a:cs typeface="Georgia"/>
              </a:rPr>
              <a:t> </a:t>
            </a:r>
            <a:r>
              <a:rPr lang="en-US" sz="2400" dirty="0">
                <a:cs typeface="Georgia"/>
              </a:rPr>
              <a:t>ended</a:t>
            </a:r>
            <a:r>
              <a:rPr lang="en-US" sz="2400" spc="-55" dirty="0">
                <a:cs typeface="Georgia"/>
              </a:rPr>
              <a:t> </a:t>
            </a:r>
            <a:r>
              <a:rPr lang="en-US" sz="2400" spc="-10" dirty="0">
                <a:cs typeface="Georgia"/>
              </a:rPr>
              <a:t>questions</a:t>
            </a:r>
            <a:endParaRPr lang="en-US" sz="2400" dirty="0">
              <a:cs typeface="Georgia"/>
            </a:endParaRPr>
          </a:p>
          <a:p>
            <a:pPr marL="457200" indent="-457200">
              <a:lnSpc>
                <a:spcPct val="100000"/>
              </a:lnSpc>
              <a:spcBef>
                <a:spcPts val="520"/>
              </a:spcBef>
              <a:buChar char="•"/>
            </a:pPr>
            <a:endParaRPr lang="en-US" sz="2400" dirty="0">
              <a:cs typeface="Georgia"/>
            </a:endParaRPr>
          </a:p>
          <a:p>
            <a:pPr marL="469900" indent="-457200">
              <a:lnSpc>
                <a:spcPct val="100000"/>
              </a:lnSpc>
              <a:buChar char="•"/>
            </a:pPr>
            <a:r>
              <a:rPr lang="en-US" sz="2400" dirty="0">
                <a:cs typeface="Georgia"/>
              </a:rPr>
              <a:t>Ask</a:t>
            </a:r>
            <a:r>
              <a:rPr lang="en-US" sz="2400" spc="-55" dirty="0">
                <a:cs typeface="Georgia"/>
              </a:rPr>
              <a:t> </a:t>
            </a:r>
            <a:r>
              <a:rPr lang="en-US" sz="2400" spc="-10" dirty="0">
                <a:cs typeface="Georgia"/>
              </a:rPr>
              <a:t>follow-</a:t>
            </a:r>
            <a:r>
              <a:rPr lang="en-US" sz="2400" dirty="0">
                <a:cs typeface="Georgia"/>
              </a:rPr>
              <a:t>up</a:t>
            </a:r>
            <a:r>
              <a:rPr lang="en-US" sz="2400" spc="-55" dirty="0">
                <a:cs typeface="Georgia"/>
              </a:rPr>
              <a:t> </a:t>
            </a:r>
            <a:r>
              <a:rPr lang="en-US" sz="2400" dirty="0">
                <a:cs typeface="Georgia"/>
              </a:rPr>
              <a:t>questions</a:t>
            </a:r>
            <a:r>
              <a:rPr lang="en-US" sz="2400" spc="-55" dirty="0">
                <a:cs typeface="Georgia"/>
              </a:rPr>
              <a:t> </a:t>
            </a:r>
            <a:r>
              <a:rPr lang="en-US" sz="2400" dirty="0">
                <a:cs typeface="Georgia"/>
              </a:rPr>
              <a:t>using</a:t>
            </a:r>
            <a:r>
              <a:rPr lang="en-US" sz="2400" spc="-50" dirty="0">
                <a:cs typeface="Georgia"/>
              </a:rPr>
              <a:t> </a:t>
            </a:r>
            <a:r>
              <a:rPr lang="en-US" sz="2400" dirty="0">
                <a:cs typeface="Georgia"/>
              </a:rPr>
              <a:t>the</a:t>
            </a:r>
            <a:r>
              <a:rPr lang="en-US" sz="2400" spc="-55" dirty="0">
                <a:cs typeface="Georgia"/>
              </a:rPr>
              <a:t> </a:t>
            </a:r>
            <a:r>
              <a:rPr lang="en-US" sz="2400" dirty="0">
                <a:cs typeface="Georgia"/>
              </a:rPr>
              <a:t>“reflect”</a:t>
            </a:r>
            <a:r>
              <a:rPr lang="en-US" sz="2400" spc="-60" dirty="0">
                <a:cs typeface="Georgia"/>
              </a:rPr>
              <a:t> </a:t>
            </a:r>
            <a:r>
              <a:rPr lang="en-US" sz="2400" spc="-10" dirty="0">
                <a:cs typeface="Georgia"/>
              </a:rPr>
              <a:t>technique</a:t>
            </a:r>
            <a:endParaRPr lang="en-US" sz="2400" dirty="0">
              <a:cs typeface="Georgia"/>
            </a:endParaRPr>
          </a:p>
          <a:p>
            <a:endParaRPr lang="en-US" dirty="0"/>
          </a:p>
        </p:txBody>
      </p:sp>
    </p:spTree>
    <p:extLst>
      <p:ext uri="{BB962C8B-B14F-4D97-AF65-F5344CB8AC3E}">
        <p14:creationId xmlns:p14="http://schemas.microsoft.com/office/powerpoint/2010/main" val="538801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AFC2C-06BA-5042-8F54-F7B4159A6533}"/>
              </a:ext>
            </a:extLst>
          </p:cNvPr>
          <p:cNvSpPr>
            <a:spLocks noGrp="1"/>
          </p:cNvSpPr>
          <p:nvPr>
            <p:ph type="title"/>
          </p:nvPr>
        </p:nvSpPr>
        <p:spPr/>
        <p:txBody>
          <a:bodyPr/>
          <a:lstStyle/>
          <a:p>
            <a:r>
              <a:rPr lang="en-US" dirty="0"/>
              <a:t>Active listening</a:t>
            </a:r>
          </a:p>
        </p:txBody>
      </p:sp>
      <p:sp>
        <p:nvSpPr>
          <p:cNvPr id="3" name="Content Placeholder 2">
            <a:extLst>
              <a:ext uri="{FF2B5EF4-FFF2-40B4-BE49-F238E27FC236}">
                <a16:creationId xmlns:a16="http://schemas.microsoft.com/office/drawing/2014/main" id="{6D94C4D2-26F2-C94D-9A8E-552808D2195A}"/>
              </a:ext>
            </a:extLst>
          </p:cNvPr>
          <p:cNvSpPr>
            <a:spLocks noGrp="1"/>
          </p:cNvSpPr>
          <p:nvPr>
            <p:ph idx="1"/>
          </p:nvPr>
        </p:nvSpPr>
        <p:spPr/>
        <p:txBody>
          <a:bodyPr/>
          <a:lstStyle/>
          <a:p>
            <a:pPr marL="469900" indent="-457200">
              <a:lnSpc>
                <a:spcPct val="100000"/>
              </a:lnSpc>
              <a:spcBef>
                <a:spcPts val="925"/>
              </a:spcBef>
              <a:buChar char="•"/>
            </a:pPr>
            <a:r>
              <a:rPr lang="en-US" sz="2400" dirty="0">
                <a:cs typeface="Georgia"/>
              </a:rPr>
              <a:t>How do you show that you are listening?</a:t>
            </a:r>
          </a:p>
          <a:p>
            <a:pPr marL="698500" lvl="1" indent="-457200">
              <a:lnSpc>
                <a:spcPct val="100000"/>
              </a:lnSpc>
              <a:spcBef>
                <a:spcPts val="925"/>
              </a:spcBef>
            </a:pPr>
            <a:r>
              <a:rPr lang="en-US" sz="2200" dirty="0">
                <a:cs typeface="Georgia"/>
              </a:rPr>
              <a:t>Asking following up questions</a:t>
            </a:r>
          </a:p>
          <a:p>
            <a:pPr marL="698500" lvl="1" indent="-457200">
              <a:lnSpc>
                <a:spcPct val="100000"/>
              </a:lnSpc>
              <a:spcBef>
                <a:spcPts val="925"/>
              </a:spcBef>
            </a:pPr>
            <a:r>
              <a:rPr lang="en-US" sz="2200" dirty="0">
                <a:cs typeface="Georgia"/>
              </a:rPr>
              <a:t>Eye contact</a:t>
            </a:r>
          </a:p>
          <a:p>
            <a:pPr marL="698500" lvl="1" indent="-457200">
              <a:lnSpc>
                <a:spcPct val="100000"/>
              </a:lnSpc>
              <a:spcBef>
                <a:spcPts val="925"/>
              </a:spcBef>
            </a:pPr>
            <a:r>
              <a:rPr lang="en-US" sz="2200" dirty="0">
                <a:cs typeface="Georgia"/>
              </a:rPr>
              <a:t>General body language</a:t>
            </a:r>
          </a:p>
          <a:p>
            <a:pPr marL="698500" lvl="1" indent="-457200">
              <a:lnSpc>
                <a:spcPct val="100000"/>
              </a:lnSpc>
              <a:spcBef>
                <a:spcPts val="925"/>
              </a:spcBef>
            </a:pPr>
            <a:endParaRPr lang="en-US" sz="2200" dirty="0">
              <a:cs typeface="Georgia"/>
            </a:endParaRPr>
          </a:p>
          <a:p>
            <a:endParaRPr lang="en-US" dirty="0"/>
          </a:p>
        </p:txBody>
      </p:sp>
    </p:spTree>
    <p:extLst>
      <p:ext uri="{BB962C8B-B14F-4D97-AF65-F5344CB8AC3E}">
        <p14:creationId xmlns:p14="http://schemas.microsoft.com/office/powerpoint/2010/main" val="369049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1733</TotalTime>
  <Words>1762</Words>
  <Application>Microsoft Macintosh PowerPoint</Application>
  <PresentationFormat>Widescreen</PresentationFormat>
  <Paragraphs>252</Paragraphs>
  <Slides>43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Georgia</vt:lpstr>
      <vt:lpstr>Neue Haas Grotesk Text Pro</vt:lpstr>
      <vt:lpstr>VanillaVTI</vt:lpstr>
      <vt:lpstr>MIS: Special topics</vt:lpstr>
      <vt:lpstr>Hello x Day 3</vt:lpstr>
      <vt:lpstr>Which is the most effective?</vt:lpstr>
      <vt:lpstr>Interviewing people live</vt:lpstr>
      <vt:lpstr>How to interview</vt:lpstr>
      <vt:lpstr>Rule#1</vt:lpstr>
      <vt:lpstr>Rule#2</vt:lpstr>
      <vt:lpstr>Interviewing tips</vt:lpstr>
      <vt:lpstr>Active listening</vt:lpstr>
      <vt:lpstr>Follow-up questions</vt:lpstr>
      <vt:lpstr>Rule#3</vt:lpstr>
      <vt:lpstr>Taking notes</vt:lpstr>
      <vt:lpstr>Interview exercise (~ 45 minutes)</vt:lpstr>
      <vt:lpstr>Background</vt:lpstr>
      <vt:lpstr>Interview time</vt:lpstr>
      <vt:lpstr>Group Summary Document</vt:lpstr>
      <vt:lpstr>We talked yesterday about mapping the process.</vt:lpstr>
      <vt:lpstr>Remember swimlane diagrams?</vt:lpstr>
      <vt:lpstr>Let’s go one step deeper.</vt:lpstr>
      <vt:lpstr>How do we consider the data in the process?</vt:lpstr>
      <vt:lpstr>ERD Components</vt:lpstr>
      <vt:lpstr>Let’s draw that out</vt:lpstr>
      <vt:lpstr>What are the attributes of the transaction?</vt:lpstr>
      <vt:lpstr>Let’s work through an example</vt:lpstr>
      <vt:lpstr>Charlie’s Paw Store-ERD (to start)</vt:lpstr>
      <vt:lpstr>Data Modeling + Cardinality</vt:lpstr>
      <vt:lpstr>Drawing cardinality</vt:lpstr>
      <vt:lpstr>What does below mean?</vt:lpstr>
      <vt:lpstr>For projects, there is a lifecycle that is followed.</vt:lpstr>
      <vt:lpstr>IT Auditing</vt:lpstr>
      <vt:lpstr>IT Auditors</vt:lpstr>
      <vt:lpstr>IT Auditing Skills</vt:lpstr>
      <vt:lpstr>IT Audit Process</vt:lpstr>
      <vt:lpstr>IT Auditing &amp; Governance</vt:lpstr>
      <vt:lpstr>COBIT</vt:lpstr>
      <vt:lpstr>COBIT</vt:lpstr>
      <vt:lpstr>COSO</vt:lpstr>
      <vt:lpstr>COSO</vt:lpstr>
      <vt:lpstr>Main differences</vt:lpstr>
      <vt:lpstr>One is linear in process, the other is not.</vt:lpstr>
      <vt:lpstr>Benefits of the frameworks</vt:lpstr>
      <vt:lpstr>Analytical skills</vt:lpstr>
      <vt:lpstr>Business Controls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Courtney C Minich</dc:creator>
  <cp:lastModifiedBy>Courtney C Minich</cp:lastModifiedBy>
  <cp:revision>32</cp:revision>
  <dcterms:created xsi:type="dcterms:W3CDTF">2025-07-11T23:23:09Z</dcterms:created>
  <dcterms:modified xsi:type="dcterms:W3CDTF">2025-09-11T21:52:53Z</dcterms:modified>
</cp:coreProperties>
</file>