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7" y="1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e071d063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e071d063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David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e071d0630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e071d063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e071d0630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e071d063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e071d0630_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e071d0630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e071d0630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e071d063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e071d0630_3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e071d0630_3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e071d063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071d063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50% of ERP implementations fail the first time around</a:t>
            </a:r>
            <a:endParaRPr/>
          </a:p>
          <a:p>
            <a:pPr marL="0" lvl="0" indent="0" algn="l" rtl="0">
              <a:spcBef>
                <a:spcPts val="0"/>
              </a:spcBef>
              <a:spcAft>
                <a:spcPts val="0"/>
              </a:spcAft>
              <a:buClr>
                <a:schemeClr val="dk1"/>
              </a:buClr>
              <a:buSzPts val="1100"/>
              <a:buFont typeface="Arial"/>
              <a:buNone/>
            </a:pPr>
            <a:r>
              <a:rPr lang="en"/>
              <a:t>Most implementations cost three to four times what was initially budgeted</a:t>
            </a:r>
            <a:endParaRPr/>
          </a:p>
          <a:p>
            <a:pPr marL="0" lvl="0" indent="0" algn="l" rtl="0">
              <a:spcBef>
                <a:spcPts val="0"/>
              </a:spcBef>
              <a:spcAft>
                <a:spcPts val="0"/>
              </a:spcAft>
              <a:buClr>
                <a:schemeClr val="dk1"/>
              </a:buClr>
              <a:buSzPts val="1100"/>
              <a:buFont typeface="Arial"/>
              <a:buNone/>
            </a:pPr>
            <a:r>
              <a:rPr lang="en"/>
              <a:t>Implementation can take 30% longer than anticipated</a:t>
            </a:r>
            <a:endParaRPr/>
          </a:p>
          <a:p>
            <a:pPr marL="0" lvl="0" indent="0" algn="l" rtl="0">
              <a:spcBef>
                <a:spcPts val="0"/>
              </a:spcBef>
              <a:spcAft>
                <a:spcPts val="0"/>
              </a:spcAft>
              <a:buClr>
                <a:schemeClr val="dk1"/>
              </a:buClr>
              <a:buSzPts val="1100"/>
              <a:buFont typeface="Arial"/>
              <a:buNone/>
            </a:pPr>
            <a:r>
              <a:rPr lang="en"/>
              <a:t>51% of companies experience operational disruption when they go live</a:t>
            </a:r>
            <a:endParaRPr/>
          </a:p>
          <a:p>
            <a:pPr marL="0" lvl="0" indent="0" algn="l" rtl="0">
              <a:spcBef>
                <a:spcPts val="0"/>
              </a:spcBef>
              <a:spcAft>
                <a:spcPts val="0"/>
              </a:spcAft>
              <a:buClr>
                <a:schemeClr val="dk1"/>
              </a:buClr>
              <a:buSzPts val="1100"/>
              <a:buFont typeface="Arial"/>
              <a:buNone/>
            </a:pPr>
            <a:r>
              <a:rPr lang="en"/>
              <a:t>System modifications needed to improve usability can cause overspending 65% of the time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e071d063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e071d06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e071d063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e071d063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Cost will have 200,000 added due to education, erros, consulting fees, etc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e071d0630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e071d063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As you can see 1st year will be double the cost of Epicore, but in the long run, Datacore is more effective since it is one time payment </a:t>
            </a:r>
            <a:endParaRPr sz="10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e071d0630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e071d0630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Solenis is a global player in fast paced industries ranging from chemical processing, water treatment, and paper and pulp products.  With the recent partnership with Diversey, as well as two large acquisitions in 2020, Solenis continues to grow and to branch into new industries and build a larger and more diverse product portfolio.  With so much continuing growth, we feel that Solenis’s being issue lies in modernizing your digital platform and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e071d0630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e071d0630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Dom</a:t>
            </a: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r>
              <a:rPr lang="en" b="1">
                <a:solidFill>
                  <a:schemeClr val="dk1"/>
                </a:solidFill>
              </a:rPr>
              <a:t>As you can see 1st year will be double the cost of Epicore, but in the long run, Datacore is more effective since it is one time payment </a:t>
            </a:r>
            <a:endParaRPr sz="10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e071d0630_3_1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e071d0630_3_1387:notes"/>
          <p:cNvSpPr txBox="1">
            <a:spLocks noGrp="1"/>
          </p:cNvSpPr>
          <p:nvPr>
            <p:ph type="body" idx="1"/>
          </p:nvPr>
        </p:nvSpPr>
        <p:spPr>
          <a:xfrm>
            <a:off x="685800" y="41910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David</a:t>
            </a: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r>
              <a:rPr lang="en" b="1">
                <a:solidFill>
                  <a:schemeClr val="dk1"/>
                </a:solidFill>
              </a:rPr>
              <a:t>As you can see 1st year will be double the cost of Epicore, but in the long run, Datacore is more effective since it is one time payment </a:t>
            </a:r>
            <a:endParaRPr sz="10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e071d0630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e071d0630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e071d0630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e071d063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e071d063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e071d063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Original Budget: 2651183, actual turns into 4395623</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Last year in 2019, overruns were less significant with overrun average being 24%</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In 2020 it was down 24%, making actual </a:t>
            </a:r>
            <a:r>
              <a:rPr lang="en" sz="1000">
                <a:solidFill>
                  <a:schemeClr val="dk1"/>
                </a:solidFill>
                <a:highlight>
                  <a:srgbClr val="FFFFFF"/>
                </a:highlight>
                <a:latin typeface="Roboto"/>
                <a:ea typeface="Roboto"/>
                <a:cs typeface="Roboto"/>
                <a:sym typeface="Roboto"/>
              </a:rPr>
              <a:t>3,287,467</a:t>
            </a:r>
            <a:endParaRPr sz="100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Roboto"/>
                <a:ea typeface="Roboto"/>
                <a:cs typeface="Roboto"/>
                <a:sym typeface="Roboto"/>
              </a:rPr>
              <a:t>Actual Declining overall</a:t>
            </a:r>
            <a:endParaRPr sz="10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e071d0630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e071d063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e071d0630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e071d063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e071d0630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e071d063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e071d0630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e071d0630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David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e071d0630_3_9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e071d0630_3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e071d063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e071d063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e071d0630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e071d0630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e071d0630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e071d0630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e071d0630_3_1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e071d0630_3_1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David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e071d063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e071d063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David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4">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52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480750" y="483125"/>
            <a:ext cx="752100" cy="752100"/>
          </a:xfrm>
          <a:prstGeom prst="rect">
            <a:avLst/>
          </a:prstGeom>
          <a:solidFill>
            <a:srgbClr val="F50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840117" y="838676"/>
            <a:ext cx="752100" cy="752100"/>
          </a:xfrm>
          <a:prstGeom prst="rect">
            <a:avLst/>
          </a:prstGeom>
          <a:solidFill>
            <a:srgbClr val="FFFFFF">
              <a:alpha val="7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ctrTitle"/>
          </p:nvPr>
        </p:nvSpPr>
        <p:spPr>
          <a:xfrm>
            <a:off x="2038350" y="647700"/>
            <a:ext cx="5994900" cy="30291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6000"/>
              <a:buNone/>
              <a:defRPr sz="6000" b="1">
                <a:solidFill>
                  <a:srgbClr val="FFFFFF"/>
                </a:solidFill>
              </a:defRPr>
            </a:lvl1pPr>
            <a:lvl2pPr lvl="1" algn="l">
              <a:lnSpc>
                <a:spcPct val="100000"/>
              </a:lnSpc>
              <a:spcBef>
                <a:spcPts val="0"/>
              </a:spcBef>
              <a:spcAft>
                <a:spcPts val="0"/>
              </a:spcAft>
              <a:buClr>
                <a:srgbClr val="FFFFFF"/>
              </a:buClr>
              <a:buSzPts val="6000"/>
              <a:buNone/>
              <a:defRPr sz="6000" b="1">
                <a:solidFill>
                  <a:srgbClr val="FFFFFF"/>
                </a:solidFill>
              </a:defRPr>
            </a:lvl2pPr>
            <a:lvl3pPr lvl="2" algn="l">
              <a:lnSpc>
                <a:spcPct val="100000"/>
              </a:lnSpc>
              <a:spcBef>
                <a:spcPts val="0"/>
              </a:spcBef>
              <a:spcAft>
                <a:spcPts val="0"/>
              </a:spcAft>
              <a:buClr>
                <a:srgbClr val="FFFFFF"/>
              </a:buClr>
              <a:buSzPts val="6000"/>
              <a:buNone/>
              <a:defRPr sz="6000" b="1">
                <a:solidFill>
                  <a:srgbClr val="FFFFFF"/>
                </a:solidFill>
              </a:defRPr>
            </a:lvl3pPr>
            <a:lvl4pPr lvl="3" algn="l">
              <a:lnSpc>
                <a:spcPct val="100000"/>
              </a:lnSpc>
              <a:spcBef>
                <a:spcPts val="0"/>
              </a:spcBef>
              <a:spcAft>
                <a:spcPts val="0"/>
              </a:spcAft>
              <a:buClr>
                <a:srgbClr val="FFFFFF"/>
              </a:buClr>
              <a:buSzPts val="6000"/>
              <a:buNone/>
              <a:defRPr sz="6000" b="1">
                <a:solidFill>
                  <a:srgbClr val="FFFFFF"/>
                </a:solidFill>
              </a:defRPr>
            </a:lvl4pPr>
            <a:lvl5pPr lvl="4" algn="l">
              <a:lnSpc>
                <a:spcPct val="100000"/>
              </a:lnSpc>
              <a:spcBef>
                <a:spcPts val="0"/>
              </a:spcBef>
              <a:spcAft>
                <a:spcPts val="0"/>
              </a:spcAft>
              <a:buClr>
                <a:srgbClr val="FFFFFF"/>
              </a:buClr>
              <a:buSzPts val="6000"/>
              <a:buNone/>
              <a:defRPr sz="6000" b="1">
                <a:solidFill>
                  <a:srgbClr val="FFFFFF"/>
                </a:solidFill>
              </a:defRPr>
            </a:lvl5pPr>
            <a:lvl6pPr lvl="5" algn="l">
              <a:lnSpc>
                <a:spcPct val="100000"/>
              </a:lnSpc>
              <a:spcBef>
                <a:spcPts val="0"/>
              </a:spcBef>
              <a:spcAft>
                <a:spcPts val="0"/>
              </a:spcAft>
              <a:buClr>
                <a:srgbClr val="FFFFFF"/>
              </a:buClr>
              <a:buSzPts val="6000"/>
              <a:buNone/>
              <a:defRPr sz="6000" b="1">
                <a:solidFill>
                  <a:srgbClr val="FFFFFF"/>
                </a:solidFill>
              </a:defRPr>
            </a:lvl6pPr>
            <a:lvl7pPr lvl="6" algn="l">
              <a:lnSpc>
                <a:spcPct val="100000"/>
              </a:lnSpc>
              <a:spcBef>
                <a:spcPts val="0"/>
              </a:spcBef>
              <a:spcAft>
                <a:spcPts val="0"/>
              </a:spcAft>
              <a:buClr>
                <a:srgbClr val="FFFFFF"/>
              </a:buClr>
              <a:buSzPts val="6000"/>
              <a:buNone/>
              <a:defRPr sz="6000" b="1">
                <a:solidFill>
                  <a:srgbClr val="FFFFFF"/>
                </a:solidFill>
              </a:defRPr>
            </a:lvl7pPr>
            <a:lvl8pPr lvl="7" algn="l">
              <a:lnSpc>
                <a:spcPct val="100000"/>
              </a:lnSpc>
              <a:spcBef>
                <a:spcPts val="0"/>
              </a:spcBef>
              <a:spcAft>
                <a:spcPts val="0"/>
              </a:spcAft>
              <a:buClr>
                <a:srgbClr val="FFFFFF"/>
              </a:buClr>
              <a:buSzPts val="6000"/>
              <a:buNone/>
              <a:defRPr sz="6000" b="1">
                <a:solidFill>
                  <a:srgbClr val="FFFFFF"/>
                </a:solidFill>
              </a:defRPr>
            </a:lvl8pPr>
            <a:lvl9pPr lvl="8" algn="l">
              <a:lnSpc>
                <a:spcPct val="100000"/>
              </a:lnSpc>
              <a:spcBef>
                <a:spcPts val="0"/>
              </a:spcBef>
              <a:spcAft>
                <a:spcPts val="0"/>
              </a:spcAft>
              <a:buClr>
                <a:srgbClr val="FFFFFF"/>
              </a:buClr>
              <a:buSzPts val="6000"/>
              <a:buNone/>
              <a:defRPr sz="6000" b="1">
                <a:solidFill>
                  <a:srgbClr val="FFFFFF"/>
                </a:solidFill>
              </a:defRPr>
            </a:lvl9pPr>
          </a:lstStyle>
          <a:p>
            <a:endParaRPr/>
          </a:p>
        </p:txBody>
      </p:sp>
      <p:sp>
        <p:nvSpPr>
          <p:cNvPr id="55" name="Google Shape;55;p13"/>
          <p:cNvSpPr txBox="1">
            <a:spLocks noGrp="1"/>
          </p:cNvSpPr>
          <p:nvPr>
            <p:ph type="subTitle" idx="1"/>
          </p:nvPr>
        </p:nvSpPr>
        <p:spPr>
          <a:xfrm>
            <a:off x="2038350" y="4024650"/>
            <a:ext cx="5696700" cy="5502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000"/>
              <a:buNone/>
              <a:defRPr sz="2000">
                <a:solidFill>
                  <a:srgbClr val="FFFFFF"/>
                </a:solidFill>
              </a:defRPr>
            </a:lvl1pPr>
            <a:lvl2pPr lvl="1" algn="l">
              <a:lnSpc>
                <a:spcPct val="100000"/>
              </a:lnSpc>
              <a:spcBef>
                <a:spcPts val="0"/>
              </a:spcBef>
              <a:spcAft>
                <a:spcPts val="0"/>
              </a:spcAft>
              <a:buClr>
                <a:srgbClr val="FFFFFF"/>
              </a:buClr>
              <a:buSzPts val="2000"/>
              <a:buNone/>
              <a:defRPr sz="2000">
                <a:solidFill>
                  <a:srgbClr val="FFFFFF"/>
                </a:solidFill>
              </a:defRPr>
            </a:lvl2pPr>
            <a:lvl3pPr lvl="2" algn="l">
              <a:lnSpc>
                <a:spcPct val="100000"/>
              </a:lnSpc>
              <a:spcBef>
                <a:spcPts val="0"/>
              </a:spcBef>
              <a:spcAft>
                <a:spcPts val="0"/>
              </a:spcAft>
              <a:buClr>
                <a:srgbClr val="FFFFFF"/>
              </a:buClr>
              <a:buSzPts val="2000"/>
              <a:buNone/>
              <a:defRPr sz="2000">
                <a:solidFill>
                  <a:srgbClr val="FFFFFF"/>
                </a:solidFill>
              </a:defRPr>
            </a:lvl3pPr>
            <a:lvl4pPr lvl="3" algn="l">
              <a:lnSpc>
                <a:spcPct val="100000"/>
              </a:lnSpc>
              <a:spcBef>
                <a:spcPts val="0"/>
              </a:spcBef>
              <a:spcAft>
                <a:spcPts val="0"/>
              </a:spcAft>
              <a:buClr>
                <a:srgbClr val="FFFFFF"/>
              </a:buClr>
              <a:buSzPts val="2000"/>
              <a:buNone/>
              <a:defRPr sz="2000">
                <a:solidFill>
                  <a:srgbClr val="FFFFFF"/>
                </a:solidFill>
              </a:defRPr>
            </a:lvl4pPr>
            <a:lvl5pPr lvl="4" algn="l">
              <a:lnSpc>
                <a:spcPct val="100000"/>
              </a:lnSpc>
              <a:spcBef>
                <a:spcPts val="0"/>
              </a:spcBef>
              <a:spcAft>
                <a:spcPts val="0"/>
              </a:spcAft>
              <a:buClr>
                <a:srgbClr val="FFFFFF"/>
              </a:buClr>
              <a:buSzPts val="2000"/>
              <a:buNone/>
              <a:defRPr sz="2000">
                <a:solidFill>
                  <a:srgbClr val="FFFFFF"/>
                </a:solidFill>
              </a:defRPr>
            </a:lvl5pPr>
            <a:lvl6pPr lvl="5" algn="l">
              <a:lnSpc>
                <a:spcPct val="100000"/>
              </a:lnSpc>
              <a:spcBef>
                <a:spcPts val="0"/>
              </a:spcBef>
              <a:spcAft>
                <a:spcPts val="0"/>
              </a:spcAft>
              <a:buClr>
                <a:srgbClr val="FFFFFF"/>
              </a:buClr>
              <a:buSzPts val="2000"/>
              <a:buNone/>
              <a:defRPr sz="2000">
                <a:solidFill>
                  <a:srgbClr val="FFFFFF"/>
                </a:solidFill>
              </a:defRPr>
            </a:lvl6pPr>
            <a:lvl7pPr lvl="6" algn="l">
              <a:lnSpc>
                <a:spcPct val="100000"/>
              </a:lnSpc>
              <a:spcBef>
                <a:spcPts val="0"/>
              </a:spcBef>
              <a:spcAft>
                <a:spcPts val="0"/>
              </a:spcAft>
              <a:buClr>
                <a:srgbClr val="FFFFFF"/>
              </a:buClr>
              <a:buSzPts val="2000"/>
              <a:buNone/>
              <a:defRPr sz="2000">
                <a:solidFill>
                  <a:srgbClr val="FFFFFF"/>
                </a:solidFill>
              </a:defRPr>
            </a:lvl7pPr>
            <a:lvl8pPr lvl="7" algn="l">
              <a:lnSpc>
                <a:spcPct val="100000"/>
              </a:lnSpc>
              <a:spcBef>
                <a:spcPts val="0"/>
              </a:spcBef>
              <a:spcAft>
                <a:spcPts val="0"/>
              </a:spcAft>
              <a:buClr>
                <a:srgbClr val="FFFFFF"/>
              </a:buClr>
              <a:buSzPts val="2000"/>
              <a:buNone/>
              <a:defRPr sz="2000">
                <a:solidFill>
                  <a:srgbClr val="FFFFFF"/>
                </a:solidFill>
              </a:defRPr>
            </a:lvl8pPr>
            <a:lvl9pPr lvl="8" algn="l">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AUTOLAYOUT_5">
    <p:bg>
      <p:bgPr>
        <a:solidFill>
          <a:srgbClr val="FFFFFF"/>
        </a:solidFill>
        <a:effectLst/>
      </p:bgPr>
    </p:bg>
    <p:spTree>
      <p:nvGrpSpPr>
        <p:cNvPr id="1"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0" y="4665575"/>
            <a:ext cx="9144000" cy="477900"/>
          </a:xfrm>
          <a:prstGeom prst="rect">
            <a:avLst/>
          </a:prstGeom>
          <a:solidFill>
            <a:srgbClr val="052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14"/>
          <p:cNvCxnSpPr/>
          <p:nvPr/>
        </p:nvCxnSpPr>
        <p:spPr>
          <a:xfrm>
            <a:off x="1128750" y="1995025"/>
            <a:ext cx="6886500" cy="0"/>
          </a:xfrm>
          <a:prstGeom prst="straightConnector1">
            <a:avLst/>
          </a:prstGeom>
          <a:noFill/>
          <a:ln w="9525" cap="flat" cmpd="sng">
            <a:solidFill>
              <a:schemeClr val="dk1"/>
            </a:solidFill>
            <a:prstDash val="dot"/>
            <a:round/>
            <a:headEnd type="none" w="sm" len="sm"/>
            <a:tailEnd type="none" w="sm" len="sm"/>
          </a:ln>
        </p:spPr>
      </p:cxnSp>
      <p:sp>
        <p:nvSpPr>
          <p:cNvPr id="61" name="Google Shape;61;p14"/>
          <p:cNvSpPr txBox="1">
            <a:spLocks noGrp="1"/>
          </p:cNvSpPr>
          <p:nvPr>
            <p:ph type="title"/>
          </p:nvPr>
        </p:nvSpPr>
        <p:spPr>
          <a:xfrm>
            <a:off x="1128750" y="394200"/>
            <a:ext cx="6886500" cy="1412100"/>
          </a:xfrm>
          <a:prstGeom prst="rect">
            <a:avLst/>
          </a:prstGeom>
          <a:noFill/>
        </p:spPr>
        <p:txBody>
          <a:bodyPr spcFirstLastPara="1" wrap="square" lIns="91425" tIns="91425" rIns="91425" bIns="91425" anchor="b" anchorCtr="0">
            <a:normAutofit/>
          </a:bodyPr>
          <a:lstStyle>
            <a:lvl1pPr lvl="0" algn="ctr">
              <a:lnSpc>
                <a:spcPct val="100000"/>
              </a:lnSpc>
              <a:spcBef>
                <a:spcPts val="0"/>
              </a:spcBef>
              <a:spcAft>
                <a:spcPts val="0"/>
              </a:spcAft>
              <a:buClr>
                <a:schemeClr val="dk1"/>
              </a:buClr>
              <a:buSzPts val="3600"/>
              <a:buNone/>
              <a:defRPr sz="3600" b="1">
                <a:solidFill>
                  <a:srgbClr val="052A4D"/>
                </a:solidFill>
              </a:defRPr>
            </a:lvl1pPr>
            <a:lvl2pPr lvl="1" algn="ctr">
              <a:lnSpc>
                <a:spcPct val="100000"/>
              </a:lnSpc>
              <a:spcBef>
                <a:spcPts val="0"/>
              </a:spcBef>
              <a:spcAft>
                <a:spcPts val="0"/>
              </a:spcAft>
              <a:buClr>
                <a:schemeClr val="dk1"/>
              </a:buClr>
              <a:buSzPts val="3600"/>
              <a:buNone/>
              <a:defRPr sz="3600" b="1">
                <a:solidFill>
                  <a:srgbClr val="052A4D"/>
                </a:solidFill>
              </a:defRPr>
            </a:lvl2pPr>
            <a:lvl3pPr lvl="2" algn="ctr">
              <a:lnSpc>
                <a:spcPct val="100000"/>
              </a:lnSpc>
              <a:spcBef>
                <a:spcPts val="0"/>
              </a:spcBef>
              <a:spcAft>
                <a:spcPts val="0"/>
              </a:spcAft>
              <a:buClr>
                <a:schemeClr val="dk1"/>
              </a:buClr>
              <a:buSzPts val="3600"/>
              <a:buNone/>
              <a:defRPr sz="3600" b="1">
                <a:solidFill>
                  <a:srgbClr val="052A4D"/>
                </a:solidFill>
              </a:defRPr>
            </a:lvl3pPr>
            <a:lvl4pPr lvl="3" algn="ctr">
              <a:lnSpc>
                <a:spcPct val="100000"/>
              </a:lnSpc>
              <a:spcBef>
                <a:spcPts val="0"/>
              </a:spcBef>
              <a:spcAft>
                <a:spcPts val="0"/>
              </a:spcAft>
              <a:buClr>
                <a:schemeClr val="dk1"/>
              </a:buClr>
              <a:buSzPts val="3600"/>
              <a:buNone/>
              <a:defRPr sz="3600" b="1">
                <a:solidFill>
                  <a:srgbClr val="052A4D"/>
                </a:solidFill>
              </a:defRPr>
            </a:lvl4pPr>
            <a:lvl5pPr lvl="4" algn="ctr">
              <a:lnSpc>
                <a:spcPct val="100000"/>
              </a:lnSpc>
              <a:spcBef>
                <a:spcPts val="0"/>
              </a:spcBef>
              <a:spcAft>
                <a:spcPts val="0"/>
              </a:spcAft>
              <a:buClr>
                <a:schemeClr val="dk1"/>
              </a:buClr>
              <a:buSzPts val="3600"/>
              <a:buNone/>
              <a:defRPr sz="3600" b="1">
                <a:solidFill>
                  <a:srgbClr val="052A4D"/>
                </a:solidFill>
              </a:defRPr>
            </a:lvl5pPr>
            <a:lvl6pPr lvl="5" algn="ctr">
              <a:lnSpc>
                <a:spcPct val="100000"/>
              </a:lnSpc>
              <a:spcBef>
                <a:spcPts val="0"/>
              </a:spcBef>
              <a:spcAft>
                <a:spcPts val="0"/>
              </a:spcAft>
              <a:buClr>
                <a:schemeClr val="dk1"/>
              </a:buClr>
              <a:buSzPts val="3600"/>
              <a:buNone/>
              <a:defRPr sz="3600" b="1">
                <a:solidFill>
                  <a:srgbClr val="052A4D"/>
                </a:solidFill>
              </a:defRPr>
            </a:lvl6pPr>
            <a:lvl7pPr lvl="6" algn="ctr">
              <a:lnSpc>
                <a:spcPct val="100000"/>
              </a:lnSpc>
              <a:spcBef>
                <a:spcPts val="0"/>
              </a:spcBef>
              <a:spcAft>
                <a:spcPts val="0"/>
              </a:spcAft>
              <a:buClr>
                <a:schemeClr val="dk1"/>
              </a:buClr>
              <a:buSzPts val="3600"/>
              <a:buNone/>
              <a:defRPr sz="3600" b="1">
                <a:solidFill>
                  <a:srgbClr val="052A4D"/>
                </a:solidFill>
              </a:defRPr>
            </a:lvl7pPr>
            <a:lvl8pPr lvl="7" algn="ctr">
              <a:lnSpc>
                <a:spcPct val="100000"/>
              </a:lnSpc>
              <a:spcBef>
                <a:spcPts val="0"/>
              </a:spcBef>
              <a:spcAft>
                <a:spcPts val="0"/>
              </a:spcAft>
              <a:buClr>
                <a:schemeClr val="dk1"/>
              </a:buClr>
              <a:buSzPts val="3600"/>
              <a:buNone/>
              <a:defRPr sz="3600" b="1">
                <a:solidFill>
                  <a:srgbClr val="052A4D"/>
                </a:solidFill>
              </a:defRPr>
            </a:lvl8pPr>
            <a:lvl9pPr lvl="8" algn="ctr">
              <a:lnSpc>
                <a:spcPct val="100000"/>
              </a:lnSpc>
              <a:spcBef>
                <a:spcPts val="0"/>
              </a:spcBef>
              <a:spcAft>
                <a:spcPts val="0"/>
              </a:spcAft>
              <a:buClr>
                <a:schemeClr val="dk1"/>
              </a:buClr>
              <a:buSzPts val="3600"/>
              <a:buNone/>
              <a:defRPr sz="3600" b="1">
                <a:solidFill>
                  <a:srgbClr val="052A4D"/>
                </a:solidFill>
              </a:defRPr>
            </a:lvl9pPr>
          </a:lstStyle>
          <a:p>
            <a:endParaRPr/>
          </a:p>
        </p:txBody>
      </p:sp>
      <p:sp>
        <p:nvSpPr>
          <p:cNvPr id="62" name="Google Shape;62;p14"/>
          <p:cNvSpPr txBox="1">
            <a:spLocks noGrp="1"/>
          </p:cNvSpPr>
          <p:nvPr>
            <p:ph type="body" idx="1"/>
          </p:nvPr>
        </p:nvSpPr>
        <p:spPr>
          <a:xfrm>
            <a:off x="1128750" y="2225463"/>
            <a:ext cx="6886500" cy="2197200"/>
          </a:xfrm>
          <a:prstGeom prst="rect">
            <a:avLst/>
          </a:prstGeom>
          <a:noFill/>
        </p:spPr>
        <p:txBody>
          <a:bodyPr spcFirstLastPara="1" wrap="square" lIns="91425" tIns="91425" rIns="91425" bIns="91425" anchor="t" anchorCtr="0">
            <a:normAutofit/>
          </a:bodyPr>
          <a:lstStyle>
            <a:lvl1pPr marL="457200" lvl="0" indent="-330200" algn="ctr">
              <a:lnSpc>
                <a:spcPct val="115000"/>
              </a:lnSpc>
              <a:spcBef>
                <a:spcPts val="0"/>
              </a:spcBef>
              <a:spcAft>
                <a:spcPts val="0"/>
              </a:spcAft>
              <a:buClr>
                <a:schemeClr val="dk2"/>
              </a:buClr>
              <a:buSzPts val="1600"/>
              <a:buChar char="●"/>
              <a:defRPr sz="1600">
                <a:solidFill>
                  <a:schemeClr val="dk2"/>
                </a:solidFill>
              </a:defRPr>
            </a:lvl1pPr>
            <a:lvl2pPr marL="914400" lvl="1" indent="-317500" algn="ctr">
              <a:lnSpc>
                <a:spcPct val="115000"/>
              </a:lnSpc>
              <a:spcBef>
                <a:spcPts val="0"/>
              </a:spcBef>
              <a:spcAft>
                <a:spcPts val="0"/>
              </a:spcAft>
              <a:buClr>
                <a:schemeClr val="dk2"/>
              </a:buClr>
              <a:buSzPts val="1400"/>
              <a:buChar char="○"/>
              <a:defRPr sz="1400">
                <a:solidFill>
                  <a:schemeClr val="dk2"/>
                </a:solidFill>
              </a:defRPr>
            </a:lvl2pPr>
            <a:lvl3pPr marL="1371600" lvl="2" indent="-317500" algn="ctr">
              <a:lnSpc>
                <a:spcPct val="115000"/>
              </a:lnSpc>
              <a:spcBef>
                <a:spcPts val="0"/>
              </a:spcBef>
              <a:spcAft>
                <a:spcPts val="0"/>
              </a:spcAft>
              <a:buClr>
                <a:schemeClr val="dk2"/>
              </a:buClr>
              <a:buSzPts val="1400"/>
              <a:buChar char="■"/>
              <a:defRPr sz="1400">
                <a:solidFill>
                  <a:schemeClr val="dk2"/>
                </a:solidFill>
              </a:defRPr>
            </a:lvl3pPr>
            <a:lvl4pPr marL="1828800" lvl="3" indent="-317500" algn="ctr">
              <a:lnSpc>
                <a:spcPct val="115000"/>
              </a:lnSpc>
              <a:spcBef>
                <a:spcPts val="0"/>
              </a:spcBef>
              <a:spcAft>
                <a:spcPts val="0"/>
              </a:spcAft>
              <a:buClr>
                <a:schemeClr val="dk2"/>
              </a:buClr>
              <a:buSzPts val="1400"/>
              <a:buChar char="●"/>
              <a:defRPr sz="1400">
                <a:solidFill>
                  <a:schemeClr val="dk2"/>
                </a:solidFill>
              </a:defRPr>
            </a:lvl4pPr>
            <a:lvl5pPr marL="2286000" lvl="4" indent="-317500" algn="ctr">
              <a:lnSpc>
                <a:spcPct val="115000"/>
              </a:lnSpc>
              <a:spcBef>
                <a:spcPts val="0"/>
              </a:spcBef>
              <a:spcAft>
                <a:spcPts val="0"/>
              </a:spcAft>
              <a:buClr>
                <a:schemeClr val="dk2"/>
              </a:buClr>
              <a:buSzPts val="1400"/>
              <a:buChar char="○"/>
              <a:defRPr sz="1400">
                <a:solidFill>
                  <a:schemeClr val="dk2"/>
                </a:solidFill>
              </a:defRPr>
            </a:lvl5pPr>
            <a:lvl6pPr marL="2743200" lvl="5" indent="-317500" algn="ctr">
              <a:lnSpc>
                <a:spcPct val="115000"/>
              </a:lnSpc>
              <a:spcBef>
                <a:spcPts val="0"/>
              </a:spcBef>
              <a:spcAft>
                <a:spcPts val="0"/>
              </a:spcAft>
              <a:buClr>
                <a:schemeClr val="dk2"/>
              </a:buClr>
              <a:buSzPts val="1400"/>
              <a:buChar char="■"/>
              <a:defRPr sz="1400">
                <a:solidFill>
                  <a:schemeClr val="dk2"/>
                </a:solidFill>
              </a:defRPr>
            </a:lvl6pPr>
            <a:lvl7pPr marL="3200400" lvl="6" indent="-317500" algn="ctr">
              <a:lnSpc>
                <a:spcPct val="115000"/>
              </a:lnSpc>
              <a:spcBef>
                <a:spcPts val="0"/>
              </a:spcBef>
              <a:spcAft>
                <a:spcPts val="0"/>
              </a:spcAft>
              <a:buClr>
                <a:schemeClr val="dk2"/>
              </a:buClr>
              <a:buSzPts val="1400"/>
              <a:buChar char="●"/>
              <a:defRPr sz="1400">
                <a:solidFill>
                  <a:schemeClr val="dk2"/>
                </a:solidFill>
              </a:defRPr>
            </a:lvl7pPr>
            <a:lvl8pPr marL="3657600" lvl="7" indent="-317500" algn="ctr">
              <a:lnSpc>
                <a:spcPct val="115000"/>
              </a:lnSpc>
              <a:spcBef>
                <a:spcPts val="0"/>
              </a:spcBef>
              <a:spcAft>
                <a:spcPts val="0"/>
              </a:spcAft>
              <a:buClr>
                <a:schemeClr val="dk2"/>
              </a:buClr>
              <a:buSzPts val="1400"/>
              <a:buChar char="○"/>
              <a:defRPr sz="1400">
                <a:solidFill>
                  <a:schemeClr val="dk2"/>
                </a:solidFill>
              </a:defRPr>
            </a:lvl8pPr>
            <a:lvl9pPr marL="4114800" lvl="8" indent="-317500" algn="ctr">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63" name="Google Shape;6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6">
    <p:bg>
      <p:bgPr>
        <a:solidFill>
          <a:srgbClr val="FFFFFF"/>
        </a:solidFill>
        <a:effectLst/>
      </p:bgPr>
    </p:bg>
    <p:spTree>
      <p:nvGrpSpPr>
        <p:cNvPr id="1"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8" name="Google Shape;68;p15"/>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7">
    <p:bg>
      <p:bgPr>
        <a:solidFill>
          <a:srgbClr val="FFFFFF"/>
        </a:solidFill>
        <a:effectLst/>
      </p:bgPr>
    </p:bg>
    <p:spTree>
      <p:nvGrpSpPr>
        <p:cNvPr id="1" name="Shape 70"/>
        <p:cNvGrpSpPr/>
        <p:nvPr/>
      </p:nvGrpSpPr>
      <p:grpSpPr>
        <a:xfrm>
          <a:off x="0" y="0"/>
          <a:ext cx="0" cy="0"/>
          <a:chOff x="0" y="0"/>
          <a:chExt cx="0" cy="0"/>
        </a:xfrm>
      </p:grpSpPr>
      <p:sp>
        <p:nvSpPr>
          <p:cNvPr id="71" name="Google Shape;71;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4" name="Google Shape;74;p16"/>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blog.onestreamsoftware.com/solenis-takes-the-path-to-modern-finance-with-onestream-xf-cloud" TargetMode="External"/><Relationship Id="rId3" Type="http://schemas.openxmlformats.org/officeDocument/2006/relationships/hyperlink" Target="https://www.netsuite.com/portal/resource/articles/crm/what-is-crm.shtml" TargetMode="External"/><Relationship Id="rId7" Type="http://schemas.openxmlformats.org/officeDocument/2006/relationships/hyperlink" Target="https://www.supplychainmarket.com/doc/solenis-chooses-opentext-digitize-manage-global-supply-chain-000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teamidea.ch/clients/solenis/solenis-erp.html" TargetMode="External"/><Relationship Id="rId11" Type="http://schemas.openxmlformats.org/officeDocument/2006/relationships/hyperlink" Target="https://www.nutshell.com/blog/crm-stats/" TargetMode="External"/><Relationship Id="rId5" Type="http://schemas.openxmlformats.org/officeDocument/2006/relationships/hyperlink" Target="https://www.appsruntheworld.com/customers-database/customers/view/solenis-united-states" TargetMode="External"/><Relationship Id="rId10" Type="http://schemas.openxmlformats.org/officeDocument/2006/relationships/hyperlink" Target="https://abas-erp.com/en/news/7-reasons-erp-projects-fail-avoid-pitfalls" TargetMode="External"/><Relationship Id="rId4" Type="http://schemas.openxmlformats.org/officeDocument/2006/relationships/hyperlink" Target="https://blog.datixinc.com/blog/profit-margins-erp" TargetMode="External"/><Relationship Id="rId9" Type="http://schemas.openxmlformats.org/officeDocument/2006/relationships/hyperlink" Target="https://cdn2.hubspot.net/hubfs/4439340/Panorama-Consulting-Group-The-2020-ERP-Repor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1650625" y="1057200"/>
            <a:ext cx="5994900" cy="3029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900"/>
              <a:t>Case Competition: Solenis</a:t>
            </a:r>
            <a:endParaRPr sz="4300"/>
          </a:p>
        </p:txBody>
      </p:sp>
      <p:sp>
        <p:nvSpPr>
          <p:cNvPr id="81" name="Google Shape;81;p17"/>
          <p:cNvSpPr txBox="1">
            <a:spLocks noGrp="1"/>
          </p:cNvSpPr>
          <p:nvPr>
            <p:ph type="subTitle" idx="1"/>
          </p:nvPr>
        </p:nvSpPr>
        <p:spPr>
          <a:xfrm>
            <a:off x="1948825" y="3536100"/>
            <a:ext cx="5696700" cy="550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852"/>
              <a:buNone/>
            </a:pPr>
            <a:r>
              <a:rPr lang="en" sz="1650"/>
              <a:t>Dominic Balzer, Ciaran Lamb, Anna Gareis, David Repole</a:t>
            </a:r>
            <a:endParaRPr sz="1650"/>
          </a:p>
        </p:txBody>
      </p:sp>
      <p:sp>
        <p:nvSpPr>
          <p:cNvPr id="82" name="Google Shape;82;p17"/>
          <p:cNvSpPr txBox="1"/>
          <p:nvPr/>
        </p:nvSpPr>
        <p:spPr>
          <a:xfrm>
            <a:off x="2645100" y="2831275"/>
            <a:ext cx="385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FFFFFF"/>
                </a:solidFill>
              </a:rPr>
              <a:t>Team Girard</a:t>
            </a:r>
            <a:endParaRPr sz="2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CRM Cost of Implementation</a:t>
            </a:r>
            <a:endParaRPr>
              <a:solidFill>
                <a:srgbClr val="FFFFFF"/>
              </a:solidFill>
            </a:endParaRPr>
          </a:p>
        </p:txBody>
      </p:sp>
      <p:sp>
        <p:nvSpPr>
          <p:cNvPr id="144" name="Google Shape;144;p26"/>
          <p:cNvSpPr txBox="1">
            <a:spLocks noGrp="1"/>
          </p:cNvSpPr>
          <p:nvPr>
            <p:ph type="body" idx="1"/>
          </p:nvPr>
        </p:nvSpPr>
        <p:spPr>
          <a:xfrm>
            <a:off x="297150" y="1298025"/>
            <a:ext cx="5230800" cy="3380100"/>
          </a:xfrm>
          <a:prstGeom prst="rect">
            <a:avLst/>
          </a:prstGeom>
        </p:spPr>
        <p:txBody>
          <a:bodyPr spcFirstLastPara="1" wrap="square" lIns="91425" tIns="91425" rIns="91425" bIns="91425" anchor="t" anchorCtr="0">
            <a:normAutofit fontScale="85000" lnSpcReduction="20000"/>
          </a:bodyPr>
          <a:lstStyle/>
          <a:p>
            <a:pPr marL="457200" lvl="0" indent="-331152" algn="l" rtl="0">
              <a:lnSpc>
                <a:spcPct val="150000"/>
              </a:lnSpc>
              <a:spcBef>
                <a:spcPts val="0"/>
              </a:spcBef>
              <a:spcAft>
                <a:spcPts val="0"/>
              </a:spcAft>
              <a:buSzPct val="100000"/>
              <a:buChar char="-"/>
            </a:pPr>
            <a:r>
              <a:rPr lang="en" sz="1900" b="1"/>
              <a:t>Cost Per Person: </a:t>
            </a:r>
            <a:r>
              <a:rPr lang="en" sz="1900"/>
              <a:t>100$ per person per month</a:t>
            </a:r>
            <a:endParaRPr sz="1900"/>
          </a:p>
          <a:p>
            <a:pPr marL="457200" lvl="0" indent="-331152" algn="l" rtl="0">
              <a:lnSpc>
                <a:spcPct val="150000"/>
              </a:lnSpc>
              <a:spcBef>
                <a:spcPts val="0"/>
              </a:spcBef>
              <a:spcAft>
                <a:spcPts val="0"/>
              </a:spcAft>
              <a:buSzPct val="100000"/>
              <a:buChar char="-"/>
            </a:pPr>
            <a:r>
              <a:rPr lang="en" sz="1900" b="1"/>
              <a:t>Training:</a:t>
            </a:r>
            <a:r>
              <a:rPr lang="en" sz="1900"/>
              <a:t> 100$ per person one time fee</a:t>
            </a:r>
            <a:endParaRPr sz="1900"/>
          </a:p>
          <a:p>
            <a:pPr marL="457200" lvl="0" indent="-331152" algn="l" rtl="0">
              <a:lnSpc>
                <a:spcPct val="150000"/>
              </a:lnSpc>
              <a:spcBef>
                <a:spcPts val="0"/>
              </a:spcBef>
              <a:spcAft>
                <a:spcPts val="0"/>
              </a:spcAft>
              <a:buSzPct val="100000"/>
              <a:buChar char="-"/>
            </a:pPr>
            <a:r>
              <a:rPr lang="en" sz="1900" b="1"/>
              <a:t>Departments With Access:</a:t>
            </a:r>
            <a:r>
              <a:rPr lang="en" sz="1900"/>
              <a:t> Sales, Marketing, Accounting, Executives</a:t>
            </a:r>
            <a:endParaRPr sz="1900"/>
          </a:p>
          <a:p>
            <a:pPr marL="457200" lvl="0" indent="-331152" algn="l" rtl="0">
              <a:lnSpc>
                <a:spcPct val="150000"/>
              </a:lnSpc>
              <a:spcBef>
                <a:spcPts val="0"/>
              </a:spcBef>
              <a:spcAft>
                <a:spcPts val="0"/>
              </a:spcAft>
              <a:buSzPct val="100000"/>
              <a:buChar char="-"/>
            </a:pPr>
            <a:r>
              <a:rPr lang="en" sz="1900" b="1"/>
              <a:t>Total Employees with Access:</a:t>
            </a:r>
            <a:r>
              <a:rPr lang="en" sz="1900"/>
              <a:t> 2,260</a:t>
            </a:r>
            <a:endParaRPr sz="1900"/>
          </a:p>
          <a:p>
            <a:pPr marL="457200" lvl="0" indent="-331152" algn="l" rtl="0">
              <a:lnSpc>
                <a:spcPct val="150000"/>
              </a:lnSpc>
              <a:spcBef>
                <a:spcPts val="0"/>
              </a:spcBef>
              <a:spcAft>
                <a:spcPts val="0"/>
              </a:spcAft>
              <a:buSzPct val="100000"/>
              <a:buChar char="-"/>
            </a:pPr>
            <a:r>
              <a:rPr lang="en" sz="1900" b="1"/>
              <a:t>Total Cost Per Month:</a:t>
            </a:r>
            <a:r>
              <a:rPr lang="en" sz="1900"/>
              <a:t> 100 * 2,260 = $226,000 per month</a:t>
            </a:r>
            <a:endParaRPr sz="1900"/>
          </a:p>
          <a:p>
            <a:pPr marL="457200" lvl="0" indent="-331152" algn="l" rtl="0">
              <a:lnSpc>
                <a:spcPct val="150000"/>
              </a:lnSpc>
              <a:spcBef>
                <a:spcPts val="0"/>
              </a:spcBef>
              <a:spcAft>
                <a:spcPts val="0"/>
              </a:spcAft>
              <a:buSzPct val="100000"/>
              <a:buChar char="-"/>
            </a:pPr>
            <a:r>
              <a:rPr lang="en" sz="1900" b="1"/>
              <a:t>Total Cost for training: $</a:t>
            </a:r>
            <a:r>
              <a:rPr lang="en" sz="1900"/>
              <a:t>226,000 one time fee</a:t>
            </a:r>
            <a:endParaRPr sz="1900"/>
          </a:p>
          <a:p>
            <a:pPr marL="457200" lvl="0" indent="-331152" algn="l" rtl="0">
              <a:lnSpc>
                <a:spcPct val="150000"/>
              </a:lnSpc>
              <a:spcBef>
                <a:spcPts val="0"/>
              </a:spcBef>
              <a:spcAft>
                <a:spcPts val="0"/>
              </a:spcAft>
              <a:buSzPct val="100000"/>
              <a:buChar char="-"/>
            </a:pPr>
            <a:r>
              <a:rPr lang="en" sz="1900" b="1"/>
              <a:t>Total Cost:</a:t>
            </a:r>
            <a:r>
              <a:rPr lang="en" sz="1900"/>
              <a:t> $452,000 First Month, $226,000 every month afterwards</a:t>
            </a:r>
            <a:endParaRPr sz="1900"/>
          </a:p>
        </p:txBody>
      </p:sp>
      <p:pic>
        <p:nvPicPr>
          <p:cNvPr id="145" name="Google Shape;145;p26"/>
          <p:cNvPicPr preferRelativeResize="0"/>
          <p:nvPr/>
        </p:nvPicPr>
        <p:blipFill>
          <a:blip r:embed="rId3">
            <a:alphaModFix/>
          </a:blip>
          <a:stretch>
            <a:fillRect/>
          </a:stretch>
        </p:blipFill>
        <p:spPr>
          <a:xfrm>
            <a:off x="5832750" y="3105847"/>
            <a:ext cx="3311250" cy="203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p:nvPr/>
        </p:nvSpPr>
        <p:spPr>
          <a:xfrm>
            <a:off x="2344100" y="3447625"/>
            <a:ext cx="4511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Option 2: ERP (Enterprise Resource Planning)</a:t>
            </a:r>
            <a:endParaRPr>
              <a:solidFill>
                <a:srgbClr val="FFFFFF"/>
              </a:solidFill>
            </a:endParaRPr>
          </a:p>
        </p:txBody>
      </p:sp>
      <p:sp>
        <p:nvSpPr>
          <p:cNvPr id="153" name="Google Shape;153;p27"/>
          <p:cNvSpPr txBox="1">
            <a:spLocks noGrp="1"/>
          </p:cNvSpPr>
          <p:nvPr>
            <p:ph type="body" idx="1"/>
          </p:nvPr>
        </p:nvSpPr>
        <p:spPr>
          <a:xfrm>
            <a:off x="311700" y="1385150"/>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Implementation of a collections of modules based on department</a:t>
            </a:r>
            <a:endParaRPr/>
          </a:p>
          <a:p>
            <a:pPr marL="457200" lvl="0" indent="-342900" algn="l" rtl="0">
              <a:lnSpc>
                <a:spcPct val="150000"/>
              </a:lnSpc>
              <a:spcBef>
                <a:spcPts val="0"/>
              </a:spcBef>
              <a:spcAft>
                <a:spcPts val="0"/>
              </a:spcAft>
              <a:buSzPts val="1800"/>
              <a:buChar char="-"/>
            </a:pPr>
            <a:r>
              <a:rPr lang="en"/>
              <a:t>ERP’s increase a company's digital maturity</a:t>
            </a:r>
            <a:endParaRPr/>
          </a:p>
          <a:p>
            <a:pPr marL="457200" lvl="0" indent="-342900" algn="l" rtl="0">
              <a:lnSpc>
                <a:spcPct val="150000"/>
              </a:lnSpc>
              <a:spcBef>
                <a:spcPts val="0"/>
              </a:spcBef>
              <a:spcAft>
                <a:spcPts val="0"/>
              </a:spcAft>
              <a:buSzPts val="1800"/>
              <a:buChar char="-"/>
            </a:pPr>
            <a:r>
              <a:rPr lang="en"/>
              <a:t>Datacor ERP is industry focused</a:t>
            </a:r>
            <a:endParaRPr/>
          </a:p>
          <a:p>
            <a:pPr marL="457200" lvl="0" indent="-342900" algn="l" rtl="0">
              <a:lnSpc>
                <a:spcPct val="150000"/>
              </a:lnSpc>
              <a:spcBef>
                <a:spcPts val="0"/>
              </a:spcBef>
              <a:spcAft>
                <a:spcPts val="0"/>
              </a:spcAft>
              <a:buSzPts val="1800"/>
              <a:buChar char="-"/>
            </a:pPr>
            <a:r>
              <a:rPr lang="en"/>
              <a:t>Properly managed data allows for operational insight</a:t>
            </a:r>
            <a:endParaRPr/>
          </a:p>
        </p:txBody>
      </p:sp>
      <p:pic>
        <p:nvPicPr>
          <p:cNvPr id="154" name="Google Shape;154;p27"/>
          <p:cNvPicPr preferRelativeResize="0"/>
          <p:nvPr/>
        </p:nvPicPr>
        <p:blipFill>
          <a:blip r:embed="rId3">
            <a:alphaModFix/>
          </a:blip>
          <a:stretch>
            <a:fillRect/>
          </a:stretch>
        </p:blipFill>
        <p:spPr>
          <a:xfrm>
            <a:off x="2264613" y="3320704"/>
            <a:ext cx="4614777" cy="1480849"/>
          </a:xfrm>
          <a:prstGeom prst="rect">
            <a:avLst/>
          </a:prstGeom>
          <a:noFill/>
          <a:ln>
            <a:noFill/>
          </a:ln>
        </p:spPr>
      </p:pic>
      <p:sp>
        <p:nvSpPr>
          <p:cNvPr id="155" name="Google Shape;155;p27"/>
          <p:cNvSpPr txBox="1"/>
          <p:nvPr/>
        </p:nvSpPr>
        <p:spPr>
          <a:xfrm>
            <a:off x="2344100" y="4674625"/>
            <a:ext cx="451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https://www.datacor.com/</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Benefits of an ERP for Customers</a:t>
            </a:r>
            <a:endParaRPr>
              <a:solidFill>
                <a:srgbClr val="FFFFFF"/>
              </a:solidFill>
            </a:endParaRPr>
          </a:p>
        </p:txBody>
      </p:sp>
      <p:sp>
        <p:nvSpPr>
          <p:cNvPr id="162" name="Google Shape;162;p28"/>
          <p:cNvSpPr txBox="1">
            <a:spLocks noGrp="1"/>
          </p:cNvSpPr>
          <p:nvPr>
            <p:ph type="body" idx="1"/>
          </p:nvPr>
        </p:nvSpPr>
        <p:spPr>
          <a:xfrm>
            <a:off x="311700" y="1214600"/>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Faster Product Delivery</a:t>
            </a:r>
            <a:endParaRPr sz="2000"/>
          </a:p>
          <a:p>
            <a:pPr marL="457200" lvl="0" indent="-355600" algn="l" rtl="0">
              <a:spcBef>
                <a:spcPts val="0"/>
              </a:spcBef>
              <a:spcAft>
                <a:spcPts val="0"/>
              </a:spcAft>
              <a:buSzPts val="2000"/>
              <a:buChar char="-"/>
            </a:pPr>
            <a:r>
              <a:rPr lang="en" sz="2000"/>
              <a:t>Lower Costs</a:t>
            </a:r>
            <a:endParaRPr sz="2000"/>
          </a:p>
          <a:p>
            <a:pPr marL="914400" lvl="1" indent="-330200" algn="l" rtl="0">
              <a:spcBef>
                <a:spcPts val="0"/>
              </a:spcBef>
              <a:spcAft>
                <a:spcPts val="0"/>
              </a:spcAft>
              <a:buSzPts val="1600"/>
              <a:buChar char="-"/>
            </a:pPr>
            <a:r>
              <a:rPr lang="en" sz="1600"/>
              <a:t>Empowers sales to provide accurate answers on demand</a:t>
            </a:r>
            <a:endParaRPr sz="1600"/>
          </a:p>
          <a:p>
            <a:pPr marL="914400" lvl="1" indent="-330200" algn="l" rtl="0">
              <a:spcBef>
                <a:spcPts val="0"/>
              </a:spcBef>
              <a:spcAft>
                <a:spcPts val="0"/>
              </a:spcAft>
              <a:buSzPts val="1600"/>
              <a:buChar char="-"/>
            </a:pPr>
            <a:r>
              <a:rPr lang="en" sz="1600"/>
              <a:t>Manual data entry in every department reduced</a:t>
            </a:r>
            <a:endParaRPr sz="1600"/>
          </a:p>
          <a:p>
            <a:pPr marL="457200" lvl="0" indent="-355600" algn="l" rtl="0">
              <a:spcBef>
                <a:spcPts val="0"/>
              </a:spcBef>
              <a:spcAft>
                <a:spcPts val="0"/>
              </a:spcAft>
              <a:buSzPts val="2000"/>
              <a:buChar char="-"/>
            </a:pPr>
            <a:r>
              <a:rPr lang="en" sz="2000"/>
              <a:t>Increased Quality Control</a:t>
            </a:r>
            <a:endParaRPr sz="2000"/>
          </a:p>
          <a:p>
            <a:pPr marL="914400" lvl="1" indent="-330200" algn="l" rtl="0">
              <a:spcBef>
                <a:spcPts val="0"/>
              </a:spcBef>
              <a:spcAft>
                <a:spcPts val="0"/>
              </a:spcAft>
              <a:buSzPts val="1600"/>
              <a:buChar char="-"/>
            </a:pPr>
            <a:r>
              <a:rPr lang="en" sz="1600"/>
              <a:t>Supply chain traceability </a:t>
            </a:r>
            <a:endParaRPr sz="1600"/>
          </a:p>
          <a:p>
            <a:pPr marL="914400" lvl="1" indent="-330200" algn="l" rtl="0">
              <a:spcBef>
                <a:spcPts val="0"/>
              </a:spcBef>
              <a:spcAft>
                <a:spcPts val="0"/>
              </a:spcAft>
              <a:buSzPts val="1600"/>
              <a:buChar char="-"/>
            </a:pPr>
            <a:r>
              <a:rPr lang="en" sz="1600"/>
              <a:t>Accurate orders</a:t>
            </a:r>
            <a:endParaRPr sz="1600"/>
          </a:p>
        </p:txBody>
      </p:sp>
      <p:pic>
        <p:nvPicPr>
          <p:cNvPr id="163" name="Google Shape;163;p28"/>
          <p:cNvPicPr preferRelativeResize="0"/>
          <p:nvPr/>
        </p:nvPicPr>
        <p:blipFill>
          <a:blip r:embed="rId3">
            <a:alphaModFix/>
          </a:blip>
          <a:stretch>
            <a:fillRect/>
          </a:stretch>
        </p:blipFill>
        <p:spPr>
          <a:xfrm>
            <a:off x="5741950" y="1904625"/>
            <a:ext cx="3402048" cy="3030675"/>
          </a:xfrm>
          <a:prstGeom prst="rect">
            <a:avLst/>
          </a:prstGeom>
          <a:noFill/>
          <a:ln>
            <a:noFill/>
          </a:ln>
        </p:spPr>
      </p:pic>
      <p:sp>
        <p:nvSpPr>
          <p:cNvPr id="164" name="Google Shape;164;p28"/>
          <p:cNvSpPr txBox="1"/>
          <p:nvPr/>
        </p:nvSpPr>
        <p:spPr>
          <a:xfrm>
            <a:off x="6144000" y="4881900"/>
            <a:ext cx="30000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http://krazymantra.blogspot.com/2017/02/choose-best-erp-solution-to-get-maximum.html</a:t>
            </a:r>
            <a:endParaRPr sz="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Benefits of ERP for Operations Management</a:t>
            </a:r>
            <a:endParaRPr>
              <a:solidFill>
                <a:srgbClr val="FFFFFF"/>
              </a:solidFill>
            </a:endParaRPr>
          </a:p>
        </p:txBody>
      </p:sp>
      <p:sp>
        <p:nvSpPr>
          <p:cNvPr id="171" name="Google Shape;171;p29"/>
          <p:cNvSpPr txBox="1">
            <a:spLocks noGrp="1"/>
          </p:cNvSpPr>
          <p:nvPr>
            <p:ph type="body" idx="1"/>
          </p:nvPr>
        </p:nvSpPr>
        <p:spPr>
          <a:xfrm>
            <a:off x="311700" y="1360200"/>
            <a:ext cx="4707900" cy="37833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n" sz="1400"/>
              <a:t>Track Performance Across All Departments</a:t>
            </a:r>
            <a:endParaRPr sz="1400"/>
          </a:p>
          <a:p>
            <a:pPr marL="457200" lvl="0" indent="-317500" algn="l" rtl="0">
              <a:lnSpc>
                <a:spcPct val="150000"/>
              </a:lnSpc>
              <a:spcBef>
                <a:spcPts val="0"/>
              </a:spcBef>
              <a:spcAft>
                <a:spcPts val="0"/>
              </a:spcAft>
              <a:buSzPts val="1400"/>
              <a:buChar char="-"/>
            </a:pPr>
            <a:r>
              <a:rPr lang="en" sz="1400"/>
              <a:t>ERP usage led to process improvement for 95% of businesses</a:t>
            </a:r>
            <a:endParaRPr sz="1400"/>
          </a:p>
          <a:p>
            <a:pPr marL="457200" lvl="0" indent="-317500" algn="l" rtl="0">
              <a:lnSpc>
                <a:spcPct val="150000"/>
              </a:lnSpc>
              <a:spcBef>
                <a:spcPts val="0"/>
              </a:spcBef>
              <a:spcAft>
                <a:spcPts val="0"/>
              </a:spcAft>
              <a:buSzPts val="1400"/>
              <a:buChar char="-"/>
            </a:pPr>
            <a:r>
              <a:rPr lang="en" sz="1400"/>
              <a:t>Manufacturer’s represent 47% of the ERP market</a:t>
            </a:r>
            <a:endParaRPr sz="1400"/>
          </a:p>
          <a:p>
            <a:pPr marL="457200" lvl="0" indent="-317500" algn="l" rtl="0">
              <a:lnSpc>
                <a:spcPct val="150000"/>
              </a:lnSpc>
              <a:spcBef>
                <a:spcPts val="0"/>
              </a:spcBef>
              <a:spcAft>
                <a:spcPts val="0"/>
              </a:spcAft>
              <a:buSzPts val="1400"/>
              <a:buChar char="-"/>
            </a:pPr>
            <a:r>
              <a:rPr lang="en" sz="1400"/>
              <a:t>ERP’s reduce IT cost, Inventory Levels, and Cycle Time</a:t>
            </a:r>
            <a:endParaRPr sz="1400"/>
          </a:p>
          <a:p>
            <a:pPr marL="457200" lvl="0" indent="-317500" algn="l" rtl="0">
              <a:lnSpc>
                <a:spcPct val="150000"/>
              </a:lnSpc>
              <a:spcBef>
                <a:spcPts val="0"/>
              </a:spcBef>
              <a:spcAft>
                <a:spcPts val="0"/>
              </a:spcAft>
              <a:buSzPts val="1400"/>
              <a:buChar char="-"/>
            </a:pPr>
            <a:r>
              <a:rPr lang="en" sz="1400"/>
              <a:t>Seamless Integration Across Organization</a:t>
            </a:r>
            <a:endParaRPr sz="1400"/>
          </a:p>
          <a:p>
            <a:pPr marL="457200" lvl="0" indent="-317500" algn="l" rtl="0">
              <a:lnSpc>
                <a:spcPct val="150000"/>
              </a:lnSpc>
              <a:spcBef>
                <a:spcPts val="0"/>
              </a:spcBef>
              <a:spcAft>
                <a:spcPts val="0"/>
              </a:spcAft>
              <a:buSzPts val="1400"/>
              <a:buChar char="-"/>
            </a:pPr>
            <a:r>
              <a:rPr lang="en" sz="1400"/>
              <a:t>Minimize Repetition in Business Processes and Manual Tasks</a:t>
            </a:r>
            <a:endParaRPr sz="1400"/>
          </a:p>
          <a:p>
            <a:pPr marL="457200" lvl="0" indent="-317500" algn="l" rtl="0">
              <a:lnSpc>
                <a:spcPct val="150000"/>
              </a:lnSpc>
              <a:spcBef>
                <a:spcPts val="0"/>
              </a:spcBef>
              <a:spcAft>
                <a:spcPts val="0"/>
              </a:spcAft>
              <a:buSzPts val="1400"/>
              <a:buChar char="-"/>
            </a:pPr>
            <a:r>
              <a:rPr lang="en" sz="1400"/>
              <a:t>Average implementation is 6.6 months</a:t>
            </a:r>
            <a:endParaRPr sz="1400"/>
          </a:p>
        </p:txBody>
      </p:sp>
      <p:pic>
        <p:nvPicPr>
          <p:cNvPr id="172" name="Google Shape;172;p29" descr="Image result for benefits of erp"/>
          <p:cNvPicPr preferRelativeResize="0"/>
          <p:nvPr/>
        </p:nvPicPr>
        <p:blipFill>
          <a:blip r:embed="rId3">
            <a:alphaModFix/>
          </a:blip>
          <a:stretch>
            <a:fillRect/>
          </a:stretch>
        </p:blipFill>
        <p:spPr>
          <a:xfrm>
            <a:off x="5019600" y="3617749"/>
            <a:ext cx="4124326" cy="1525750"/>
          </a:xfrm>
          <a:prstGeom prst="rect">
            <a:avLst/>
          </a:prstGeom>
          <a:noFill/>
          <a:ln>
            <a:noFill/>
          </a:ln>
        </p:spPr>
      </p:pic>
      <p:sp>
        <p:nvSpPr>
          <p:cNvPr id="173" name="Google Shape;173;p29"/>
          <p:cNvSpPr txBox="1"/>
          <p:nvPr/>
        </p:nvSpPr>
        <p:spPr>
          <a:xfrm>
            <a:off x="6143925" y="332525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https://www.softwaresuggest.com/blog/benefits-of-erp-guide/</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Benefits of ERP for Operations Management</a:t>
            </a:r>
            <a:endParaRPr>
              <a:solidFill>
                <a:srgbClr val="FFFFFF"/>
              </a:solidFill>
            </a:endParaRPr>
          </a:p>
        </p:txBody>
      </p:sp>
      <p:sp>
        <p:nvSpPr>
          <p:cNvPr id="180" name="Google Shape;180;p30"/>
          <p:cNvSpPr txBox="1"/>
          <p:nvPr/>
        </p:nvSpPr>
        <p:spPr>
          <a:xfrm>
            <a:off x="311700" y="1431375"/>
            <a:ext cx="5508000" cy="32478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2"/>
              </a:buClr>
              <a:buSzPts val="1600"/>
              <a:buChar char="-"/>
            </a:pPr>
            <a:r>
              <a:rPr lang="en" sz="1600">
                <a:solidFill>
                  <a:schemeClr val="dk2"/>
                </a:solidFill>
              </a:rPr>
              <a:t>Top 3 areas where ERP produced ROI </a:t>
            </a:r>
            <a:endParaRPr sz="1600">
              <a:solidFill>
                <a:schemeClr val="dk2"/>
              </a:solidFill>
            </a:endParaRPr>
          </a:p>
          <a:p>
            <a:pPr marL="914400" lvl="0" indent="-330200" algn="l" rtl="0">
              <a:lnSpc>
                <a:spcPct val="150000"/>
              </a:lnSpc>
              <a:spcBef>
                <a:spcPts val="0"/>
              </a:spcBef>
              <a:spcAft>
                <a:spcPts val="0"/>
              </a:spcAft>
              <a:buClr>
                <a:schemeClr val="dk2"/>
              </a:buClr>
              <a:buSzPts val="1600"/>
              <a:buChar char="-"/>
            </a:pPr>
            <a:r>
              <a:rPr lang="en" sz="1600">
                <a:solidFill>
                  <a:schemeClr val="dk2"/>
                </a:solidFill>
              </a:rPr>
              <a:t>Reduced IT costs </a:t>
            </a:r>
            <a:endParaRPr sz="1600">
              <a:solidFill>
                <a:schemeClr val="dk2"/>
              </a:solidFill>
            </a:endParaRPr>
          </a:p>
          <a:p>
            <a:pPr marL="914400" lvl="0" indent="-330200" algn="l" rtl="0">
              <a:lnSpc>
                <a:spcPct val="150000"/>
              </a:lnSpc>
              <a:spcBef>
                <a:spcPts val="0"/>
              </a:spcBef>
              <a:spcAft>
                <a:spcPts val="0"/>
              </a:spcAft>
              <a:buClr>
                <a:schemeClr val="dk2"/>
              </a:buClr>
              <a:buSzPts val="1600"/>
              <a:buChar char="-"/>
            </a:pPr>
            <a:r>
              <a:rPr lang="en" sz="1600">
                <a:solidFill>
                  <a:schemeClr val="dk2"/>
                </a:solidFill>
              </a:rPr>
              <a:t>Reduced Inventory</a:t>
            </a:r>
            <a:endParaRPr sz="1600">
              <a:solidFill>
                <a:schemeClr val="dk2"/>
              </a:solidFill>
            </a:endParaRPr>
          </a:p>
          <a:p>
            <a:pPr marL="914400" lvl="0" indent="-330200" algn="l" rtl="0">
              <a:lnSpc>
                <a:spcPct val="150000"/>
              </a:lnSpc>
              <a:spcBef>
                <a:spcPts val="0"/>
              </a:spcBef>
              <a:spcAft>
                <a:spcPts val="0"/>
              </a:spcAft>
              <a:buClr>
                <a:schemeClr val="dk2"/>
              </a:buClr>
              <a:buSzPts val="1600"/>
              <a:buChar char="-"/>
            </a:pPr>
            <a:r>
              <a:rPr lang="en" sz="1600">
                <a:solidFill>
                  <a:schemeClr val="dk2"/>
                </a:solidFill>
              </a:rPr>
              <a:t>Reduced Cycle time</a:t>
            </a:r>
            <a:endParaRPr sz="1600">
              <a:solidFill>
                <a:schemeClr val="dk2"/>
              </a:solidFill>
            </a:endParaRPr>
          </a:p>
          <a:p>
            <a:pPr marL="457200" lvl="0" indent="-330200" algn="l" rtl="0">
              <a:lnSpc>
                <a:spcPct val="150000"/>
              </a:lnSpc>
              <a:spcBef>
                <a:spcPts val="0"/>
              </a:spcBef>
              <a:spcAft>
                <a:spcPts val="0"/>
              </a:spcAft>
              <a:buClr>
                <a:schemeClr val="dk2"/>
              </a:buClr>
              <a:buSzPts val="1600"/>
              <a:buChar char="-"/>
            </a:pPr>
            <a:r>
              <a:rPr lang="en" sz="1600">
                <a:solidFill>
                  <a:schemeClr val="dk2"/>
                </a:solidFill>
              </a:rPr>
              <a:t>Average ROI for every dollar Spent: $7</a:t>
            </a:r>
            <a:endParaRPr sz="1600">
              <a:solidFill>
                <a:schemeClr val="dk2"/>
              </a:solidFill>
            </a:endParaRPr>
          </a:p>
          <a:p>
            <a:pPr marL="457200" lvl="0" indent="-330200" algn="l" rtl="0">
              <a:lnSpc>
                <a:spcPct val="150000"/>
              </a:lnSpc>
              <a:spcBef>
                <a:spcPts val="0"/>
              </a:spcBef>
              <a:spcAft>
                <a:spcPts val="0"/>
              </a:spcAft>
              <a:buClr>
                <a:schemeClr val="dk2"/>
              </a:buClr>
              <a:buSzPts val="1600"/>
              <a:buChar char="-"/>
            </a:pPr>
            <a:r>
              <a:rPr lang="en" sz="1600">
                <a:solidFill>
                  <a:schemeClr val="dk2"/>
                </a:solidFill>
              </a:rPr>
              <a:t>Average ROI time: just over 2.5 years</a:t>
            </a:r>
            <a:endParaRPr sz="1600">
              <a:solidFill>
                <a:schemeClr val="dk2"/>
              </a:solidFill>
            </a:endParaRPr>
          </a:p>
          <a:p>
            <a:pPr marL="0" lvl="0" indent="0" algn="l" rtl="0">
              <a:lnSpc>
                <a:spcPct val="150000"/>
              </a:lnSpc>
              <a:spcBef>
                <a:spcPts val="1200"/>
              </a:spcBef>
              <a:spcAft>
                <a:spcPts val="0"/>
              </a:spcAft>
              <a:buNone/>
            </a:pPr>
            <a:endParaRPr>
              <a:solidFill>
                <a:schemeClr val="dk2"/>
              </a:solidFill>
            </a:endParaRPr>
          </a:p>
          <a:p>
            <a:pPr marL="0" lvl="0" indent="0" algn="l" rtl="0">
              <a:lnSpc>
                <a:spcPct val="150000"/>
              </a:lnSpc>
              <a:spcBef>
                <a:spcPts val="1200"/>
              </a:spcBef>
              <a:spcAft>
                <a:spcPts val="1200"/>
              </a:spcAft>
              <a:buNone/>
            </a:pPr>
            <a:endParaRPr>
              <a:solidFill>
                <a:schemeClr val="dk2"/>
              </a:solidFill>
            </a:endParaRPr>
          </a:p>
        </p:txBody>
      </p:sp>
      <p:pic>
        <p:nvPicPr>
          <p:cNvPr id="181" name="Google Shape;181;p30" descr="Image result for benefits of erp"/>
          <p:cNvPicPr preferRelativeResize="0"/>
          <p:nvPr/>
        </p:nvPicPr>
        <p:blipFill>
          <a:blip r:embed="rId3">
            <a:alphaModFix/>
          </a:blip>
          <a:stretch>
            <a:fillRect/>
          </a:stretch>
        </p:blipFill>
        <p:spPr>
          <a:xfrm>
            <a:off x="5019675" y="2277875"/>
            <a:ext cx="4124325" cy="2538536"/>
          </a:xfrm>
          <a:prstGeom prst="rect">
            <a:avLst/>
          </a:prstGeom>
          <a:noFill/>
          <a:ln>
            <a:noFill/>
          </a:ln>
        </p:spPr>
      </p:pic>
      <p:sp>
        <p:nvSpPr>
          <p:cNvPr id="182" name="Google Shape;182;p30"/>
          <p:cNvSpPr txBox="1"/>
          <p:nvPr/>
        </p:nvSpPr>
        <p:spPr>
          <a:xfrm>
            <a:off x="5019675" y="4743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https://www.codeauthority.com/Blog/Entry/Benefits-of-ERP-Software-in-2020</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p:nvPr/>
        </p:nvSpPr>
        <p:spPr>
          <a:xfrm>
            <a:off x="-16900" y="-12400"/>
            <a:ext cx="92211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txBox="1">
            <a:spLocks noGrp="1"/>
          </p:cNvSpPr>
          <p:nvPr>
            <p:ph type="title"/>
          </p:nvPr>
        </p:nvSpPr>
        <p:spPr>
          <a:xfrm>
            <a:off x="311700" y="38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Option 2: ERP Timeline</a:t>
            </a:r>
            <a:endParaRPr>
              <a:solidFill>
                <a:srgbClr val="FFFFFF"/>
              </a:solidFill>
            </a:endParaRPr>
          </a:p>
        </p:txBody>
      </p:sp>
      <p:pic>
        <p:nvPicPr>
          <p:cNvPr id="189" name="Google Shape;189;p31"/>
          <p:cNvPicPr preferRelativeResize="0"/>
          <p:nvPr/>
        </p:nvPicPr>
        <p:blipFill>
          <a:blip r:embed="rId3">
            <a:alphaModFix/>
          </a:blip>
          <a:stretch>
            <a:fillRect/>
          </a:stretch>
        </p:blipFill>
        <p:spPr>
          <a:xfrm>
            <a:off x="1292650" y="1170113"/>
            <a:ext cx="5249015" cy="3820974"/>
          </a:xfrm>
          <a:prstGeom prst="rect">
            <a:avLst/>
          </a:prstGeom>
          <a:noFill/>
          <a:ln>
            <a:noFill/>
          </a:ln>
        </p:spPr>
      </p:pic>
      <p:sp>
        <p:nvSpPr>
          <p:cNvPr id="190" name="Google Shape;190;p31"/>
          <p:cNvSpPr/>
          <p:nvPr/>
        </p:nvSpPr>
        <p:spPr>
          <a:xfrm rot="5400000">
            <a:off x="6260550" y="2622050"/>
            <a:ext cx="2082300" cy="917100"/>
          </a:xfrm>
          <a:prstGeom prst="uturnArrow">
            <a:avLst>
              <a:gd name="adj1" fmla="val 25000"/>
              <a:gd name="adj2" fmla="val 25000"/>
              <a:gd name="adj3" fmla="val 25000"/>
              <a:gd name="adj4" fmla="val 43750"/>
              <a:gd name="adj5" fmla="val 75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A4C2F4"/>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Potential Problems with ERP system</a:t>
            </a:r>
            <a:endParaRPr>
              <a:solidFill>
                <a:srgbClr val="FFFFFF"/>
              </a:solidFill>
            </a:endParaRPr>
          </a:p>
        </p:txBody>
      </p:sp>
      <p:sp>
        <p:nvSpPr>
          <p:cNvPr id="197" name="Google Shape;19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Resource Constraint</a:t>
            </a:r>
            <a:endParaRPr/>
          </a:p>
          <a:p>
            <a:pPr marL="914400" lvl="1" indent="-317500" algn="l" rtl="0">
              <a:spcBef>
                <a:spcPts val="0"/>
              </a:spcBef>
              <a:spcAft>
                <a:spcPts val="0"/>
              </a:spcAft>
              <a:buSzPts val="1400"/>
              <a:buChar char="-"/>
            </a:pPr>
            <a:r>
              <a:rPr lang="en"/>
              <a:t>Can cost more than expected budget</a:t>
            </a:r>
            <a:endParaRPr/>
          </a:p>
          <a:p>
            <a:pPr marL="457200" lvl="0" indent="-342900" algn="l" rtl="0">
              <a:spcBef>
                <a:spcPts val="0"/>
              </a:spcBef>
              <a:spcAft>
                <a:spcPts val="0"/>
              </a:spcAft>
              <a:buSzPts val="1800"/>
              <a:buChar char="-"/>
            </a:pPr>
            <a:r>
              <a:rPr lang="en"/>
              <a:t>Lack of Defined Mission</a:t>
            </a:r>
            <a:endParaRPr/>
          </a:p>
          <a:p>
            <a:pPr marL="914400" lvl="1" indent="-317500" algn="l" rtl="0">
              <a:spcBef>
                <a:spcPts val="0"/>
              </a:spcBef>
              <a:spcAft>
                <a:spcPts val="0"/>
              </a:spcAft>
              <a:buSzPts val="1400"/>
              <a:buChar char="-"/>
            </a:pPr>
            <a:r>
              <a:rPr lang="en"/>
              <a:t>Employees request for new features, adds more work</a:t>
            </a:r>
            <a:endParaRPr/>
          </a:p>
          <a:p>
            <a:pPr marL="457200" lvl="0" indent="-342900" algn="l" rtl="0">
              <a:spcBef>
                <a:spcPts val="0"/>
              </a:spcBef>
              <a:spcAft>
                <a:spcPts val="0"/>
              </a:spcAft>
              <a:buSzPts val="1800"/>
              <a:buChar char="-"/>
            </a:pPr>
            <a:r>
              <a:rPr lang="en"/>
              <a:t>Failure to adhere to defined timeline</a:t>
            </a:r>
            <a:endParaRPr/>
          </a:p>
          <a:p>
            <a:pPr marL="914400" lvl="1" indent="-317500" algn="l" rtl="0">
              <a:spcBef>
                <a:spcPts val="0"/>
              </a:spcBef>
              <a:spcAft>
                <a:spcPts val="0"/>
              </a:spcAft>
              <a:buSzPts val="1400"/>
              <a:buChar char="-"/>
            </a:pPr>
            <a:r>
              <a:rPr lang="en"/>
              <a:t>Inexperience in ERP system implementation</a:t>
            </a:r>
            <a:endParaRPr/>
          </a:p>
          <a:p>
            <a:pPr marL="457200" lvl="0" indent="-342900" algn="l" rtl="0">
              <a:spcBef>
                <a:spcPts val="0"/>
              </a:spcBef>
              <a:spcAft>
                <a:spcPts val="0"/>
              </a:spcAft>
              <a:buSzPts val="1800"/>
              <a:buChar char="-"/>
            </a:pPr>
            <a:r>
              <a:rPr lang="en"/>
              <a:t>Organizational Issues</a:t>
            </a:r>
            <a:endParaRPr/>
          </a:p>
          <a:p>
            <a:pPr marL="914400" lvl="1" indent="-317500" algn="l" rtl="0">
              <a:spcBef>
                <a:spcPts val="0"/>
              </a:spcBef>
              <a:spcAft>
                <a:spcPts val="0"/>
              </a:spcAft>
              <a:buSzPts val="1400"/>
              <a:buChar char="-"/>
            </a:pPr>
            <a:r>
              <a:rPr lang="en"/>
              <a:t>Resistance to change from Employees</a:t>
            </a:r>
            <a:endParaRPr/>
          </a:p>
          <a:p>
            <a:pPr marL="457200" lvl="0" indent="0" algn="l" rtl="0">
              <a:spcBef>
                <a:spcPts val="1200"/>
              </a:spcBef>
              <a:spcAft>
                <a:spcPts val="1200"/>
              </a:spcAft>
              <a:buNone/>
            </a:pPr>
            <a:endParaRPr/>
          </a:p>
        </p:txBody>
      </p:sp>
      <p:pic>
        <p:nvPicPr>
          <p:cNvPr id="198" name="Google Shape;198;p32"/>
          <p:cNvPicPr preferRelativeResize="0"/>
          <p:nvPr/>
        </p:nvPicPr>
        <p:blipFill>
          <a:blip r:embed="rId3">
            <a:alphaModFix/>
          </a:blip>
          <a:stretch>
            <a:fillRect/>
          </a:stretch>
        </p:blipFill>
        <p:spPr>
          <a:xfrm>
            <a:off x="5608675" y="1378326"/>
            <a:ext cx="3495626" cy="3488274"/>
          </a:xfrm>
          <a:prstGeom prst="rect">
            <a:avLst/>
          </a:prstGeom>
          <a:noFill/>
          <a:ln>
            <a:noFill/>
          </a:ln>
        </p:spPr>
      </p:pic>
      <p:sp>
        <p:nvSpPr>
          <p:cNvPr id="199" name="Google Shape;199;p32"/>
          <p:cNvSpPr txBox="1"/>
          <p:nvPr/>
        </p:nvSpPr>
        <p:spPr>
          <a:xfrm>
            <a:off x="6434175" y="4866600"/>
            <a:ext cx="27099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https://woman.thenest.com/organizational-problems-workplace-15072.html</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3" title="Chart"/>
          <p:cNvPicPr preferRelativeResize="0"/>
          <p:nvPr/>
        </p:nvPicPr>
        <p:blipFill>
          <a:blip r:embed="rId3">
            <a:alphaModFix/>
          </a:blip>
          <a:stretch>
            <a:fillRect/>
          </a:stretch>
        </p:blipFill>
        <p:spPr>
          <a:xfrm>
            <a:off x="273425" y="971800"/>
            <a:ext cx="8444049" cy="3881474"/>
          </a:xfrm>
          <a:prstGeom prst="rect">
            <a:avLst/>
          </a:prstGeom>
          <a:noFill/>
          <a:ln>
            <a:noFill/>
          </a:ln>
        </p:spPr>
      </p:pic>
      <p:sp>
        <p:nvSpPr>
          <p:cNvPr id="205" name="Google Shape;205;p33"/>
          <p:cNvSpPr/>
          <p:nvPr/>
        </p:nvSpPr>
        <p:spPr>
          <a:xfrm>
            <a:off x="-16900" y="-12400"/>
            <a:ext cx="9233400" cy="10623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txBox="1">
            <a:spLocks noGrp="1"/>
          </p:cNvSpPr>
          <p:nvPr>
            <p:ph type="title"/>
          </p:nvPr>
        </p:nvSpPr>
        <p:spPr>
          <a:xfrm>
            <a:off x="235150" y="215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Reasons for Overrun Budget Visualized</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Costs of ERP Implementation</a:t>
            </a:r>
            <a:endParaRPr>
              <a:solidFill>
                <a:srgbClr val="FFFFFF"/>
              </a:solidFill>
            </a:endParaRPr>
          </a:p>
          <a:p>
            <a:pPr marL="0" lvl="0" indent="0" algn="l" rtl="0">
              <a:spcBef>
                <a:spcPts val="0"/>
              </a:spcBef>
              <a:spcAft>
                <a:spcPts val="0"/>
              </a:spcAft>
              <a:buNone/>
            </a:pPr>
            <a:endParaRPr/>
          </a:p>
        </p:txBody>
      </p:sp>
      <p:sp>
        <p:nvSpPr>
          <p:cNvPr id="213" name="Google Shape;21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150000"/>
              </a:lnSpc>
              <a:spcBef>
                <a:spcPts val="0"/>
              </a:spcBef>
              <a:spcAft>
                <a:spcPts val="0"/>
              </a:spcAft>
              <a:buSzPct val="100000"/>
              <a:buChar char="-"/>
            </a:pPr>
            <a:r>
              <a:rPr lang="en"/>
              <a:t>62% of companies implementing ERPs remain under budget or on budget</a:t>
            </a:r>
            <a:endParaRPr/>
          </a:p>
          <a:p>
            <a:pPr marL="457200" lvl="0" indent="-325755" algn="l" rtl="0">
              <a:lnSpc>
                <a:spcPct val="150000"/>
              </a:lnSpc>
              <a:spcBef>
                <a:spcPts val="0"/>
              </a:spcBef>
              <a:spcAft>
                <a:spcPts val="0"/>
              </a:spcAft>
              <a:buSzPct val="100000"/>
              <a:buChar char="-"/>
            </a:pPr>
            <a:r>
              <a:rPr lang="en"/>
              <a:t>Average actual implementation cost in 2020 was 24% over expected.</a:t>
            </a:r>
            <a:endParaRPr/>
          </a:p>
          <a:p>
            <a:pPr marL="457200" lvl="0" indent="-325755" algn="l" rtl="0">
              <a:lnSpc>
                <a:spcPct val="150000"/>
              </a:lnSpc>
              <a:spcBef>
                <a:spcPts val="0"/>
              </a:spcBef>
              <a:spcAft>
                <a:spcPts val="0"/>
              </a:spcAft>
              <a:buSzPct val="100000"/>
              <a:buChar char="-"/>
            </a:pPr>
            <a:r>
              <a:rPr lang="en"/>
              <a:t>Option 1 - Datacor</a:t>
            </a:r>
            <a:endParaRPr/>
          </a:p>
          <a:p>
            <a:pPr marL="914400" lvl="1" indent="-304165" algn="l" rtl="0">
              <a:lnSpc>
                <a:spcPct val="150000"/>
              </a:lnSpc>
              <a:spcBef>
                <a:spcPts val="0"/>
              </a:spcBef>
              <a:spcAft>
                <a:spcPts val="0"/>
              </a:spcAft>
              <a:buSzPct val="100000"/>
              <a:buChar char="-"/>
            </a:pPr>
            <a:r>
              <a:rPr lang="en"/>
              <a:t>Implement ERP with Datacor</a:t>
            </a:r>
            <a:endParaRPr/>
          </a:p>
          <a:p>
            <a:pPr marL="914400" lvl="1" indent="-304165" algn="l" rtl="0">
              <a:lnSpc>
                <a:spcPct val="150000"/>
              </a:lnSpc>
              <a:spcBef>
                <a:spcPts val="0"/>
              </a:spcBef>
              <a:spcAft>
                <a:spcPts val="0"/>
              </a:spcAft>
              <a:buSzPct val="100000"/>
              <a:buChar char="-"/>
            </a:pPr>
            <a:r>
              <a:rPr lang="en"/>
              <a:t>Cost $21,050,000</a:t>
            </a:r>
            <a:endParaRPr/>
          </a:p>
          <a:p>
            <a:pPr marL="914400" lvl="1" indent="-304165" algn="l" rtl="0">
              <a:lnSpc>
                <a:spcPct val="150000"/>
              </a:lnSpc>
              <a:spcBef>
                <a:spcPts val="0"/>
              </a:spcBef>
              <a:spcAft>
                <a:spcPts val="0"/>
              </a:spcAft>
              <a:buSzPct val="100000"/>
              <a:buChar char="-"/>
            </a:pPr>
            <a:r>
              <a:rPr lang="en"/>
              <a:t>1 Time payment</a:t>
            </a:r>
            <a:endParaRPr/>
          </a:p>
          <a:p>
            <a:pPr marL="457200" lvl="0" indent="-325755" algn="l" rtl="0">
              <a:lnSpc>
                <a:spcPct val="150000"/>
              </a:lnSpc>
              <a:spcBef>
                <a:spcPts val="0"/>
              </a:spcBef>
              <a:spcAft>
                <a:spcPts val="0"/>
              </a:spcAft>
              <a:buSzPct val="100000"/>
              <a:buChar char="-"/>
            </a:pPr>
            <a:r>
              <a:rPr lang="en"/>
              <a:t>Option 2 - Epicor</a:t>
            </a:r>
            <a:endParaRPr/>
          </a:p>
          <a:p>
            <a:pPr marL="914400" lvl="1" indent="-304165" algn="l" rtl="0">
              <a:lnSpc>
                <a:spcPct val="150000"/>
              </a:lnSpc>
              <a:spcBef>
                <a:spcPts val="0"/>
              </a:spcBef>
              <a:spcAft>
                <a:spcPts val="0"/>
              </a:spcAft>
              <a:buSzPct val="100000"/>
              <a:buChar char="-"/>
            </a:pPr>
            <a:r>
              <a:rPr lang="en"/>
              <a:t>Implement ERP with Epicor</a:t>
            </a:r>
            <a:endParaRPr/>
          </a:p>
          <a:p>
            <a:pPr marL="914400" lvl="1" indent="-304165" algn="l" rtl="0">
              <a:lnSpc>
                <a:spcPct val="150000"/>
              </a:lnSpc>
              <a:spcBef>
                <a:spcPts val="0"/>
              </a:spcBef>
              <a:spcAft>
                <a:spcPts val="0"/>
              </a:spcAft>
              <a:buSzPct val="100000"/>
              <a:buChar char="-"/>
            </a:pPr>
            <a:r>
              <a:rPr lang="en"/>
              <a:t>Costs 11,170,000 1st year</a:t>
            </a:r>
            <a:endParaRPr/>
          </a:p>
          <a:p>
            <a:pPr marL="914400" lvl="1" indent="-304165" algn="l" rtl="0">
              <a:lnSpc>
                <a:spcPct val="150000"/>
              </a:lnSpc>
              <a:spcBef>
                <a:spcPts val="0"/>
              </a:spcBef>
              <a:spcAft>
                <a:spcPts val="0"/>
              </a:spcAft>
              <a:buSzPct val="100000"/>
              <a:buChar char="-"/>
            </a:pPr>
            <a:r>
              <a:rPr lang="en"/>
              <a:t>Costs 10,920,000 annually</a:t>
            </a:r>
            <a:endParaRPr/>
          </a:p>
          <a:p>
            <a:pPr marL="91440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p:nvPr/>
        </p:nvSpPr>
        <p:spPr>
          <a:xfrm>
            <a:off x="-16900" y="-12400"/>
            <a:ext cx="9233400" cy="10254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txBox="1">
            <a:spLocks noGrp="1"/>
          </p:cNvSpPr>
          <p:nvPr>
            <p:ph type="title"/>
          </p:nvPr>
        </p:nvSpPr>
        <p:spPr>
          <a:xfrm>
            <a:off x="311700" y="194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Difference Between Actual and Expected</a:t>
            </a:r>
            <a:endParaRPr>
              <a:solidFill>
                <a:srgbClr val="FFFFFF"/>
              </a:solidFill>
            </a:endParaRPr>
          </a:p>
        </p:txBody>
      </p:sp>
      <p:sp>
        <p:nvSpPr>
          <p:cNvPr id="220" name="Google Shape;22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1" name="Google Shape;221;p35" title="Chart"/>
          <p:cNvPicPr preferRelativeResize="0"/>
          <p:nvPr/>
        </p:nvPicPr>
        <p:blipFill>
          <a:blip r:embed="rId3">
            <a:alphaModFix/>
          </a:blip>
          <a:stretch>
            <a:fillRect/>
          </a:stretch>
        </p:blipFill>
        <p:spPr>
          <a:xfrm>
            <a:off x="339500" y="1093525"/>
            <a:ext cx="8520600" cy="3922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Problem</a:t>
            </a:r>
            <a:endParaRPr/>
          </a:p>
        </p:txBody>
      </p:sp>
      <p:sp>
        <p:nvSpPr>
          <p:cNvPr id="88" name="Google Shape;88;p18"/>
          <p:cNvSpPr txBox="1">
            <a:spLocks noGrp="1"/>
          </p:cNvSpPr>
          <p:nvPr>
            <p:ph type="body" idx="1"/>
          </p:nvPr>
        </p:nvSpPr>
        <p:spPr>
          <a:xfrm>
            <a:off x="1128750" y="2225463"/>
            <a:ext cx="6886500" cy="2197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New revenue streams for products and services via new business models revolving around digital solutions</a:t>
            </a:r>
            <a:endParaRPr/>
          </a:p>
          <a:p>
            <a:pPr marL="457200" lvl="0" indent="-330200" algn="l" rtl="0">
              <a:spcBef>
                <a:spcPts val="0"/>
              </a:spcBef>
              <a:spcAft>
                <a:spcPts val="0"/>
              </a:spcAft>
              <a:buSzPts val="1600"/>
              <a:buChar char="-"/>
            </a:pPr>
            <a:r>
              <a:rPr lang="en"/>
              <a:t>Overcomes existing issues around the existing model of paying only for chemistry solutions</a:t>
            </a:r>
            <a:endParaRPr/>
          </a:p>
          <a:p>
            <a:pPr marL="457200" lvl="0" indent="-330200" algn="l" rtl="0">
              <a:spcBef>
                <a:spcPts val="0"/>
              </a:spcBef>
              <a:spcAft>
                <a:spcPts val="0"/>
              </a:spcAft>
              <a:buSzPts val="1600"/>
              <a:buChar char="-"/>
            </a:pPr>
            <a:r>
              <a:rPr lang="en"/>
              <a:t>Looking for ways to innovate by offering new business models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p:nvPr/>
        </p:nvSpPr>
        <p:spPr>
          <a:xfrm>
            <a:off x="-16900" y="-12400"/>
            <a:ext cx="9233400" cy="10254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txBox="1">
            <a:spLocks noGrp="1"/>
          </p:cNvSpPr>
          <p:nvPr>
            <p:ph type="title"/>
          </p:nvPr>
        </p:nvSpPr>
        <p:spPr>
          <a:xfrm>
            <a:off x="311700" y="194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Final Recommendation</a:t>
            </a:r>
            <a:endParaRPr>
              <a:solidFill>
                <a:srgbClr val="FFFFFF"/>
              </a:solidFill>
            </a:endParaRPr>
          </a:p>
        </p:txBody>
      </p:sp>
      <p:sp>
        <p:nvSpPr>
          <p:cNvPr id="228" name="Google Shape;228;p36"/>
          <p:cNvSpPr txBox="1">
            <a:spLocks noGrp="1"/>
          </p:cNvSpPr>
          <p:nvPr>
            <p:ph type="body" idx="1"/>
          </p:nvPr>
        </p:nvSpPr>
        <p:spPr>
          <a:xfrm>
            <a:off x="311700" y="1152475"/>
            <a:ext cx="8520600" cy="1608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As a final recommendation, we recommend the implementation of an enterprise wide CRM system for Solenis. With a lower total cost initially, and the potential to dramatically increase customer revenue as well as a higher ROI. It will change the way Solenis handles their case to case business transactions to focus more on the streamlined convenience for its customers. </a:t>
            </a:r>
            <a:endParaRPr/>
          </a:p>
        </p:txBody>
      </p:sp>
      <p:sp>
        <p:nvSpPr>
          <p:cNvPr id="229" name="Google Shape;229;p36"/>
          <p:cNvSpPr txBox="1"/>
          <p:nvPr/>
        </p:nvSpPr>
        <p:spPr>
          <a:xfrm>
            <a:off x="900250" y="3288800"/>
            <a:ext cx="2976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ROM (6 Month Timeline)</a:t>
            </a:r>
            <a:endParaRPr sz="1800" b="1"/>
          </a:p>
        </p:txBody>
      </p:sp>
      <p:pic>
        <p:nvPicPr>
          <p:cNvPr id="230" name="Google Shape;230;p36"/>
          <p:cNvPicPr preferRelativeResize="0"/>
          <p:nvPr/>
        </p:nvPicPr>
        <p:blipFill>
          <a:blip r:embed="rId3">
            <a:alphaModFix/>
          </a:blip>
          <a:stretch>
            <a:fillRect/>
          </a:stretch>
        </p:blipFill>
        <p:spPr>
          <a:xfrm>
            <a:off x="140138" y="3750500"/>
            <a:ext cx="4582525" cy="1393000"/>
          </a:xfrm>
          <a:prstGeom prst="rect">
            <a:avLst/>
          </a:prstGeom>
          <a:noFill/>
          <a:ln>
            <a:noFill/>
          </a:ln>
        </p:spPr>
      </p:pic>
      <p:sp>
        <p:nvSpPr>
          <p:cNvPr id="231" name="Google Shape;231;p36"/>
          <p:cNvSpPr txBox="1"/>
          <p:nvPr/>
        </p:nvSpPr>
        <p:spPr>
          <a:xfrm>
            <a:off x="5340100" y="3325400"/>
            <a:ext cx="2976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TAM</a:t>
            </a:r>
            <a:endParaRPr sz="1800" b="1"/>
          </a:p>
        </p:txBody>
      </p:sp>
      <p:sp>
        <p:nvSpPr>
          <p:cNvPr id="232" name="Google Shape;232;p36"/>
          <p:cNvSpPr txBox="1">
            <a:spLocks noGrp="1"/>
          </p:cNvSpPr>
          <p:nvPr>
            <p:ph type="body" idx="1"/>
          </p:nvPr>
        </p:nvSpPr>
        <p:spPr>
          <a:xfrm>
            <a:off x="5260300" y="3976975"/>
            <a:ext cx="3135600" cy="11097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sz="1400"/>
              <a:t>The use of a CRM will increase overall market share givin Solenis a higher share of the TAM.</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p:nvPr/>
        </p:nvSpPr>
        <p:spPr>
          <a:xfrm>
            <a:off x="-16900" y="-12400"/>
            <a:ext cx="9233400" cy="10254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txBox="1">
            <a:spLocks noGrp="1"/>
          </p:cNvSpPr>
          <p:nvPr>
            <p:ph type="title"/>
          </p:nvPr>
        </p:nvSpPr>
        <p:spPr>
          <a:xfrm>
            <a:off x="311700" y="194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Final Recommendation</a:t>
            </a:r>
            <a:endParaRPr>
              <a:solidFill>
                <a:srgbClr val="FFFFFF"/>
              </a:solidFill>
            </a:endParaRPr>
          </a:p>
        </p:txBody>
      </p:sp>
      <p:sp>
        <p:nvSpPr>
          <p:cNvPr id="239" name="Google Shape;239;p37"/>
          <p:cNvSpPr txBox="1">
            <a:spLocks noGrp="1"/>
          </p:cNvSpPr>
          <p:nvPr>
            <p:ph type="body" idx="1"/>
          </p:nvPr>
        </p:nvSpPr>
        <p:spPr>
          <a:xfrm>
            <a:off x="311700" y="1189225"/>
            <a:ext cx="8520600" cy="3571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Risk Factors</a:t>
            </a:r>
            <a:endParaRPr/>
          </a:p>
          <a:p>
            <a:pPr marL="914400" lvl="1" indent="-317500" algn="l" rtl="0">
              <a:lnSpc>
                <a:spcPct val="150000"/>
              </a:lnSpc>
              <a:spcBef>
                <a:spcPts val="0"/>
              </a:spcBef>
              <a:spcAft>
                <a:spcPts val="0"/>
              </a:spcAft>
              <a:buSzPts val="1400"/>
              <a:buChar char="○"/>
            </a:pPr>
            <a:r>
              <a:rPr lang="en"/>
              <a:t>A CRM can run over budget or cause internal pushback due to poor implementation.</a:t>
            </a:r>
            <a:endParaRPr/>
          </a:p>
          <a:p>
            <a:pPr marL="914400" lvl="1" indent="-317500" algn="l" rtl="0">
              <a:lnSpc>
                <a:spcPct val="150000"/>
              </a:lnSpc>
              <a:spcBef>
                <a:spcPts val="0"/>
              </a:spcBef>
              <a:spcAft>
                <a:spcPts val="0"/>
              </a:spcAft>
              <a:buSzPts val="1400"/>
              <a:buChar char="○"/>
            </a:pPr>
            <a:r>
              <a:rPr lang="en"/>
              <a:t>This can be mitigated through careful planning while working with Datacor Consultants.</a:t>
            </a:r>
            <a:endParaRPr/>
          </a:p>
          <a:p>
            <a:pPr marL="457200" lvl="0" indent="-342900" algn="l" rtl="0">
              <a:lnSpc>
                <a:spcPct val="150000"/>
              </a:lnSpc>
              <a:spcBef>
                <a:spcPts val="0"/>
              </a:spcBef>
              <a:spcAft>
                <a:spcPts val="0"/>
              </a:spcAft>
              <a:buSzPts val="1800"/>
              <a:buChar char="●"/>
            </a:pPr>
            <a:r>
              <a:rPr lang="en"/>
              <a:t>Increased Value</a:t>
            </a:r>
            <a:endParaRPr/>
          </a:p>
          <a:p>
            <a:pPr marL="914400" lvl="1" indent="-317500" algn="l" rtl="0">
              <a:lnSpc>
                <a:spcPct val="150000"/>
              </a:lnSpc>
              <a:spcBef>
                <a:spcPts val="0"/>
              </a:spcBef>
              <a:spcAft>
                <a:spcPts val="0"/>
              </a:spcAft>
              <a:buSzPts val="1400"/>
              <a:buChar char="○"/>
            </a:pPr>
            <a:r>
              <a:rPr lang="en"/>
              <a:t>The organized customer data will allow sales representatives to provide higher value for customers.</a:t>
            </a:r>
            <a:endParaRPr/>
          </a:p>
          <a:p>
            <a:pPr marL="914400" lvl="1" indent="-317500" algn="l" rtl="0">
              <a:lnSpc>
                <a:spcPct val="150000"/>
              </a:lnSpc>
              <a:spcBef>
                <a:spcPts val="0"/>
              </a:spcBef>
              <a:spcAft>
                <a:spcPts val="0"/>
              </a:spcAft>
              <a:buSzPts val="1400"/>
              <a:buChar char="○"/>
            </a:pPr>
            <a:r>
              <a:rPr lang="en"/>
              <a:t>By providing a higher value of service we can increase customer retention and spending.</a:t>
            </a:r>
            <a:endParaRPr/>
          </a:p>
          <a:p>
            <a:pPr marL="457200" lvl="0" indent="-342900" algn="l" rtl="0">
              <a:lnSpc>
                <a:spcPct val="150000"/>
              </a:lnSpc>
              <a:spcBef>
                <a:spcPts val="0"/>
              </a:spcBef>
              <a:spcAft>
                <a:spcPts val="0"/>
              </a:spcAft>
              <a:buSzPts val="1800"/>
              <a:buChar char="●"/>
            </a:pPr>
            <a:r>
              <a:rPr lang="en"/>
              <a:t>Similar Success Stories</a:t>
            </a:r>
            <a:endParaRPr/>
          </a:p>
          <a:p>
            <a:pPr marL="914400" lvl="1" indent="-317500" algn="l" rtl="0">
              <a:lnSpc>
                <a:spcPct val="150000"/>
              </a:lnSpc>
              <a:spcBef>
                <a:spcPts val="0"/>
              </a:spcBef>
              <a:spcAft>
                <a:spcPts val="0"/>
              </a:spcAft>
              <a:buSzPts val="1400"/>
              <a:buChar char="○"/>
            </a:pPr>
            <a:r>
              <a:rPr lang="en"/>
              <a:t>Tilley Chemical increased annual sales by 3 times using the Datacor CRM</a:t>
            </a:r>
            <a:endParaRPr/>
          </a:p>
          <a:p>
            <a:pPr marL="914400" lvl="1" indent="-317500" algn="l" rtl="0">
              <a:lnSpc>
                <a:spcPct val="150000"/>
              </a:lnSpc>
              <a:spcBef>
                <a:spcPts val="0"/>
              </a:spcBef>
              <a:spcAft>
                <a:spcPts val="0"/>
              </a:spcAft>
              <a:buSzPts val="1400"/>
              <a:buChar char="○"/>
            </a:pPr>
            <a:r>
              <a:rPr lang="en"/>
              <a:t>Whitaker Oil increased profitability with its seamless CRM transition with Datacor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8"/>
          <p:cNvSpPr txBox="1"/>
          <p:nvPr/>
        </p:nvSpPr>
        <p:spPr>
          <a:xfrm>
            <a:off x="2181150" y="2017650"/>
            <a:ext cx="4781700" cy="1108200"/>
          </a:xfrm>
          <a:prstGeom prst="rect">
            <a:avLst/>
          </a:prstGeom>
          <a:noFill/>
          <a:ln w="9525" cap="flat" cmpd="sng">
            <a:solidFill>
              <a:srgbClr val="61616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6000">
                <a:solidFill>
                  <a:srgbClr val="434343"/>
                </a:solidFill>
              </a:rPr>
              <a:t>Questions?</a:t>
            </a:r>
            <a:endParaRPr sz="6000">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9" title="Chart"/>
          <p:cNvPicPr preferRelativeResize="0"/>
          <p:nvPr/>
        </p:nvPicPr>
        <p:blipFill>
          <a:blip r:embed="rId3">
            <a:alphaModFix/>
          </a:blip>
          <a:stretch>
            <a:fillRect/>
          </a:stretch>
        </p:blipFill>
        <p:spPr>
          <a:xfrm>
            <a:off x="273425" y="971800"/>
            <a:ext cx="8444049" cy="3881474"/>
          </a:xfrm>
          <a:prstGeom prst="rect">
            <a:avLst/>
          </a:prstGeom>
          <a:noFill/>
          <a:ln>
            <a:noFill/>
          </a:ln>
        </p:spPr>
      </p:pic>
      <p:sp>
        <p:nvSpPr>
          <p:cNvPr id="250" name="Google Shape;250;p39"/>
          <p:cNvSpPr/>
          <p:nvPr/>
        </p:nvSpPr>
        <p:spPr>
          <a:xfrm>
            <a:off x="-16900" y="-12400"/>
            <a:ext cx="9233400" cy="10623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9"/>
          <p:cNvSpPr txBox="1">
            <a:spLocks noGrp="1"/>
          </p:cNvSpPr>
          <p:nvPr>
            <p:ph type="title"/>
          </p:nvPr>
        </p:nvSpPr>
        <p:spPr>
          <a:xfrm>
            <a:off x="235150" y="215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Appendix </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p:nvPr/>
        </p:nvSpPr>
        <p:spPr>
          <a:xfrm>
            <a:off x="-16900" y="-12400"/>
            <a:ext cx="9233400" cy="10254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txBox="1">
            <a:spLocks noGrp="1"/>
          </p:cNvSpPr>
          <p:nvPr>
            <p:ph type="title"/>
          </p:nvPr>
        </p:nvSpPr>
        <p:spPr>
          <a:xfrm>
            <a:off x="311700" y="194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Appendix </a:t>
            </a:r>
            <a:endParaRPr>
              <a:solidFill>
                <a:srgbClr val="FFFFFF"/>
              </a:solidFill>
            </a:endParaRPr>
          </a:p>
        </p:txBody>
      </p:sp>
      <p:sp>
        <p:nvSpPr>
          <p:cNvPr id="258" name="Google Shape;25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9" name="Google Shape;259;p40" title="Chart"/>
          <p:cNvPicPr preferRelativeResize="0"/>
          <p:nvPr/>
        </p:nvPicPr>
        <p:blipFill>
          <a:blip r:embed="rId3">
            <a:alphaModFix/>
          </a:blip>
          <a:stretch>
            <a:fillRect/>
          </a:stretch>
        </p:blipFill>
        <p:spPr>
          <a:xfrm>
            <a:off x="339500" y="1093525"/>
            <a:ext cx="8520600" cy="39221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txBox="1">
            <a:spLocks noGrp="1"/>
          </p:cNvSpPr>
          <p:nvPr>
            <p:ph type="title"/>
          </p:nvPr>
        </p:nvSpPr>
        <p:spPr>
          <a:xfrm>
            <a:off x="1524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CRM - Appendix</a:t>
            </a:r>
            <a:endParaRPr>
              <a:solidFill>
                <a:srgbClr val="FFFFFF"/>
              </a:solidFill>
            </a:endParaRPr>
          </a:p>
        </p:txBody>
      </p:sp>
      <p:pic>
        <p:nvPicPr>
          <p:cNvPr id="266" name="Google Shape;266;p41"/>
          <p:cNvPicPr preferRelativeResize="0"/>
          <p:nvPr/>
        </p:nvPicPr>
        <p:blipFill>
          <a:blip r:embed="rId3">
            <a:alphaModFix/>
          </a:blip>
          <a:stretch>
            <a:fillRect/>
          </a:stretch>
        </p:blipFill>
        <p:spPr>
          <a:xfrm>
            <a:off x="152400" y="1795551"/>
            <a:ext cx="8839201" cy="2052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p:nvPr/>
        </p:nvSpPr>
        <p:spPr>
          <a:xfrm>
            <a:off x="-16900" y="-12400"/>
            <a:ext cx="92211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txBox="1">
            <a:spLocks noGrp="1"/>
          </p:cNvSpPr>
          <p:nvPr>
            <p:ph type="title"/>
          </p:nvPr>
        </p:nvSpPr>
        <p:spPr>
          <a:xfrm>
            <a:off x="311700" y="38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ERP - Appendix</a:t>
            </a:r>
            <a:endParaRPr>
              <a:solidFill>
                <a:srgbClr val="FFFFFF"/>
              </a:solidFill>
            </a:endParaRPr>
          </a:p>
        </p:txBody>
      </p:sp>
      <p:pic>
        <p:nvPicPr>
          <p:cNvPr id="273" name="Google Shape;273;p42"/>
          <p:cNvPicPr preferRelativeResize="0"/>
          <p:nvPr/>
        </p:nvPicPr>
        <p:blipFill>
          <a:blip r:embed="rId3">
            <a:alphaModFix/>
          </a:blip>
          <a:stretch>
            <a:fillRect/>
          </a:stretch>
        </p:blipFill>
        <p:spPr>
          <a:xfrm>
            <a:off x="1292650" y="1170113"/>
            <a:ext cx="5249015" cy="3820974"/>
          </a:xfrm>
          <a:prstGeom prst="rect">
            <a:avLst/>
          </a:prstGeom>
          <a:noFill/>
          <a:ln>
            <a:noFill/>
          </a:ln>
        </p:spPr>
      </p:pic>
      <p:sp>
        <p:nvSpPr>
          <p:cNvPr id="274" name="Google Shape;274;p42"/>
          <p:cNvSpPr/>
          <p:nvPr/>
        </p:nvSpPr>
        <p:spPr>
          <a:xfrm rot="5400000">
            <a:off x="6260550" y="2622050"/>
            <a:ext cx="2082300" cy="917100"/>
          </a:xfrm>
          <a:prstGeom prst="uturnArrow">
            <a:avLst>
              <a:gd name="adj1" fmla="val 25000"/>
              <a:gd name="adj2" fmla="val 25000"/>
              <a:gd name="adj3" fmla="val 25000"/>
              <a:gd name="adj4" fmla="val 43750"/>
              <a:gd name="adj5" fmla="val 75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A4C2F4"/>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Sources</a:t>
            </a:r>
            <a:endParaRPr>
              <a:solidFill>
                <a:srgbClr val="FFFFFF"/>
              </a:solidFill>
            </a:endParaRPr>
          </a:p>
        </p:txBody>
      </p:sp>
      <p:sp>
        <p:nvSpPr>
          <p:cNvPr id="281" name="Google Shape;281;p43"/>
          <p:cNvSpPr txBox="1">
            <a:spLocks noGrp="1"/>
          </p:cNvSpPr>
          <p:nvPr>
            <p:ph type="body" idx="1"/>
          </p:nvPr>
        </p:nvSpPr>
        <p:spPr>
          <a:xfrm>
            <a:off x="311700" y="1152475"/>
            <a:ext cx="8520600" cy="390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Biel, J. (2020, July 15). 50 ERP Statistics You Need to Know Today. Retrieved February 12, 2021, from https://www.netsuite.com/portal/resource/articles/erp/erp-statistics.shtml#:~:text=After ERP implementation, 49% of,did not improve business processes.</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Biel, J. (2020, August 11). Delight Your Customers with CRM.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3"/>
              </a:rPr>
              <a:t>https://www.netsuite.com/portal/resource/articles/crm/what-is-crm.shtml</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Arthur, P. (n.d.). Improve Profit Margins with ERP Software. Retrieved from </a:t>
            </a:r>
            <a:r>
              <a:rPr lang="en" sz="668" u="sng">
                <a:solidFill>
                  <a:schemeClr val="hlink"/>
                </a:solidFill>
                <a:highlight>
                  <a:srgbClr val="FFE7AF"/>
                </a:highlight>
                <a:latin typeface="Times New Roman"/>
                <a:ea typeface="Times New Roman"/>
                <a:cs typeface="Times New Roman"/>
                <a:sym typeface="Times New Roman"/>
                <a:hlinkClick r:id="rId4"/>
              </a:rPr>
              <a:t>https://blog.datixinc.com/blog/profit-margins-erp</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Schuval, C. (n.d.). Overview of Epicor ERP Modules. Retrieved February 12, 2021, from https://blog.datixinc.com/blog/overview-of-epicor-erp-modules</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Apps Run the World. (2020, August 13). Solenis software purchases and digital Transformation Initiatives.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5"/>
              </a:rPr>
              <a:t>https://www.appsruntheworld.com/customers-database/customers/view/solenis-united-states</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Enmark Systems Inc. (n.d.). Solenis (sap erp localization).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6"/>
              </a:rPr>
              <a:t>https://teamidea.ch/clients/solenis/solenis-erp.html</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Open Text Corporation. (2016, November 29). Solenis chooses Opentext to digitize and manage its global b2b supply chain.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7"/>
              </a:rPr>
              <a:t>https://www.supplychainmarket.com/doc/solenis-chooses-opentext-digitize-manage-global-supply-chain-0001</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Ford, L. (2019, December 12). Solenis takes the path to modern finance With Onestream XF Cloud.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8"/>
              </a:rPr>
              <a:t>https://blog.onestreamsoftware.com/solenis-takes-the-path-to-modern-finance-with-onestream-xf-cloud</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https://www.netsuite.com/portal/resource/articles/erp/erp-statistics.shtml</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Panorama Consulting Group. (2019, December 18). The 2020 ERP Report.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9"/>
              </a:rPr>
              <a:t>https://cdn2.hubspot.net/hubfs/4439340/Panorama-Consulting-Group-The-2020-ERP-Report.pdf</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Abas USA. (2018, December 09). The 7 reasons erp projects fail and how to avoid the pitfalls.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10"/>
              </a:rPr>
              <a:t>https://abas-erp.com/en/news/7-reasons-erp-projects-fail-avoid-pitfalls</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Howard, M. (2019, December 17). 17 CRM stats that sales professionals need to know. Retrieved February 12, 2021, from </a:t>
            </a:r>
            <a:r>
              <a:rPr lang="en" sz="668" u="sng">
                <a:solidFill>
                  <a:schemeClr val="hlink"/>
                </a:solidFill>
                <a:highlight>
                  <a:srgbClr val="FFE7AF"/>
                </a:highlight>
                <a:latin typeface="Times New Roman"/>
                <a:ea typeface="Times New Roman"/>
                <a:cs typeface="Times New Roman"/>
                <a:sym typeface="Times New Roman"/>
                <a:hlinkClick r:id="rId11"/>
              </a:rPr>
              <a:t>https://www.nutshell.com/blog/crm-stats/</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INC, Datacor. “Datacor CRM: Chemical Manufacturing Software: 2021 Reviews.” Software Connect, softwareconnect.com/chemical-manufacturing/datacor-echempax/.</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Solenis. “Solenis.” www.linkedin.com, www.linkedin.com/company/solenis/. </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en" sz="668">
                <a:solidFill>
                  <a:srgbClr val="323232"/>
                </a:solidFill>
                <a:highlight>
                  <a:srgbClr val="FFE7AF"/>
                </a:highlight>
                <a:latin typeface="Times New Roman"/>
                <a:ea typeface="Times New Roman"/>
                <a:cs typeface="Times New Roman"/>
                <a:sym typeface="Times New Roman"/>
              </a:rPr>
              <a:t>nucleusresearch. “CRM Pays Back $8.71 for Every Dollar Spent.” Nucleus Research, 8 Jan. 2021, nucleusresearch.com/research/single/crm-pays-back-8-71-for-every-dollar-spent/. </a:t>
            </a:r>
            <a:endParaRPr sz="6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endParaRPr sz="7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endParaRPr sz="8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endParaRPr sz="868">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endParaRPr sz="200">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endParaRPr sz="200">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endParaRPr sz="200">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275"/>
              <a:buFont typeface="Arial"/>
              <a:buNone/>
            </a:pPr>
            <a:endParaRPr sz="200">
              <a:solidFill>
                <a:srgbClr val="323232"/>
              </a:solidFill>
              <a:highlight>
                <a:srgbClr val="FFE7AF"/>
              </a:highlight>
              <a:latin typeface="Times New Roman"/>
              <a:ea typeface="Times New Roman"/>
              <a:cs typeface="Times New Roman"/>
              <a:sym typeface="Times New Roman"/>
            </a:endParaRPr>
          </a:p>
          <a:p>
            <a:pPr marL="0" lvl="0" indent="0" algn="l" rtl="0">
              <a:lnSpc>
                <a:spcPct val="95000"/>
              </a:lnSpc>
              <a:spcBef>
                <a:spcPts val="1200"/>
              </a:spcBef>
              <a:spcAft>
                <a:spcPts val="1200"/>
              </a:spcAft>
              <a:buSzPts val="275"/>
              <a:buNone/>
            </a:pPr>
            <a:endParaRPr sz="200">
              <a:solidFill>
                <a:srgbClr val="323232"/>
              </a:solidFill>
              <a:highlight>
                <a:srgbClr val="FFE7A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Important Notes</a:t>
            </a:r>
            <a:endParaRPr/>
          </a:p>
        </p:txBody>
      </p:sp>
      <p:sp>
        <p:nvSpPr>
          <p:cNvPr id="94" name="Google Shape;94;p19"/>
          <p:cNvSpPr txBox="1">
            <a:spLocks noGrp="1"/>
          </p:cNvSpPr>
          <p:nvPr>
            <p:ph type="body" idx="1"/>
          </p:nvPr>
        </p:nvSpPr>
        <p:spPr>
          <a:xfrm>
            <a:off x="1128750" y="2225463"/>
            <a:ext cx="6886500" cy="21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Solenis currently operates in an “old school” manner of purchasing, focusing on purchasing and selling chemistry with expectations on service to add value</a:t>
            </a:r>
            <a:endParaRPr sz="1800"/>
          </a:p>
          <a:p>
            <a:pPr marL="457200" lvl="0" indent="-342900" algn="l" rtl="0">
              <a:spcBef>
                <a:spcPts val="0"/>
              </a:spcBef>
              <a:spcAft>
                <a:spcPts val="0"/>
              </a:spcAft>
              <a:buSzPts val="1800"/>
              <a:buChar char="-"/>
            </a:pPr>
            <a:r>
              <a:rPr lang="en" sz="1800"/>
              <a:t>Sourcing decisions are made by committee from a wide variety of influencers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Solutions</a:t>
            </a:r>
            <a:endParaRPr/>
          </a:p>
        </p:txBody>
      </p:sp>
      <p:sp>
        <p:nvSpPr>
          <p:cNvPr id="100" name="Google Shape;100;p20"/>
          <p:cNvSpPr txBox="1">
            <a:spLocks noGrp="1"/>
          </p:cNvSpPr>
          <p:nvPr>
            <p:ph type="body" idx="1"/>
          </p:nvPr>
        </p:nvSpPr>
        <p:spPr>
          <a:xfrm>
            <a:off x="1128750" y="2225463"/>
            <a:ext cx="6886500" cy="21972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Implement ERP or CRM system to provide:</a:t>
            </a:r>
            <a:endParaRPr sz="2200"/>
          </a:p>
          <a:p>
            <a:pPr marL="457200" lvl="0" indent="-368300" algn="l" rtl="0">
              <a:spcBef>
                <a:spcPts val="0"/>
              </a:spcBef>
              <a:spcAft>
                <a:spcPts val="0"/>
              </a:spcAft>
              <a:buSzPts val="2200"/>
              <a:buChar char="-"/>
            </a:pPr>
            <a:r>
              <a:rPr lang="en" sz="2200"/>
              <a:t>Enhanced customer experience</a:t>
            </a:r>
            <a:endParaRPr sz="2200"/>
          </a:p>
          <a:p>
            <a:pPr marL="457200" lvl="0" indent="-368300" algn="l" rtl="0">
              <a:spcBef>
                <a:spcPts val="0"/>
              </a:spcBef>
              <a:spcAft>
                <a:spcPts val="0"/>
              </a:spcAft>
              <a:buSzPts val="2200"/>
              <a:buChar char="-"/>
            </a:pPr>
            <a:r>
              <a:rPr lang="en" sz="2200"/>
              <a:t>Improved operational efficiency </a:t>
            </a:r>
            <a:endParaRPr sz="2200"/>
          </a:p>
          <a:p>
            <a:pPr marL="457200" lvl="0" indent="-368300" algn="l" rtl="0">
              <a:spcBef>
                <a:spcPts val="0"/>
              </a:spcBef>
              <a:spcAft>
                <a:spcPts val="0"/>
              </a:spcAft>
              <a:buSzPts val="2200"/>
              <a:buChar char="-"/>
            </a:pPr>
            <a:r>
              <a:rPr lang="en" sz="2200"/>
              <a:t>Increased responsiveness to fluctuating prices </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Option 1: CRM (Customer Relationship Management)</a:t>
            </a:r>
            <a:endParaRPr/>
          </a:p>
        </p:txBody>
      </p:sp>
      <p:sp>
        <p:nvSpPr>
          <p:cNvPr id="106" name="Google Shape;106;p21"/>
          <p:cNvSpPr txBox="1">
            <a:spLocks noGrp="1"/>
          </p:cNvSpPr>
          <p:nvPr>
            <p:ph type="body" idx="1"/>
          </p:nvPr>
        </p:nvSpPr>
        <p:spPr>
          <a:xfrm>
            <a:off x="1128750" y="2225463"/>
            <a:ext cx="6886500" cy="2197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Software for managing company’s relationships and interactions with both current customers and potential customers</a:t>
            </a:r>
            <a:endParaRPr/>
          </a:p>
          <a:p>
            <a:pPr marL="457200" lvl="0" indent="-330200" algn="l" rtl="0">
              <a:spcBef>
                <a:spcPts val="0"/>
              </a:spcBef>
              <a:spcAft>
                <a:spcPts val="0"/>
              </a:spcAft>
              <a:buSzPts val="1600"/>
              <a:buChar char="-"/>
            </a:pPr>
            <a:r>
              <a:rPr lang="en"/>
              <a:t>Implementing CRM software will increase customer revenue</a:t>
            </a:r>
            <a:endParaRPr/>
          </a:p>
          <a:p>
            <a:pPr marL="457200" lvl="0" indent="-330200" algn="l" rtl="0">
              <a:spcBef>
                <a:spcPts val="0"/>
              </a:spcBef>
              <a:spcAft>
                <a:spcPts val="0"/>
              </a:spcAft>
              <a:buSzPts val="1600"/>
              <a:buChar char="-"/>
            </a:pPr>
            <a:r>
              <a:rPr lang="en"/>
              <a:t>CRMs increase customer retention and engagement</a:t>
            </a:r>
            <a:endParaRPr/>
          </a:p>
          <a:p>
            <a:pPr marL="457200" lvl="0" indent="-330200" algn="l" rtl="0">
              <a:spcBef>
                <a:spcPts val="0"/>
              </a:spcBef>
              <a:spcAft>
                <a:spcPts val="0"/>
              </a:spcAft>
              <a:buSzPts val="1600"/>
              <a:buChar char="-"/>
            </a:pPr>
            <a:r>
              <a:rPr lang="en"/>
              <a:t>Customer data profiles greatly assist in sales revenue</a:t>
            </a:r>
            <a:endParaRPr/>
          </a:p>
          <a:p>
            <a:pPr marL="457200" lvl="0" indent="-330200" algn="l" rtl="0">
              <a:spcBef>
                <a:spcPts val="0"/>
              </a:spcBef>
              <a:spcAft>
                <a:spcPts val="0"/>
              </a:spcAft>
              <a:buSzPts val="1600"/>
              <a:buChar char="-"/>
            </a:pPr>
            <a:r>
              <a:rPr lang="en"/>
              <a:t>Datacor CRM software is our CRM choice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10"/>
        <p:cNvGrpSpPr/>
        <p:nvPr/>
      </p:nvGrpSpPr>
      <p:grpSpPr>
        <a:xfrm>
          <a:off x="0" y="0"/>
          <a:ext cx="0" cy="0"/>
          <a:chOff x="0" y="0"/>
          <a:chExt cx="0" cy="0"/>
        </a:xfrm>
      </p:grpSpPr>
      <p:sp>
        <p:nvSpPr>
          <p:cNvPr id="111" name="Google Shape;111;p22"/>
          <p:cNvSpPr/>
          <p:nvPr/>
        </p:nvSpPr>
        <p:spPr>
          <a:xfrm flipH="1">
            <a:off x="0" y="0"/>
            <a:ext cx="4572000" cy="51435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txBox="1">
            <a:spLocks noGrp="1"/>
          </p:cNvSpPr>
          <p:nvPr>
            <p:ph type="title"/>
          </p:nvPr>
        </p:nvSpPr>
        <p:spPr>
          <a:xfrm>
            <a:off x="363750" y="554850"/>
            <a:ext cx="3855900" cy="4033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Benefits of a CRM System for Customers</a:t>
            </a:r>
            <a:endParaRPr/>
          </a:p>
        </p:txBody>
      </p:sp>
      <p:sp>
        <p:nvSpPr>
          <p:cNvPr id="113" name="Google Shape;113;p22"/>
          <p:cNvSpPr txBox="1">
            <a:spLocks noGrp="1"/>
          </p:cNvSpPr>
          <p:nvPr>
            <p:ph type="body" idx="1"/>
          </p:nvPr>
        </p:nvSpPr>
        <p:spPr>
          <a:xfrm>
            <a:off x="4947374" y="554850"/>
            <a:ext cx="3855900" cy="4033800"/>
          </a:xfrm>
          <a:prstGeom prst="rect">
            <a:avLst/>
          </a:prstGeom>
        </p:spPr>
        <p:txBody>
          <a:bodyPr spcFirstLastPara="1" wrap="square" lIns="91425" tIns="91425" rIns="91425" bIns="91425" anchor="ctr" anchorCtr="0">
            <a:normAutofit/>
          </a:bodyPr>
          <a:lstStyle/>
          <a:p>
            <a:pPr marL="457200" lvl="0" indent="-330200" algn="l" rtl="0">
              <a:spcBef>
                <a:spcPts val="0"/>
              </a:spcBef>
              <a:spcAft>
                <a:spcPts val="0"/>
              </a:spcAft>
              <a:buSzPts val="1600"/>
              <a:buChar char="-"/>
            </a:pPr>
            <a:r>
              <a:rPr lang="en"/>
              <a:t>Customer portal</a:t>
            </a:r>
            <a:endParaRPr/>
          </a:p>
          <a:p>
            <a:pPr marL="457200" lvl="0" indent="-330200" algn="l" rtl="0">
              <a:spcBef>
                <a:spcPts val="0"/>
              </a:spcBef>
              <a:spcAft>
                <a:spcPts val="0"/>
              </a:spcAft>
              <a:buSzPts val="1600"/>
              <a:buChar char="-"/>
            </a:pPr>
            <a:r>
              <a:rPr lang="en"/>
              <a:t>Product Catalogs</a:t>
            </a:r>
            <a:endParaRPr/>
          </a:p>
          <a:p>
            <a:pPr marL="457200" lvl="0" indent="-330200" algn="l" rtl="0">
              <a:spcBef>
                <a:spcPts val="0"/>
              </a:spcBef>
              <a:spcAft>
                <a:spcPts val="0"/>
              </a:spcAft>
              <a:buSzPts val="1600"/>
              <a:buChar char="-"/>
            </a:pPr>
            <a:r>
              <a:rPr lang="en"/>
              <a:t>Quote Requests</a:t>
            </a:r>
            <a:endParaRPr/>
          </a:p>
          <a:p>
            <a:pPr marL="457200" lvl="0" indent="-330200" algn="l" rtl="0">
              <a:spcBef>
                <a:spcPts val="0"/>
              </a:spcBef>
              <a:spcAft>
                <a:spcPts val="0"/>
              </a:spcAft>
              <a:buSzPts val="1600"/>
              <a:buChar char="-"/>
            </a:pPr>
            <a:r>
              <a:rPr lang="en"/>
              <a:t>Purchase History </a:t>
            </a:r>
            <a:endParaRPr/>
          </a:p>
          <a:p>
            <a:pPr marL="457200" lvl="0" indent="-330200" algn="l" rtl="0">
              <a:spcBef>
                <a:spcPts val="0"/>
              </a:spcBef>
              <a:spcAft>
                <a:spcPts val="0"/>
              </a:spcAft>
              <a:buSzPts val="1600"/>
              <a:buChar char="-"/>
            </a:pPr>
            <a:r>
              <a:rPr lang="en"/>
              <a:t>Target Advertising</a:t>
            </a:r>
            <a:endParaRPr/>
          </a:p>
          <a:p>
            <a:pPr marL="457200" lvl="0" indent="-330200" algn="l" rtl="0">
              <a:spcBef>
                <a:spcPts val="0"/>
              </a:spcBef>
              <a:spcAft>
                <a:spcPts val="0"/>
              </a:spcAft>
              <a:buSzPts val="1600"/>
              <a:buChar char="-"/>
            </a:pPr>
            <a:r>
              <a:rPr lang="en"/>
              <a:t>Product Specifications</a:t>
            </a:r>
            <a:endParaRPr/>
          </a:p>
          <a:p>
            <a:pPr marL="457200" lvl="0" indent="-330200" algn="l" rtl="0">
              <a:spcBef>
                <a:spcPts val="0"/>
              </a:spcBef>
              <a:spcAft>
                <a:spcPts val="0"/>
              </a:spcAft>
              <a:buSzPts val="1600"/>
              <a:buChar char="-"/>
            </a:pPr>
            <a:r>
              <a:rPr lang="en"/>
              <a:t>Special Pricing</a:t>
            </a:r>
            <a:endParaRPr/>
          </a:p>
          <a:p>
            <a:pPr marL="457200" lvl="0" indent="-330200" algn="l" rtl="0">
              <a:spcBef>
                <a:spcPts val="0"/>
              </a:spcBef>
              <a:spcAft>
                <a:spcPts val="0"/>
              </a:spcAft>
              <a:buSzPts val="1600"/>
              <a:buChar char="-"/>
            </a:pPr>
            <a:r>
              <a:rPr lang="en"/>
              <a:t>Sample Requests</a:t>
            </a:r>
            <a:endParaRPr/>
          </a:p>
          <a:p>
            <a:pPr marL="457200" lvl="0" indent="-330200" algn="l" rtl="0">
              <a:spcBef>
                <a:spcPts val="0"/>
              </a:spcBef>
              <a:spcAft>
                <a:spcPts val="0"/>
              </a:spcAft>
              <a:buSzPts val="1600"/>
              <a:buChar char="-"/>
            </a:pPr>
            <a:r>
              <a:rPr lang="en"/>
              <a:t>Order Status</a:t>
            </a:r>
            <a:endParaRPr/>
          </a:p>
          <a:p>
            <a:pPr marL="457200" lvl="0" indent="-330200" algn="l" rtl="0">
              <a:spcBef>
                <a:spcPts val="0"/>
              </a:spcBef>
              <a:spcAft>
                <a:spcPts val="0"/>
              </a:spcAft>
              <a:buSzPts val="1600"/>
              <a:buChar char="-"/>
            </a:pPr>
            <a:r>
              <a:rPr lang="en"/>
              <a:t>Invoice and AR History</a:t>
            </a:r>
            <a:endParaRPr/>
          </a:p>
        </p:txBody>
      </p:sp>
      <p:pic>
        <p:nvPicPr>
          <p:cNvPr id="114" name="Google Shape;114;p22"/>
          <p:cNvPicPr preferRelativeResize="0"/>
          <p:nvPr/>
        </p:nvPicPr>
        <p:blipFill>
          <a:blip r:embed="rId3">
            <a:alphaModFix/>
          </a:blip>
          <a:stretch>
            <a:fillRect/>
          </a:stretch>
        </p:blipFill>
        <p:spPr>
          <a:xfrm>
            <a:off x="-68587" y="3727629"/>
            <a:ext cx="4614777" cy="1480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p:nvPr/>
        </p:nvSpPr>
        <p:spPr>
          <a:xfrm flipH="1">
            <a:off x="0" y="0"/>
            <a:ext cx="4572000" cy="51435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txBox="1">
            <a:spLocks noGrp="1"/>
          </p:cNvSpPr>
          <p:nvPr>
            <p:ph type="title"/>
          </p:nvPr>
        </p:nvSpPr>
        <p:spPr>
          <a:xfrm>
            <a:off x="358050" y="1533150"/>
            <a:ext cx="3855900" cy="2077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Benefits of CRM for Operational Management</a:t>
            </a:r>
            <a:endParaRPr/>
          </a:p>
        </p:txBody>
      </p:sp>
      <p:sp>
        <p:nvSpPr>
          <p:cNvPr id="121" name="Google Shape;121;p23"/>
          <p:cNvSpPr txBox="1">
            <a:spLocks noGrp="1"/>
          </p:cNvSpPr>
          <p:nvPr>
            <p:ph type="body" idx="1"/>
          </p:nvPr>
        </p:nvSpPr>
        <p:spPr>
          <a:xfrm>
            <a:off x="4919375" y="280150"/>
            <a:ext cx="3967200" cy="4706400"/>
          </a:xfrm>
          <a:prstGeom prst="rect">
            <a:avLst/>
          </a:prstGeom>
        </p:spPr>
        <p:txBody>
          <a:bodyPr spcFirstLastPara="1" wrap="square" lIns="91425" tIns="91425" rIns="91425" bIns="91425" anchor="ctr" anchorCtr="0">
            <a:normAutofit fontScale="85000" lnSpcReduction="20000"/>
          </a:bodyPr>
          <a:lstStyle/>
          <a:p>
            <a:pPr marL="457200" lvl="0" indent="-314960" algn="l" rtl="0">
              <a:spcBef>
                <a:spcPts val="0"/>
              </a:spcBef>
              <a:spcAft>
                <a:spcPts val="0"/>
              </a:spcAft>
              <a:buSzPct val="100000"/>
              <a:buChar char="-"/>
            </a:pPr>
            <a:r>
              <a:rPr lang="en"/>
              <a:t>Call Reports</a:t>
            </a:r>
            <a:endParaRPr/>
          </a:p>
          <a:p>
            <a:pPr marL="457200" lvl="0" indent="-314960" algn="l" rtl="0">
              <a:spcBef>
                <a:spcPts val="0"/>
              </a:spcBef>
              <a:spcAft>
                <a:spcPts val="0"/>
              </a:spcAft>
              <a:buSzPct val="100000"/>
              <a:buChar char="-"/>
            </a:pPr>
            <a:r>
              <a:rPr lang="en"/>
              <a:t>Sales and Margin Analysis</a:t>
            </a:r>
            <a:endParaRPr/>
          </a:p>
          <a:p>
            <a:pPr marL="457200" lvl="0" indent="-314960" algn="l" rtl="0">
              <a:spcBef>
                <a:spcPts val="0"/>
              </a:spcBef>
              <a:spcAft>
                <a:spcPts val="0"/>
              </a:spcAft>
              <a:buSzPct val="100000"/>
              <a:buChar char="-"/>
            </a:pPr>
            <a:r>
              <a:rPr lang="en"/>
              <a:t>Sales Agent History</a:t>
            </a:r>
            <a:endParaRPr/>
          </a:p>
          <a:p>
            <a:pPr marL="457200" lvl="0" indent="-314960" algn="l" rtl="0">
              <a:spcBef>
                <a:spcPts val="0"/>
              </a:spcBef>
              <a:spcAft>
                <a:spcPts val="0"/>
              </a:spcAft>
              <a:buSzPct val="100000"/>
              <a:buChar char="-"/>
            </a:pPr>
            <a:r>
              <a:rPr lang="en"/>
              <a:t>Prospect Tracking</a:t>
            </a:r>
            <a:endParaRPr/>
          </a:p>
          <a:p>
            <a:pPr marL="457200" lvl="0" indent="-314960" algn="l" rtl="0">
              <a:spcBef>
                <a:spcPts val="0"/>
              </a:spcBef>
              <a:spcAft>
                <a:spcPts val="0"/>
              </a:spcAft>
              <a:buSzPct val="100000"/>
              <a:buChar char="-"/>
            </a:pPr>
            <a:r>
              <a:rPr lang="en"/>
              <a:t>Opportunity Tracking</a:t>
            </a:r>
            <a:endParaRPr/>
          </a:p>
          <a:p>
            <a:pPr marL="457200" lvl="0" indent="-314960" algn="l" rtl="0">
              <a:spcBef>
                <a:spcPts val="0"/>
              </a:spcBef>
              <a:spcAft>
                <a:spcPts val="0"/>
              </a:spcAft>
              <a:buSzPct val="100000"/>
              <a:buChar char="-"/>
            </a:pPr>
            <a:r>
              <a:rPr lang="en"/>
              <a:t>Calendars and Scheduling</a:t>
            </a:r>
            <a:endParaRPr/>
          </a:p>
          <a:p>
            <a:pPr marL="457200" lvl="0" indent="-314960" algn="l" rtl="0">
              <a:spcBef>
                <a:spcPts val="0"/>
              </a:spcBef>
              <a:spcAft>
                <a:spcPts val="0"/>
              </a:spcAft>
              <a:buSzPct val="100000"/>
              <a:buChar char="-"/>
            </a:pPr>
            <a:r>
              <a:rPr lang="en"/>
              <a:t>Customer Management</a:t>
            </a:r>
            <a:endParaRPr/>
          </a:p>
          <a:p>
            <a:pPr marL="457200" lvl="0" indent="-314960" algn="l" rtl="0">
              <a:spcBef>
                <a:spcPts val="0"/>
              </a:spcBef>
              <a:spcAft>
                <a:spcPts val="0"/>
              </a:spcAft>
              <a:buSzPct val="100000"/>
              <a:buChar char="-"/>
            </a:pPr>
            <a:r>
              <a:rPr lang="en"/>
              <a:t>Note and Task Management</a:t>
            </a:r>
            <a:endParaRPr/>
          </a:p>
          <a:p>
            <a:pPr marL="457200" lvl="0" indent="-314960" algn="l" rtl="0">
              <a:spcBef>
                <a:spcPts val="0"/>
              </a:spcBef>
              <a:spcAft>
                <a:spcPts val="0"/>
              </a:spcAft>
              <a:buSzPct val="100000"/>
              <a:buChar char="-"/>
            </a:pPr>
            <a:r>
              <a:rPr lang="en"/>
              <a:t>Price Management</a:t>
            </a:r>
            <a:endParaRPr/>
          </a:p>
          <a:p>
            <a:pPr marL="457200" lvl="0" indent="-314960" algn="l" rtl="0">
              <a:spcBef>
                <a:spcPts val="0"/>
              </a:spcBef>
              <a:spcAft>
                <a:spcPts val="0"/>
              </a:spcAft>
              <a:buSzPct val="100000"/>
              <a:buChar char="-"/>
            </a:pPr>
            <a:r>
              <a:rPr lang="en"/>
              <a:t>Integrate Credit Upon Proof of Sale Processing</a:t>
            </a:r>
            <a:endParaRPr/>
          </a:p>
          <a:p>
            <a:pPr marL="0" lvl="0" indent="0" algn="l" rtl="0">
              <a:spcBef>
                <a:spcPts val="1600"/>
              </a:spcBef>
              <a:spcAft>
                <a:spcPts val="0"/>
              </a:spcAft>
              <a:buNone/>
            </a:pPr>
            <a:r>
              <a:rPr lang="en"/>
              <a:t>ROI Statistics for CRM Implementation:</a:t>
            </a:r>
            <a:endParaRPr/>
          </a:p>
          <a:p>
            <a:pPr marL="457200" lvl="0" indent="-314960" algn="l" rtl="0">
              <a:spcBef>
                <a:spcPts val="1600"/>
              </a:spcBef>
              <a:spcAft>
                <a:spcPts val="0"/>
              </a:spcAft>
              <a:buSzPct val="100000"/>
              <a:buChar char="-"/>
            </a:pPr>
            <a:r>
              <a:rPr lang="en"/>
              <a:t>Average ROI for Every Dollar Spent: $8.71</a:t>
            </a:r>
            <a:endParaRPr/>
          </a:p>
          <a:p>
            <a:pPr marL="457200" lvl="0" indent="-314960" algn="l" rtl="0">
              <a:spcBef>
                <a:spcPts val="0"/>
              </a:spcBef>
              <a:spcAft>
                <a:spcPts val="0"/>
              </a:spcAft>
              <a:buSzPct val="100000"/>
              <a:buChar char="-"/>
            </a:pPr>
            <a:r>
              <a:rPr lang="en"/>
              <a:t>Average ROI time: 13 Months</a:t>
            </a:r>
            <a:endParaRPr/>
          </a:p>
          <a:p>
            <a:pPr marL="457200" lvl="0" indent="-314960" algn="l" rtl="0">
              <a:spcBef>
                <a:spcPts val="0"/>
              </a:spcBef>
              <a:spcAft>
                <a:spcPts val="0"/>
              </a:spcAft>
              <a:buSzPct val="100000"/>
              <a:buChar char="-"/>
            </a:pPr>
            <a:r>
              <a:rPr lang="en"/>
              <a:t>Increase sales by up to 29%</a:t>
            </a:r>
            <a:endParaRPr/>
          </a:p>
          <a:p>
            <a:pPr marL="457200" lvl="0" indent="-314960" algn="l" rtl="0">
              <a:spcBef>
                <a:spcPts val="0"/>
              </a:spcBef>
              <a:spcAft>
                <a:spcPts val="0"/>
              </a:spcAft>
              <a:buSzPct val="100000"/>
              <a:buChar char="-"/>
            </a:pPr>
            <a:r>
              <a:rPr lang="en"/>
              <a:t>Increase sales forecast accuracy up to 42%</a:t>
            </a:r>
            <a:endParaRPr/>
          </a:p>
          <a:p>
            <a:pPr marL="457200" lvl="0" indent="-314960" algn="l" rtl="0">
              <a:spcBef>
                <a:spcPts val="0"/>
              </a:spcBef>
              <a:spcAft>
                <a:spcPts val="0"/>
              </a:spcAft>
              <a:buSzPct val="114285"/>
              <a:buChar char="-"/>
            </a:pPr>
            <a:r>
              <a:rPr lang="en"/>
              <a:t>Increase sales rep productivity by 26.4%</a:t>
            </a:r>
            <a:endParaRPr sz="1400">
              <a:solidFill>
                <a:schemeClr val="dk1"/>
              </a:solidFill>
            </a:endParaRPr>
          </a:p>
          <a:p>
            <a:pPr marL="0" lvl="0" indent="0" algn="l" rtl="0">
              <a:lnSpc>
                <a:spcPct val="100000"/>
              </a:lnSpc>
              <a:spcBef>
                <a:spcPts val="1600"/>
              </a:spcBef>
              <a:spcAft>
                <a:spcPts val="0"/>
              </a:spcAft>
              <a:buNone/>
            </a:pPr>
            <a:endParaRPr sz="14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4"/>
          <p:cNvSpPr txBox="1">
            <a:spLocks noGrp="1"/>
          </p:cNvSpPr>
          <p:nvPr>
            <p:ph type="title"/>
          </p:nvPr>
        </p:nvSpPr>
        <p:spPr>
          <a:xfrm>
            <a:off x="1524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Option 2: CRM Timeline</a:t>
            </a:r>
            <a:endParaRPr>
              <a:solidFill>
                <a:srgbClr val="FFFFFF"/>
              </a:solidFill>
            </a:endParaRPr>
          </a:p>
        </p:txBody>
      </p:sp>
      <p:pic>
        <p:nvPicPr>
          <p:cNvPr id="128" name="Google Shape;128;p24"/>
          <p:cNvPicPr preferRelativeResize="0"/>
          <p:nvPr/>
        </p:nvPicPr>
        <p:blipFill>
          <a:blip r:embed="rId3">
            <a:alphaModFix/>
          </a:blip>
          <a:stretch>
            <a:fillRect/>
          </a:stretch>
        </p:blipFill>
        <p:spPr>
          <a:xfrm>
            <a:off x="152400" y="1795551"/>
            <a:ext cx="8839201" cy="205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p:nvPr/>
        </p:nvSpPr>
        <p:spPr>
          <a:xfrm>
            <a:off x="-16900" y="-12400"/>
            <a:ext cx="9233400" cy="1227000"/>
          </a:xfrm>
          <a:prstGeom prst="rect">
            <a:avLst/>
          </a:prstGeom>
          <a:solidFill>
            <a:srgbClr val="052A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Potential Problems of CRM Integration</a:t>
            </a:r>
            <a:endParaRPr>
              <a:solidFill>
                <a:srgbClr val="FFFFFF"/>
              </a:solidFill>
            </a:endParaRPr>
          </a:p>
        </p:txBody>
      </p:sp>
      <p:sp>
        <p:nvSpPr>
          <p:cNvPr id="135" name="Google Shape;135;p25"/>
          <p:cNvSpPr txBox="1">
            <a:spLocks noGrp="1"/>
          </p:cNvSpPr>
          <p:nvPr>
            <p:ph type="body" idx="1"/>
          </p:nvPr>
        </p:nvSpPr>
        <p:spPr>
          <a:xfrm>
            <a:off x="3750225" y="1380500"/>
            <a:ext cx="5082300" cy="3380100"/>
          </a:xfrm>
          <a:prstGeom prst="rect">
            <a:avLst/>
          </a:prstGeom>
        </p:spPr>
        <p:txBody>
          <a:bodyPr spcFirstLastPara="1" wrap="square" lIns="91425" tIns="91425" rIns="91425" bIns="91425" anchor="t" anchorCtr="0">
            <a:normAutofit fontScale="77500" lnSpcReduction="20000"/>
          </a:bodyPr>
          <a:lstStyle/>
          <a:p>
            <a:pPr marL="457200" lvl="0" indent="-322103" algn="l" rtl="0">
              <a:lnSpc>
                <a:spcPct val="200000"/>
              </a:lnSpc>
              <a:spcBef>
                <a:spcPts val="0"/>
              </a:spcBef>
              <a:spcAft>
                <a:spcPts val="0"/>
              </a:spcAft>
              <a:buSzPct val="100000"/>
              <a:buChar char="-"/>
            </a:pPr>
            <a:r>
              <a:rPr lang="en" sz="1900" b="1"/>
              <a:t>Cost:</a:t>
            </a:r>
            <a:r>
              <a:rPr lang="en" sz="1900"/>
              <a:t> Poorly planned implementation can run over budget</a:t>
            </a:r>
            <a:endParaRPr sz="1900"/>
          </a:p>
          <a:p>
            <a:pPr marL="457200" lvl="0" indent="-322103" algn="l" rtl="0">
              <a:lnSpc>
                <a:spcPct val="200000"/>
              </a:lnSpc>
              <a:spcBef>
                <a:spcPts val="0"/>
              </a:spcBef>
              <a:spcAft>
                <a:spcPts val="0"/>
              </a:spcAft>
              <a:buSzPct val="100000"/>
              <a:buChar char="-"/>
            </a:pPr>
            <a:r>
              <a:rPr lang="en" sz="1900" b="1"/>
              <a:t>Implementation: </a:t>
            </a:r>
            <a:r>
              <a:rPr lang="en" sz="1900"/>
              <a:t>Improper CRM implementation can run over schedule</a:t>
            </a:r>
            <a:endParaRPr sz="1900"/>
          </a:p>
          <a:p>
            <a:pPr marL="457200" lvl="0" indent="-322103" algn="l" rtl="0">
              <a:lnSpc>
                <a:spcPct val="200000"/>
              </a:lnSpc>
              <a:spcBef>
                <a:spcPts val="0"/>
              </a:spcBef>
              <a:spcAft>
                <a:spcPts val="0"/>
              </a:spcAft>
              <a:buSzPct val="100000"/>
              <a:buChar char="-"/>
            </a:pPr>
            <a:r>
              <a:rPr lang="en" sz="1900" b="1"/>
              <a:t>Proper Setup:</a:t>
            </a:r>
            <a:r>
              <a:rPr lang="en" sz="1900"/>
              <a:t> Incorrect integration is counterproductive</a:t>
            </a:r>
            <a:endParaRPr sz="1900"/>
          </a:p>
          <a:p>
            <a:pPr marL="457200" lvl="0" indent="-322103" algn="l" rtl="0">
              <a:lnSpc>
                <a:spcPct val="200000"/>
              </a:lnSpc>
              <a:spcBef>
                <a:spcPts val="0"/>
              </a:spcBef>
              <a:spcAft>
                <a:spcPts val="0"/>
              </a:spcAft>
              <a:buSzPct val="100000"/>
              <a:buChar char="-"/>
            </a:pPr>
            <a:r>
              <a:rPr lang="en" sz="1900" b="1"/>
              <a:t>Internal Issues:</a:t>
            </a:r>
            <a:r>
              <a:rPr lang="en" sz="1900"/>
              <a:t> New systems can cause internal pushback</a:t>
            </a:r>
            <a:endParaRPr sz="1900"/>
          </a:p>
        </p:txBody>
      </p:sp>
      <p:pic>
        <p:nvPicPr>
          <p:cNvPr id="136" name="Google Shape;136;p25"/>
          <p:cNvPicPr preferRelativeResize="0"/>
          <p:nvPr/>
        </p:nvPicPr>
        <p:blipFill>
          <a:blip r:embed="rId3">
            <a:alphaModFix/>
          </a:blip>
          <a:stretch>
            <a:fillRect/>
          </a:stretch>
        </p:blipFill>
        <p:spPr>
          <a:xfrm>
            <a:off x="0" y="1214600"/>
            <a:ext cx="3802000" cy="3928900"/>
          </a:xfrm>
          <a:prstGeom prst="rect">
            <a:avLst/>
          </a:prstGeom>
          <a:noFill/>
          <a:ln>
            <a:noFill/>
          </a:ln>
        </p:spPr>
      </p:pic>
      <p:sp>
        <p:nvSpPr>
          <p:cNvPr id="137" name="Google Shape;137;p25"/>
          <p:cNvSpPr txBox="1"/>
          <p:nvPr/>
        </p:nvSpPr>
        <p:spPr>
          <a:xfrm>
            <a:off x="3750225" y="4861725"/>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https://www.independent.ie/irish-news/onethird-of-council-projects-are-running-over-budget-30031782.html</a:t>
            </a:r>
            <a:endParaRPr sz="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On-screen Show (16:9)</PresentationFormat>
  <Paragraphs>184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Times New Roman</vt:lpstr>
      <vt:lpstr>Arial</vt:lpstr>
      <vt:lpstr>Roboto</vt:lpstr>
      <vt:lpstr>Simple Light</vt:lpstr>
      <vt:lpstr>Case Competition: Solenis</vt:lpstr>
      <vt:lpstr>Problem</vt:lpstr>
      <vt:lpstr>Important Notes</vt:lpstr>
      <vt:lpstr>Solutions</vt:lpstr>
      <vt:lpstr>Option 1: CRM (Customer Relationship Management)</vt:lpstr>
      <vt:lpstr>Benefits of a CRM System for Customers</vt:lpstr>
      <vt:lpstr>Benefits of CRM for Operational Management</vt:lpstr>
      <vt:lpstr>Option 2: CRM Timeline</vt:lpstr>
      <vt:lpstr>Potential Problems of CRM Integration</vt:lpstr>
      <vt:lpstr>CRM Cost of Implementation</vt:lpstr>
      <vt:lpstr>Option 2: ERP (Enterprise Resource Planning)</vt:lpstr>
      <vt:lpstr>Benefits of an ERP for Customers</vt:lpstr>
      <vt:lpstr>Benefits of ERP for Operations Management</vt:lpstr>
      <vt:lpstr>Benefits of ERP for Operations Management</vt:lpstr>
      <vt:lpstr>Option 2: ERP Timeline</vt:lpstr>
      <vt:lpstr>Potential Problems with ERP system</vt:lpstr>
      <vt:lpstr>Reasons for Overrun Budget Visualized</vt:lpstr>
      <vt:lpstr>Costs of ERP Implementation </vt:lpstr>
      <vt:lpstr>Difference Between Actual and Expected</vt:lpstr>
      <vt:lpstr>Final Recommendation</vt:lpstr>
      <vt:lpstr>Final Recommendation</vt:lpstr>
      <vt:lpstr>PowerPoint Presentation</vt:lpstr>
      <vt:lpstr>Appendix </vt:lpstr>
      <vt:lpstr>Appendix </vt:lpstr>
      <vt:lpstr>CRM - Appendix</vt:lpstr>
      <vt:lpstr>ERP - Appendix</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Competition: Solenis</dc:title>
  <dc:creator>Dominic Balzer</dc:creator>
  <cp:lastModifiedBy>22balzerd@gmail.com</cp:lastModifiedBy>
  <cp:revision>1</cp:revision>
  <dcterms:modified xsi:type="dcterms:W3CDTF">2021-04-12T22:22:56Z</dcterms:modified>
</cp:coreProperties>
</file>