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63" r:id="rId5"/>
    <p:sldId id="262" r:id="rId6"/>
    <p:sldId id="259" r:id="rId7"/>
    <p:sldId id="264" r:id="rId8"/>
    <p:sldId id="260" r:id="rId9"/>
    <p:sldId id="261" r:id="rId1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ECAB02"/>
    <a:srgbClr val="006A3B"/>
    <a:srgbClr val="DEA9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00" autoAdjust="0"/>
    <p:restoredTop sz="94660"/>
  </p:normalViewPr>
  <p:slideViewPr>
    <p:cSldViewPr snapToGrid="0">
      <p:cViewPr varScale="1">
        <p:scale>
          <a:sx n="72" d="100"/>
          <a:sy n="72" d="100"/>
        </p:scale>
        <p:origin x="660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4AA706-33E9-403E-A003-DBD0C08599B1}" type="datetimeFigureOut">
              <a:rPr lang="en-US" smtClean="0"/>
              <a:t>2016/11/06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346D9-7F4A-402F-9419-05F9CDD403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2769044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4AA706-33E9-403E-A003-DBD0C08599B1}" type="datetimeFigureOut">
              <a:rPr lang="en-US" smtClean="0"/>
              <a:t>2016/11/06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346D9-7F4A-402F-9419-05F9CDD403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5757011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4AA706-33E9-403E-A003-DBD0C08599B1}" type="datetimeFigureOut">
              <a:rPr lang="en-US" smtClean="0"/>
              <a:t>2016/11/06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346D9-7F4A-402F-9419-05F9CDD403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8077292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4AA706-33E9-403E-A003-DBD0C08599B1}" type="datetimeFigureOut">
              <a:rPr lang="en-US" smtClean="0"/>
              <a:t>2016/11/06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346D9-7F4A-402F-9419-05F9CDD403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4335358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4AA706-33E9-403E-A003-DBD0C08599B1}" type="datetimeFigureOut">
              <a:rPr lang="en-US" smtClean="0"/>
              <a:t>2016/11/06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346D9-7F4A-402F-9419-05F9CDD403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607313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4AA706-33E9-403E-A003-DBD0C08599B1}" type="datetimeFigureOut">
              <a:rPr lang="en-US" smtClean="0"/>
              <a:t>2016/11/06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346D9-7F4A-402F-9419-05F9CDD403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205782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4AA706-33E9-403E-A003-DBD0C08599B1}" type="datetimeFigureOut">
              <a:rPr lang="en-US" smtClean="0"/>
              <a:t>2016/11/06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346D9-7F4A-402F-9419-05F9CDD403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3386138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4AA706-33E9-403E-A003-DBD0C08599B1}" type="datetimeFigureOut">
              <a:rPr lang="en-US" smtClean="0"/>
              <a:t>2016/11/06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346D9-7F4A-402F-9419-05F9CDD403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4903031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4AA706-33E9-403E-A003-DBD0C08599B1}" type="datetimeFigureOut">
              <a:rPr lang="en-US" smtClean="0"/>
              <a:t>2016/11/06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346D9-7F4A-402F-9419-05F9CDD403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923583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4AA706-33E9-403E-A003-DBD0C08599B1}" type="datetimeFigureOut">
              <a:rPr lang="en-US" smtClean="0"/>
              <a:t>2016/11/06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346D9-7F4A-402F-9419-05F9CDD403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4677417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4AA706-33E9-403E-A003-DBD0C08599B1}" type="datetimeFigureOut">
              <a:rPr lang="en-US" smtClean="0"/>
              <a:t>2016/11/06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346D9-7F4A-402F-9419-05F9CDD403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6570962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4AA706-33E9-403E-A003-DBD0C08599B1}" type="datetimeFigureOut">
              <a:rPr lang="en-US" smtClean="0"/>
              <a:t>2016/11/06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F1346D9-7F4A-402F-9419-05F9CDD403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3376142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://www.rmc.edu/campus-life/office-of-student-life/serve/awards/r-mc-partners-with-waste-management-for-recycling-initiative" TargetMode="Externa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://www.rmc.edu/campus-life/office-of-student-life/serve/awards/r-mc-partners-with-waste-management-for-recycling-initiative" TargetMode="Externa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gif"/><Relationship Id="rId4" Type="http://schemas.openxmlformats.org/officeDocument/2006/relationships/hyperlink" Target="http://www.ohiotwp.org/index.asp?SEC=7C1B2262-ECC8-4F7F-AF89-75F33DA78CE9&amp;Type=B_BASIC" TargetMode="Externa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://www.rmc.edu/campus-life/office-of-student-life/serve/awards/r-mc-partners-with-waste-management-for-recycling-initiative" TargetMode="Externa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.jpeg"/><Relationship Id="rId4" Type="http://schemas.openxmlformats.org/officeDocument/2006/relationships/hyperlink" Target="https://financialhighway.com/greed-is-good-top-4-wall-street-scams/" TargetMode="Externa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hyperlink" Target="https://www.linkedin.com/in/phillip-rooney-sr-37820b31" TargetMode="External"/><Relationship Id="rId3" Type="http://schemas.openxmlformats.org/officeDocument/2006/relationships/image" Target="../media/image1.png"/><Relationship Id="rId7" Type="http://schemas.openxmlformats.org/officeDocument/2006/relationships/image" Target="../media/image5.jpeg"/><Relationship Id="rId2" Type="http://schemas.openxmlformats.org/officeDocument/2006/relationships/hyperlink" Target="http://www.rmc.edu/campus-life/office-of-student-life/serve/awards/r-mc-partners-with-waste-management-for-recycling-initiative" TargetMode="External"/><Relationship Id="rId1" Type="http://schemas.openxmlformats.org/officeDocument/2006/relationships/slideLayout" Target="../slideLayouts/slideLayout1.xml"/><Relationship Id="rId6" Type="http://schemas.openxmlformats.org/officeDocument/2006/relationships/hyperlink" Target="http://www.redding.com/news/42-years-8-months-in-prison-for-redding-man-convicted-of-massive-ponzi-scheme-ep-299504090-353804271.html" TargetMode="External"/><Relationship Id="rId5" Type="http://schemas.openxmlformats.org/officeDocument/2006/relationships/image" Target="../media/image4.png"/><Relationship Id="rId4" Type="http://schemas.openxmlformats.org/officeDocument/2006/relationships/hyperlink" Target="http://yourfinancebook.com/biggest-corporate-scandals/" TargetMode="External"/><Relationship Id="rId9" Type="http://schemas.openxmlformats.org/officeDocument/2006/relationships/image" Target="../media/image6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://www.rmc.edu/campus-life/office-of-student-life/serve/awards/r-mc-partners-with-waste-management-for-recycling-initiative" TargetMode="External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://www.rmc.edu/campus-life/office-of-student-life/serve/awards/r-mc-partners-with-waste-management-for-recycling-initiative" TargetMode="External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://www.rmc.edu/campus-life/office-of-student-life/serve/awards/r-mc-partners-with-waste-management-for-recycling-initiative" TargetMode="Externa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7.jpeg"/><Relationship Id="rId4" Type="http://schemas.openxmlformats.org/officeDocument/2006/relationships/hyperlink" Target="https://www.cpacanada.ca/en/connecting-and-news/news/professional-news/2015/june/the-10-worst-corporate-accounting-scandals" TargetMode="Externa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://www.rmc.edu/campus-life/office-of-student-life/serve/awards/r-mc-partners-with-waste-management-for-recycling-initiative" TargetMode="External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hyperlink" Target="https://www.sec.gov/news/headlines/wastemgmt6.htm" TargetMode="External"/><Relationship Id="rId3" Type="http://schemas.openxmlformats.org/officeDocument/2006/relationships/image" Target="../media/image1.png"/><Relationship Id="rId7" Type="http://schemas.openxmlformats.org/officeDocument/2006/relationships/hyperlink" Target="http://www.fundinguniverse.com/company-histories/waste-management-inc-history/" TargetMode="External"/><Relationship Id="rId2" Type="http://schemas.openxmlformats.org/officeDocument/2006/relationships/hyperlink" Target="http://www.rmc.edu/campus-life/office-of-student-life/serve/awards/r-mc-partners-with-waste-management-for-recycling-initiative" TargetMode="External"/><Relationship Id="rId1" Type="http://schemas.openxmlformats.org/officeDocument/2006/relationships/slideLayout" Target="../slideLayouts/slideLayout1.xml"/><Relationship Id="rId6" Type="http://schemas.openxmlformats.org/officeDocument/2006/relationships/hyperlink" Target="http://ebooks.narotama.ac.id/files/Auditing%20After%20Sarbanes-Oxley%20(2nd%20Edition)/Case%20A.2%20%20Waste%20Management.pdf" TargetMode="External"/><Relationship Id="rId5" Type="http://schemas.openxmlformats.org/officeDocument/2006/relationships/hyperlink" Target="http://andylegan.blogspot.com/" TargetMode="External"/><Relationship Id="rId4" Type="http://schemas.openxmlformats.org/officeDocument/2006/relationships/hyperlink" Target="http://www.mindfully.org/Industry/SEC-Sues-Waste-Management26mar02.htm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3999" y="3480214"/>
            <a:ext cx="9144000" cy="492884"/>
          </a:xfrm>
        </p:spPr>
        <p:txBody>
          <a:bodyPr>
            <a:noAutofit/>
          </a:bodyPr>
          <a:lstStyle/>
          <a:p>
            <a:r>
              <a:rPr lang="en-US" sz="4400" dirty="0">
                <a:solidFill>
                  <a:srgbClr val="ECAB02"/>
                </a:solidFill>
                <a:latin typeface="Adobe 고딕 Std B" panose="020B0800000000000000" pitchFamily="34" charset="-127"/>
                <a:ea typeface="Adobe 고딕 Std B" panose="020B0800000000000000" pitchFamily="34" charset="-127"/>
              </a:rPr>
              <a:t>Control Failure Presentation</a:t>
            </a:r>
          </a:p>
        </p:txBody>
      </p:sp>
      <p:pic>
        <p:nvPicPr>
          <p:cNvPr id="1028" name="Picture 4" descr="Image result for waste management">
            <a:hlinkClick r:id="rId2"/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5739" b="27304"/>
          <a:stretch/>
        </p:blipFill>
        <p:spPr bwMode="auto">
          <a:xfrm>
            <a:off x="3352250" y="932532"/>
            <a:ext cx="5487499" cy="25767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Subtitle 2"/>
          <p:cNvSpPr txBox="1">
            <a:spLocks/>
          </p:cNvSpPr>
          <p:nvPr/>
        </p:nvSpPr>
        <p:spPr>
          <a:xfrm>
            <a:off x="1" y="6365116"/>
            <a:ext cx="12191999" cy="492884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1800" dirty="0">
                <a:solidFill>
                  <a:schemeClr val="bg2">
                    <a:lumMod val="50000"/>
                  </a:schemeClr>
                </a:solidFill>
                <a:latin typeface="Adobe 고딕 Std B" panose="020B0800000000000000" pitchFamily="34" charset="-127"/>
                <a:ea typeface="Adobe 고딕 Std B" panose="020B0800000000000000" pitchFamily="34" charset="-127"/>
              </a:rPr>
              <a:t>MIS5121 REAL WORLD CONTROL FAILURE PROJECT</a:t>
            </a:r>
          </a:p>
        </p:txBody>
      </p:sp>
      <p:sp>
        <p:nvSpPr>
          <p:cNvPr id="5" name="Right Triangle 4"/>
          <p:cNvSpPr/>
          <p:nvPr/>
        </p:nvSpPr>
        <p:spPr>
          <a:xfrm rot="5400000">
            <a:off x="-33132" y="33131"/>
            <a:ext cx="2544420" cy="2478158"/>
          </a:xfrm>
          <a:prstGeom prst="rtTriangle">
            <a:avLst/>
          </a:prstGeom>
          <a:solidFill>
            <a:srgbClr val="006A3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ight Triangle 8"/>
          <p:cNvSpPr/>
          <p:nvPr/>
        </p:nvSpPr>
        <p:spPr>
          <a:xfrm rot="16200000">
            <a:off x="9796549" y="4476042"/>
            <a:ext cx="2418764" cy="2372139"/>
          </a:xfrm>
          <a:prstGeom prst="rtTriangle">
            <a:avLst/>
          </a:prstGeom>
          <a:solidFill>
            <a:srgbClr val="ECAB0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0" name="Subtitle 2"/>
          <p:cNvSpPr txBox="1">
            <a:spLocks/>
          </p:cNvSpPr>
          <p:nvPr/>
        </p:nvSpPr>
        <p:spPr>
          <a:xfrm>
            <a:off x="1523999" y="4352305"/>
            <a:ext cx="9144000" cy="492884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3600" dirty="0">
                <a:solidFill>
                  <a:srgbClr val="006A3B"/>
                </a:solidFill>
                <a:latin typeface="Adobe 고딕 Std B" panose="020B0800000000000000" pitchFamily="34" charset="-127"/>
                <a:ea typeface="Adobe 고딕 Std B" panose="020B0800000000000000" pitchFamily="34" charset="-127"/>
              </a:rPr>
              <a:t>Daniel Min</a:t>
            </a:r>
          </a:p>
        </p:txBody>
      </p:sp>
    </p:spTree>
    <p:extLst>
      <p:ext uri="{BB962C8B-B14F-4D97-AF65-F5344CB8AC3E}">
        <p14:creationId xmlns:p14="http://schemas.microsoft.com/office/powerpoint/2010/main" val="91616949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972453" y="547554"/>
            <a:ext cx="7605485" cy="492884"/>
          </a:xfrm>
        </p:spPr>
        <p:txBody>
          <a:bodyPr>
            <a:noAutofit/>
          </a:bodyPr>
          <a:lstStyle/>
          <a:p>
            <a:pPr algn="l"/>
            <a:r>
              <a:rPr lang="en-US" sz="4400" dirty="0">
                <a:solidFill>
                  <a:srgbClr val="006A3B"/>
                </a:solidFill>
                <a:latin typeface="Adobe 고딕 Std B" panose="020B0800000000000000" pitchFamily="34" charset="-127"/>
                <a:ea typeface="Adobe 고딕 Std B" panose="020B0800000000000000" pitchFamily="34" charset="-127"/>
              </a:rPr>
              <a:t>COMPANY BACKGROUND</a:t>
            </a:r>
          </a:p>
        </p:txBody>
      </p:sp>
      <p:pic>
        <p:nvPicPr>
          <p:cNvPr id="1028" name="Picture 4" descr="Image result for waste management">
            <a:hlinkClick r:id="rId2"/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5739" b="27304"/>
          <a:stretch/>
        </p:blipFill>
        <p:spPr bwMode="auto">
          <a:xfrm>
            <a:off x="10479315" y="98389"/>
            <a:ext cx="1528916" cy="88175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Right Triangle 4"/>
          <p:cNvSpPr/>
          <p:nvPr/>
        </p:nvSpPr>
        <p:spPr>
          <a:xfrm rot="5400000">
            <a:off x="0" y="0"/>
            <a:ext cx="1364974" cy="1364974"/>
          </a:xfrm>
          <a:prstGeom prst="rtTriangle">
            <a:avLst/>
          </a:prstGeom>
          <a:solidFill>
            <a:srgbClr val="006A3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ight Triangle 8"/>
          <p:cNvSpPr/>
          <p:nvPr/>
        </p:nvSpPr>
        <p:spPr>
          <a:xfrm rot="16200000">
            <a:off x="10827026" y="5493026"/>
            <a:ext cx="1364974" cy="1364974"/>
          </a:xfrm>
          <a:prstGeom prst="rtTriangle">
            <a:avLst/>
          </a:prstGeom>
          <a:solidFill>
            <a:srgbClr val="ECAB0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Subtitle 2"/>
          <p:cNvSpPr txBox="1">
            <a:spLocks/>
          </p:cNvSpPr>
          <p:nvPr/>
        </p:nvSpPr>
        <p:spPr>
          <a:xfrm>
            <a:off x="827314" y="1587992"/>
            <a:ext cx="9999712" cy="421772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Waste Management, Inc. is an American waste management, comprehensive waste, and environmental services company in North America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Services include waste collection, recycling and resource recovery and disposal service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Founded in 1968 by Dean </a:t>
            </a:r>
            <a:r>
              <a:rPr lang="en-US" sz="2000" dirty="0" err="1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Buntrock</a:t>
            </a: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 &amp; Wayne Huizenga, the company headquartered in the First City Tower in Houston, Texas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Waste Management became public in 1971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Their sales doubled in a period of five years reaching $2 billion in 1985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In the early 1990s Waste Management Inc. became the leading company in its industry</a:t>
            </a:r>
          </a:p>
          <a:p>
            <a:pPr algn="l"/>
            <a:endParaRPr lang="en-US" sz="2000" dirty="0">
              <a:latin typeface="Adobe 고딕 Std B" panose="020B0800000000000000" pitchFamily="34" charset="-127"/>
              <a:ea typeface="Adobe 고딕 Std B" panose="020B0800000000000000" pitchFamily="34" charset="-127"/>
            </a:endParaRPr>
          </a:p>
        </p:txBody>
      </p:sp>
      <p:pic>
        <p:nvPicPr>
          <p:cNvPr id="9218" name="Picture 2" descr="Image result for waste management">
            <a:hlinkClick r:id="rId4"/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51193" y="5157581"/>
            <a:ext cx="3606702" cy="15347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135029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972453" y="547554"/>
            <a:ext cx="7605485" cy="492884"/>
          </a:xfrm>
        </p:spPr>
        <p:txBody>
          <a:bodyPr>
            <a:noAutofit/>
          </a:bodyPr>
          <a:lstStyle/>
          <a:p>
            <a:pPr algn="l"/>
            <a:r>
              <a:rPr lang="en-US" sz="4400" dirty="0">
                <a:solidFill>
                  <a:srgbClr val="006A3B"/>
                </a:solidFill>
                <a:latin typeface="Adobe 고딕 Std B" panose="020B0800000000000000" pitchFamily="34" charset="-127"/>
                <a:ea typeface="Adobe 고딕 Std B" panose="020B0800000000000000" pitchFamily="34" charset="-127"/>
              </a:rPr>
              <a:t>CONTROL FAILURES</a:t>
            </a:r>
          </a:p>
        </p:txBody>
      </p:sp>
      <p:pic>
        <p:nvPicPr>
          <p:cNvPr id="1028" name="Picture 4" descr="Image result for waste management">
            <a:hlinkClick r:id="rId2"/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5739" b="27304"/>
          <a:stretch/>
        </p:blipFill>
        <p:spPr bwMode="auto">
          <a:xfrm>
            <a:off x="10479315" y="98389"/>
            <a:ext cx="1528916" cy="88175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Right Triangle 4"/>
          <p:cNvSpPr/>
          <p:nvPr/>
        </p:nvSpPr>
        <p:spPr>
          <a:xfrm rot="5400000">
            <a:off x="0" y="0"/>
            <a:ext cx="1364974" cy="1364974"/>
          </a:xfrm>
          <a:prstGeom prst="rtTriangle">
            <a:avLst/>
          </a:prstGeom>
          <a:solidFill>
            <a:srgbClr val="006A3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ight Triangle 8"/>
          <p:cNvSpPr/>
          <p:nvPr/>
        </p:nvSpPr>
        <p:spPr>
          <a:xfrm rot="16200000">
            <a:off x="10827026" y="5493026"/>
            <a:ext cx="1364974" cy="1364974"/>
          </a:xfrm>
          <a:prstGeom prst="rtTriangle">
            <a:avLst/>
          </a:prstGeom>
          <a:solidFill>
            <a:srgbClr val="ECAB0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Subtitle 2"/>
          <p:cNvSpPr txBox="1">
            <a:spLocks/>
          </p:cNvSpPr>
          <p:nvPr/>
        </p:nvSpPr>
        <p:spPr>
          <a:xfrm>
            <a:off x="827314" y="1587992"/>
            <a:ext cx="9999712" cy="421772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Due to increased regulation of the waste management industry and failed international operations, </a:t>
            </a:r>
            <a:r>
              <a:rPr lang="en-US" sz="2000" dirty="0" err="1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Buntrock</a:t>
            </a: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 and a team of auditors from Arthur Anderson started finding ways of creatively adjusting the accounting records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The scheme was accomplished through false and misleading disclosures and various violations of generally accepted accounting principles designed to defer current-period expenses 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Inflating income by 1.7 billion:</a:t>
            </a:r>
          </a:p>
          <a:p>
            <a:pPr marL="742950" lvl="1" indent="-285750" algn="l">
              <a:buFont typeface="Arial" panose="020B0604020202020204" pitchFamily="34" charset="0"/>
              <a:buChar char="•"/>
            </a:pPr>
            <a:r>
              <a:rPr lang="en-US" sz="16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Failing to report depreciation expense for the company`s garbage trucks</a:t>
            </a:r>
          </a:p>
          <a:p>
            <a:pPr marL="742950" lvl="1" indent="-285750" algn="l">
              <a:buFont typeface="Arial" panose="020B0604020202020204" pitchFamily="34" charset="0"/>
              <a:buChar char="•"/>
            </a:pPr>
            <a:r>
              <a:rPr lang="en-US" sz="16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Capitalizing their expenses</a:t>
            </a:r>
          </a:p>
          <a:p>
            <a:pPr marL="742950" lvl="1" indent="-285750" algn="l">
              <a:buFont typeface="Arial" panose="020B0604020202020204" pitchFamily="34" charset="0"/>
              <a:buChar char="•"/>
            </a:pPr>
            <a:r>
              <a:rPr lang="en-US" sz="16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Failing to establish proper reserves to pay for income tax</a:t>
            </a:r>
          </a:p>
          <a:p>
            <a:pPr marL="742950" lvl="1" indent="-285750" algn="l">
              <a:buFont typeface="Arial" panose="020B0604020202020204" pitchFamily="34" charset="0"/>
              <a:buChar char="•"/>
            </a:pPr>
            <a:endParaRPr lang="en-US" sz="1600" dirty="0">
              <a:latin typeface="Adobe 고딕 Std B" panose="020B0800000000000000" pitchFamily="34" charset="-127"/>
              <a:ea typeface="Adobe 고딕 Std B" panose="020B0800000000000000" pitchFamily="34" charset="-127"/>
            </a:endParaRPr>
          </a:p>
        </p:txBody>
      </p:sp>
      <p:pic>
        <p:nvPicPr>
          <p:cNvPr id="8194" name="Picture 2" descr="Image result for waste management scandal">
            <a:hlinkClick r:id="rId4"/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37434" y="4283187"/>
            <a:ext cx="3226233" cy="24196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07743079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972453" y="547554"/>
            <a:ext cx="7605485" cy="492884"/>
          </a:xfrm>
        </p:spPr>
        <p:txBody>
          <a:bodyPr>
            <a:noAutofit/>
          </a:bodyPr>
          <a:lstStyle/>
          <a:p>
            <a:pPr algn="l"/>
            <a:r>
              <a:rPr lang="en-US" sz="4400" dirty="0">
                <a:solidFill>
                  <a:srgbClr val="006A3B"/>
                </a:solidFill>
                <a:latin typeface="Adobe 고딕 Std B" panose="020B0800000000000000" pitchFamily="34" charset="-127"/>
                <a:ea typeface="Adobe 고딕 Std B" panose="020B0800000000000000" pitchFamily="34" charset="-127"/>
              </a:rPr>
              <a:t>KEY PLAYERS</a:t>
            </a:r>
          </a:p>
        </p:txBody>
      </p:sp>
      <p:pic>
        <p:nvPicPr>
          <p:cNvPr id="1028" name="Picture 4" descr="Image result for waste management">
            <a:hlinkClick r:id="rId2"/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5739" b="27304"/>
          <a:stretch/>
        </p:blipFill>
        <p:spPr bwMode="auto">
          <a:xfrm>
            <a:off x="10479315" y="98389"/>
            <a:ext cx="1528916" cy="88175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Right Triangle 4"/>
          <p:cNvSpPr/>
          <p:nvPr/>
        </p:nvSpPr>
        <p:spPr>
          <a:xfrm rot="5400000">
            <a:off x="0" y="0"/>
            <a:ext cx="1364974" cy="1364974"/>
          </a:xfrm>
          <a:prstGeom prst="rtTriangle">
            <a:avLst/>
          </a:prstGeom>
          <a:solidFill>
            <a:srgbClr val="006A3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ight Triangle 8"/>
          <p:cNvSpPr/>
          <p:nvPr/>
        </p:nvSpPr>
        <p:spPr>
          <a:xfrm rot="16200000">
            <a:off x="10827026" y="5493026"/>
            <a:ext cx="1364974" cy="1364974"/>
          </a:xfrm>
          <a:prstGeom prst="rtTriangle">
            <a:avLst/>
          </a:prstGeom>
          <a:solidFill>
            <a:srgbClr val="ECAB0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Subtitle 2"/>
          <p:cNvSpPr txBox="1">
            <a:spLocks/>
          </p:cNvSpPr>
          <p:nvPr/>
        </p:nvSpPr>
        <p:spPr>
          <a:xfrm>
            <a:off x="827314" y="1587992"/>
            <a:ext cx="9999712" cy="421772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Dean </a:t>
            </a:r>
            <a:r>
              <a:rPr lang="en-US" sz="2000" dirty="0" err="1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Buntrock</a:t>
            </a: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, Founder &amp; CEO</a:t>
            </a:r>
          </a:p>
          <a:p>
            <a:pPr marL="742950" lvl="1" indent="-285750" algn="l">
              <a:buFont typeface="Arial" panose="020B0604020202020204" pitchFamily="34" charset="0"/>
              <a:buChar char="•"/>
            </a:pPr>
            <a:r>
              <a:rPr lang="en-US" sz="12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Set the earning targets</a:t>
            </a:r>
          </a:p>
          <a:p>
            <a:pPr marL="742950" lvl="1" indent="-285750" algn="l">
              <a:buFont typeface="Arial" panose="020B0604020202020204" pitchFamily="34" charset="0"/>
              <a:buChar char="•"/>
            </a:pPr>
            <a:r>
              <a:rPr lang="en-US" sz="12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Directed certain accounting changes</a:t>
            </a:r>
          </a:p>
          <a:p>
            <a:pPr marL="742950" lvl="1" indent="-285750" algn="l">
              <a:buFont typeface="Arial" panose="020B0604020202020204" pitchFamily="34" charset="0"/>
              <a:buChar char="•"/>
            </a:pPr>
            <a:r>
              <a:rPr lang="en-US" sz="12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The Spokesperson who announced the false numbers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Phillip Rooney, COO</a:t>
            </a:r>
          </a:p>
          <a:p>
            <a:pPr marL="742950" lvl="1" indent="-285750" algn="l">
              <a:buFont typeface="Arial" panose="020B0604020202020204" pitchFamily="34" charset="0"/>
              <a:buChar char="•"/>
            </a:pPr>
            <a:r>
              <a:rPr lang="en-US" sz="12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Ensured that the required write-offs were not recorded</a:t>
            </a:r>
          </a:p>
          <a:p>
            <a:pPr marL="742950" lvl="1" indent="-285750" algn="l">
              <a:buFont typeface="Arial" panose="020B0604020202020204" pitchFamily="34" charset="0"/>
              <a:buChar char="•"/>
            </a:pPr>
            <a:r>
              <a:rPr lang="en-US" sz="12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Overruled accounting decisions that would have a negative impact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James Koenig, CFO</a:t>
            </a:r>
          </a:p>
          <a:p>
            <a:pPr marL="742950" lvl="1" indent="-285750" algn="l">
              <a:buFont typeface="Arial" panose="020B0604020202020204" pitchFamily="34" charset="0"/>
              <a:buChar char="•"/>
            </a:pPr>
            <a:r>
              <a:rPr lang="en-US" sz="12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Responsible for executing the plan </a:t>
            </a:r>
          </a:p>
          <a:p>
            <a:pPr marL="742950" lvl="1" indent="-285750" algn="l">
              <a:buFont typeface="Arial" panose="020B0604020202020204" pitchFamily="34" charset="0"/>
              <a:buChar char="•"/>
            </a:pPr>
            <a:r>
              <a:rPr lang="en-US" sz="12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Ordered the destruction of evidence </a:t>
            </a:r>
          </a:p>
          <a:p>
            <a:pPr marL="742950" lvl="1" indent="-285750" algn="l">
              <a:buFont typeface="Arial" panose="020B0604020202020204" pitchFamily="34" charset="0"/>
              <a:buChar char="•"/>
            </a:pPr>
            <a:r>
              <a:rPr lang="en-US" sz="12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Misled the company`s committee and internal accountants</a:t>
            </a:r>
          </a:p>
          <a:p>
            <a:pPr marL="742950" lvl="1" indent="-285750" algn="l">
              <a:buFont typeface="Arial" panose="020B0604020202020204" pitchFamily="34" charset="0"/>
              <a:buChar char="•"/>
            </a:pPr>
            <a:r>
              <a:rPr lang="en-US" sz="12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Withheld information from outside auditor</a:t>
            </a:r>
          </a:p>
          <a:p>
            <a:pPr marL="742950" lvl="1" indent="-285750" algn="l">
              <a:buFont typeface="Arial" panose="020B0604020202020204" pitchFamily="34" charset="0"/>
              <a:buChar char="•"/>
            </a:pPr>
            <a:endParaRPr lang="en-US" sz="1200" dirty="0">
              <a:latin typeface="Adobe 고딕 Std B" panose="020B0800000000000000" pitchFamily="34" charset="-127"/>
              <a:ea typeface="Adobe 고딕 Std B" panose="020B0800000000000000" pitchFamily="34" charset="-127"/>
            </a:endParaRPr>
          </a:p>
          <a:p>
            <a:pPr marL="742950" lvl="1" indent="-285750" algn="l">
              <a:buFont typeface="Arial" panose="020B0604020202020204" pitchFamily="34" charset="0"/>
              <a:buChar char="•"/>
            </a:pPr>
            <a:endParaRPr lang="en-US" sz="1600" dirty="0">
              <a:latin typeface="Adobe 고딕 Std B" panose="020B0800000000000000" pitchFamily="34" charset="-127"/>
              <a:ea typeface="Adobe 고딕 Std B" panose="020B0800000000000000" pitchFamily="34" charset="-127"/>
            </a:endParaRPr>
          </a:p>
        </p:txBody>
      </p:sp>
      <p:pic>
        <p:nvPicPr>
          <p:cNvPr id="3074" name="Picture 2" descr="Image result for Dean Buntrock">
            <a:hlinkClick r:id="rId4"/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84787" y="1364974"/>
            <a:ext cx="3664785" cy="20288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8" name="Picture 6" descr="Image result for James Koenig">
            <a:hlinkClick r:id="rId6"/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23722" y="4381229"/>
            <a:ext cx="3233530" cy="21573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6" name="Picture 4" descr="Image result for Phillip Rooney">
            <a:hlinkClick r:id="rId8"/>
          </p:cNvPr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744572" y="3503271"/>
            <a:ext cx="1905000" cy="1905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72384896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Subtitle 2"/>
          <p:cNvSpPr txBox="1">
            <a:spLocks/>
          </p:cNvSpPr>
          <p:nvPr/>
        </p:nvSpPr>
        <p:spPr>
          <a:xfrm>
            <a:off x="8547651" y="2320139"/>
            <a:ext cx="2528001" cy="2408872"/>
          </a:xfrm>
          <a:prstGeom prst="rect">
            <a:avLst/>
          </a:prstGeom>
          <a:solidFill>
            <a:srgbClr val="006A3B"/>
          </a:solidFill>
          <a:ln>
            <a:solidFill>
              <a:srgbClr val="006A3B"/>
            </a:solidFill>
          </a:ln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endParaRPr lang="en-US" sz="1600" dirty="0">
              <a:latin typeface="Adobe 고딕 Std B" panose="020B0800000000000000" pitchFamily="34" charset="-127"/>
              <a:ea typeface="Adobe 고딕 Std B" panose="020B0800000000000000" pitchFamily="34" charset="-127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972453" y="547554"/>
            <a:ext cx="8810176" cy="492884"/>
          </a:xfrm>
        </p:spPr>
        <p:txBody>
          <a:bodyPr>
            <a:noAutofit/>
          </a:bodyPr>
          <a:lstStyle/>
          <a:p>
            <a:pPr algn="l"/>
            <a:r>
              <a:rPr lang="en-US" sz="4400" dirty="0">
                <a:solidFill>
                  <a:srgbClr val="006A3B"/>
                </a:solidFill>
                <a:latin typeface="Adobe 고딕 Std B" panose="020B0800000000000000" pitchFamily="34" charset="-127"/>
                <a:ea typeface="Adobe 고딕 Std B" panose="020B0800000000000000" pitchFamily="34" charset="-127"/>
              </a:rPr>
              <a:t>TIMELINE OF EVENTS (1968-1998)</a:t>
            </a:r>
          </a:p>
        </p:txBody>
      </p:sp>
      <p:pic>
        <p:nvPicPr>
          <p:cNvPr id="1028" name="Picture 4" descr="Image result for waste management">
            <a:hlinkClick r:id="rId2"/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5739" b="27304"/>
          <a:stretch/>
        </p:blipFill>
        <p:spPr bwMode="auto">
          <a:xfrm>
            <a:off x="10479315" y="98389"/>
            <a:ext cx="1528916" cy="88175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Right Triangle 4"/>
          <p:cNvSpPr/>
          <p:nvPr/>
        </p:nvSpPr>
        <p:spPr>
          <a:xfrm rot="5400000">
            <a:off x="0" y="0"/>
            <a:ext cx="1364974" cy="1364974"/>
          </a:xfrm>
          <a:prstGeom prst="rtTriangle">
            <a:avLst/>
          </a:prstGeom>
          <a:solidFill>
            <a:srgbClr val="006A3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ight Triangle 8"/>
          <p:cNvSpPr/>
          <p:nvPr/>
        </p:nvSpPr>
        <p:spPr>
          <a:xfrm rot="16200000">
            <a:off x="10827026" y="5493026"/>
            <a:ext cx="1364974" cy="1364974"/>
          </a:xfrm>
          <a:prstGeom prst="rtTriangle">
            <a:avLst/>
          </a:prstGeom>
          <a:solidFill>
            <a:srgbClr val="ECAB0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Subtitle 2"/>
          <p:cNvSpPr txBox="1">
            <a:spLocks/>
          </p:cNvSpPr>
          <p:nvPr/>
        </p:nvSpPr>
        <p:spPr>
          <a:xfrm>
            <a:off x="827314" y="1587992"/>
            <a:ext cx="9999712" cy="421772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742950" lvl="1" indent="-285750" algn="l">
              <a:buFont typeface="Arial" panose="020B0604020202020204" pitchFamily="34" charset="0"/>
              <a:buChar char="•"/>
            </a:pPr>
            <a:endParaRPr lang="en-US" sz="1600" dirty="0">
              <a:latin typeface="Adobe 고딕 Std B" panose="020B0800000000000000" pitchFamily="34" charset="-127"/>
              <a:ea typeface="Adobe 고딕 Std B" panose="020B0800000000000000" pitchFamily="34" charset="-127"/>
            </a:endParaRPr>
          </a:p>
        </p:txBody>
      </p:sp>
      <p:cxnSp>
        <p:nvCxnSpPr>
          <p:cNvPr id="4" name="Straight Connector 3"/>
          <p:cNvCxnSpPr>
            <a:stCxn id="11" idx="1"/>
          </p:cNvCxnSpPr>
          <p:nvPr/>
        </p:nvCxnSpPr>
        <p:spPr>
          <a:xfrm flipV="1">
            <a:off x="827314" y="3672114"/>
            <a:ext cx="8142515" cy="24739"/>
          </a:xfrm>
          <a:prstGeom prst="line">
            <a:avLst/>
          </a:prstGeom>
          <a:ln w="38100"/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6" name="Flowchart: Connector 5"/>
          <p:cNvSpPr/>
          <p:nvPr/>
        </p:nvSpPr>
        <p:spPr>
          <a:xfrm>
            <a:off x="793237" y="3564331"/>
            <a:ext cx="256836" cy="265044"/>
          </a:xfrm>
          <a:prstGeom prst="flowChartConnector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0" name="Flowchart: Connector 9"/>
          <p:cNvSpPr/>
          <p:nvPr/>
        </p:nvSpPr>
        <p:spPr>
          <a:xfrm>
            <a:off x="1992559" y="3564331"/>
            <a:ext cx="256836" cy="265044"/>
          </a:xfrm>
          <a:prstGeom prst="flowChartConnector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" name="Flowchart: Connector 11"/>
          <p:cNvSpPr/>
          <p:nvPr/>
        </p:nvSpPr>
        <p:spPr>
          <a:xfrm>
            <a:off x="3188406" y="3552341"/>
            <a:ext cx="256836" cy="265044"/>
          </a:xfrm>
          <a:prstGeom prst="flowChartConnector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Flowchart: Connector 12"/>
          <p:cNvSpPr/>
          <p:nvPr/>
        </p:nvSpPr>
        <p:spPr>
          <a:xfrm>
            <a:off x="4384253" y="3564331"/>
            <a:ext cx="256836" cy="265044"/>
          </a:xfrm>
          <a:prstGeom prst="flowChartConnector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4" name="Flowchart: Connector 13"/>
          <p:cNvSpPr/>
          <p:nvPr/>
        </p:nvSpPr>
        <p:spPr>
          <a:xfrm>
            <a:off x="5580100" y="3552341"/>
            <a:ext cx="256836" cy="265044"/>
          </a:xfrm>
          <a:prstGeom prst="flowChartConnector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5" name="Flowchart: Connector 14"/>
          <p:cNvSpPr/>
          <p:nvPr/>
        </p:nvSpPr>
        <p:spPr>
          <a:xfrm>
            <a:off x="6775947" y="3539592"/>
            <a:ext cx="256836" cy="265044"/>
          </a:xfrm>
          <a:prstGeom prst="flowChartConnector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7" name="Subtitle 2"/>
          <p:cNvSpPr txBox="1">
            <a:spLocks/>
          </p:cNvSpPr>
          <p:nvPr/>
        </p:nvSpPr>
        <p:spPr>
          <a:xfrm>
            <a:off x="682487" y="2113902"/>
            <a:ext cx="1012845" cy="1384168"/>
          </a:xfrm>
          <a:prstGeom prst="rect">
            <a:avLst/>
          </a:prstGeom>
          <a:solidFill>
            <a:srgbClr val="ECAB02"/>
          </a:solidFill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r>
              <a:rPr lang="en-US" sz="16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1965  Solid Waste Disposal Act</a:t>
            </a:r>
          </a:p>
        </p:txBody>
      </p:sp>
      <p:sp>
        <p:nvSpPr>
          <p:cNvPr id="18" name="Subtitle 2"/>
          <p:cNvSpPr txBox="1">
            <a:spLocks/>
          </p:cNvSpPr>
          <p:nvPr/>
        </p:nvSpPr>
        <p:spPr>
          <a:xfrm>
            <a:off x="1742972" y="4208685"/>
            <a:ext cx="1132750" cy="1384168"/>
          </a:xfrm>
          <a:prstGeom prst="rect">
            <a:avLst/>
          </a:prstGeom>
          <a:solidFill>
            <a:srgbClr val="ECAB02"/>
          </a:solidFill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r>
              <a:rPr lang="en-US" sz="16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1968  Arthur Andersen brought in as auditors</a:t>
            </a:r>
          </a:p>
        </p:txBody>
      </p:sp>
      <p:sp>
        <p:nvSpPr>
          <p:cNvPr id="20" name="Subtitle 2"/>
          <p:cNvSpPr txBox="1">
            <a:spLocks/>
          </p:cNvSpPr>
          <p:nvPr/>
        </p:nvSpPr>
        <p:spPr>
          <a:xfrm>
            <a:off x="3034748" y="2113902"/>
            <a:ext cx="1012845" cy="1384168"/>
          </a:xfrm>
          <a:prstGeom prst="rect">
            <a:avLst/>
          </a:prstGeom>
          <a:solidFill>
            <a:srgbClr val="ECAB02"/>
          </a:solidFill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r>
              <a:rPr lang="en-US" sz="16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1971  WM goes public</a:t>
            </a:r>
          </a:p>
        </p:txBody>
      </p:sp>
      <p:sp>
        <p:nvSpPr>
          <p:cNvPr id="21" name="Subtitle 2"/>
          <p:cNvSpPr txBox="1">
            <a:spLocks/>
          </p:cNvSpPr>
          <p:nvPr/>
        </p:nvSpPr>
        <p:spPr>
          <a:xfrm>
            <a:off x="4128045" y="4208685"/>
            <a:ext cx="1132750" cy="1384168"/>
          </a:xfrm>
          <a:prstGeom prst="rect">
            <a:avLst/>
          </a:prstGeom>
          <a:solidFill>
            <a:srgbClr val="ECAB02"/>
          </a:solidFill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r>
              <a:rPr lang="en-US" sz="16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1996  </a:t>
            </a:r>
            <a:r>
              <a:rPr lang="en-US" sz="1600" dirty="0" err="1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Buntrock</a:t>
            </a:r>
            <a:r>
              <a:rPr lang="en-US" sz="16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 steps down as CEO</a:t>
            </a:r>
          </a:p>
        </p:txBody>
      </p:sp>
      <p:sp>
        <p:nvSpPr>
          <p:cNvPr id="22" name="Subtitle 2"/>
          <p:cNvSpPr txBox="1">
            <a:spLocks/>
          </p:cNvSpPr>
          <p:nvPr/>
        </p:nvSpPr>
        <p:spPr>
          <a:xfrm>
            <a:off x="4850296" y="2108287"/>
            <a:ext cx="2981739" cy="1384168"/>
          </a:xfrm>
          <a:prstGeom prst="rect">
            <a:avLst/>
          </a:prstGeom>
          <a:solidFill>
            <a:srgbClr val="ECAB02"/>
          </a:solidFill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r>
              <a:rPr lang="en-US" sz="16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1991-1997                                         Fraudulent accounting practices taking place within the company</a:t>
            </a:r>
          </a:p>
        </p:txBody>
      </p:sp>
      <p:sp>
        <p:nvSpPr>
          <p:cNvPr id="23" name="Subtitle 2"/>
          <p:cNvSpPr txBox="1">
            <a:spLocks/>
          </p:cNvSpPr>
          <p:nvPr/>
        </p:nvSpPr>
        <p:spPr>
          <a:xfrm>
            <a:off x="6551609" y="4208685"/>
            <a:ext cx="1280425" cy="1384168"/>
          </a:xfrm>
          <a:prstGeom prst="rect">
            <a:avLst/>
          </a:prstGeom>
          <a:solidFill>
            <a:srgbClr val="ECAB02"/>
          </a:solidFill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r>
              <a:rPr lang="en-US" sz="16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1998  Conclusion of audit findings</a:t>
            </a:r>
          </a:p>
        </p:txBody>
      </p:sp>
      <p:sp>
        <p:nvSpPr>
          <p:cNvPr id="24" name="Subtitle 2"/>
          <p:cNvSpPr txBox="1">
            <a:spLocks/>
          </p:cNvSpPr>
          <p:nvPr/>
        </p:nvSpPr>
        <p:spPr>
          <a:xfrm>
            <a:off x="8550156" y="2451652"/>
            <a:ext cx="2528001" cy="2408872"/>
          </a:xfrm>
          <a:prstGeom prst="rect">
            <a:avLst/>
          </a:prstGeom>
          <a:solidFill>
            <a:srgbClr val="006A3B"/>
          </a:solidFill>
          <a:ln>
            <a:solidFill>
              <a:srgbClr val="006A3B"/>
            </a:solidFill>
          </a:ln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r>
              <a:rPr lang="en-US" sz="8800" dirty="0">
                <a:solidFill>
                  <a:schemeClr val="bg1"/>
                </a:solidFill>
                <a:latin typeface="Adobe 고딕 Std B" panose="020B0800000000000000" pitchFamily="34" charset="-127"/>
                <a:ea typeface="Adobe 고딕 Std B" panose="020B0800000000000000" pitchFamily="34" charset="-127"/>
              </a:rPr>
              <a:t>$1.7 </a:t>
            </a:r>
            <a:r>
              <a:rPr lang="en-US" sz="1600" dirty="0">
                <a:solidFill>
                  <a:schemeClr val="bg1"/>
                </a:solidFill>
                <a:latin typeface="Adobe 고딕 Std B" panose="020B0800000000000000" pitchFamily="34" charset="-127"/>
                <a:ea typeface="Adobe 고딕 Std B" panose="020B0800000000000000" pitchFamily="34" charset="-127"/>
              </a:rPr>
              <a:t>Billion overstatement of earnings revealed in 1998 due to fraudulent accounting</a:t>
            </a:r>
          </a:p>
        </p:txBody>
      </p:sp>
    </p:spTree>
    <p:extLst>
      <p:ext uri="{BB962C8B-B14F-4D97-AF65-F5344CB8AC3E}">
        <p14:creationId xmlns:p14="http://schemas.microsoft.com/office/powerpoint/2010/main" val="152826329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972453" y="547554"/>
            <a:ext cx="7605485" cy="492884"/>
          </a:xfrm>
        </p:spPr>
        <p:txBody>
          <a:bodyPr>
            <a:noAutofit/>
          </a:bodyPr>
          <a:lstStyle/>
          <a:p>
            <a:pPr algn="l"/>
            <a:r>
              <a:rPr lang="en-US" sz="4400" dirty="0">
                <a:solidFill>
                  <a:srgbClr val="006A3B"/>
                </a:solidFill>
                <a:latin typeface="Adobe 고딕 Std B" panose="020B0800000000000000" pitchFamily="34" charset="-127"/>
                <a:ea typeface="Adobe 고딕 Std B" panose="020B0800000000000000" pitchFamily="34" charset="-127"/>
              </a:rPr>
              <a:t>DISCLOSURE OF EVENTS</a:t>
            </a:r>
          </a:p>
        </p:txBody>
      </p:sp>
      <p:pic>
        <p:nvPicPr>
          <p:cNvPr id="1028" name="Picture 4" descr="Image result for waste management">
            <a:hlinkClick r:id="rId2"/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5739" b="27304"/>
          <a:stretch/>
        </p:blipFill>
        <p:spPr bwMode="auto">
          <a:xfrm>
            <a:off x="10479315" y="98389"/>
            <a:ext cx="1528916" cy="88175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Right Triangle 4"/>
          <p:cNvSpPr/>
          <p:nvPr/>
        </p:nvSpPr>
        <p:spPr>
          <a:xfrm rot="5400000">
            <a:off x="0" y="0"/>
            <a:ext cx="1364974" cy="1364974"/>
          </a:xfrm>
          <a:prstGeom prst="rtTriangle">
            <a:avLst/>
          </a:prstGeom>
          <a:solidFill>
            <a:srgbClr val="006A3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ight Triangle 8"/>
          <p:cNvSpPr/>
          <p:nvPr/>
        </p:nvSpPr>
        <p:spPr>
          <a:xfrm rot="16200000">
            <a:off x="10827026" y="5493026"/>
            <a:ext cx="1364974" cy="1364974"/>
          </a:xfrm>
          <a:prstGeom prst="rtTriangle">
            <a:avLst/>
          </a:prstGeom>
          <a:solidFill>
            <a:srgbClr val="ECAB0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Subtitle 2"/>
          <p:cNvSpPr txBox="1">
            <a:spLocks/>
          </p:cNvSpPr>
          <p:nvPr/>
        </p:nvSpPr>
        <p:spPr>
          <a:xfrm>
            <a:off x="827314" y="1587992"/>
            <a:ext cx="9999712" cy="421772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The new CEO hired in 1997 ordered a review of the company`s accounting practices, which led to the discovery in 1998 of an overstatement of $1.7 billion in earnings between the years 1992 to 1997. It was one of the largest restatement known at that point of history</a:t>
            </a:r>
          </a:p>
        </p:txBody>
      </p:sp>
      <p:graphicFrame>
        <p:nvGraphicFramePr>
          <p:cNvPr id="2" name="Table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571712036"/>
              </p:ext>
            </p:extLst>
          </p:nvPr>
        </p:nvGraphicFramePr>
        <p:xfrm>
          <a:off x="827314" y="2994291"/>
          <a:ext cx="10304512" cy="3346315"/>
        </p:xfrm>
        <a:graphic>
          <a:graphicData uri="http://schemas.openxmlformats.org/drawingml/2006/table">
            <a:tbl>
              <a:tblPr firstRow="1" bandRow="1">
                <a:tableStyleId>{93296810-A885-4BE3-A3E7-6D5BEEA58F35}</a:tableStyleId>
              </a:tblPr>
              <a:tblGrid>
                <a:gridCol w="2576128">
                  <a:extLst>
                    <a:ext uri="{9D8B030D-6E8A-4147-A177-3AD203B41FA5}">
                      <a16:colId xmlns:a16="http://schemas.microsoft.com/office/drawing/2014/main" val="474422551"/>
                    </a:ext>
                  </a:extLst>
                </a:gridCol>
                <a:gridCol w="2576128">
                  <a:extLst>
                    <a:ext uri="{9D8B030D-6E8A-4147-A177-3AD203B41FA5}">
                      <a16:colId xmlns:a16="http://schemas.microsoft.com/office/drawing/2014/main" val="2925473351"/>
                    </a:ext>
                  </a:extLst>
                </a:gridCol>
                <a:gridCol w="2576128">
                  <a:extLst>
                    <a:ext uri="{9D8B030D-6E8A-4147-A177-3AD203B41FA5}">
                      <a16:colId xmlns:a16="http://schemas.microsoft.com/office/drawing/2014/main" val="3501182872"/>
                    </a:ext>
                  </a:extLst>
                </a:gridCol>
                <a:gridCol w="2576128">
                  <a:extLst>
                    <a:ext uri="{9D8B030D-6E8A-4147-A177-3AD203B41FA5}">
                      <a16:colId xmlns:a16="http://schemas.microsoft.com/office/drawing/2014/main" val="4049098015"/>
                    </a:ext>
                  </a:extLst>
                </a:gridCol>
              </a:tblGrid>
              <a:tr h="541247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Year Ending</a:t>
                      </a:r>
                    </a:p>
                  </a:txBody>
                  <a:tcPr anchor="ctr">
                    <a:solidFill>
                      <a:srgbClr val="006A3B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Original</a:t>
                      </a:r>
                      <a:r>
                        <a:rPr lang="en-US" baseline="0" dirty="0"/>
                        <a:t> reported </a:t>
                      </a:r>
                    </a:p>
                    <a:p>
                      <a:pPr algn="ctr"/>
                      <a:r>
                        <a:rPr lang="en-US" baseline="0" dirty="0"/>
                        <a:t>(in thousands)</a:t>
                      </a:r>
                      <a:endParaRPr lang="en-US" dirty="0"/>
                    </a:p>
                  </a:txBody>
                  <a:tcPr anchor="ctr">
                    <a:solidFill>
                      <a:srgbClr val="ECAB0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As restated</a:t>
                      </a:r>
                    </a:p>
                    <a:p>
                      <a:pPr algn="ctr"/>
                      <a:r>
                        <a:rPr lang="en-US" dirty="0"/>
                        <a:t>(in thousands)</a:t>
                      </a:r>
                    </a:p>
                  </a:txBody>
                  <a:tcPr anchor="ctr">
                    <a:solidFill>
                      <a:srgbClr val="006A3B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% Overstated</a:t>
                      </a:r>
                    </a:p>
                  </a:txBody>
                  <a:tcPr anchor="ctr">
                    <a:solidFill>
                      <a:srgbClr val="ECAB02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31288233"/>
                  </a:ext>
                </a:extLst>
              </a:tr>
              <a:tr h="541247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12/31/92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$850,036</a:t>
                      </a:r>
                    </a:p>
                  </a:txBody>
                  <a:tcPr anchor="ctr"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$739,686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14.9%</a:t>
                      </a:r>
                    </a:p>
                  </a:txBody>
                  <a:tcPr anchor="ctr"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614558011"/>
                  </a:ext>
                </a:extLst>
              </a:tr>
              <a:tr h="541247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12/31/93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$452,776</a:t>
                      </a:r>
                    </a:p>
                  </a:txBody>
                  <a:tcPr anchor="ctr">
                    <a:solidFill>
                      <a:schemeClr val="accent4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$288,707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56.8%</a:t>
                      </a:r>
                    </a:p>
                  </a:txBody>
                  <a:tcPr anchor="ctr">
                    <a:solidFill>
                      <a:schemeClr val="accent4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15043789"/>
                  </a:ext>
                </a:extLst>
              </a:tr>
              <a:tr h="541247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12/31/94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$784,381</a:t>
                      </a:r>
                    </a:p>
                  </a:txBody>
                  <a:tcPr anchor="ctr"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$627,508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25.0%</a:t>
                      </a:r>
                    </a:p>
                  </a:txBody>
                  <a:tcPr anchor="ctr"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19491714"/>
                  </a:ext>
                </a:extLst>
              </a:tr>
              <a:tr h="541247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12/31/95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$603,899</a:t>
                      </a:r>
                    </a:p>
                  </a:txBody>
                  <a:tcPr anchor="ctr">
                    <a:solidFill>
                      <a:schemeClr val="accent4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$340,097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77.6%</a:t>
                      </a:r>
                    </a:p>
                  </a:txBody>
                  <a:tcPr anchor="ctr">
                    <a:solidFill>
                      <a:schemeClr val="accent4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56182700"/>
                  </a:ext>
                </a:extLst>
              </a:tr>
              <a:tr h="541247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12/31/96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$192,085</a:t>
                      </a:r>
                    </a:p>
                  </a:txBody>
                  <a:tcPr anchor="ctr"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$(39,307)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100+%</a:t>
                      </a:r>
                    </a:p>
                  </a:txBody>
                  <a:tcPr anchor="ctr"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793366171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08459831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972453" y="547554"/>
            <a:ext cx="7605485" cy="492884"/>
          </a:xfrm>
        </p:spPr>
        <p:txBody>
          <a:bodyPr>
            <a:noAutofit/>
          </a:bodyPr>
          <a:lstStyle/>
          <a:p>
            <a:pPr algn="l"/>
            <a:r>
              <a:rPr lang="en-US" sz="4400" dirty="0">
                <a:solidFill>
                  <a:srgbClr val="006A3B"/>
                </a:solidFill>
                <a:latin typeface="Adobe 고딕 Std B" panose="020B0800000000000000" pitchFamily="34" charset="-127"/>
                <a:ea typeface="Adobe 고딕 Std B" panose="020B0800000000000000" pitchFamily="34" charset="-127"/>
              </a:rPr>
              <a:t>RESULTS</a:t>
            </a:r>
          </a:p>
        </p:txBody>
      </p:sp>
      <p:pic>
        <p:nvPicPr>
          <p:cNvPr id="1028" name="Picture 4" descr="Image result for waste management">
            <a:hlinkClick r:id="rId2"/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5739" b="27304"/>
          <a:stretch/>
        </p:blipFill>
        <p:spPr bwMode="auto">
          <a:xfrm>
            <a:off x="10479315" y="98389"/>
            <a:ext cx="1528916" cy="88175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Right Triangle 4"/>
          <p:cNvSpPr/>
          <p:nvPr/>
        </p:nvSpPr>
        <p:spPr>
          <a:xfrm rot="5400000">
            <a:off x="0" y="0"/>
            <a:ext cx="1364974" cy="1364974"/>
          </a:xfrm>
          <a:prstGeom prst="rtTriangle">
            <a:avLst/>
          </a:prstGeom>
          <a:solidFill>
            <a:srgbClr val="006A3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ight Triangle 8"/>
          <p:cNvSpPr/>
          <p:nvPr/>
        </p:nvSpPr>
        <p:spPr>
          <a:xfrm rot="16200000">
            <a:off x="10827026" y="5493026"/>
            <a:ext cx="1364974" cy="1364974"/>
          </a:xfrm>
          <a:prstGeom prst="rtTriangle">
            <a:avLst/>
          </a:prstGeom>
          <a:solidFill>
            <a:srgbClr val="ECAB0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Subtitle 2"/>
          <p:cNvSpPr txBox="1">
            <a:spLocks/>
          </p:cNvSpPr>
          <p:nvPr/>
        </p:nvSpPr>
        <p:spPr>
          <a:xfrm>
            <a:off x="827314" y="1587992"/>
            <a:ext cx="9999712" cy="421772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Shareholders lost more than $6 billion when stock prices dropped by more than 33%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Waste Management was bought and merged with a smaller company, USA Waste Service Inc. in 1998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Waste Management had to pay $457 million in a class action suit to shareholders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US SEC, Security Exchange Commission, fined Arthur Anderson $7 million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Ethical standards became one of the most important element in the success of the business and in fact, in 2008 Waste Management was considered one of the most ethical companies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endParaRPr lang="en-US" sz="2000" dirty="0">
              <a:latin typeface="Adobe 고딕 Std B" panose="020B0800000000000000" pitchFamily="34" charset="-127"/>
              <a:ea typeface="Adobe 고딕 Std B" panose="020B0800000000000000" pitchFamily="34" charset="-127"/>
            </a:endParaRPr>
          </a:p>
        </p:txBody>
      </p:sp>
      <p:pic>
        <p:nvPicPr>
          <p:cNvPr id="2050" name="Picture 2" descr="Image result for waste management scandal">
            <a:hlinkClick r:id="rId4"/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95851" y="4545495"/>
            <a:ext cx="3383464" cy="21728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92994897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972453" y="547554"/>
            <a:ext cx="9202061" cy="492884"/>
          </a:xfrm>
        </p:spPr>
        <p:txBody>
          <a:bodyPr>
            <a:noAutofit/>
          </a:bodyPr>
          <a:lstStyle/>
          <a:p>
            <a:pPr algn="l"/>
            <a:r>
              <a:rPr lang="en-US" sz="3200" dirty="0">
                <a:solidFill>
                  <a:srgbClr val="006A3B"/>
                </a:solidFill>
                <a:latin typeface="Adobe 고딕 Std B" panose="020B0800000000000000" pitchFamily="34" charset="-127"/>
                <a:ea typeface="Adobe 고딕 Std B" panose="020B0800000000000000" pitchFamily="34" charset="-127"/>
              </a:rPr>
              <a:t>WHAT COULD/SHOULD THOSE AUTHORITY HAVE DONE DIFFERENT?</a:t>
            </a:r>
          </a:p>
        </p:txBody>
      </p:sp>
      <p:pic>
        <p:nvPicPr>
          <p:cNvPr id="1028" name="Picture 4" descr="Image result for waste management">
            <a:hlinkClick r:id="rId2"/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5739" b="27304"/>
          <a:stretch/>
        </p:blipFill>
        <p:spPr bwMode="auto">
          <a:xfrm>
            <a:off x="10479315" y="98389"/>
            <a:ext cx="1528916" cy="88175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Right Triangle 4"/>
          <p:cNvSpPr/>
          <p:nvPr/>
        </p:nvSpPr>
        <p:spPr>
          <a:xfrm rot="5400000">
            <a:off x="0" y="0"/>
            <a:ext cx="1364974" cy="1364974"/>
          </a:xfrm>
          <a:prstGeom prst="rtTriangle">
            <a:avLst/>
          </a:prstGeom>
          <a:solidFill>
            <a:srgbClr val="006A3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ight Triangle 8"/>
          <p:cNvSpPr/>
          <p:nvPr/>
        </p:nvSpPr>
        <p:spPr>
          <a:xfrm rot="16200000">
            <a:off x="10827026" y="5493026"/>
            <a:ext cx="1364974" cy="1364974"/>
          </a:xfrm>
          <a:prstGeom prst="rtTriangle">
            <a:avLst/>
          </a:prstGeom>
          <a:solidFill>
            <a:srgbClr val="ECAB0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Subtitle 2"/>
          <p:cNvSpPr txBox="1">
            <a:spLocks/>
          </p:cNvSpPr>
          <p:nvPr/>
        </p:nvSpPr>
        <p:spPr>
          <a:xfrm>
            <a:off x="827314" y="1587992"/>
            <a:ext cx="9999712" cy="421772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Monitoring accounting and financial reports monthly to reassure that they are being done correctly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Segregation of duties placed so that, for example, COO could not be able to overrule the accounting decisions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Ethical training across the board of the company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</a:rPr>
              <a:t>Hiring firmly regulated external auditing firms to keep track of financial statements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endParaRPr lang="en-US" sz="2000" dirty="0">
              <a:latin typeface="Adobe 고딕 Std B" panose="020B0800000000000000" pitchFamily="34" charset="-127"/>
              <a:ea typeface="Adobe 고딕 Std B" panose="020B0800000000000000" pitchFamily="34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389567056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972453" y="547554"/>
            <a:ext cx="7605485" cy="492884"/>
          </a:xfrm>
        </p:spPr>
        <p:txBody>
          <a:bodyPr>
            <a:noAutofit/>
          </a:bodyPr>
          <a:lstStyle/>
          <a:p>
            <a:pPr algn="l"/>
            <a:r>
              <a:rPr lang="en-US" sz="4400" dirty="0">
                <a:solidFill>
                  <a:srgbClr val="006A3B"/>
                </a:solidFill>
                <a:latin typeface="Adobe 고딕 Std B" panose="020B0800000000000000" pitchFamily="34" charset="-127"/>
                <a:ea typeface="Adobe 고딕 Std B" panose="020B0800000000000000" pitchFamily="34" charset="-127"/>
              </a:rPr>
              <a:t>REFERENCES</a:t>
            </a:r>
          </a:p>
        </p:txBody>
      </p:sp>
      <p:pic>
        <p:nvPicPr>
          <p:cNvPr id="1028" name="Picture 4" descr="Image result for waste management">
            <a:hlinkClick r:id="rId2"/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5739" b="27304"/>
          <a:stretch/>
        </p:blipFill>
        <p:spPr bwMode="auto">
          <a:xfrm>
            <a:off x="10479315" y="98389"/>
            <a:ext cx="1528916" cy="88175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Right Triangle 4"/>
          <p:cNvSpPr/>
          <p:nvPr/>
        </p:nvSpPr>
        <p:spPr>
          <a:xfrm rot="5400000">
            <a:off x="0" y="0"/>
            <a:ext cx="1364974" cy="1364974"/>
          </a:xfrm>
          <a:prstGeom prst="rtTriangle">
            <a:avLst/>
          </a:prstGeom>
          <a:solidFill>
            <a:srgbClr val="006A3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ight Triangle 8"/>
          <p:cNvSpPr/>
          <p:nvPr/>
        </p:nvSpPr>
        <p:spPr>
          <a:xfrm rot="16200000">
            <a:off x="10827026" y="5493026"/>
            <a:ext cx="1364974" cy="1364974"/>
          </a:xfrm>
          <a:prstGeom prst="rtTriangle">
            <a:avLst/>
          </a:prstGeom>
          <a:solidFill>
            <a:srgbClr val="ECAB0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Subtitle 2"/>
          <p:cNvSpPr txBox="1">
            <a:spLocks/>
          </p:cNvSpPr>
          <p:nvPr/>
        </p:nvSpPr>
        <p:spPr>
          <a:xfrm>
            <a:off x="827314" y="1587992"/>
            <a:ext cx="9999712" cy="421772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  <a:hlinkClick r:id="rId4"/>
              </a:rPr>
              <a:t>http://www.mindfully.org/Industry/SEC-Sues-Waste-Management26mar02.htm</a:t>
            </a:r>
            <a:endParaRPr lang="en-US" sz="2000" dirty="0">
              <a:latin typeface="Adobe 고딕 Std B" panose="020B0800000000000000" pitchFamily="34" charset="-127"/>
              <a:ea typeface="Adobe 고딕 Std B" panose="020B0800000000000000" pitchFamily="34" charset="-127"/>
            </a:endParaRP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  <a:hlinkClick r:id="rId5"/>
              </a:rPr>
              <a:t>http://andylegan.blogspot.com/</a:t>
            </a:r>
            <a:endParaRPr lang="en-US" sz="2000" dirty="0">
              <a:latin typeface="Adobe 고딕 Std B" panose="020B0800000000000000" pitchFamily="34" charset="-127"/>
              <a:ea typeface="Adobe 고딕 Std B" panose="020B0800000000000000" pitchFamily="34" charset="-127"/>
            </a:endParaRP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  <a:hlinkClick r:id="rId6"/>
              </a:rPr>
              <a:t>http://ebooks.narotama.ac.id/files/Auditing%20After%20Sarbanes-Oxley%20(2nd%20Edition)/Case%20A.2%20%20Waste%20Management.pdf</a:t>
            </a:r>
            <a:endParaRPr lang="en-US" sz="2000" dirty="0">
              <a:latin typeface="Adobe 고딕 Std B" panose="020B0800000000000000" pitchFamily="34" charset="-127"/>
              <a:ea typeface="Adobe 고딕 Std B" panose="020B0800000000000000" pitchFamily="34" charset="-127"/>
            </a:endParaRP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  <a:hlinkClick r:id="rId7"/>
              </a:rPr>
              <a:t>http://www.fundinguniverse.com/company-histories/waste-management-inc-history/</a:t>
            </a:r>
            <a:endParaRPr lang="en-US" sz="2000" dirty="0">
              <a:latin typeface="Adobe 고딕 Std B" panose="020B0800000000000000" pitchFamily="34" charset="-127"/>
              <a:ea typeface="Adobe 고딕 Std B" panose="020B0800000000000000" pitchFamily="34" charset="-127"/>
            </a:endParaRP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000" dirty="0">
                <a:latin typeface="Adobe 고딕 Std B" panose="020B0800000000000000" pitchFamily="34" charset="-127"/>
                <a:ea typeface="Adobe 고딕 Std B" panose="020B0800000000000000" pitchFamily="34" charset="-127"/>
                <a:hlinkClick r:id="rId8"/>
              </a:rPr>
              <a:t>https://www.sec.gov/news/headlines/wastemgmt6.htm</a:t>
            </a:r>
            <a:endParaRPr lang="en-US" sz="2000" dirty="0">
              <a:latin typeface="Adobe 고딕 Std B" panose="020B0800000000000000" pitchFamily="34" charset="-127"/>
              <a:ea typeface="Adobe 고딕 Std B" panose="020B0800000000000000" pitchFamily="34" charset="-127"/>
            </a:endParaRPr>
          </a:p>
          <a:p>
            <a:pPr marL="285750" indent="-285750" algn="l">
              <a:buFont typeface="Arial" panose="020B0604020202020204" pitchFamily="34" charset="0"/>
              <a:buChar char="•"/>
            </a:pPr>
            <a:endParaRPr lang="en-US" sz="2000" dirty="0">
              <a:latin typeface="Adobe 고딕 Std B" panose="020B0800000000000000" pitchFamily="34" charset="-127"/>
              <a:ea typeface="Adobe 고딕 Std B" panose="020B0800000000000000" pitchFamily="34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361287626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1493</TotalTime>
  <Words>596</Words>
  <Application>Microsoft Office PowerPoint</Application>
  <PresentationFormat>Widescreen</PresentationFormat>
  <Paragraphs>83</Paragraphs>
  <Slides>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4" baseType="lpstr">
      <vt:lpstr>Adobe 고딕 Std B</vt:lpstr>
      <vt:lpstr>Arial</vt:lpstr>
      <vt:lpstr>Calibri</vt:lpstr>
      <vt:lpstr>Calibri Light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Seunghyun Min</dc:creator>
  <cp:lastModifiedBy>Seunghyun Min</cp:lastModifiedBy>
  <cp:revision>10</cp:revision>
  <dcterms:created xsi:type="dcterms:W3CDTF">2016-11-07T02:53:55Z</dcterms:created>
  <dcterms:modified xsi:type="dcterms:W3CDTF">2016-11-08T03:47:04Z</dcterms:modified>
</cp:coreProperties>
</file>