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roxima Nova" panose="020B0600000101010101" charset="0"/>
      <p:regular r:id="rId13"/>
      <p:bold r:id="rId14"/>
      <p:italic r:id="rId15"/>
      <p:boldItalic r:id="rId16"/>
    </p:embeddedFont>
    <p:embeddedFont>
      <p:font typeface="Georgia" panose="02040502050405020303"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marie Filippone" initials="" lastIdx="3" clrIdx="0"/>
  <p:cmAuthor id="1" name="Sean P Walsh"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9DD12-EF8F-47D5-BDC5-C2BE5C304F6B}">
  <a:tblStyle styleId="{62A9DD12-EF8F-47D5-BDC5-C2BE5C304F6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63" autoAdjust="0"/>
  </p:normalViewPr>
  <p:slideViewPr>
    <p:cSldViewPr snapToGrid="0">
      <p:cViewPr varScale="1">
        <p:scale>
          <a:sx n="70" d="100"/>
          <a:sy n="70" d="100"/>
        </p:scale>
        <p:origin x="13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06T05:57:47.465" idx="1">
    <p:pos x="6000" y="100"/>
    <p:text>I have the dates and augmented information in what I am going to speak to. I don't add a ton to slides because then people read the slides instead of paying attention to what I have to say. I also don't read from the slides so I don't need what I am going to say on the slides.</p:text>
  </p:cm>
  <p:cm authorId="0" dt="2016-12-06T06:05:50.589" idx="2">
    <p:pos x="6000" y="200"/>
    <p:text>Yeah I get that. I just think, compared to the other slides, it looked unfinished. I would at least put the date in each bullet point so it provides a sort of timeline-ish look.</p:text>
  </p:cm>
  <p:cm authorId="1" dt="2016-12-06T06:34:34.075" idx="2">
    <p:pos x="6000" y="300"/>
    <p:text>Hope this looks better. It's not exactly easy to create a linear timeline for the topic since many aspects paralleled each other. Also, who is speaking to slide #3?</p:text>
  </p:cm>
  <p:cm authorId="0" dt="2016-12-06T06:41:12.892" idx="1">
    <p:pos x="6000" y="0"/>
    <p:text>Is this slide finished? It looks pretty bare. Since it's about the history, I think it would be good to at least include dates and perhaps a bit more detail for each bullet point. For example, the first bullet could be "Year #- Increase in laptop prevalence" or something like that.</p:text>
  </p:cm>
  <p:cm authorId="0" dt="2016-12-06T06:41:12.892" idx="3">
    <p:pos x="6000" y="400"/>
    <p:text>Yes this looks great! And you are handling both slides 3 and 4</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usinesswire.com/news/home/20150623005073/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latin typeface="Proxima Nova"/>
                <a:ea typeface="Proxima Nova"/>
                <a:cs typeface="Proxima Nova"/>
                <a:sym typeface="Proxima Nova"/>
              </a:rPr>
              <a:t>Bring Your Own Device (BYOD) is the practice of allowing the employees of an organization to use their own computer, smartphones, or other devices for work purposes.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 are many advantages to BYOD that may appeal to companies, including:</a:t>
            </a:r>
          </a:p>
          <a:p>
            <a:pPr lvl="0">
              <a:spcBef>
                <a:spcPts val="0"/>
              </a:spcBef>
              <a:buNone/>
            </a:pPr>
            <a:r>
              <a:rPr lang="en"/>
              <a:t> </a:t>
            </a:r>
          </a:p>
          <a:p>
            <a:pPr lvl="0">
              <a:spcBef>
                <a:spcPts val="0"/>
              </a:spcBef>
              <a:buNone/>
            </a:pPr>
            <a:r>
              <a:rPr lang="en"/>
              <a:t>Reduced spending. With BYOD, individual employees are responsible for purchasing their own device and, typically, their data plan as well, which is money the company no longer has to spend.</a:t>
            </a:r>
          </a:p>
          <a:p>
            <a:pPr lvl="0">
              <a:spcBef>
                <a:spcPts val="0"/>
              </a:spcBef>
              <a:buNone/>
            </a:pPr>
            <a:r>
              <a:rPr lang="en"/>
              <a:t> </a:t>
            </a:r>
          </a:p>
          <a:p>
            <a:pPr lvl="0">
              <a:spcBef>
                <a:spcPts val="0"/>
              </a:spcBef>
              <a:buNone/>
            </a:pPr>
            <a:r>
              <a:rPr lang="en"/>
              <a:t>Technology familiarity for users. By using their own devices, employees will be more comfortable with the technology they are using, which will reduce the time spent learning and allow employees to be productive sooner.</a:t>
            </a:r>
          </a:p>
          <a:p>
            <a:pPr lvl="0">
              <a:spcBef>
                <a:spcPts val="0"/>
              </a:spcBef>
              <a:buNone/>
            </a:pPr>
            <a:r>
              <a:rPr lang="en"/>
              <a:t> </a:t>
            </a:r>
          </a:p>
          <a:p>
            <a:pPr lvl="0" rtl="0">
              <a:spcBef>
                <a:spcPts val="0"/>
              </a:spcBef>
              <a:buNone/>
            </a:pPr>
            <a:r>
              <a:rPr lang="en"/>
              <a:t>Increased work flexibility. Employees now have the ability to easily take their work with them, which allows them to work even after-hours. This can produce greater output for an organization.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Counter to its advantages, BYOD presents several major risks that companies should consider. The first risk is that of physical access, meaning that a device used by an employee containing business data is lost or stolen. This allows a malicious user to access the data without having to worry about intrusion-detection or anti-virus software. In fact, a study by data protection company Bitglass showed that 68% of data breaches in the healthcare industry could be attributed to stolen devices.</a:t>
            </a:r>
          </a:p>
          <a:p>
            <a:pPr lvl="0">
              <a:spcBef>
                <a:spcPts val="0"/>
              </a:spcBef>
              <a:buNone/>
            </a:pPr>
            <a:endParaRPr/>
          </a:p>
          <a:p>
            <a:pPr lvl="0">
              <a:spcBef>
                <a:spcPts val="0"/>
              </a:spcBef>
              <a:buNone/>
            </a:pPr>
            <a:r>
              <a:rPr lang="en"/>
              <a:t>Another risk with bring your own device policies is end-user device ownership. This means that, since the device belongs to the employee, they have a certain sense of entitlement regarding what they can or cannot do with that device. Users may decide to “jailbreak” or “unroot” their smartphone or not install patches in a timely manner, which can open them to additional security threats. Just last year, over a quarter million jailbroken iPhones had data stolen by hackers in China.</a:t>
            </a:r>
          </a:p>
          <a:p>
            <a:pPr lvl="0">
              <a:spcBef>
                <a:spcPts val="0"/>
              </a:spcBef>
              <a:buNone/>
            </a:pPr>
            <a:endParaRPr/>
          </a:p>
          <a:p>
            <a:pPr lvl="0">
              <a:spcBef>
                <a:spcPts val="0"/>
              </a:spcBef>
              <a:buNone/>
            </a:pPr>
            <a:r>
              <a:rPr lang="en"/>
              <a:t>Communication interception is another risk with BYOD. This can be done by malicious users hacking Wi-Fi, especially free hotspots, or even cellular transmissions, to steal data while it’s in transit. A study from HP concluded that around 75% of applications do not properly encrypt data, making it much easier for hackers to intercept and use it.</a:t>
            </a:r>
          </a:p>
          <a:p>
            <a:pPr lvl="0">
              <a:spcBef>
                <a:spcPts val="0"/>
              </a:spcBef>
              <a:buNone/>
            </a:pPr>
            <a:endParaRPr/>
          </a:p>
          <a:p>
            <a:pPr lvl="0" rtl="0">
              <a:spcBef>
                <a:spcPts val="0"/>
              </a:spcBef>
              <a:buNone/>
            </a:pPr>
            <a:r>
              <a:rPr lang="en"/>
              <a:t>Finally, by mixing personal and company business on a single device, users open themselves to the risk of malware installation on their device. This can come from a variety of sources, including downloaded apps, web browsers, text messages, and emails. Email and web security firm AppRiver reported that, in the first quarter of 2016 alone, 2.3 billion malicious email messages had been sent, which already surpasses the total level documented in all of 2015.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latin typeface="Georgia"/>
                <a:ea typeface="Georgia"/>
                <a:cs typeface="Georgia"/>
                <a:sym typeface="Georgia"/>
              </a:rPr>
              <a:t>As Annamarie mentioned in the previous slide, there are many risks embedded in applying BYOD in an organization. In next slides, we will discuss key controls that will address each key risk we’ve identified. Mobile Application Manager will address the problem with lost/stolen devices; Mobile Device Management will explain how to manage devices; Network Access Control will tell you how to prevent unauthorized access; and, lastly, Enterprise Sandbox and Mobile Antivirus are required to combat malware infections on devices.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solidFill>
                  <a:srgbClr val="222222"/>
                </a:solidFill>
                <a:highlight>
                  <a:srgbClr val="FFFFFF"/>
                </a:highlight>
                <a:latin typeface="Georgia"/>
                <a:ea typeface="Georgia"/>
                <a:cs typeface="Georgia"/>
                <a:sym typeface="Georgia"/>
              </a:rPr>
              <a:t>Mobile application management</a:t>
            </a:r>
            <a:r>
              <a:rPr lang="en">
                <a:solidFill>
                  <a:srgbClr val="222222"/>
                </a:solidFill>
                <a:highlight>
                  <a:srgbClr val="FFFFFF"/>
                </a:highlight>
                <a:latin typeface="Georgia"/>
                <a:ea typeface="Georgia"/>
                <a:cs typeface="Georgia"/>
                <a:sym typeface="Georgia"/>
              </a:rPr>
              <a:t> provides granular controls at the application level that enable administrators to manage and secure app data. This will help the organization to protect the data even if the mobile device is lost, a theft or upon a termination of an employee. </a:t>
            </a:r>
          </a:p>
          <a:p>
            <a:pPr lvl="0">
              <a:spcBef>
                <a:spcPts val="0"/>
              </a:spcBef>
              <a:buNone/>
            </a:pPr>
            <a:endParaRPr>
              <a:solidFill>
                <a:srgbClr val="222222"/>
              </a:solidFill>
              <a:highlight>
                <a:srgbClr val="FFFFFF"/>
              </a:highlight>
              <a:latin typeface="Georgia"/>
              <a:ea typeface="Georgia"/>
              <a:cs typeface="Georgia"/>
              <a:sym typeface="Georgia"/>
            </a:endParaRPr>
          </a:p>
          <a:p>
            <a:pPr lvl="0">
              <a:spcBef>
                <a:spcPts val="0"/>
              </a:spcBef>
              <a:buNone/>
            </a:pPr>
            <a:r>
              <a:rPr lang="en" b="1">
                <a:solidFill>
                  <a:srgbClr val="222222"/>
                </a:solidFill>
                <a:highlight>
                  <a:srgbClr val="FFFFFF"/>
                </a:highlight>
                <a:latin typeface="Georgia"/>
                <a:ea typeface="Georgia"/>
                <a:cs typeface="Georgia"/>
                <a:sym typeface="Georgia"/>
              </a:rPr>
              <a:t>Mobile device management</a:t>
            </a:r>
            <a:r>
              <a:rPr lang="en">
                <a:solidFill>
                  <a:srgbClr val="222222"/>
                </a:solidFill>
                <a:highlight>
                  <a:srgbClr val="FFFFFF"/>
                </a:highlight>
                <a:latin typeface="Georgia"/>
                <a:ea typeface="Georgia"/>
                <a:cs typeface="Georgia"/>
                <a:sym typeface="Georgia"/>
              </a:rPr>
              <a:t> solutions can be used to comprehensively manage third party mobile devices using authentication mechanisms, data encryption and enforcing of organizational policies. The MDM server requires that users install a service agent in the device. Then, the server send instruction to the agent to control the device including ability retrieve or remote wipe the contents, and control the functioning of the device to enforce it to be aligned to organizational policies. </a:t>
            </a:r>
          </a:p>
          <a:p>
            <a:pPr lvl="0">
              <a:spcBef>
                <a:spcPts val="0"/>
              </a:spcBef>
              <a:buNone/>
            </a:pPr>
            <a:endParaRPr>
              <a:solidFill>
                <a:srgbClr val="222222"/>
              </a:solidFill>
              <a:highlight>
                <a:srgbClr val="FFFFFF"/>
              </a:highlight>
              <a:latin typeface="Georgia"/>
              <a:ea typeface="Georgia"/>
              <a:cs typeface="Georgia"/>
              <a:sym typeface="Georgia"/>
            </a:endParaRPr>
          </a:p>
          <a:p>
            <a:pPr lvl="0">
              <a:spcBef>
                <a:spcPts val="0"/>
              </a:spcBef>
              <a:buNone/>
            </a:pPr>
            <a:r>
              <a:rPr lang="en" b="1">
                <a:solidFill>
                  <a:srgbClr val="222222"/>
                </a:solidFill>
                <a:highlight>
                  <a:srgbClr val="FFFFFF"/>
                </a:highlight>
                <a:latin typeface="Georgia"/>
                <a:ea typeface="Georgia"/>
                <a:cs typeface="Georgia"/>
                <a:sym typeface="Georgia"/>
              </a:rPr>
              <a:t>Network Access Control</a:t>
            </a:r>
            <a:r>
              <a:rPr lang="en">
                <a:solidFill>
                  <a:srgbClr val="222222"/>
                </a:solidFill>
                <a:highlight>
                  <a:srgbClr val="FFFFFF"/>
                </a:highlight>
                <a:latin typeface="Georgia"/>
                <a:ea typeface="Georgia"/>
                <a:cs typeface="Georgia"/>
                <a:sym typeface="Georgia"/>
              </a:rPr>
              <a:t> allows organizations to identify user devices and apply security policies before granting access to the resources. This will help organizations to secure the mobile device’s network access while it is connected to the main server.</a:t>
            </a:r>
          </a:p>
          <a:p>
            <a:pPr lvl="0">
              <a:spcBef>
                <a:spcPts val="0"/>
              </a:spcBef>
              <a:buNone/>
            </a:pPr>
            <a:endParaRPr>
              <a:solidFill>
                <a:srgbClr val="222222"/>
              </a:solidFill>
              <a:highlight>
                <a:srgbClr val="FFFFFF"/>
              </a:highlight>
              <a:latin typeface="Georgia"/>
              <a:ea typeface="Georgia"/>
              <a:cs typeface="Georgia"/>
              <a:sym typeface="Georgia"/>
            </a:endParaRPr>
          </a:p>
          <a:p>
            <a:pPr lvl="0">
              <a:spcBef>
                <a:spcPts val="0"/>
              </a:spcBef>
              <a:buNone/>
            </a:pPr>
            <a:r>
              <a:rPr lang="en" b="1">
                <a:solidFill>
                  <a:srgbClr val="222222"/>
                </a:solidFill>
                <a:highlight>
                  <a:srgbClr val="FFFFFF"/>
                </a:highlight>
                <a:latin typeface="Georgia"/>
                <a:ea typeface="Georgia"/>
                <a:cs typeface="Georgia"/>
                <a:sym typeface="Georgia"/>
              </a:rPr>
              <a:t>Enterprise Sandbox</a:t>
            </a:r>
            <a:r>
              <a:rPr lang="en">
                <a:solidFill>
                  <a:srgbClr val="222222"/>
                </a:solidFill>
                <a:highlight>
                  <a:srgbClr val="FFFFFF"/>
                </a:highlight>
                <a:latin typeface="Georgia"/>
                <a:ea typeface="Georgia"/>
                <a:cs typeface="Georgia"/>
                <a:sym typeface="Georgia"/>
              </a:rPr>
              <a:t> can create compartmentalized domains within one mobile device. So even if one domain becomes affected by a malware it wouldn’t have access to the data and resource from other domain thereby limiting the damage. This will enhance the security of the mobile devices. </a:t>
            </a:r>
          </a:p>
          <a:p>
            <a:pPr lvl="0">
              <a:spcBef>
                <a:spcPts val="0"/>
              </a:spcBef>
              <a:buNone/>
            </a:pPr>
            <a:endParaRPr>
              <a:solidFill>
                <a:srgbClr val="222222"/>
              </a:solidFill>
              <a:highlight>
                <a:srgbClr val="FFFFFF"/>
              </a:highlight>
              <a:latin typeface="Georgia"/>
              <a:ea typeface="Georgia"/>
              <a:cs typeface="Georgia"/>
              <a:sym typeface="Georgia"/>
            </a:endParaRPr>
          </a:p>
          <a:p>
            <a:pPr lvl="0">
              <a:spcBef>
                <a:spcPts val="0"/>
              </a:spcBef>
              <a:buNone/>
            </a:pPr>
            <a:r>
              <a:rPr lang="en">
                <a:solidFill>
                  <a:srgbClr val="222222"/>
                </a:solidFill>
                <a:highlight>
                  <a:srgbClr val="FFFFFF"/>
                </a:highlight>
                <a:latin typeface="Georgia"/>
                <a:ea typeface="Georgia"/>
                <a:cs typeface="Georgia"/>
                <a:sym typeface="Georgia"/>
              </a:rPr>
              <a:t>Finally, </a:t>
            </a:r>
            <a:r>
              <a:rPr lang="en" b="1">
                <a:solidFill>
                  <a:srgbClr val="222222"/>
                </a:solidFill>
                <a:highlight>
                  <a:srgbClr val="FFFFFF"/>
                </a:highlight>
                <a:latin typeface="Georgia"/>
                <a:ea typeface="Georgia"/>
                <a:cs typeface="Georgia"/>
                <a:sym typeface="Georgia"/>
              </a:rPr>
              <a:t>Mobile Antivirus</a:t>
            </a:r>
            <a:r>
              <a:rPr lang="en">
                <a:solidFill>
                  <a:srgbClr val="222222"/>
                </a:solidFill>
                <a:highlight>
                  <a:srgbClr val="FFFFFF"/>
                </a:highlight>
                <a:latin typeface="Georgia"/>
                <a:ea typeface="Georgia"/>
                <a:cs typeface="Georgia"/>
                <a:sym typeface="Georgia"/>
              </a:rPr>
              <a:t> can help to protect the device from malware and helps to ensure a normal functioning of a system. </a:t>
            </a:r>
          </a:p>
          <a:p>
            <a:pPr lvl="0">
              <a:spcBef>
                <a:spcPts val="0"/>
              </a:spcBef>
              <a:buNone/>
            </a:pPr>
            <a:endParaRPr>
              <a:solidFill>
                <a:srgbClr val="222222"/>
              </a:solidFill>
              <a:highlight>
                <a:srgbClr val="FFFFFF"/>
              </a:highlight>
              <a:latin typeface="Georgia"/>
              <a:ea typeface="Georgia"/>
              <a:cs typeface="Georgia"/>
              <a:sym typeface="Georgia"/>
            </a:endParaRPr>
          </a:p>
          <a:p>
            <a:pPr lvl="0" rtl="0">
              <a:spcBef>
                <a:spcPts val="0"/>
              </a:spcBef>
              <a:buNone/>
            </a:pPr>
            <a:r>
              <a:rPr lang="en">
                <a:solidFill>
                  <a:srgbClr val="222222"/>
                </a:solidFill>
                <a:highlight>
                  <a:srgbClr val="FFFFFF"/>
                </a:highlight>
                <a:latin typeface="Georgia"/>
                <a:ea typeface="Georgia"/>
                <a:cs typeface="Georgia"/>
                <a:sym typeface="Georgia"/>
              </a:rPr>
              <a:t>Now I will pass it to Mansi to discuss the future of BYOD.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dirty="0"/>
              <a:t>Thank you, Daniel.</a:t>
            </a:r>
          </a:p>
          <a:p>
            <a:pPr lvl="0">
              <a:lnSpc>
                <a:spcPct val="115000"/>
              </a:lnSpc>
              <a:spcBef>
                <a:spcPts val="0"/>
              </a:spcBef>
              <a:buNone/>
            </a:pPr>
            <a:r>
              <a:rPr lang="en" dirty="0"/>
              <a:t>As MIS students in the 21</a:t>
            </a:r>
            <a:r>
              <a:rPr lang="en" sz="1800" baseline="30000" dirty="0"/>
              <a:t>st</a:t>
            </a:r>
            <a:r>
              <a:rPr lang="en" dirty="0"/>
              <a:t> century, we know that Technological change is shaping the workplace of today and tomorrow. With changing times, BYOD to work is a trend that is increasing. But we need to understand how this trend affects the employment relationship and the workplace landscape – Is it leading to employee satisfaction or frustration or is it making it tougher for employers to ensure productivity and better manage their employees ? </a:t>
            </a:r>
            <a:r>
              <a:rPr lang="en"/>
              <a:t>Is it still a nightmare for the IT Security teams that deal with the fall-out of security incidents caused by poor BYOD policies. </a:t>
            </a:r>
          </a:p>
          <a:p>
            <a:pPr lvl="0">
              <a:lnSpc>
                <a:spcPct val="115000"/>
              </a:lnSpc>
              <a:spcBef>
                <a:spcPts val="0"/>
              </a:spcBef>
              <a:buNone/>
            </a:pPr>
            <a:r>
              <a:rPr lang="en" dirty="0"/>
              <a:t>Some of the feedback surrounding BYOD and workplace practices has been that employers do find it more difficult to manage employees through outdated controls especially since the change is widely resisted by employees. Often times, employers might not be keen on the idea, but resistance was futile and soured the relationship with employees. However with reduced costs of setting up mobility friendly infrastructure, increased average annual productivity, improved employee workplace experience and in turn better ROI , BYOD is clearly the way to go.</a:t>
            </a:r>
          </a:p>
          <a:p>
            <a:pPr lvl="0" rtl="0">
              <a:lnSpc>
                <a:spcPct val="115000"/>
              </a:lnSpc>
              <a:spcBef>
                <a:spcPts val="0"/>
              </a:spcBef>
              <a:buNone/>
            </a:pPr>
            <a:r>
              <a:rPr lang="en" dirty="0"/>
              <a:t>Gartner Predicts by 2017, Half of Employers will Require Employees to Supply Their Own Device for Work Purposes. A recent forecast from IDC </a:t>
            </a:r>
            <a:r>
              <a:rPr lang="en" u="sng" dirty="0">
                <a:solidFill>
                  <a:schemeClr val="hlink"/>
                </a:solidFill>
                <a:hlinkClick r:id="rId3"/>
              </a:rPr>
              <a:t>expects</a:t>
            </a:r>
            <a:r>
              <a:rPr lang="en" dirty="0"/>
              <a:t> mobile workers will account for 72% of the U.S. workforce by 2020. In the U.S., mobile device split billing solutions will be driving force accelerating the adoption of formal workplace BYOD programs.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Emerging Technology:</a:t>
            </a:r>
          </a:p>
          <a:p>
            <a:pPr lvl="0">
              <a:spcBef>
                <a:spcPts val="0"/>
              </a:spcBef>
              <a:buNone/>
            </a:pPr>
            <a:r>
              <a:rPr lang="en"/>
              <a:t>Bring Your Own Device</a:t>
            </a:r>
          </a:p>
        </p:txBody>
      </p:sp>
      <p:sp>
        <p:nvSpPr>
          <p:cNvPr id="60" name="Shape 60"/>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a:t>Presented By: Group Four</a:t>
            </a:r>
          </a:p>
        </p:txBody>
      </p:sp>
      <p:sp>
        <p:nvSpPr>
          <p:cNvPr id="61" name="Shape 61"/>
          <p:cNvSpPr txBox="1">
            <a:spLocks noGrp="1"/>
          </p:cNvSpPr>
          <p:nvPr>
            <p:ph type="subTitle" idx="1"/>
          </p:nvPr>
        </p:nvSpPr>
        <p:spPr>
          <a:xfrm>
            <a:off x="586775" y="4513487"/>
            <a:ext cx="8123100" cy="630000"/>
          </a:xfrm>
          <a:prstGeom prst="rect">
            <a:avLst/>
          </a:prstGeom>
        </p:spPr>
        <p:txBody>
          <a:bodyPr lIns="91425" tIns="91425" rIns="91425" bIns="91425" anchor="t" anchorCtr="0">
            <a:noAutofit/>
          </a:bodyPr>
          <a:lstStyle/>
          <a:p>
            <a:pPr lvl="0" rtl="0">
              <a:spcBef>
                <a:spcPts val="0"/>
              </a:spcBef>
              <a:buNone/>
            </a:pPr>
            <a:r>
              <a:rPr lang="en" sz="1800"/>
              <a:t>Annamarie Filippone | Daniel Min | Mansi Paun | Sean Walsh | Shizhong Yang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Thank You</a:t>
            </a:r>
          </a:p>
        </p:txBody>
      </p:sp>
      <p:sp>
        <p:nvSpPr>
          <p:cNvPr id="133" name="Shape 133"/>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Agenda</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50000"/>
              </a:lnSpc>
              <a:spcBef>
                <a:spcPts val="0"/>
              </a:spcBef>
              <a:buClr>
                <a:schemeClr val="dk1"/>
              </a:buClr>
              <a:buFont typeface="Arial" panose="020B0604020202020204" pitchFamily="34" charset="0"/>
              <a:buChar char="•"/>
            </a:pPr>
            <a:r>
              <a:rPr lang="en" dirty="0">
                <a:solidFill>
                  <a:schemeClr val="dk1"/>
                </a:solidFill>
              </a:rPr>
              <a:t>What is BYOD?</a:t>
            </a:r>
          </a:p>
          <a:p>
            <a:pPr marL="514350" lvl="0" indent="-285750" rtl="0">
              <a:lnSpc>
                <a:spcPct val="50000"/>
              </a:lnSpc>
              <a:spcBef>
                <a:spcPts val="0"/>
              </a:spcBef>
              <a:buClr>
                <a:schemeClr val="dk1"/>
              </a:buClr>
              <a:buFont typeface="Arial" panose="020B0604020202020204" pitchFamily="34" charset="0"/>
              <a:buChar char="•"/>
            </a:pPr>
            <a:r>
              <a:rPr lang="en" dirty="0">
                <a:solidFill>
                  <a:schemeClr val="dk1"/>
                </a:solidFill>
              </a:rPr>
              <a:t>History of BYOD</a:t>
            </a:r>
          </a:p>
          <a:p>
            <a:pPr marL="514350" lvl="0" indent="-285750" rtl="0">
              <a:lnSpc>
                <a:spcPct val="50000"/>
              </a:lnSpc>
              <a:spcBef>
                <a:spcPts val="0"/>
              </a:spcBef>
              <a:buClr>
                <a:schemeClr val="dk1"/>
              </a:buClr>
              <a:buFont typeface="Arial" panose="020B0604020202020204" pitchFamily="34" charset="0"/>
              <a:buChar char="•"/>
            </a:pPr>
            <a:r>
              <a:rPr lang="en" dirty="0">
                <a:solidFill>
                  <a:schemeClr val="dk1"/>
                </a:solidFill>
              </a:rPr>
              <a:t>Advantage of BYOD</a:t>
            </a:r>
          </a:p>
          <a:p>
            <a:pPr marL="514350" lvl="0" indent="-285750" rtl="0">
              <a:lnSpc>
                <a:spcPct val="50000"/>
              </a:lnSpc>
              <a:spcBef>
                <a:spcPts val="0"/>
              </a:spcBef>
              <a:buClr>
                <a:schemeClr val="dk1"/>
              </a:buClr>
              <a:buFont typeface="Arial" panose="020B0604020202020204" pitchFamily="34" charset="0"/>
              <a:buChar char="•"/>
            </a:pPr>
            <a:r>
              <a:rPr lang="en" dirty="0">
                <a:solidFill>
                  <a:schemeClr val="dk1"/>
                </a:solidFill>
              </a:rPr>
              <a:t>Key Risks</a:t>
            </a:r>
          </a:p>
          <a:p>
            <a:pPr marL="514350" lvl="0" indent="-285750" rtl="0">
              <a:lnSpc>
                <a:spcPct val="50000"/>
              </a:lnSpc>
              <a:spcBef>
                <a:spcPts val="0"/>
              </a:spcBef>
              <a:buClr>
                <a:schemeClr val="dk1"/>
              </a:buClr>
              <a:buFont typeface="Arial" panose="020B0604020202020204" pitchFamily="34" charset="0"/>
              <a:buChar char="•"/>
            </a:pPr>
            <a:r>
              <a:rPr lang="en" dirty="0">
                <a:solidFill>
                  <a:schemeClr val="dk1"/>
                </a:solidFill>
              </a:rPr>
              <a:t>Key Controls</a:t>
            </a:r>
          </a:p>
          <a:p>
            <a:pPr marL="514350" lvl="0" indent="-285750" rtl="0">
              <a:lnSpc>
                <a:spcPct val="50000"/>
              </a:lnSpc>
              <a:spcBef>
                <a:spcPts val="0"/>
              </a:spcBef>
              <a:buClr>
                <a:schemeClr val="dk1"/>
              </a:buClr>
              <a:buFont typeface="Arial" panose="020B0604020202020204" pitchFamily="34" charset="0"/>
              <a:buChar char="•"/>
            </a:pPr>
            <a:r>
              <a:rPr lang="en" dirty="0">
                <a:solidFill>
                  <a:schemeClr val="dk1"/>
                </a:solidFill>
              </a:rPr>
              <a:t>Future of BYOD</a:t>
            </a:r>
          </a:p>
          <a:p>
            <a:pPr marL="514350" lvl="0" indent="-285750">
              <a:lnSpc>
                <a:spcPct val="50000"/>
              </a:lnSpc>
              <a:spcBef>
                <a:spcPts val="0"/>
              </a:spcBef>
              <a:buClr>
                <a:schemeClr val="dk1"/>
              </a:buClr>
              <a:buFont typeface="Arial" panose="020B0604020202020204" pitchFamily="34" charset="0"/>
              <a:buChar char="•"/>
            </a:pPr>
            <a:r>
              <a:rPr lang="en" dirty="0">
                <a:solidFill>
                  <a:schemeClr val="dk1"/>
                </a:solidFill>
              </a:rPr>
              <a:t>Q&amp;A</a:t>
            </a:r>
          </a:p>
        </p:txBody>
      </p:sp>
      <p:pic>
        <p:nvPicPr>
          <p:cNvPr id="68" name="Shape 68"/>
          <p:cNvPicPr preferRelativeResize="0"/>
          <p:nvPr/>
        </p:nvPicPr>
        <p:blipFill>
          <a:blip r:embed="rId3">
            <a:alphaModFix/>
          </a:blip>
          <a:stretch>
            <a:fillRect/>
          </a:stretch>
        </p:blipFill>
        <p:spPr>
          <a:xfrm>
            <a:off x="4172499" y="1017725"/>
            <a:ext cx="4141474" cy="2842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What is BYOD?</a:t>
            </a:r>
          </a:p>
        </p:txBody>
      </p:sp>
      <p:sp>
        <p:nvSpPr>
          <p:cNvPr id="74" name="Shape 74"/>
          <p:cNvSpPr txBox="1">
            <a:spLocks noGrp="1"/>
          </p:cNvSpPr>
          <p:nvPr>
            <p:ph type="body" idx="1"/>
          </p:nvPr>
        </p:nvSpPr>
        <p:spPr>
          <a:xfrm>
            <a:off x="311700" y="1152475"/>
            <a:ext cx="50133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b="1" dirty="0">
                <a:solidFill>
                  <a:srgbClr val="000000"/>
                </a:solidFill>
              </a:rPr>
              <a:t>Bring Your Own Device (BYOD):</a:t>
            </a:r>
            <a:r>
              <a:rPr lang="en" dirty="0">
                <a:solidFill>
                  <a:srgbClr val="000000"/>
                </a:solidFill>
              </a:rPr>
              <a:t> Employees to use their own devices for work purposes.</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Laptops</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Smartphones</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Tablets</a:t>
            </a:r>
          </a:p>
          <a:p>
            <a:pPr marL="914400" lvl="1" indent="-33020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Other (smartwatch, etc.)</a:t>
            </a:r>
          </a:p>
          <a:p>
            <a:pPr lvl="0">
              <a:spcBef>
                <a:spcPts val="0"/>
              </a:spcBef>
              <a:buNone/>
            </a:pPr>
            <a:endParaRPr sz="1100" dirty="0">
              <a:solidFill>
                <a:srgbClr val="222222"/>
              </a:solidFill>
              <a:highlight>
                <a:srgbClr val="FFFFFF"/>
              </a:highlight>
              <a:latin typeface="Arial"/>
              <a:ea typeface="Arial"/>
              <a:cs typeface="Arial"/>
              <a:sym typeface="Arial"/>
            </a:endParaRPr>
          </a:p>
          <a:p>
            <a:pPr lvl="0" rtl="0">
              <a:spcBef>
                <a:spcPts val="0"/>
              </a:spcBef>
              <a:buNone/>
            </a:pPr>
            <a:endParaRPr dirty="0">
              <a:solidFill>
                <a:srgbClr val="000000"/>
              </a:solidFill>
            </a:endParaRPr>
          </a:p>
        </p:txBody>
      </p:sp>
      <p:pic>
        <p:nvPicPr>
          <p:cNvPr id="75" name="Shape 75"/>
          <p:cNvPicPr preferRelativeResize="0"/>
          <p:nvPr/>
        </p:nvPicPr>
        <p:blipFill>
          <a:blip r:embed="rId3">
            <a:alphaModFix/>
          </a:blip>
          <a:stretch>
            <a:fillRect/>
          </a:stretch>
        </p:blipFill>
        <p:spPr>
          <a:xfrm>
            <a:off x="5760700" y="1143000"/>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79825" y="204050"/>
            <a:ext cx="8520600" cy="572700"/>
          </a:xfrm>
          <a:prstGeom prst="rect">
            <a:avLst/>
          </a:prstGeom>
        </p:spPr>
        <p:txBody>
          <a:bodyPr lIns="91425" tIns="91425" rIns="91425" bIns="91425" anchor="t" anchorCtr="0">
            <a:noAutofit/>
          </a:bodyPr>
          <a:lstStyle/>
          <a:p>
            <a:pPr lvl="0" rtl="0">
              <a:spcBef>
                <a:spcPts val="0"/>
              </a:spcBef>
              <a:buNone/>
            </a:pPr>
            <a:r>
              <a:rPr lang="en"/>
              <a:t>History of BYOD</a:t>
            </a:r>
          </a:p>
        </p:txBody>
      </p:sp>
      <p:pic>
        <p:nvPicPr>
          <p:cNvPr id="81" name="Shape 81" descr="laptop.jpg"/>
          <p:cNvPicPr preferRelativeResize="0"/>
          <p:nvPr/>
        </p:nvPicPr>
        <p:blipFill>
          <a:blip r:embed="rId3">
            <a:alphaModFix/>
          </a:blip>
          <a:stretch>
            <a:fillRect/>
          </a:stretch>
        </p:blipFill>
        <p:spPr>
          <a:xfrm>
            <a:off x="7421975" y="523701"/>
            <a:ext cx="1178424" cy="1102224"/>
          </a:xfrm>
          <a:prstGeom prst="rect">
            <a:avLst/>
          </a:prstGeom>
          <a:noFill/>
          <a:ln>
            <a:noFill/>
          </a:ln>
        </p:spPr>
      </p:pic>
      <p:pic>
        <p:nvPicPr>
          <p:cNvPr id="82" name="Shape 82" descr="blackberry.jpg"/>
          <p:cNvPicPr preferRelativeResize="0"/>
          <p:nvPr/>
        </p:nvPicPr>
        <p:blipFill>
          <a:blip r:embed="rId4">
            <a:alphaModFix/>
          </a:blip>
          <a:stretch>
            <a:fillRect/>
          </a:stretch>
        </p:blipFill>
        <p:spPr>
          <a:xfrm>
            <a:off x="7421984" y="2010137"/>
            <a:ext cx="1249775" cy="1123215"/>
          </a:xfrm>
          <a:prstGeom prst="rect">
            <a:avLst/>
          </a:prstGeom>
          <a:noFill/>
          <a:ln>
            <a:noFill/>
          </a:ln>
        </p:spPr>
      </p:pic>
      <p:pic>
        <p:nvPicPr>
          <p:cNvPr id="83" name="Shape 83" descr="palm pilot.jpeg"/>
          <p:cNvPicPr preferRelativeResize="0"/>
          <p:nvPr/>
        </p:nvPicPr>
        <p:blipFill>
          <a:blip r:embed="rId5">
            <a:alphaModFix/>
          </a:blip>
          <a:stretch>
            <a:fillRect/>
          </a:stretch>
        </p:blipFill>
        <p:spPr>
          <a:xfrm>
            <a:off x="5580100" y="844886"/>
            <a:ext cx="1453692" cy="1102224"/>
          </a:xfrm>
          <a:prstGeom prst="rect">
            <a:avLst/>
          </a:prstGeom>
          <a:noFill/>
          <a:ln>
            <a:noFill/>
          </a:ln>
        </p:spPr>
      </p:pic>
      <p:pic>
        <p:nvPicPr>
          <p:cNvPr id="84" name="Shape 84" descr="iphone.jpg"/>
          <p:cNvPicPr preferRelativeResize="0"/>
          <p:nvPr/>
        </p:nvPicPr>
        <p:blipFill>
          <a:blip r:embed="rId6">
            <a:alphaModFix/>
          </a:blip>
          <a:stretch>
            <a:fillRect/>
          </a:stretch>
        </p:blipFill>
        <p:spPr>
          <a:xfrm>
            <a:off x="5521612" y="3337174"/>
            <a:ext cx="1453700" cy="1090280"/>
          </a:xfrm>
          <a:prstGeom prst="rect">
            <a:avLst/>
          </a:prstGeom>
          <a:noFill/>
          <a:ln>
            <a:noFill/>
          </a:ln>
        </p:spPr>
      </p:pic>
      <p:pic>
        <p:nvPicPr>
          <p:cNvPr id="85" name="Shape 85" descr="wireless_access_point.png"/>
          <p:cNvPicPr preferRelativeResize="0"/>
          <p:nvPr/>
        </p:nvPicPr>
        <p:blipFill>
          <a:blip r:embed="rId7">
            <a:alphaModFix/>
          </a:blip>
          <a:stretch>
            <a:fillRect/>
          </a:stretch>
        </p:blipFill>
        <p:spPr>
          <a:xfrm>
            <a:off x="4401525" y="2136025"/>
            <a:ext cx="976749" cy="1050275"/>
          </a:xfrm>
          <a:prstGeom prst="rect">
            <a:avLst/>
          </a:prstGeom>
          <a:noFill/>
          <a:ln>
            <a:noFill/>
          </a:ln>
        </p:spPr>
      </p:pic>
      <p:pic>
        <p:nvPicPr>
          <p:cNvPr id="86" name="Shape 86" descr="policy.jpg"/>
          <p:cNvPicPr preferRelativeResize="0"/>
          <p:nvPr/>
        </p:nvPicPr>
        <p:blipFill>
          <a:blip r:embed="rId8">
            <a:alphaModFix/>
          </a:blip>
          <a:stretch>
            <a:fillRect/>
          </a:stretch>
        </p:blipFill>
        <p:spPr>
          <a:xfrm>
            <a:off x="7421976" y="3517573"/>
            <a:ext cx="1249775" cy="1268802"/>
          </a:xfrm>
          <a:prstGeom prst="rect">
            <a:avLst/>
          </a:prstGeom>
          <a:noFill/>
          <a:ln>
            <a:noFill/>
          </a:ln>
        </p:spPr>
      </p:pic>
      <p:sp>
        <p:nvSpPr>
          <p:cNvPr id="87" name="Shape 87"/>
          <p:cNvSpPr txBox="1"/>
          <p:nvPr/>
        </p:nvSpPr>
        <p:spPr>
          <a:xfrm>
            <a:off x="421250" y="1080925"/>
            <a:ext cx="3826500" cy="3705600"/>
          </a:xfrm>
          <a:prstGeom prst="rect">
            <a:avLst/>
          </a:prstGeom>
          <a:noFill/>
          <a:ln>
            <a:noFill/>
          </a:ln>
        </p:spPr>
        <p:txBody>
          <a:bodyPr lIns="91425" tIns="91425" rIns="91425" bIns="91425" anchor="t" anchorCtr="0">
            <a:noAutofit/>
          </a:bodyPr>
          <a:lstStyle/>
          <a:p>
            <a:pPr marL="400050" lvl="0" indent="-285750" rtl="0">
              <a:spcBef>
                <a:spcPts val="0"/>
              </a:spcBef>
              <a:buSzPct val="100000"/>
              <a:buFont typeface="Arial" panose="020B0604020202020204" pitchFamily="34" charset="0"/>
              <a:buChar char="•"/>
            </a:pPr>
            <a:r>
              <a:rPr lang="en" sz="1800" dirty="0">
                <a:latin typeface="Proxima Nova"/>
                <a:ea typeface="Proxima Nova"/>
                <a:cs typeface="Proxima Nova"/>
                <a:sym typeface="Proxima Nova"/>
              </a:rPr>
              <a:t>2000’s Laptop Prevalence</a:t>
            </a:r>
          </a:p>
          <a:p>
            <a:pPr marL="285750" lvl="0" indent="-285750" rtl="0">
              <a:spcBef>
                <a:spcPts val="0"/>
              </a:spcBef>
              <a:buFont typeface="Arial" panose="020B0604020202020204" pitchFamily="34" charset="0"/>
              <a:buChar char="•"/>
            </a:pPr>
            <a:endParaRPr sz="1800" dirty="0">
              <a:latin typeface="Proxima Nova"/>
              <a:ea typeface="Proxima Nova"/>
              <a:cs typeface="Proxima Nova"/>
              <a:sym typeface="Proxima Nova"/>
            </a:endParaRPr>
          </a:p>
          <a:p>
            <a:pPr marL="400050" lvl="0" indent="-285750" rtl="0">
              <a:spcBef>
                <a:spcPts val="0"/>
              </a:spcBef>
              <a:buSzPct val="100000"/>
              <a:buFont typeface="Arial" panose="020B0604020202020204" pitchFamily="34" charset="0"/>
              <a:buChar char="•"/>
            </a:pPr>
            <a:r>
              <a:rPr lang="en" sz="1800" dirty="0">
                <a:latin typeface="Proxima Nova"/>
                <a:ea typeface="Proxima Nova"/>
                <a:cs typeface="Proxima Nova"/>
                <a:sym typeface="Proxima Nova"/>
              </a:rPr>
              <a:t>2000’s Palm Pilot and Blackberry</a:t>
            </a:r>
          </a:p>
          <a:p>
            <a:pPr marL="285750" lvl="0" indent="-285750" rtl="0">
              <a:spcBef>
                <a:spcPts val="0"/>
              </a:spcBef>
              <a:buFont typeface="Arial" panose="020B0604020202020204" pitchFamily="34" charset="0"/>
              <a:buChar char="•"/>
            </a:pPr>
            <a:endParaRPr sz="1800" dirty="0">
              <a:latin typeface="Proxima Nova"/>
              <a:ea typeface="Proxima Nova"/>
              <a:cs typeface="Proxima Nova"/>
              <a:sym typeface="Proxima Nova"/>
            </a:endParaRPr>
          </a:p>
          <a:p>
            <a:pPr marL="400050" lvl="0" indent="-285750" rtl="0">
              <a:spcBef>
                <a:spcPts val="0"/>
              </a:spcBef>
              <a:buSzPct val="100000"/>
              <a:buFont typeface="Arial" panose="020B0604020202020204" pitchFamily="34" charset="0"/>
              <a:buChar char="•"/>
            </a:pPr>
            <a:r>
              <a:rPr lang="en" sz="1800" dirty="0">
                <a:latin typeface="Proxima Nova"/>
                <a:ea typeface="Proxima Nova"/>
                <a:cs typeface="Proxima Nova"/>
                <a:sym typeface="Proxima Nova"/>
              </a:rPr>
              <a:t>2007 Apple’s iPhone</a:t>
            </a:r>
          </a:p>
          <a:p>
            <a:pPr marL="285750" lvl="0" indent="-285750" rtl="0">
              <a:spcBef>
                <a:spcPts val="0"/>
              </a:spcBef>
              <a:buFont typeface="Arial" panose="020B0604020202020204" pitchFamily="34" charset="0"/>
              <a:buChar char="•"/>
            </a:pPr>
            <a:endParaRPr sz="1800" dirty="0">
              <a:latin typeface="Proxima Nova"/>
              <a:ea typeface="Proxima Nova"/>
              <a:cs typeface="Proxima Nova"/>
              <a:sym typeface="Proxima Nova"/>
            </a:endParaRPr>
          </a:p>
          <a:p>
            <a:pPr marL="400050" lvl="0" indent="-285750" rtl="0">
              <a:spcBef>
                <a:spcPts val="0"/>
              </a:spcBef>
              <a:buSzPct val="100000"/>
              <a:buFont typeface="Arial" panose="020B0604020202020204" pitchFamily="34" charset="0"/>
              <a:buChar char="•"/>
            </a:pPr>
            <a:r>
              <a:rPr lang="en" sz="1800" dirty="0">
                <a:latin typeface="Proxima Nova"/>
                <a:ea typeface="Proxima Nova"/>
                <a:cs typeface="Proxima Nova"/>
                <a:sym typeface="Proxima Nova"/>
              </a:rPr>
              <a:t>1997 IEEE 802.11</a:t>
            </a:r>
          </a:p>
          <a:p>
            <a:pPr marL="285750" lvl="0" indent="-285750" rtl="0">
              <a:spcBef>
                <a:spcPts val="0"/>
              </a:spcBef>
              <a:buFont typeface="Arial" panose="020B0604020202020204" pitchFamily="34" charset="0"/>
              <a:buChar char="•"/>
            </a:pPr>
            <a:endParaRPr sz="1800" dirty="0">
              <a:latin typeface="Proxima Nova"/>
              <a:ea typeface="Proxima Nova"/>
              <a:cs typeface="Proxima Nova"/>
              <a:sym typeface="Proxima Nova"/>
            </a:endParaRPr>
          </a:p>
          <a:p>
            <a:pPr marL="400050" lvl="0" indent="-285750">
              <a:spcBef>
                <a:spcPts val="0"/>
              </a:spcBef>
              <a:buSzPct val="100000"/>
              <a:buFont typeface="Arial" panose="020B0604020202020204" pitchFamily="34" charset="0"/>
              <a:buChar char="•"/>
            </a:pPr>
            <a:r>
              <a:rPr lang="en" sz="1800" dirty="0">
                <a:latin typeface="Proxima Nova"/>
                <a:ea typeface="Proxima Nova"/>
                <a:cs typeface="Proxima Nova"/>
                <a:sym typeface="Proxima Nova"/>
              </a:rPr>
              <a:t>2009 Policy Needed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Advantages of BYOD</a:t>
            </a:r>
          </a:p>
        </p:txBody>
      </p:sp>
      <p:sp>
        <p:nvSpPr>
          <p:cNvPr id="93" name="Shape 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50000"/>
              </a:lnSpc>
              <a:spcBef>
                <a:spcPts val="0"/>
              </a:spcBef>
              <a:buClr>
                <a:srgbClr val="000000"/>
              </a:buClr>
              <a:buFont typeface="Arial" panose="020B0604020202020204" pitchFamily="34" charset="0"/>
              <a:buChar char="•"/>
            </a:pPr>
            <a:r>
              <a:rPr lang="en" b="1" dirty="0">
                <a:solidFill>
                  <a:srgbClr val="000000"/>
                </a:solidFill>
              </a:rPr>
              <a:t>Reduced Spending</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Devices and data plans</a:t>
            </a:r>
          </a:p>
          <a:p>
            <a:pPr marL="514350" lvl="0" indent="-285750" rtl="0">
              <a:lnSpc>
                <a:spcPct val="50000"/>
              </a:lnSpc>
              <a:spcBef>
                <a:spcPts val="0"/>
              </a:spcBef>
              <a:buClr>
                <a:srgbClr val="000000"/>
              </a:buClr>
              <a:buFont typeface="Arial" panose="020B0604020202020204" pitchFamily="34" charset="0"/>
              <a:buChar char="•"/>
            </a:pPr>
            <a:r>
              <a:rPr lang="en" b="1" dirty="0">
                <a:solidFill>
                  <a:srgbClr val="000000"/>
                </a:solidFill>
              </a:rPr>
              <a:t>Technology Familiarity for Users</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Smaller learning curve</a:t>
            </a:r>
          </a:p>
          <a:p>
            <a:pPr marL="514350" lvl="0" indent="-285750" rtl="0">
              <a:lnSpc>
                <a:spcPct val="50000"/>
              </a:lnSpc>
              <a:spcBef>
                <a:spcPts val="0"/>
              </a:spcBef>
              <a:buClr>
                <a:srgbClr val="000000"/>
              </a:buClr>
              <a:buFont typeface="Arial" panose="020B0604020202020204" pitchFamily="34" charset="0"/>
              <a:buChar char="•"/>
            </a:pPr>
            <a:r>
              <a:rPr lang="en" b="1" dirty="0">
                <a:solidFill>
                  <a:srgbClr val="000000"/>
                </a:solidFill>
              </a:rPr>
              <a:t>Increased Work Flexibility</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More after-hours work</a:t>
            </a:r>
          </a:p>
        </p:txBody>
      </p:sp>
      <p:pic>
        <p:nvPicPr>
          <p:cNvPr id="94" name="Shape 94"/>
          <p:cNvPicPr preferRelativeResize="0"/>
          <p:nvPr/>
        </p:nvPicPr>
        <p:blipFill>
          <a:blip r:embed="rId3">
            <a:alphaModFix/>
          </a:blip>
          <a:stretch>
            <a:fillRect/>
          </a:stretch>
        </p:blipFill>
        <p:spPr>
          <a:xfrm>
            <a:off x="4844955" y="1017722"/>
            <a:ext cx="4083370" cy="29128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Key Risks</a:t>
            </a:r>
          </a:p>
        </p:txBody>
      </p:sp>
      <p:sp>
        <p:nvSpPr>
          <p:cNvPr id="100" name="Shape 10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50000"/>
              </a:lnSpc>
              <a:spcBef>
                <a:spcPts val="0"/>
              </a:spcBef>
              <a:buClr>
                <a:srgbClr val="000000"/>
              </a:buClr>
              <a:buFont typeface="Arial" panose="020B0604020202020204" pitchFamily="34" charset="0"/>
              <a:buChar char="•"/>
            </a:pPr>
            <a:r>
              <a:rPr lang="en" b="1" dirty="0">
                <a:solidFill>
                  <a:srgbClr val="000000"/>
                </a:solidFill>
              </a:rPr>
              <a:t>Physical Access to Device</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68% of healthcare breaches</a:t>
            </a:r>
          </a:p>
          <a:p>
            <a:pPr marL="514350" lvl="0" indent="-285750" rtl="0">
              <a:lnSpc>
                <a:spcPct val="50000"/>
              </a:lnSpc>
              <a:spcBef>
                <a:spcPts val="0"/>
              </a:spcBef>
              <a:buClr>
                <a:srgbClr val="000000"/>
              </a:buClr>
              <a:buFont typeface="Arial" panose="020B0604020202020204" pitchFamily="34" charset="0"/>
              <a:buChar char="•"/>
            </a:pPr>
            <a:r>
              <a:rPr lang="en" b="1" dirty="0">
                <a:solidFill>
                  <a:srgbClr val="000000"/>
                </a:solidFill>
              </a:rPr>
              <a:t>End User Device Ownership</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225,000 iPhones hacked</a:t>
            </a:r>
          </a:p>
          <a:p>
            <a:pPr marL="514350" lvl="0" indent="-285750" rtl="0">
              <a:lnSpc>
                <a:spcPct val="50000"/>
              </a:lnSpc>
              <a:spcBef>
                <a:spcPts val="0"/>
              </a:spcBef>
              <a:buClr>
                <a:srgbClr val="000000"/>
              </a:buClr>
              <a:buFont typeface="Arial" panose="020B0604020202020204" pitchFamily="34" charset="0"/>
              <a:buChar char="•"/>
            </a:pPr>
            <a:r>
              <a:rPr lang="en" b="1" dirty="0">
                <a:solidFill>
                  <a:srgbClr val="000000"/>
                </a:solidFill>
              </a:rPr>
              <a:t>Communication Interception</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75% of apps unencrypted</a:t>
            </a:r>
          </a:p>
          <a:p>
            <a:pPr marL="514350" lvl="0" indent="-285750" rtl="0">
              <a:lnSpc>
                <a:spcPct val="50000"/>
              </a:lnSpc>
              <a:spcBef>
                <a:spcPts val="0"/>
              </a:spcBef>
              <a:buClr>
                <a:srgbClr val="000000"/>
              </a:buClr>
              <a:buFont typeface="Arial" panose="020B0604020202020204" pitchFamily="34" charset="0"/>
              <a:buChar char="•"/>
            </a:pPr>
            <a:r>
              <a:rPr lang="en" b="1" dirty="0">
                <a:solidFill>
                  <a:srgbClr val="000000"/>
                </a:solidFill>
              </a:rPr>
              <a:t>Malware Installation</a:t>
            </a:r>
          </a:p>
          <a:p>
            <a:pPr marL="914400" lvl="1" indent="-330200" rtl="0">
              <a:lnSpc>
                <a:spcPct val="50000"/>
              </a:lnSpc>
              <a:spcBef>
                <a:spcPts val="0"/>
              </a:spcBef>
              <a:buClr>
                <a:srgbClr val="000000"/>
              </a:buClr>
              <a:buSzPct val="100000"/>
              <a:buFont typeface="Arial" panose="020B0604020202020204" pitchFamily="34" charset="0"/>
              <a:buChar char="•"/>
            </a:pPr>
            <a:r>
              <a:rPr lang="en" sz="1600" dirty="0">
                <a:solidFill>
                  <a:srgbClr val="000000"/>
                </a:solidFill>
              </a:rPr>
              <a:t>2.3B malicious emails in Q1 2016</a:t>
            </a:r>
          </a:p>
        </p:txBody>
      </p:sp>
      <p:pic>
        <p:nvPicPr>
          <p:cNvPr id="101" name="Shape 101"/>
          <p:cNvPicPr preferRelativeResize="0"/>
          <p:nvPr/>
        </p:nvPicPr>
        <p:blipFill>
          <a:blip r:embed="rId3">
            <a:alphaModFix/>
          </a:blip>
          <a:stretch>
            <a:fillRect/>
          </a:stretch>
        </p:blipFill>
        <p:spPr>
          <a:xfrm>
            <a:off x="5142475" y="1152475"/>
            <a:ext cx="3612350" cy="2428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solidFill>
                  <a:srgbClr val="000000"/>
                </a:solidFill>
              </a:rPr>
              <a:t>Key Controls</a:t>
            </a:r>
          </a:p>
        </p:txBody>
      </p:sp>
      <p:graphicFrame>
        <p:nvGraphicFramePr>
          <p:cNvPr id="107" name="Shape 107"/>
          <p:cNvGraphicFramePr/>
          <p:nvPr/>
        </p:nvGraphicFramePr>
        <p:xfrm>
          <a:off x="339312" y="1117850"/>
          <a:ext cx="8465375" cy="3703140"/>
        </p:xfrm>
        <a:graphic>
          <a:graphicData uri="http://schemas.openxmlformats.org/drawingml/2006/table">
            <a:tbl>
              <a:tblPr>
                <a:noFill/>
                <a:tableStyleId>{62A9DD12-EF8F-47D5-BDC5-C2BE5C304F6B}</a:tableStyleId>
              </a:tblPr>
              <a:tblGrid>
                <a:gridCol w="1693075">
                  <a:extLst>
                    <a:ext uri="{9D8B030D-6E8A-4147-A177-3AD203B41FA5}">
                      <a16:colId xmlns:a16="http://schemas.microsoft.com/office/drawing/2014/main" val="20000"/>
                    </a:ext>
                  </a:extLst>
                </a:gridCol>
                <a:gridCol w="1693075">
                  <a:extLst>
                    <a:ext uri="{9D8B030D-6E8A-4147-A177-3AD203B41FA5}">
                      <a16:colId xmlns:a16="http://schemas.microsoft.com/office/drawing/2014/main" val="20001"/>
                    </a:ext>
                  </a:extLst>
                </a:gridCol>
                <a:gridCol w="1693075">
                  <a:extLst>
                    <a:ext uri="{9D8B030D-6E8A-4147-A177-3AD203B41FA5}">
                      <a16:colId xmlns:a16="http://schemas.microsoft.com/office/drawing/2014/main" val="20002"/>
                    </a:ext>
                  </a:extLst>
                </a:gridCol>
                <a:gridCol w="1693075">
                  <a:extLst>
                    <a:ext uri="{9D8B030D-6E8A-4147-A177-3AD203B41FA5}">
                      <a16:colId xmlns:a16="http://schemas.microsoft.com/office/drawing/2014/main" val="20003"/>
                    </a:ext>
                  </a:extLst>
                </a:gridCol>
                <a:gridCol w="1693075">
                  <a:extLst>
                    <a:ext uri="{9D8B030D-6E8A-4147-A177-3AD203B41FA5}">
                      <a16:colId xmlns:a16="http://schemas.microsoft.com/office/drawing/2014/main" val="20004"/>
                    </a:ext>
                  </a:extLst>
                </a:gridCol>
              </a:tblGrid>
              <a:tr h="411450">
                <a:tc rowSpan="2">
                  <a:txBody>
                    <a:bodyPr/>
                    <a:lstStyle/>
                    <a:p>
                      <a:pPr lvl="0" algn="ctr">
                        <a:spcBef>
                          <a:spcPts val="0"/>
                        </a:spcBef>
                        <a:buNone/>
                      </a:pPr>
                      <a:r>
                        <a:rPr lang="en" sz="1500" b="1">
                          <a:latin typeface="Proxima Nova"/>
                          <a:ea typeface="Proxima Nova"/>
                          <a:cs typeface="Proxima Nova"/>
                          <a:sym typeface="Proxima Nova"/>
                        </a:rPr>
                        <a:t>Controls</a:t>
                      </a: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FFFFFF"/>
                    </a:solidFill>
                  </a:tcPr>
                </a:tc>
                <a:tc gridSpan="4">
                  <a:txBody>
                    <a:bodyPr/>
                    <a:lstStyle/>
                    <a:p>
                      <a:pPr lvl="0">
                        <a:spcBef>
                          <a:spcPts val="0"/>
                        </a:spcBef>
                        <a:buNone/>
                      </a:pPr>
                      <a:r>
                        <a:rPr lang="en" sz="1500" b="1">
                          <a:latin typeface="Proxima Nova"/>
                          <a:ea typeface="Proxima Nova"/>
                          <a:cs typeface="Proxima Nova"/>
                          <a:sym typeface="Proxima Nova"/>
                        </a:rPr>
                        <a:t>Key Risks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5330">
                <a:tc vMerge="1">
                  <a:txBody>
                    <a:bodyPr/>
                    <a:lstStyle/>
                    <a:p>
                      <a:endParaRPr lang="en-US"/>
                    </a:p>
                  </a:txBody>
                  <a:tcPr/>
                </a:tc>
                <a:tc>
                  <a:txBody>
                    <a:bodyPr/>
                    <a:lstStyle/>
                    <a:p>
                      <a:pPr lvl="0" rtl="0">
                        <a:lnSpc>
                          <a:spcPct val="115000"/>
                        </a:lnSpc>
                        <a:spcBef>
                          <a:spcPts val="0"/>
                        </a:spcBef>
                        <a:spcAft>
                          <a:spcPts val="1600"/>
                        </a:spcAft>
                        <a:buNone/>
                      </a:pPr>
                      <a:r>
                        <a:rPr lang="en" sz="1300" b="1">
                          <a:latin typeface="Proxima Nova"/>
                          <a:ea typeface="Proxima Nova"/>
                          <a:cs typeface="Proxima Nova"/>
                          <a:sym typeface="Proxima Nova"/>
                        </a:rPr>
                        <a:t>Lost/stolen devices:</a:t>
                      </a:r>
                      <a:r>
                        <a:rPr lang="en" sz="1300">
                          <a:latin typeface="Proxima Nova"/>
                          <a:ea typeface="Proxima Nova"/>
                          <a:cs typeface="Proxima Nova"/>
                          <a:sym typeface="Proxima Nova"/>
                        </a:rPr>
                        <a:t> Physical Access to Device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F3F3F3"/>
                    </a:solidFill>
                  </a:tcPr>
                </a:tc>
                <a:tc>
                  <a:txBody>
                    <a:bodyPr/>
                    <a:lstStyle/>
                    <a:p>
                      <a:pPr lvl="0" rtl="0">
                        <a:spcBef>
                          <a:spcPts val="0"/>
                        </a:spcBef>
                        <a:buNone/>
                      </a:pPr>
                      <a:r>
                        <a:rPr lang="en" sz="1300" b="1">
                          <a:latin typeface="Proxima Nova"/>
                          <a:ea typeface="Proxima Nova"/>
                          <a:cs typeface="Proxima Nova"/>
                          <a:sym typeface="Proxima Nova"/>
                        </a:rPr>
                        <a:t>Manage devices:</a:t>
                      </a:r>
                    </a:p>
                    <a:p>
                      <a:pPr lvl="0" rtl="0">
                        <a:spcBef>
                          <a:spcPts val="0"/>
                        </a:spcBef>
                        <a:buNone/>
                      </a:pPr>
                      <a:r>
                        <a:rPr lang="en" sz="1300">
                          <a:latin typeface="Proxima Nova"/>
                          <a:ea typeface="Proxima Nova"/>
                          <a:cs typeface="Proxima Nova"/>
                          <a:sym typeface="Proxima Nova"/>
                        </a:rPr>
                        <a:t>End User Device Ownership</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F3F3F3"/>
                    </a:solidFill>
                  </a:tcPr>
                </a:tc>
                <a:tc>
                  <a:txBody>
                    <a:bodyPr/>
                    <a:lstStyle/>
                    <a:p>
                      <a:pPr lvl="0">
                        <a:spcBef>
                          <a:spcPts val="0"/>
                        </a:spcBef>
                        <a:buNone/>
                      </a:pPr>
                      <a:r>
                        <a:rPr lang="en" sz="1300" b="1">
                          <a:latin typeface="Proxima Nova"/>
                          <a:ea typeface="Proxima Nova"/>
                          <a:cs typeface="Proxima Nova"/>
                          <a:sym typeface="Proxima Nova"/>
                        </a:rPr>
                        <a:t>Unauthorized access:</a:t>
                      </a:r>
                      <a:r>
                        <a:rPr lang="en" sz="1300">
                          <a:latin typeface="Proxima Nova"/>
                          <a:ea typeface="Proxima Nova"/>
                          <a:cs typeface="Proxima Nova"/>
                          <a:sym typeface="Proxima Nova"/>
                        </a:rPr>
                        <a:t> Communication Interception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F3F3F3"/>
                    </a:solidFill>
                  </a:tcPr>
                </a:tc>
                <a:tc>
                  <a:txBody>
                    <a:bodyPr/>
                    <a:lstStyle/>
                    <a:p>
                      <a:pPr lvl="0">
                        <a:spcBef>
                          <a:spcPts val="0"/>
                        </a:spcBef>
                        <a:buNone/>
                      </a:pPr>
                      <a:r>
                        <a:rPr lang="en" sz="1300" b="1">
                          <a:latin typeface="Proxima Nova"/>
                          <a:ea typeface="Proxima Nova"/>
                          <a:cs typeface="Proxima Nova"/>
                          <a:sym typeface="Proxima Nova"/>
                        </a:rPr>
                        <a:t>Malware Infection:</a:t>
                      </a:r>
                      <a:r>
                        <a:rPr lang="en" sz="1300">
                          <a:latin typeface="Proxima Nova"/>
                          <a:ea typeface="Proxima Nova"/>
                          <a:cs typeface="Proxima Nova"/>
                          <a:sym typeface="Proxima Nova"/>
                        </a:rPr>
                        <a:t> Malware Installation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579090">
                <a:tc>
                  <a:txBody>
                    <a:bodyPr/>
                    <a:lstStyle/>
                    <a:p>
                      <a:pPr lvl="0">
                        <a:spcBef>
                          <a:spcPts val="0"/>
                        </a:spcBef>
                        <a:buNone/>
                      </a:pPr>
                      <a:r>
                        <a:rPr lang="en" sz="1300">
                          <a:latin typeface="Proxima Nova"/>
                          <a:ea typeface="Proxima Nova"/>
                          <a:cs typeface="Proxima Nova"/>
                          <a:sym typeface="Proxima Nova"/>
                        </a:rPr>
                        <a:t>Mobile Application Manager(MAM) </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EFEFEF"/>
                    </a:solidFill>
                  </a:tcPr>
                </a:tc>
                <a:tc>
                  <a:txBody>
                    <a:bodyPr/>
                    <a:lstStyle/>
                    <a:p>
                      <a:pPr lvl="0" algn="ctr" rtl="0">
                        <a:spcBef>
                          <a:spcPts val="0"/>
                        </a:spcBef>
                        <a:buNone/>
                      </a:pPr>
                      <a:r>
                        <a:rPr lang="en" sz="1300">
                          <a:latin typeface="Proxima Nova"/>
                          <a:ea typeface="Proxima Nova"/>
                          <a:cs typeface="Proxima Nova"/>
                          <a:sym typeface="Proxima Nova"/>
                        </a:rPr>
                        <a:t>V</a:t>
                      </a: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579090">
                <a:tc>
                  <a:txBody>
                    <a:bodyPr/>
                    <a:lstStyle/>
                    <a:p>
                      <a:pPr lvl="0">
                        <a:spcBef>
                          <a:spcPts val="0"/>
                        </a:spcBef>
                        <a:buNone/>
                      </a:pPr>
                      <a:r>
                        <a:rPr lang="en" sz="1300">
                          <a:latin typeface="Proxima Nova"/>
                          <a:ea typeface="Proxima Nova"/>
                          <a:cs typeface="Proxima Nova"/>
                          <a:sym typeface="Proxima Nova"/>
                        </a:rPr>
                        <a:t>Mobile Device Management(MDM)</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EFEFEF"/>
                    </a:solidFill>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r>
                        <a:rPr lang="en" sz="1300">
                          <a:latin typeface="Proxima Nova"/>
                          <a:ea typeface="Proxima Nova"/>
                          <a:cs typeface="Proxima Nova"/>
                          <a:sym typeface="Proxima Nova"/>
                        </a:rPr>
                        <a:t>V</a:t>
                      </a: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579090">
                <a:tc>
                  <a:txBody>
                    <a:bodyPr/>
                    <a:lstStyle/>
                    <a:p>
                      <a:pPr lvl="0">
                        <a:spcBef>
                          <a:spcPts val="0"/>
                        </a:spcBef>
                        <a:buNone/>
                      </a:pPr>
                      <a:r>
                        <a:rPr lang="en" sz="1300">
                          <a:latin typeface="Proxima Nova"/>
                          <a:ea typeface="Proxima Nova"/>
                          <a:cs typeface="Proxima Nova"/>
                          <a:sym typeface="Proxima Nova"/>
                        </a:rPr>
                        <a:t>Network Access Control(NAC)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EFEFEF"/>
                    </a:solidFill>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r>
                        <a:rPr lang="en" sz="1300">
                          <a:latin typeface="Proxima Nova"/>
                          <a:ea typeface="Proxima Nova"/>
                          <a:cs typeface="Proxima Nova"/>
                          <a:sym typeface="Proxima Nova"/>
                        </a:rPr>
                        <a:t>V</a:t>
                      </a: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579090">
                <a:tc>
                  <a:txBody>
                    <a:bodyPr/>
                    <a:lstStyle/>
                    <a:p>
                      <a:pPr lvl="0" rtl="0">
                        <a:spcBef>
                          <a:spcPts val="0"/>
                        </a:spcBef>
                        <a:buNone/>
                      </a:pPr>
                      <a:r>
                        <a:rPr lang="en" sz="1300">
                          <a:latin typeface="Proxima Nova"/>
                          <a:ea typeface="Proxima Nova"/>
                          <a:cs typeface="Proxima Nova"/>
                          <a:sym typeface="Proxima Nova"/>
                        </a:rPr>
                        <a:t>Enterprise Sandbox; Mobile Antivirus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solidFill>
                      <a:srgbClr val="EFEFEF"/>
                    </a:solidFill>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endParaRPr sz="1300">
                        <a:latin typeface="Proxima Nova"/>
                        <a:ea typeface="Proxima Nova"/>
                        <a:cs typeface="Proxima Nova"/>
                        <a:sym typeface="Proxima Nova"/>
                      </a:endParaRP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lgn="ctr">
                        <a:spcBef>
                          <a:spcPts val="0"/>
                        </a:spcBef>
                        <a:buNone/>
                      </a:pPr>
                      <a:r>
                        <a:rPr lang="en" sz="1300">
                          <a:latin typeface="Proxima Nova"/>
                          <a:ea typeface="Proxima Nova"/>
                          <a:cs typeface="Proxima Nova"/>
                          <a:sym typeface="Proxima Nova"/>
                        </a:rPr>
                        <a:t>V</a:t>
                      </a:r>
                    </a:p>
                  </a:txBody>
                  <a:tcPr marL="91425" marR="91425" marT="91425" marB="91425" anchor="ctr">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Key Controls Cntd. </a:t>
            </a:r>
          </a:p>
        </p:txBody>
      </p:sp>
      <p:sp>
        <p:nvSpPr>
          <p:cNvPr id="113" name="Shape 11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marR="0" lvl="0" indent="-342900" algn="l" rtl="0">
              <a:lnSpc>
                <a:spcPct val="50000"/>
              </a:lnSpc>
              <a:spcBef>
                <a:spcPts val="0"/>
              </a:spcBef>
              <a:spcAft>
                <a:spcPts val="1600"/>
              </a:spcAft>
              <a:buClr>
                <a:srgbClr val="000000"/>
              </a:buClr>
              <a:buSzPct val="100000"/>
              <a:buFont typeface="Arial" panose="020B0604020202020204" pitchFamily="34" charset="0"/>
              <a:buChar char="•"/>
            </a:pPr>
            <a:r>
              <a:rPr lang="en" b="1" dirty="0">
                <a:solidFill>
                  <a:srgbClr val="000000"/>
                </a:solidFill>
              </a:rPr>
              <a:t>Mobile Application Manager(MAM)</a:t>
            </a:r>
          </a:p>
          <a:p>
            <a:pPr marL="971550" marR="0" lvl="1" indent="-285750" algn="l" rtl="0">
              <a:lnSpc>
                <a:spcPct val="50000"/>
              </a:lnSpc>
              <a:spcBef>
                <a:spcPts val="0"/>
              </a:spcBef>
              <a:spcAft>
                <a:spcPts val="1600"/>
              </a:spcAft>
              <a:buClr>
                <a:srgbClr val="000000"/>
              </a:buClr>
              <a:buFont typeface="Arial" panose="020B0604020202020204" pitchFamily="34" charset="0"/>
              <a:buChar char="•"/>
            </a:pPr>
            <a:r>
              <a:rPr lang="en" dirty="0">
                <a:solidFill>
                  <a:srgbClr val="000000"/>
                </a:solidFill>
              </a:rPr>
              <a:t>Risk:  Lost/stolen devices </a:t>
            </a:r>
          </a:p>
          <a:p>
            <a:pPr marL="514350" marR="0" lvl="0" indent="-285750" algn="l" rtl="0">
              <a:lnSpc>
                <a:spcPct val="50000"/>
              </a:lnSpc>
              <a:spcBef>
                <a:spcPts val="0"/>
              </a:spcBef>
              <a:spcAft>
                <a:spcPts val="1600"/>
              </a:spcAft>
              <a:buClr>
                <a:srgbClr val="000000"/>
              </a:buClr>
              <a:buFont typeface="Arial" panose="020B0604020202020204" pitchFamily="34" charset="0"/>
              <a:buChar char="•"/>
            </a:pPr>
            <a:r>
              <a:rPr lang="en" b="1" dirty="0">
                <a:solidFill>
                  <a:srgbClr val="000000"/>
                </a:solidFill>
              </a:rPr>
              <a:t>Mobile Device Management(MDM)</a:t>
            </a:r>
          </a:p>
          <a:p>
            <a:pPr marL="971550" marR="0" lvl="1" indent="-285750" algn="l" rtl="0">
              <a:lnSpc>
                <a:spcPct val="50000"/>
              </a:lnSpc>
              <a:spcBef>
                <a:spcPts val="0"/>
              </a:spcBef>
              <a:spcAft>
                <a:spcPts val="1600"/>
              </a:spcAft>
              <a:buClr>
                <a:srgbClr val="000000"/>
              </a:buClr>
              <a:buFont typeface="Arial" panose="020B0604020202020204" pitchFamily="34" charset="0"/>
              <a:buChar char="•"/>
            </a:pPr>
            <a:r>
              <a:rPr lang="en" dirty="0">
                <a:solidFill>
                  <a:srgbClr val="000000"/>
                </a:solidFill>
              </a:rPr>
              <a:t>Risk: Manage devices</a:t>
            </a:r>
          </a:p>
          <a:p>
            <a:pPr marL="514350" marR="0" lvl="0" indent="-285750" algn="l" rtl="0">
              <a:lnSpc>
                <a:spcPct val="50000"/>
              </a:lnSpc>
              <a:spcBef>
                <a:spcPts val="0"/>
              </a:spcBef>
              <a:spcAft>
                <a:spcPts val="1600"/>
              </a:spcAft>
              <a:buClr>
                <a:srgbClr val="000000"/>
              </a:buClr>
              <a:buFont typeface="Arial" panose="020B0604020202020204" pitchFamily="34" charset="0"/>
              <a:buChar char="•"/>
            </a:pPr>
            <a:r>
              <a:rPr lang="en" b="1" dirty="0">
                <a:solidFill>
                  <a:srgbClr val="000000"/>
                </a:solidFill>
              </a:rPr>
              <a:t>Network Access Control(NAC)</a:t>
            </a:r>
          </a:p>
          <a:p>
            <a:pPr marL="971550" marR="0" lvl="1" indent="-285750" algn="l" rtl="0">
              <a:lnSpc>
                <a:spcPct val="50000"/>
              </a:lnSpc>
              <a:spcBef>
                <a:spcPts val="0"/>
              </a:spcBef>
              <a:spcAft>
                <a:spcPts val="1600"/>
              </a:spcAft>
              <a:buClr>
                <a:srgbClr val="000000"/>
              </a:buClr>
              <a:buFont typeface="Arial" panose="020B0604020202020204" pitchFamily="34" charset="0"/>
              <a:buChar char="•"/>
            </a:pPr>
            <a:r>
              <a:rPr lang="en" dirty="0">
                <a:solidFill>
                  <a:srgbClr val="000000"/>
                </a:solidFill>
              </a:rPr>
              <a:t>Risk: Unauthorized access</a:t>
            </a:r>
          </a:p>
          <a:p>
            <a:pPr marL="514350" marR="0" lvl="0" indent="-285750" algn="l" rtl="0">
              <a:lnSpc>
                <a:spcPct val="50000"/>
              </a:lnSpc>
              <a:spcBef>
                <a:spcPts val="0"/>
              </a:spcBef>
              <a:spcAft>
                <a:spcPts val="1600"/>
              </a:spcAft>
              <a:buClr>
                <a:srgbClr val="000000"/>
              </a:buClr>
              <a:buFont typeface="Arial" panose="020B0604020202020204" pitchFamily="34" charset="0"/>
              <a:buChar char="•"/>
            </a:pPr>
            <a:r>
              <a:rPr lang="en" b="1" dirty="0">
                <a:solidFill>
                  <a:srgbClr val="000000"/>
                </a:solidFill>
              </a:rPr>
              <a:t>Enterprise Sandbox</a:t>
            </a:r>
          </a:p>
          <a:p>
            <a:pPr marL="971550" marR="0" lvl="1" indent="-285750" algn="l" rtl="0">
              <a:lnSpc>
                <a:spcPct val="50000"/>
              </a:lnSpc>
              <a:spcBef>
                <a:spcPts val="0"/>
              </a:spcBef>
              <a:spcAft>
                <a:spcPts val="1600"/>
              </a:spcAft>
              <a:buClr>
                <a:srgbClr val="000000"/>
              </a:buClr>
              <a:buFont typeface="Arial" panose="020B0604020202020204" pitchFamily="34" charset="0"/>
              <a:buChar char="•"/>
            </a:pPr>
            <a:r>
              <a:rPr lang="en" dirty="0">
                <a:solidFill>
                  <a:srgbClr val="000000"/>
                </a:solidFill>
              </a:rPr>
              <a:t>Risk: Malware infection</a:t>
            </a:r>
          </a:p>
          <a:p>
            <a:pPr marL="514350" marR="0" lvl="0" indent="-285750" algn="l" rtl="0">
              <a:lnSpc>
                <a:spcPct val="50000"/>
              </a:lnSpc>
              <a:spcBef>
                <a:spcPts val="0"/>
              </a:spcBef>
              <a:spcAft>
                <a:spcPts val="1600"/>
              </a:spcAft>
              <a:buClr>
                <a:srgbClr val="000000"/>
              </a:buClr>
              <a:buFont typeface="Arial" panose="020B0604020202020204" pitchFamily="34" charset="0"/>
              <a:buChar char="•"/>
            </a:pPr>
            <a:r>
              <a:rPr lang="en" b="1" dirty="0">
                <a:solidFill>
                  <a:srgbClr val="000000"/>
                </a:solidFill>
              </a:rPr>
              <a:t>Mobile Antivirus</a:t>
            </a:r>
          </a:p>
          <a:p>
            <a:pPr marL="971550" marR="0" lvl="1" indent="-285750" algn="l" rtl="0">
              <a:lnSpc>
                <a:spcPct val="50000"/>
              </a:lnSpc>
              <a:spcBef>
                <a:spcPts val="0"/>
              </a:spcBef>
              <a:spcAft>
                <a:spcPts val="1600"/>
              </a:spcAft>
              <a:buClr>
                <a:srgbClr val="000000"/>
              </a:buClr>
              <a:buFont typeface="Arial" panose="020B0604020202020204" pitchFamily="34" charset="0"/>
              <a:buChar char="•"/>
            </a:pPr>
            <a:r>
              <a:rPr lang="en" dirty="0">
                <a:solidFill>
                  <a:srgbClr val="000000"/>
                </a:solidFill>
              </a:rPr>
              <a:t>Risk: Malware infection</a:t>
            </a:r>
          </a:p>
        </p:txBody>
      </p:sp>
      <p:pic>
        <p:nvPicPr>
          <p:cNvPr id="114" name="Shape 114" descr="Image result for risk control"/>
          <p:cNvPicPr preferRelativeResize="0"/>
          <p:nvPr/>
        </p:nvPicPr>
        <p:blipFill>
          <a:blip r:embed="rId3">
            <a:alphaModFix/>
          </a:blip>
          <a:stretch>
            <a:fillRect/>
          </a:stretch>
        </p:blipFill>
        <p:spPr>
          <a:xfrm>
            <a:off x="4777100" y="1152475"/>
            <a:ext cx="4190675" cy="3144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530987"/>
            <a:ext cx="8520600" cy="572700"/>
          </a:xfrm>
          <a:prstGeom prst="rect">
            <a:avLst/>
          </a:prstGeom>
        </p:spPr>
        <p:txBody>
          <a:bodyPr lIns="91425" tIns="91425" rIns="91425" bIns="91425" anchor="t" anchorCtr="0">
            <a:noAutofit/>
          </a:bodyPr>
          <a:lstStyle/>
          <a:p>
            <a:pPr lvl="0">
              <a:spcBef>
                <a:spcPts val="0"/>
              </a:spcBef>
              <a:buNone/>
            </a:pPr>
            <a:r>
              <a:rPr lang="en"/>
              <a:t>The Future of BYOD</a:t>
            </a:r>
          </a:p>
        </p:txBody>
      </p:sp>
      <p:pic>
        <p:nvPicPr>
          <p:cNvPr id="120" name="Shape 120"/>
          <p:cNvPicPr preferRelativeResize="0"/>
          <p:nvPr/>
        </p:nvPicPr>
        <p:blipFill rotWithShape="1">
          <a:blip r:embed="rId3">
            <a:alphaModFix/>
          </a:blip>
          <a:srcRect l="168640" t="-222219" r="-168640" b="222219"/>
          <a:stretch/>
        </p:blipFill>
        <p:spPr>
          <a:xfrm>
            <a:off x="4307550" y="2109962"/>
            <a:ext cx="2219325" cy="600075"/>
          </a:xfrm>
          <a:prstGeom prst="rect">
            <a:avLst/>
          </a:prstGeom>
          <a:noFill/>
          <a:ln>
            <a:noFill/>
          </a:ln>
        </p:spPr>
      </p:pic>
      <p:sp>
        <p:nvSpPr>
          <p:cNvPr id="122" name="Shape 122"/>
          <p:cNvSpPr txBox="1"/>
          <p:nvPr/>
        </p:nvSpPr>
        <p:spPr>
          <a:xfrm>
            <a:off x="749550" y="3554712"/>
            <a:ext cx="2084400" cy="753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3" name="Shape 123"/>
          <p:cNvSpPr txBox="1"/>
          <p:nvPr/>
        </p:nvSpPr>
        <p:spPr>
          <a:xfrm>
            <a:off x="597150" y="3453862"/>
            <a:ext cx="1882500" cy="753000"/>
          </a:xfrm>
          <a:prstGeom prst="rect">
            <a:avLst/>
          </a:prstGeom>
          <a:noFill/>
          <a:ln>
            <a:noFill/>
          </a:ln>
        </p:spPr>
        <p:txBody>
          <a:bodyPr lIns="91425" tIns="91425" rIns="91425" bIns="91425" anchor="t" anchorCtr="0">
            <a:noAutofit/>
          </a:bodyPr>
          <a:lstStyle/>
          <a:p>
            <a:pPr lvl="0">
              <a:spcBef>
                <a:spcPts val="0"/>
              </a:spcBef>
              <a:buNone/>
            </a:pPr>
            <a:r>
              <a:rPr lang="en"/>
              <a:t>20% growth in BYOD usage world-wide in 2016</a:t>
            </a:r>
          </a:p>
        </p:txBody>
      </p:sp>
      <p:sp>
        <p:nvSpPr>
          <p:cNvPr id="124" name="Shape 124"/>
          <p:cNvSpPr txBox="1"/>
          <p:nvPr/>
        </p:nvSpPr>
        <p:spPr>
          <a:xfrm>
            <a:off x="2668000" y="3433687"/>
            <a:ext cx="3068100" cy="6969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dirty="0">
                <a:latin typeface="Proxima Nova"/>
                <a:ea typeface="Proxima Nova"/>
                <a:cs typeface="Proxima Nova"/>
                <a:sym typeface="Proxima Nova"/>
              </a:rPr>
              <a:t>Number of devices per person set to increase to 6.8 by 2020</a:t>
            </a:r>
          </a:p>
          <a:p>
            <a:pPr lvl="0">
              <a:spcBef>
                <a:spcPts val="0"/>
              </a:spcBef>
              <a:buNone/>
            </a:pPr>
            <a:endParaRPr dirty="0"/>
          </a:p>
        </p:txBody>
      </p:sp>
      <p:sp>
        <p:nvSpPr>
          <p:cNvPr id="125" name="Shape 125"/>
          <p:cNvSpPr txBox="1"/>
          <p:nvPr/>
        </p:nvSpPr>
        <p:spPr>
          <a:xfrm>
            <a:off x="5780925" y="3453862"/>
            <a:ext cx="2650800" cy="829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a:latin typeface="Proxima Nova"/>
                <a:ea typeface="Proxima Nova"/>
                <a:cs typeface="Proxima Nova"/>
                <a:sym typeface="Proxima Nova"/>
              </a:rPr>
              <a:t>Employee tablet use will see a year-to-year increase of 50% by 2018</a:t>
            </a:r>
          </a:p>
          <a:p>
            <a:pPr lvl="0">
              <a:spcBef>
                <a:spcPts val="0"/>
              </a:spcBef>
              <a:buNone/>
            </a:pPr>
            <a:endParaRPr/>
          </a:p>
        </p:txBody>
      </p:sp>
      <p:sp>
        <p:nvSpPr>
          <p:cNvPr id="11" name="Arrow: Right 10"/>
          <p:cNvSpPr/>
          <p:nvPr/>
        </p:nvSpPr>
        <p:spPr>
          <a:xfrm rot="-1860000">
            <a:off x="838409" y="2748886"/>
            <a:ext cx="1143100" cy="44446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Beveled 11"/>
          <p:cNvSpPr/>
          <p:nvPr/>
        </p:nvSpPr>
        <p:spPr>
          <a:xfrm>
            <a:off x="4675322" y="2520262"/>
            <a:ext cx="278783" cy="65928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ord 12"/>
          <p:cNvSpPr/>
          <p:nvPr/>
        </p:nvSpPr>
        <p:spPr>
          <a:xfrm rot="6712846">
            <a:off x="3590103" y="2146848"/>
            <a:ext cx="914400" cy="914400"/>
          </a:xfrm>
          <a:prstGeom prst="chord">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Beveled 14"/>
          <p:cNvSpPr/>
          <p:nvPr/>
        </p:nvSpPr>
        <p:spPr>
          <a:xfrm>
            <a:off x="3213269" y="2536729"/>
            <a:ext cx="371060" cy="65928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Beveled 16"/>
          <p:cNvSpPr/>
          <p:nvPr/>
        </p:nvSpPr>
        <p:spPr>
          <a:xfrm>
            <a:off x="3684224" y="2530778"/>
            <a:ext cx="371060" cy="65928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Beveled 17"/>
          <p:cNvSpPr/>
          <p:nvPr/>
        </p:nvSpPr>
        <p:spPr>
          <a:xfrm>
            <a:off x="4187074" y="2523481"/>
            <a:ext cx="371060" cy="65928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Beveled 18"/>
          <p:cNvSpPr/>
          <p:nvPr/>
        </p:nvSpPr>
        <p:spPr>
          <a:xfrm>
            <a:off x="3901701" y="2791930"/>
            <a:ext cx="371060" cy="65928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Beveled 19"/>
          <p:cNvSpPr/>
          <p:nvPr/>
        </p:nvSpPr>
        <p:spPr>
          <a:xfrm>
            <a:off x="4438415" y="2787510"/>
            <a:ext cx="371060" cy="65928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Beveled 20"/>
          <p:cNvSpPr/>
          <p:nvPr/>
        </p:nvSpPr>
        <p:spPr>
          <a:xfrm>
            <a:off x="6121578" y="2762399"/>
            <a:ext cx="501548" cy="65689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Beveled 21"/>
          <p:cNvSpPr/>
          <p:nvPr/>
        </p:nvSpPr>
        <p:spPr>
          <a:xfrm>
            <a:off x="6691601" y="2604992"/>
            <a:ext cx="629822" cy="811680"/>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Beveled 22"/>
          <p:cNvSpPr/>
          <p:nvPr/>
        </p:nvSpPr>
        <p:spPr>
          <a:xfrm>
            <a:off x="7387695" y="2461816"/>
            <a:ext cx="730569" cy="951769"/>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28944" y="2924052"/>
            <a:ext cx="280209" cy="19353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45869" y="2773034"/>
            <a:ext cx="316540" cy="5002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83474" y="2638125"/>
            <a:ext cx="345618" cy="60865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p:cNvSpPr/>
          <p:nvPr/>
        </p:nvSpPr>
        <p:spPr>
          <a:xfrm>
            <a:off x="6127274" y="2447446"/>
            <a:ext cx="484632" cy="316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p:cNvSpPr/>
          <p:nvPr/>
        </p:nvSpPr>
        <p:spPr>
          <a:xfrm>
            <a:off x="6775075" y="2278371"/>
            <a:ext cx="484632" cy="316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p:cNvSpPr/>
          <p:nvPr/>
        </p:nvSpPr>
        <p:spPr>
          <a:xfrm>
            <a:off x="7510663" y="2136626"/>
            <a:ext cx="484632" cy="316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Beveled 15"/>
          <p:cNvSpPr/>
          <p:nvPr/>
        </p:nvSpPr>
        <p:spPr>
          <a:xfrm>
            <a:off x="3364826" y="2802158"/>
            <a:ext cx="371060" cy="65928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iley Face 1"/>
          <p:cNvSpPr/>
          <p:nvPr/>
        </p:nvSpPr>
        <p:spPr>
          <a:xfrm>
            <a:off x="3723815" y="1642246"/>
            <a:ext cx="623216" cy="620544"/>
          </a:xfrm>
          <a:prstGeom prst="smileyFac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1393</Words>
  <Application>Microsoft Office PowerPoint</Application>
  <PresentationFormat>On-screen Show (16:9)</PresentationFormat>
  <Paragraphs>108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Proxima Nova</vt:lpstr>
      <vt:lpstr>Arial</vt:lpstr>
      <vt:lpstr>Georgia</vt:lpstr>
      <vt:lpstr>spearmint</vt:lpstr>
      <vt:lpstr>Emerging Technology: Bring Your Own Device</vt:lpstr>
      <vt:lpstr>Agenda</vt:lpstr>
      <vt:lpstr>What is BYOD?</vt:lpstr>
      <vt:lpstr>History of BYOD</vt:lpstr>
      <vt:lpstr>Advantages of BYOD</vt:lpstr>
      <vt:lpstr>Key Risks</vt:lpstr>
      <vt:lpstr>Key Controls</vt:lpstr>
      <vt:lpstr>Key Controls Cntd. </vt:lpstr>
      <vt:lpstr>The Future of BYOD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Technology: Bring Your Own Device</dc:title>
  <cp:lastModifiedBy>Seunghyun Min</cp:lastModifiedBy>
  <cp:revision>3</cp:revision>
  <dcterms:modified xsi:type="dcterms:W3CDTF">2016-12-07T01:44:40Z</dcterms:modified>
</cp:coreProperties>
</file>