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aly Michelle Per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2"/>
    <p:restoredTop sz="94620"/>
  </p:normalViewPr>
  <p:slideViewPr>
    <p:cSldViewPr snapToGrid="0" snapToObjects="1">
      <p:cViewPr varScale="1">
        <p:scale>
          <a:sx n="119" d="100"/>
          <a:sy n="119" d="100"/>
        </p:scale>
        <p:origin x="192" y="1672"/>
      </p:cViewPr>
      <p:guideLst/>
    </p:cSldViewPr>
  </p:slideViewPr>
  <p:notesTextViewPr>
    <p:cViewPr>
      <p:scale>
        <a:sx n="1" d="1"/>
        <a:sy n="1" d="1"/>
      </p:scale>
      <p:origin x="0" y="-100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05T07:12:44.946" idx="1">
    <p:pos x="6000" y="0"/>
    <p:text>I made it a little more prettier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042893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blog.m2sys.com/category/future-of-biometric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20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Today, fingerprint technology in consumer devices is widespread, being used in security systems, home automation, mobile devices, for access control door locks, and time and attendance. In a technologically driven society, emerging and future applications of biometrics seem to have no limits.</a:t>
            </a:r>
          </a:p>
        </p:txBody>
      </p:sp>
    </p:spTree>
    <p:extLst>
      <p:ext uri="{BB962C8B-B14F-4D97-AF65-F5344CB8AC3E}">
        <p14:creationId xmlns:p14="http://schemas.microsoft.com/office/powerpoint/2010/main" val="168169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0"/>
              </a:spcBef>
              <a:buNone/>
            </a:pPr>
            <a:r>
              <a:rPr lang="en"/>
              <a:t>Let’s take a look at some of the most pivotal historical moments in the development of biometrics.Here is a brief history outlining development.</a:t>
            </a:r>
          </a:p>
          <a:p>
            <a:pPr marL="0" lvl="0" indent="0" rtl="0">
              <a:spcBef>
                <a:spcPts val="0"/>
              </a:spcBef>
              <a:buNone/>
            </a:pPr>
            <a:r>
              <a:rPr lang="en"/>
              <a:t>The magic behind biometrics is that we are our passwords. Given the unique weight of this fact, it’s little wonder that the development of this technology has advanced beyond its original forensic purposes into civilian markets and government use.</a:t>
            </a:r>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invalidUrl="https://www.optel.eu/uploads/PDF ENG/future of biometrics.pdf"/>
              </a:rPr>
              <a:t>https://www.optel.eu/uploads/PDF%20ENG/future%20of%20biometrics.pdf</a:t>
            </a:r>
          </a:p>
          <a:p>
            <a:pPr lvl="0">
              <a:spcBef>
                <a:spcPts val="0"/>
              </a:spcBef>
              <a:buNone/>
            </a:pPr>
            <a:r>
              <a:rPr lang="en" u="sng">
                <a:solidFill>
                  <a:schemeClr val="hlink"/>
                </a:solidFill>
                <a:hlinkClick r:id="rId4"/>
              </a:rPr>
              <a:t>http://blog.m2sys.com/category/future-of-biometrics/</a:t>
            </a:r>
          </a:p>
          <a:p>
            <a:pPr lvl="0">
              <a:spcBef>
                <a:spcPts val="0"/>
              </a:spcBef>
              <a:buNone/>
            </a:pPr>
            <a:endParaRPr/>
          </a:p>
        </p:txBody>
      </p:sp>
    </p:spTree>
    <p:extLst>
      <p:ext uri="{BB962C8B-B14F-4D97-AF65-F5344CB8AC3E}">
        <p14:creationId xmlns:p14="http://schemas.microsoft.com/office/powerpoint/2010/main" val="195774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23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http://www.identityone.net/BiometricTechnology.aspx</a:t>
            </a:r>
          </a:p>
        </p:txBody>
      </p:sp>
    </p:spTree>
    <p:extLst>
      <p:ext uri="{BB962C8B-B14F-4D97-AF65-F5344CB8AC3E}">
        <p14:creationId xmlns:p14="http://schemas.microsoft.com/office/powerpoint/2010/main" val="7198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Additional</a:t>
            </a:r>
            <a:r>
              <a:rPr lang="en-US" baseline="0" dirty="0" smtClean="0"/>
              <a:t> Risks that can affect certain biometrics are False positive authentication and false negative authentication. Because no system is fool-proof authorized users can often have a hard time getting access to a system because it thinks their fingerprint isn’t matching a template on file or vice versa non-authorized users can trick the system into thinking their fingerprints or other biometrics match a template on file and be granted access. </a:t>
            </a:r>
          </a:p>
          <a:p>
            <a:pPr lvl="0" rtl="0">
              <a:spcBef>
                <a:spcPts val="0"/>
              </a:spcBef>
              <a:buNone/>
            </a:pPr>
            <a:r>
              <a:rPr lang="en-US" baseline="0" dirty="0" smtClean="0"/>
              <a:t>Another risk </a:t>
            </a:r>
            <a:r>
              <a:rPr lang="en-US" baseline="0" dirty="0" err="1" smtClean="0"/>
              <a:t>assosciated</a:t>
            </a:r>
            <a:r>
              <a:rPr lang="en-US" baseline="0" dirty="0" smtClean="0"/>
              <a:t> with </a:t>
            </a:r>
            <a:r>
              <a:rPr lang="en-US" baseline="0" dirty="0" err="1" smtClean="0"/>
              <a:t>biometrcis</a:t>
            </a:r>
            <a:r>
              <a:rPr lang="en-US" baseline="0" dirty="0" smtClean="0"/>
              <a:t> is biometric data once its compromised cannot be reversed. Since biometric data is encrypted and stored ‘one-way’ therefore making it hard to reverse engineer or dis-associate an image or scan for a particular person. Therefore , in example, I you use an iris scan as your mode of  biometric authentication and someone steals that particular eye they may be able to access the system as you.</a:t>
            </a:r>
          </a:p>
          <a:p>
            <a:pPr lvl="0" rtl="0">
              <a:spcBef>
                <a:spcPts val="0"/>
              </a:spcBef>
              <a:buNone/>
            </a:pPr>
            <a:endParaRPr lang="en-US" baseline="0" dirty="0" smtClean="0"/>
          </a:p>
          <a:p>
            <a:pPr lvl="0" rtl="0">
              <a:spcBef>
                <a:spcPts val="0"/>
              </a:spcBef>
              <a:buNone/>
            </a:pPr>
            <a:r>
              <a:rPr lang="en-US" baseline="0" dirty="0" smtClean="0"/>
              <a:t>Another area of risk is Denial of Service </a:t>
            </a:r>
            <a:r>
              <a:rPr lang="mr-IN" baseline="0" dirty="0" smtClean="0"/>
              <a:t>…</a:t>
            </a:r>
            <a:r>
              <a:rPr lang="en-US" baseline="0" dirty="0" smtClean="0"/>
              <a:t> this is for users who are authorized users </a:t>
            </a:r>
            <a:r>
              <a:rPr lang="en-US" baseline="0" dirty="0" err="1" smtClean="0"/>
              <a:t>fo</a:t>
            </a:r>
            <a:r>
              <a:rPr lang="en-US" baseline="0" dirty="0" smtClean="0"/>
              <a:t> the system.</a:t>
            </a:r>
          </a:p>
          <a:p>
            <a:pPr lvl="0" rtl="0">
              <a:spcBef>
                <a:spcPts val="0"/>
              </a:spcBef>
              <a:buNone/>
            </a:pPr>
            <a:r>
              <a:rPr lang="en-US" baseline="0" dirty="0" smtClean="0"/>
              <a:t>They may have a change in physical characteristic for example if they burn the fingertip of the finger they use to scan in </a:t>
            </a:r>
            <a:r>
              <a:rPr lang="mr-IN" baseline="0" dirty="0" smtClean="0"/>
              <a:t>…</a:t>
            </a:r>
            <a:r>
              <a:rPr lang="en-US" baseline="0" dirty="0" smtClean="0"/>
              <a:t> their finger print will no longer be valid or match the template on file. There is also a possible noise risk </a:t>
            </a:r>
            <a:r>
              <a:rPr lang="mr-IN" baseline="0" dirty="0" smtClean="0"/>
              <a:t>…</a:t>
            </a:r>
            <a:r>
              <a:rPr lang="en-US" baseline="0" dirty="0" smtClean="0"/>
              <a:t> if you are in an area that has a lot of background noise when you are trying to do a voice authentication this could potentially lock you out of your account.</a:t>
            </a:r>
            <a:endParaRPr dirty="0"/>
          </a:p>
        </p:txBody>
      </p:sp>
    </p:spTree>
    <p:extLst>
      <p:ext uri="{BB962C8B-B14F-4D97-AF65-F5344CB8AC3E}">
        <p14:creationId xmlns:p14="http://schemas.microsoft.com/office/powerpoint/2010/main" val="16497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65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964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wseas.us/e-library/transactions/information/2010/89-450.pdf" TargetMode="External"/><Relationship Id="rId4" Type="http://schemas.openxmlformats.org/officeDocument/2006/relationships/hyperlink" Target="http://www.identityone.net/BiometricTechnology.aspx" TargetMode="External"/><Relationship Id="rId5" Type="http://schemas.openxmlformats.org/officeDocument/2006/relationships/hyperlink" Target="https://www.isaca.org/Knowledge-Center/Standards/Documents/IT-Audit-Assurance-Guidance-1March2010.pdf" TargetMode="External"/><Relationship Id="rId6" Type="http://schemas.openxmlformats.org/officeDocument/2006/relationships/hyperlink" Target="http://www.isaca.org/knowledge-center/research/researchdeliverables/pages/biometrics-audit-assurance-program.aspx" TargetMode="External"/><Relationship Id="rId7" Type="http://schemas.openxmlformats.org/officeDocument/2006/relationships/hyperlink" Target="http://www.theverge.com/2016/5/2/11540962/iphone-samsung-fingerprint-duplicate-hack-security" TargetMode="External"/><Relationship Id="rId8" Type="http://schemas.openxmlformats.org/officeDocument/2006/relationships/hyperlink" Target="http://www.timesofisrael.com/israeli-bank-becomes-first-to-use-behavioral-biometrics-to-secure-credit-card/" TargetMode="External"/><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7.xml"/><Relationship Id="rId5" Type="http://schemas.openxmlformats.org/officeDocument/2006/relationships/image" Target="../media/image8.png"/><Relationship Id="rId6" Type="http://schemas.openxmlformats.org/officeDocument/2006/relationships/image" Target="../media/image9.png"/><Relationship Id="rId1" Type="http://schemas.microsoft.com/office/2007/relationships/media" Target="../media/media1.m4a"/><Relationship Id="rId2" Type="http://schemas.openxmlformats.org/officeDocument/2006/relationships/audio" Target="../media/media1.m4a"/></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subTitle" idx="1"/>
          </p:nvPr>
        </p:nvSpPr>
        <p:spPr>
          <a:xfrm>
            <a:off x="2652800" y="4347125"/>
            <a:ext cx="4677000" cy="655200"/>
          </a:xfrm>
          <a:prstGeom prst="rect">
            <a:avLst/>
          </a:prstGeom>
          <a:solidFill>
            <a:srgbClr val="000000"/>
          </a:solidFill>
        </p:spPr>
        <p:txBody>
          <a:bodyPr lIns="91425" tIns="91425" rIns="91425" bIns="91425" anchor="t" anchorCtr="0">
            <a:noAutofit/>
          </a:bodyPr>
          <a:lstStyle/>
          <a:p>
            <a:pPr lvl="0" algn="ctr">
              <a:spcBef>
                <a:spcPts val="0"/>
              </a:spcBef>
              <a:buNone/>
            </a:pPr>
            <a:r>
              <a:rPr lang="en">
                <a:latin typeface="Syncopate"/>
                <a:ea typeface="Syncopate"/>
                <a:cs typeface="Syncopate"/>
                <a:sym typeface="Syncopate"/>
              </a:rPr>
              <a:t>By: Jaspreet, Magaly, Fangzhou, and Paul</a:t>
            </a:r>
          </a:p>
        </p:txBody>
      </p:sp>
      <p:sp>
        <p:nvSpPr>
          <p:cNvPr id="68" name="Shape 68"/>
          <p:cNvSpPr txBox="1"/>
          <p:nvPr/>
        </p:nvSpPr>
        <p:spPr>
          <a:xfrm>
            <a:off x="2858175" y="2249100"/>
            <a:ext cx="3884400" cy="1611300"/>
          </a:xfrm>
          <a:prstGeom prst="rect">
            <a:avLst/>
          </a:prstGeom>
          <a:solidFill>
            <a:srgbClr val="000000"/>
          </a:solidFill>
          <a:ln>
            <a:noFill/>
          </a:ln>
        </p:spPr>
        <p:txBody>
          <a:bodyPr lIns="91425" tIns="91425" rIns="91425" bIns="91425" anchor="t" anchorCtr="0">
            <a:noAutofit/>
          </a:bodyPr>
          <a:lstStyle/>
          <a:p>
            <a:pPr lvl="0" algn="ctr" rtl="0">
              <a:spcBef>
                <a:spcPts val="0"/>
              </a:spcBef>
              <a:buNone/>
            </a:pPr>
            <a:r>
              <a:rPr lang="en" sz="3000">
                <a:solidFill>
                  <a:srgbClr val="F3F3F3"/>
                </a:solidFill>
                <a:latin typeface="Syncopate"/>
                <a:ea typeface="Syncopate"/>
                <a:cs typeface="Syncopate"/>
                <a:sym typeface="Syncopate"/>
              </a:rPr>
              <a:t>Emerging Technology: Biometrics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a:spcBef>
                <a:spcPts val="0"/>
              </a:spcBef>
              <a:buNone/>
            </a:pPr>
            <a:r>
              <a:rPr lang="en">
                <a:latin typeface="Syncopate"/>
                <a:ea typeface="Syncopate"/>
                <a:cs typeface="Syncopate"/>
                <a:sym typeface="Syncopate"/>
              </a:rPr>
              <a:t>Sources:</a:t>
            </a:r>
          </a:p>
        </p:txBody>
      </p:sp>
      <p:sp>
        <p:nvSpPr>
          <p:cNvPr id="154" name="Shape 154"/>
          <p:cNvSpPr txBox="1"/>
          <p:nvPr/>
        </p:nvSpPr>
        <p:spPr>
          <a:xfrm>
            <a:off x="260075" y="856500"/>
            <a:ext cx="8622300" cy="41052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u="sng">
                <a:hlinkClick r:id="rId3"/>
              </a:rPr>
              <a:t>http://www.wseas.us/e-library/transactions/information/2010/89-450.pdf</a:t>
            </a:r>
            <a:r>
              <a:rPr lang="en"/>
              <a:t> </a:t>
            </a:r>
          </a:p>
          <a:p>
            <a:pPr lvl="0">
              <a:spcBef>
                <a:spcPts val="0"/>
              </a:spcBef>
              <a:buNone/>
            </a:pPr>
            <a:endParaRPr/>
          </a:p>
          <a:p>
            <a:pPr marL="457200" lvl="0" indent="-228600">
              <a:spcBef>
                <a:spcPts val="0"/>
              </a:spcBef>
              <a:buChar char="❖"/>
            </a:pPr>
            <a:r>
              <a:rPr lang="en" u="sng">
                <a:hlinkClick r:id="rId4"/>
              </a:rPr>
              <a:t>http://www.identityone.net/BiometricTechnology.aspx</a:t>
            </a:r>
            <a:r>
              <a:rPr lang="en"/>
              <a:t> </a:t>
            </a:r>
          </a:p>
          <a:p>
            <a:pPr marL="914400" lvl="1" indent="-228600" rtl="0">
              <a:spcBef>
                <a:spcPts val="0"/>
              </a:spcBef>
              <a:buChar char="➢"/>
            </a:pPr>
            <a:r>
              <a:rPr lang="en"/>
              <a:t>Page 186-189 </a:t>
            </a:r>
            <a:r>
              <a:rPr lang="en" u="sng">
                <a:hlinkClick r:id="rId5"/>
              </a:rPr>
              <a:t>https://www.isaca.org/Knowledge-Center/Standards/Documents/IT-Audit-Assurance-Guidance-1March2010.pdf</a:t>
            </a:r>
            <a:r>
              <a:rPr lang="en"/>
              <a:t> </a:t>
            </a:r>
          </a:p>
          <a:p>
            <a:pPr marL="457200" lvl="0" indent="0">
              <a:spcBef>
                <a:spcPts val="0"/>
              </a:spcBef>
              <a:buNone/>
            </a:pPr>
            <a:endParaRPr/>
          </a:p>
          <a:p>
            <a:pPr marL="457200" lvl="0" indent="-228600" rtl="0">
              <a:spcBef>
                <a:spcPts val="0"/>
              </a:spcBef>
              <a:buChar char="❖"/>
            </a:pPr>
            <a:r>
              <a:rPr lang="en" u="sng">
                <a:hlinkClick r:id="rId6"/>
              </a:rPr>
              <a:t>http://www.isaca.org/knowledge-center/research/researchdeliverables/pages/biometrics-audit-assurance-program.aspx</a:t>
            </a:r>
            <a:r>
              <a:rPr lang="en"/>
              <a:t> </a:t>
            </a:r>
          </a:p>
          <a:p>
            <a:pPr lvl="0">
              <a:spcBef>
                <a:spcPts val="0"/>
              </a:spcBef>
              <a:buNone/>
            </a:pPr>
            <a:endParaRPr/>
          </a:p>
          <a:p>
            <a:pPr marL="457200" lvl="0" indent="-228600" rtl="0">
              <a:spcBef>
                <a:spcPts val="0"/>
              </a:spcBef>
              <a:buChar char="❖"/>
            </a:pPr>
            <a:r>
              <a:rPr lang="en" u="sng">
                <a:hlinkClick r:id="rId7"/>
              </a:rPr>
              <a:t>http://www.theverge.com/2016/5/2/11540962/iphone-samsung-fingerprint-duplicate-hack-security</a:t>
            </a:r>
            <a:r>
              <a:rPr lang="en"/>
              <a:t> </a:t>
            </a:r>
          </a:p>
          <a:p>
            <a:pPr lvl="0" rtl="0">
              <a:spcBef>
                <a:spcPts val="0"/>
              </a:spcBef>
              <a:buNone/>
            </a:pPr>
            <a:endParaRPr/>
          </a:p>
          <a:p>
            <a:pPr marL="457200" lvl="0" indent="-228600" rtl="0">
              <a:spcBef>
                <a:spcPts val="0"/>
              </a:spcBef>
              <a:buChar char="❖"/>
            </a:pPr>
            <a:r>
              <a:rPr lang="en" u="sng">
                <a:hlinkClick r:id="rId8"/>
              </a:rPr>
              <a:t>http://www.timesofisrael.com/israeli-bank-becomes-first-to-use-behavioral-biometrics-to-secure-credit-card/</a:t>
            </a:r>
            <a:r>
              <a:rPr lang="en"/>
              <a:t> </a:t>
            </a:r>
          </a:p>
          <a:p>
            <a:pPr lvl="0">
              <a:spcBef>
                <a:spcPts val="0"/>
              </a:spcBef>
              <a:buNone/>
            </a:pPr>
            <a:endParaRPr/>
          </a:p>
          <a:p>
            <a:pPr lvl="0" rtl="0">
              <a:spcBef>
                <a:spcPts val="0"/>
              </a:spcBef>
              <a:buNone/>
            </a:pP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rtl="0">
              <a:spcBef>
                <a:spcPts val="0"/>
              </a:spcBef>
              <a:buNone/>
            </a:pPr>
            <a:r>
              <a:rPr lang="en">
                <a:latin typeface="Syncopate"/>
                <a:ea typeface="Syncopate"/>
                <a:cs typeface="Syncopate"/>
                <a:sym typeface="Syncopate"/>
              </a:rPr>
              <a:t>Biometrics Background</a:t>
            </a:r>
          </a:p>
        </p:txBody>
      </p:sp>
      <p:sp>
        <p:nvSpPr>
          <p:cNvPr id="74" name="Shape 74"/>
          <p:cNvSpPr txBox="1"/>
          <p:nvPr/>
        </p:nvSpPr>
        <p:spPr>
          <a:xfrm>
            <a:off x="260850" y="863350"/>
            <a:ext cx="8622300" cy="4105200"/>
          </a:xfrm>
          <a:prstGeom prst="rect">
            <a:avLst/>
          </a:prstGeom>
          <a:noFill/>
          <a:ln>
            <a:noFill/>
          </a:ln>
        </p:spPr>
        <p:txBody>
          <a:bodyPr lIns="91425" tIns="91425" rIns="91425" bIns="91425" anchor="t" anchorCtr="0">
            <a:noAutofit/>
          </a:bodyPr>
          <a:lstStyle/>
          <a:p>
            <a:pPr marL="457200" lvl="0" indent="-228600" rtl="0">
              <a:spcBef>
                <a:spcPts val="0"/>
              </a:spcBef>
              <a:buFont typeface="Syncopate"/>
              <a:buChar char="❖"/>
            </a:pPr>
            <a:r>
              <a:rPr lang="en">
                <a:latin typeface="Syncopate"/>
                <a:ea typeface="Syncopate"/>
                <a:cs typeface="Syncopate"/>
                <a:sym typeface="Syncopate"/>
              </a:rPr>
              <a:t>Biometrics: The study of human metrics </a:t>
            </a:r>
          </a:p>
          <a:p>
            <a:pPr lvl="0" rtl="0">
              <a:spcBef>
                <a:spcPts val="0"/>
              </a:spcBef>
              <a:buNone/>
            </a:pPr>
            <a:endParaRPr sz="1800"/>
          </a:p>
          <a:p>
            <a:pPr marL="457200" lvl="0" indent="0" rtl="0">
              <a:spcBef>
                <a:spcPts val="0"/>
              </a:spcBef>
              <a:buNone/>
            </a:pPr>
            <a:endParaRPr sz="1800"/>
          </a:p>
          <a:p>
            <a:pPr marL="914400" lvl="1" indent="-342900" rtl="0">
              <a:spcBef>
                <a:spcPts val="0"/>
              </a:spcBef>
              <a:buSzPct val="100000"/>
              <a:buChar char="➢"/>
            </a:pPr>
            <a:r>
              <a:rPr lang="en" sz="1800"/>
              <a:t>History dates back to prehistoric times:</a:t>
            </a:r>
          </a:p>
          <a:p>
            <a:pPr marL="1371600" lvl="2" indent="-342900" rtl="0">
              <a:spcBef>
                <a:spcPts val="0"/>
              </a:spcBef>
              <a:buSzPct val="100000"/>
              <a:buChar char="■"/>
            </a:pPr>
            <a:r>
              <a:rPr lang="en" sz="1800"/>
              <a:t>Nova Scotia, Babylon, and China have been found bearing markings of ridge patterns, fingerprints, and handprints used for everything from business transactions to criminal evidence. </a:t>
            </a:r>
          </a:p>
          <a:p>
            <a:pPr marL="914400" lvl="0" indent="0" rtl="0">
              <a:spcBef>
                <a:spcPts val="0"/>
              </a:spcBef>
              <a:buNone/>
            </a:pPr>
            <a:endParaRPr sz="1800"/>
          </a:p>
          <a:p>
            <a:pPr marL="914400" lvl="1" indent="-342900" rtl="0">
              <a:spcBef>
                <a:spcPts val="0"/>
              </a:spcBef>
              <a:buSzPct val="100000"/>
              <a:buChar char="➢"/>
            </a:pPr>
            <a:r>
              <a:rPr lang="en" sz="1800"/>
              <a:t>Centuries Later: professionals began to study the use of fingerprints and other metrics as means of identification.</a:t>
            </a:r>
          </a:p>
          <a:p>
            <a:pPr marL="457200" lvl="0" indent="0" rtl="0">
              <a:spcBef>
                <a:spcPts val="0"/>
              </a:spcBef>
              <a:buNone/>
            </a:pPr>
            <a:endParaRPr sz="1800"/>
          </a:p>
          <a:p>
            <a:pPr marL="914400" lvl="1" indent="-342900" rtl="0">
              <a:spcBef>
                <a:spcPts val="0"/>
              </a:spcBef>
              <a:buSzPct val="100000"/>
              <a:buChar char="➢"/>
            </a:pPr>
            <a:r>
              <a:rPr lang="en" sz="1800"/>
              <a:t>Fingerprint ID: would be used around the world for identifying criminals, and would become lauded as an important method of forensic science. </a:t>
            </a:r>
            <a:br>
              <a:rPr lang="en" sz="1800"/>
            </a:br>
            <a:r>
              <a:rPr lang="en" sz="1800"/>
              <a:t/>
            </a:r>
            <a:br>
              <a:rPr lang="en" sz="1800"/>
            </a:br>
            <a:endParaRPr lang="en" sz="1800"/>
          </a:p>
          <a:p>
            <a:pPr lvl="0" rtl="0">
              <a:spcBef>
                <a:spcPts val="0"/>
              </a:spcBef>
              <a:buNone/>
            </a:pPr>
            <a:endParaRPr sz="1800"/>
          </a:p>
        </p:txBody>
      </p:sp>
      <p:pic>
        <p:nvPicPr>
          <p:cNvPr id="75" name="Shape 75" descr="Interpol-biometric-1.jpg"/>
          <p:cNvPicPr preferRelativeResize="0"/>
          <p:nvPr/>
        </p:nvPicPr>
        <p:blipFill>
          <a:blip r:embed="rId3">
            <a:alphaModFix/>
          </a:blip>
          <a:stretch>
            <a:fillRect/>
          </a:stretch>
        </p:blipFill>
        <p:spPr>
          <a:xfrm>
            <a:off x="6230725" y="704450"/>
            <a:ext cx="2352075" cy="1299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a:spcBef>
                <a:spcPts val="0"/>
              </a:spcBef>
              <a:buNone/>
            </a:pPr>
            <a:r>
              <a:rPr lang="en">
                <a:latin typeface="Syncopate"/>
                <a:ea typeface="Syncopate"/>
                <a:cs typeface="Syncopate"/>
                <a:sym typeface="Syncopate"/>
              </a:rPr>
              <a:t>Timeline of Biometrics Technology </a:t>
            </a:r>
          </a:p>
        </p:txBody>
      </p:sp>
      <p:sp>
        <p:nvSpPr>
          <p:cNvPr id="81" name="Shape 81"/>
          <p:cNvSpPr txBox="1"/>
          <p:nvPr/>
        </p:nvSpPr>
        <p:spPr>
          <a:xfrm>
            <a:off x="119100" y="827650"/>
            <a:ext cx="8950800" cy="4315800"/>
          </a:xfrm>
          <a:prstGeom prst="rect">
            <a:avLst/>
          </a:prstGeom>
          <a:noFill/>
          <a:ln>
            <a:noFill/>
          </a:ln>
        </p:spPr>
        <p:txBody>
          <a:bodyPr lIns="91425" tIns="91425" rIns="91425" bIns="91425" anchor="t" anchorCtr="0">
            <a:noAutofit/>
          </a:bodyPr>
          <a:lstStyle/>
          <a:p>
            <a:pPr lvl="0">
              <a:spcBef>
                <a:spcPts val="0"/>
              </a:spcBef>
              <a:buNone/>
            </a:pPr>
            <a:endParaRPr sz="1800"/>
          </a:p>
        </p:txBody>
      </p:sp>
      <p:cxnSp>
        <p:nvCxnSpPr>
          <p:cNvPr id="82" name="Shape 82"/>
          <p:cNvCxnSpPr>
            <a:stCxn id="81" idx="1"/>
            <a:endCxn id="81" idx="3"/>
          </p:cNvCxnSpPr>
          <p:nvPr/>
        </p:nvCxnSpPr>
        <p:spPr>
          <a:xfrm>
            <a:off x="119100" y="2985550"/>
            <a:ext cx="8950800" cy="0"/>
          </a:xfrm>
          <a:prstGeom prst="straightConnector1">
            <a:avLst/>
          </a:prstGeom>
          <a:noFill/>
          <a:ln w="28575" cap="flat" cmpd="sng">
            <a:solidFill>
              <a:schemeClr val="dk2"/>
            </a:solidFill>
            <a:prstDash val="solid"/>
            <a:round/>
            <a:headEnd type="none" w="lg" len="lg"/>
            <a:tailEnd type="none" w="lg" len="lg"/>
          </a:ln>
        </p:spPr>
      </p:cxnSp>
      <p:sp>
        <p:nvSpPr>
          <p:cNvPr id="83" name="Shape 83"/>
          <p:cNvSpPr txBox="1"/>
          <p:nvPr/>
        </p:nvSpPr>
        <p:spPr>
          <a:xfrm>
            <a:off x="19500" y="1156300"/>
            <a:ext cx="1214700" cy="1741800"/>
          </a:xfrm>
          <a:prstGeom prst="rect">
            <a:avLst/>
          </a:prstGeom>
          <a:noFill/>
          <a:ln>
            <a:noFill/>
          </a:ln>
        </p:spPr>
        <p:txBody>
          <a:bodyPr lIns="91425" tIns="91425" rIns="91425" bIns="91425" anchor="t" anchorCtr="0">
            <a:noAutofit/>
          </a:bodyPr>
          <a:lstStyle/>
          <a:p>
            <a:pPr lvl="0">
              <a:spcBef>
                <a:spcPts val="0"/>
              </a:spcBef>
              <a:buNone/>
            </a:pPr>
            <a:r>
              <a:rPr lang="en" sz="900"/>
              <a:t>Henry Faulds- Scottish doctor and scientist, publishes the first forensic fingerprinting, which covers specific collection methodology and process of fingerprints.</a:t>
            </a:r>
          </a:p>
          <a:p>
            <a:pPr lvl="0">
              <a:spcBef>
                <a:spcPts val="0"/>
              </a:spcBef>
              <a:buNone/>
            </a:pPr>
            <a:r>
              <a:rPr lang="en" sz="1000"/>
              <a:t> </a:t>
            </a:r>
          </a:p>
        </p:txBody>
      </p:sp>
      <p:sp>
        <p:nvSpPr>
          <p:cNvPr id="84" name="Shape 84"/>
          <p:cNvSpPr/>
          <p:nvPr/>
        </p:nvSpPr>
        <p:spPr>
          <a:xfrm>
            <a:off x="260850"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1800</a:t>
            </a:r>
          </a:p>
        </p:txBody>
      </p:sp>
      <p:sp>
        <p:nvSpPr>
          <p:cNvPr id="85" name="Shape 85"/>
          <p:cNvSpPr/>
          <p:nvPr/>
        </p:nvSpPr>
        <p:spPr>
          <a:xfrm>
            <a:off x="1029987"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1892</a:t>
            </a:r>
          </a:p>
        </p:txBody>
      </p:sp>
      <p:sp>
        <p:nvSpPr>
          <p:cNvPr id="86" name="Shape 86"/>
          <p:cNvSpPr/>
          <p:nvPr/>
        </p:nvSpPr>
        <p:spPr>
          <a:xfrm>
            <a:off x="1799112"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1903</a:t>
            </a:r>
          </a:p>
        </p:txBody>
      </p:sp>
      <p:sp>
        <p:nvSpPr>
          <p:cNvPr id="87" name="Shape 87"/>
          <p:cNvSpPr/>
          <p:nvPr/>
        </p:nvSpPr>
        <p:spPr>
          <a:xfrm>
            <a:off x="2624437"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1905</a:t>
            </a:r>
          </a:p>
        </p:txBody>
      </p:sp>
      <p:sp>
        <p:nvSpPr>
          <p:cNvPr id="88" name="Shape 88"/>
          <p:cNvSpPr/>
          <p:nvPr/>
        </p:nvSpPr>
        <p:spPr>
          <a:xfrm>
            <a:off x="3337362"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1924</a:t>
            </a:r>
          </a:p>
        </p:txBody>
      </p:sp>
      <p:sp>
        <p:nvSpPr>
          <p:cNvPr id="89" name="Shape 89"/>
          <p:cNvSpPr/>
          <p:nvPr/>
        </p:nvSpPr>
        <p:spPr>
          <a:xfrm>
            <a:off x="4069837"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1964</a:t>
            </a:r>
          </a:p>
        </p:txBody>
      </p:sp>
      <p:sp>
        <p:nvSpPr>
          <p:cNvPr id="90" name="Shape 90"/>
          <p:cNvSpPr/>
          <p:nvPr/>
        </p:nvSpPr>
        <p:spPr>
          <a:xfrm>
            <a:off x="4988012"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1994</a:t>
            </a:r>
          </a:p>
        </p:txBody>
      </p:sp>
      <p:sp>
        <p:nvSpPr>
          <p:cNvPr id="91" name="Shape 91"/>
          <p:cNvSpPr/>
          <p:nvPr/>
        </p:nvSpPr>
        <p:spPr>
          <a:xfrm>
            <a:off x="6998062"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2011</a:t>
            </a:r>
          </a:p>
        </p:txBody>
      </p:sp>
      <p:sp>
        <p:nvSpPr>
          <p:cNvPr id="92" name="Shape 92"/>
          <p:cNvSpPr/>
          <p:nvPr/>
        </p:nvSpPr>
        <p:spPr>
          <a:xfrm>
            <a:off x="8815125" y="2593625"/>
            <a:ext cx="260400" cy="94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2013</a:t>
            </a:r>
          </a:p>
        </p:txBody>
      </p:sp>
      <p:sp>
        <p:nvSpPr>
          <p:cNvPr id="93" name="Shape 93"/>
          <p:cNvSpPr txBox="1"/>
          <p:nvPr/>
        </p:nvSpPr>
        <p:spPr>
          <a:xfrm>
            <a:off x="754450" y="3433375"/>
            <a:ext cx="991200" cy="1604100"/>
          </a:xfrm>
          <a:prstGeom prst="rect">
            <a:avLst/>
          </a:prstGeom>
          <a:noFill/>
          <a:ln>
            <a:noFill/>
          </a:ln>
        </p:spPr>
        <p:txBody>
          <a:bodyPr lIns="91425" tIns="91425" rIns="91425" bIns="91425" anchor="t" anchorCtr="0">
            <a:noAutofit/>
          </a:bodyPr>
          <a:lstStyle/>
          <a:p>
            <a:pPr lvl="0" rtl="0">
              <a:spcBef>
                <a:spcPts val="0"/>
              </a:spcBef>
              <a:buNone/>
            </a:pPr>
            <a:r>
              <a:rPr lang="en" sz="900"/>
              <a:t>Juan Vucetich- Argentine Police Official, created the 1</a:t>
            </a:r>
            <a:r>
              <a:rPr lang="en" sz="900" baseline="30000"/>
              <a:t>st</a:t>
            </a:r>
            <a:r>
              <a:rPr lang="en" sz="900"/>
              <a:t> criminal fingerprint identification based on Galton pattern types</a:t>
            </a:r>
          </a:p>
        </p:txBody>
      </p:sp>
      <p:sp>
        <p:nvSpPr>
          <p:cNvPr id="94" name="Shape 94"/>
          <p:cNvSpPr/>
          <p:nvPr/>
        </p:nvSpPr>
        <p:spPr>
          <a:xfrm>
            <a:off x="5673125" y="2593625"/>
            <a:ext cx="856800" cy="994200"/>
          </a:xfrm>
          <a:prstGeom prst="flowChartAlternateProcess">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200" b="1"/>
              <a:t>20th Century</a:t>
            </a:r>
          </a:p>
        </p:txBody>
      </p:sp>
      <p:sp>
        <p:nvSpPr>
          <p:cNvPr id="95" name="Shape 95"/>
          <p:cNvSpPr/>
          <p:nvPr/>
        </p:nvSpPr>
        <p:spPr>
          <a:xfrm>
            <a:off x="7630100" y="2569475"/>
            <a:ext cx="856800" cy="994200"/>
          </a:xfrm>
          <a:prstGeom prst="flowChartAlternateProcess">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b="1"/>
              <a:t>21st Century</a:t>
            </a:r>
          </a:p>
        </p:txBody>
      </p:sp>
      <p:sp>
        <p:nvSpPr>
          <p:cNvPr id="96" name="Shape 96"/>
          <p:cNvSpPr txBox="1"/>
          <p:nvPr/>
        </p:nvSpPr>
        <p:spPr>
          <a:xfrm>
            <a:off x="1646025" y="1258625"/>
            <a:ext cx="900600" cy="1335000"/>
          </a:xfrm>
          <a:prstGeom prst="rect">
            <a:avLst/>
          </a:prstGeom>
          <a:noFill/>
          <a:ln>
            <a:noFill/>
          </a:ln>
        </p:spPr>
        <p:txBody>
          <a:bodyPr lIns="91425" tIns="91425" rIns="91425" bIns="91425" anchor="t" anchorCtr="0">
            <a:noAutofit/>
          </a:bodyPr>
          <a:lstStyle/>
          <a:p>
            <a:pPr lvl="0" rtl="0">
              <a:spcBef>
                <a:spcPts val="0"/>
              </a:spcBef>
              <a:buNone/>
            </a:pPr>
            <a:r>
              <a:rPr lang="en" sz="900"/>
              <a:t>NY State Prison System began the 1</a:t>
            </a:r>
            <a:r>
              <a:rPr lang="en" sz="900" baseline="30000"/>
              <a:t>st</a:t>
            </a:r>
            <a:r>
              <a:rPr lang="en" sz="900"/>
              <a:t> systematic use of fingerprints in the U.S. for criminals.</a:t>
            </a:r>
          </a:p>
        </p:txBody>
      </p:sp>
      <p:sp>
        <p:nvSpPr>
          <p:cNvPr id="97" name="Shape 97"/>
          <p:cNvSpPr txBox="1"/>
          <p:nvPr/>
        </p:nvSpPr>
        <p:spPr>
          <a:xfrm>
            <a:off x="2259037" y="3433375"/>
            <a:ext cx="991200" cy="1604100"/>
          </a:xfrm>
          <a:prstGeom prst="rect">
            <a:avLst/>
          </a:prstGeom>
          <a:noFill/>
          <a:ln>
            <a:noFill/>
          </a:ln>
        </p:spPr>
        <p:txBody>
          <a:bodyPr lIns="91425" tIns="91425" rIns="91425" bIns="91425" anchor="t" anchorCtr="0">
            <a:noAutofit/>
          </a:bodyPr>
          <a:lstStyle/>
          <a:p>
            <a:pPr lvl="0">
              <a:spcBef>
                <a:spcPts val="0"/>
              </a:spcBef>
              <a:buNone/>
            </a:pPr>
            <a:r>
              <a:rPr lang="en" sz="900"/>
              <a:t>U.S. Dept. Justice forms the Bureau of Criminal Identification to provide a centralized reference collection of fingerprint cards.</a:t>
            </a:r>
          </a:p>
          <a:p>
            <a:pPr lvl="0" rtl="0">
              <a:spcBef>
                <a:spcPts val="0"/>
              </a:spcBef>
              <a:buNone/>
            </a:pPr>
            <a:endParaRPr sz="900"/>
          </a:p>
        </p:txBody>
      </p:sp>
      <p:sp>
        <p:nvSpPr>
          <p:cNvPr id="98" name="Shape 98"/>
          <p:cNvSpPr txBox="1"/>
          <p:nvPr/>
        </p:nvSpPr>
        <p:spPr>
          <a:xfrm>
            <a:off x="6763625" y="1706087"/>
            <a:ext cx="991200" cy="1097400"/>
          </a:xfrm>
          <a:prstGeom prst="rect">
            <a:avLst/>
          </a:prstGeom>
          <a:noFill/>
          <a:ln>
            <a:noFill/>
          </a:ln>
        </p:spPr>
        <p:txBody>
          <a:bodyPr lIns="91425" tIns="91425" rIns="91425" bIns="91425" anchor="t" anchorCtr="0">
            <a:noAutofit/>
          </a:bodyPr>
          <a:lstStyle/>
          <a:p>
            <a:pPr lvl="0" rtl="0">
              <a:spcBef>
                <a:spcPts val="0"/>
              </a:spcBef>
              <a:buNone/>
            </a:pPr>
            <a:r>
              <a:rPr lang="en" sz="900"/>
              <a:t>Motorola is the 1</a:t>
            </a:r>
            <a:r>
              <a:rPr lang="en" sz="900" baseline="30000"/>
              <a:t>st</a:t>
            </a:r>
            <a:r>
              <a:rPr lang="en" sz="900"/>
              <a:t> company to offer a fingerprint scanner in a smartphone</a:t>
            </a:r>
          </a:p>
          <a:p>
            <a:pPr lvl="0" rtl="0">
              <a:spcBef>
                <a:spcPts val="0"/>
              </a:spcBef>
              <a:buNone/>
            </a:pPr>
            <a:endParaRPr sz="900"/>
          </a:p>
        </p:txBody>
      </p:sp>
      <p:sp>
        <p:nvSpPr>
          <p:cNvPr id="99" name="Shape 99"/>
          <p:cNvSpPr txBox="1"/>
          <p:nvPr/>
        </p:nvSpPr>
        <p:spPr>
          <a:xfrm>
            <a:off x="5626977" y="3539525"/>
            <a:ext cx="1214699" cy="1604100"/>
          </a:xfrm>
          <a:prstGeom prst="rect">
            <a:avLst/>
          </a:prstGeom>
          <a:noFill/>
          <a:ln>
            <a:noFill/>
          </a:ln>
        </p:spPr>
        <p:txBody>
          <a:bodyPr lIns="91425" tIns="91425" rIns="91425" bIns="91425" anchor="t" anchorCtr="0">
            <a:noAutofit/>
          </a:bodyPr>
          <a:lstStyle/>
          <a:p>
            <a:pPr lvl="0" rtl="0">
              <a:spcBef>
                <a:spcPts val="0"/>
              </a:spcBef>
              <a:buNone/>
            </a:pPr>
            <a:r>
              <a:rPr lang="en" sz="900"/>
              <a:t>Mechanical time clocks evolve to computer based, electronic time and attendance systems with biometric readers to identify the employee to the systems</a:t>
            </a:r>
          </a:p>
        </p:txBody>
      </p:sp>
      <p:sp>
        <p:nvSpPr>
          <p:cNvPr id="100" name="Shape 100"/>
          <p:cNvSpPr txBox="1"/>
          <p:nvPr/>
        </p:nvSpPr>
        <p:spPr>
          <a:xfrm>
            <a:off x="4873250" y="895025"/>
            <a:ext cx="991200" cy="1604100"/>
          </a:xfrm>
          <a:prstGeom prst="rect">
            <a:avLst/>
          </a:prstGeom>
          <a:noFill/>
          <a:ln>
            <a:noFill/>
          </a:ln>
        </p:spPr>
        <p:txBody>
          <a:bodyPr lIns="91425" tIns="91425" rIns="91425" bIns="91425" anchor="t" anchorCtr="0">
            <a:noAutofit/>
          </a:bodyPr>
          <a:lstStyle/>
          <a:p>
            <a:pPr lvl="0">
              <a:spcBef>
                <a:spcPts val="0"/>
              </a:spcBef>
              <a:buNone/>
            </a:pPr>
            <a:r>
              <a:rPr lang="en" sz="900"/>
              <a:t>Retina scanning technology is pioneered by John Daugman, who developed and patented the first algorithms for computer-aided ID of iris patterns.</a:t>
            </a:r>
          </a:p>
          <a:p>
            <a:pPr lvl="0" rtl="0">
              <a:spcBef>
                <a:spcPts val="0"/>
              </a:spcBef>
              <a:buNone/>
            </a:pPr>
            <a:endParaRPr sz="900"/>
          </a:p>
          <a:p>
            <a:pPr lvl="0" rtl="0">
              <a:spcBef>
                <a:spcPts val="0"/>
              </a:spcBef>
              <a:buNone/>
            </a:pPr>
            <a:endParaRPr sz="900"/>
          </a:p>
        </p:txBody>
      </p:sp>
      <p:sp>
        <p:nvSpPr>
          <p:cNvPr id="101" name="Shape 101"/>
          <p:cNvSpPr txBox="1"/>
          <p:nvPr/>
        </p:nvSpPr>
        <p:spPr>
          <a:xfrm>
            <a:off x="3699751" y="3433375"/>
            <a:ext cx="1138800" cy="1604100"/>
          </a:xfrm>
          <a:prstGeom prst="rect">
            <a:avLst/>
          </a:prstGeom>
          <a:noFill/>
          <a:ln>
            <a:noFill/>
          </a:ln>
        </p:spPr>
        <p:txBody>
          <a:bodyPr lIns="91425" tIns="91425" rIns="91425" bIns="91425" anchor="t" anchorCtr="0">
            <a:noAutofit/>
          </a:bodyPr>
          <a:lstStyle/>
          <a:p>
            <a:pPr lvl="0">
              <a:spcBef>
                <a:spcPts val="0"/>
              </a:spcBef>
              <a:buNone/>
            </a:pPr>
            <a:r>
              <a:rPr lang="en" sz="900"/>
              <a:t>Facial recognition technology is pioneered by Woody Bledsoe, Helen Chan Wolf, and Charles Bisson as a part of their collective study on pattern recognition intelligence.</a:t>
            </a:r>
          </a:p>
          <a:p>
            <a:pPr lvl="0" rtl="0">
              <a:spcBef>
                <a:spcPts val="0"/>
              </a:spcBef>
              <a:buNone/>
            </a:pPr>
            <a:endParaRPr sz="900"/>
          </a:p>
          <a:p>
            <a:pPr lvl="0" rtl="0">
              <a:spcBef>
                <a:spcPts val="0"/>
              </a:spcBef>
              <a:buNone/>
            </a:pPr>
            <a:endParaRPr sz="900"/>
          </a:p>
        </p:txBody>
      </p:sp>
      <p:sp>
        <p:nvSpPr>
          <p:cNvPr id="102" name="Shape 102"/>
          <p:cNvSpPr txBox="1"/>
          <p:nvPr/>
        </p:nvSpPr>
        <p:spPr>
          <a:xfrm>
            <a:off x="3073475" y="1781850"/>
            <a:ext cx="900600" cy="945900"/>
          </a:xfrm>
          <a:prstGeom prst="rect">
            <a:avLst/>
          </a:prstGeom>
          <a:noFill/>
          <a:ln>
            <a:noFill/>
          </a:ln>
        </p:spPr>
        <p:txBody>
          <a:bodyPr lIns="91425" tIns="91425" rIns="91425" bIns="91425" anchor="t" anchorCtr="0">
            <a:noAutofit/>
          </a:bodyPr>
          <a:lstStyle/>
          <a:p>
            <a:pPr lvl="0" rtl="0">
              <a:spcBef>
                <a:spcPts val="0"/>
              </a:spcBef>
              <a:buNone/>
            </a:pPr>
            <a:r>
              <a:rPr lang="en" sz="900"/>
              <a:t>The Identification Division of the FBI is established. </a:t>
            </a:r>
          </a:p>
          <a:p>
            <a:pPr lvl="0" rtl="0">
              <a:spcBef>
                <a:spcPts val="0"/>
              </a:spcBef>
              <a:buNone/>
            </a:pPr>
            <a:endParaRPr sz="900"/>
          </a:p>
        </p:txBody>
      </p:sp>
      <p:sp>
        <p:nvSpPr>
          <p:cNvPr id="103" name="Shape 103"/>
          <p:cNvSpPr txBox="1"/>
          <p:nvPr/>
        </p:nvSpPr>
        <p:spPr>
          <a:xfrm>
            <a:off x="8268275" y="1258625"/>
            <a:ext cx="951900" cy="1335000"/>
          </a:xfrm>
          <a:prstGeom prst="rect">
            <a:avLst/>
          </a:prstGeom>
          <a:noFill/>
          <a:ln>
            <a:noFill/>
          </a:ln>
        </p:spPr>
        <p:txBody>
          <a:bodyPr lIns="91425" tIns="91425" rIns="91425" bIns="91425" anchor="t" anchorCtr="0">
            <a:noAutofit/>
          </a:bodyPr>
          <a:lstStyle/>
          <a:p>
            <a:pPr lvl="0" rtl="0">
              <a:spcBef>
                <a:spcPts val="0"/>
              </a:spcBef>
              <a:buNone/>
            </a:pPr>
            <a:r>
              <a:rPr lang="en" sz="900"/>
              <a:t>FingerCheck is founded, making biometric time clock technology accessible within the U.S. and beyond.</a:t>
            </a:r>
            <a:r>
              <a:rPr lang="en" sz="1100">
                <a:latin typeface="Calibri"/>
                <a:ea typeface="Calibri"/>
                <a:cs typeface="Calibri"/>
                <a:sym typeface="Calibri"/>
              </a:rPr>
              <a:t> </a:t>
            </a:r>
          </a:p>
          <a:p>
            <a:pPr lvl="0" rtl="0">
              <a:spcBef>
                <a:spcPts val="0"/>
              </a:spcBef>
              <a:buNone/>
            </a:pPr>
            <a:endParaRPr sz="900"/>
          </a:p>
        </p:txBody>
      </p:sp>
      <p:sp>
        <p:nvSpPr>
          <p:cNvPr id="104" name="Shape 104"/>
          <p:cNvSpPr txBox="1"/>
          <p:nvPr/>
        </p:nvSpPr>
        <p:spPr>
          <a:xfrm>
            <a:off x="7630100" y="3536324"/>
            <a:ext cx="1082700" cy="1449600"/>
          </a:xfrm>
          <a:prstGeom prst="rect">
            <a:avLst/>
          </a:prstGeom>
          <a:noFill/>
          <a:ln>
            <a:noFill/>
          </a:ln>
        </p:spPr>
        <p:txBody>
          <a:bodyPr lIns="91425" tIns="91425" rIns="91425" bIns="91425" anchor="t" anchorCtr="0">
            <a:noAutofit/>
          </a:bodyPr>
          <a:lstStyle/>
          <a:p>
            <a:pPr lvl="0" rtl="0">
              <a:spcBef>
                <a:spcPts val="0"/>
              </a:spcBef>
              <a:buNone/>
            </a:pPr>
            <a:r>
              <a:rPr lang="en" sz="900"/>
              <a:t>Computing technologies more prevalent within laptops; automatic technologies include fingerprint recognition sensors</a:t>
            </a:r>
          </a:p>
        </p:txBody>
      </p:sp>
      <p:pic>
        <p:nvPicPr>
          <p:cNvPr id="105" name="Shape 105" descr="The badge of an FBI special ..."/>
          <p:cNvPicPr preferRelativeResize="0"/>
          <p:nvPr/>
        </p:nvPicPr>
        <p:blipFill>
          <a:blip r:embed="rId3">
            <a:alphaModFix/>
          </a:blip>
          <a:stretch>
            <a:fillRect/>
          </a:stretch>
        </p:blipFill>
        <p:spPr>
          <a:xfrm>
            <a:off x="3166162" y="895025"/>
            <a:ext cx="602824" cy="850464"/>
          </a:xfrm>
          <a:prstGeom prst="rect">
            <a:avLst/>
          </a:prstGeom>
          <a:noFill/>
          <a:ln>
            <a:noFill/>
          </a:ln>
        </p:spPr>
      </p:pic>
      <p:pic>
        <p:nvPicPr>
          <p:cNvPr id="106" name="Shape 106" descr="File:Motorola logo 2013.png"/>
          <p:cNvPicPr preferRelativeResize="0"/>
          <p:nvPr/>
        </p:nvPicPr>
        <p:blipFill>
          <a:blip r:embed="rId4">
            <a:alphaModFix/>
          </a:blip>
          <a:stretch>
            <a:fillRect/>
          </a:stretch>
        </p:blipFill>
        <p:spPr>
          <a:xfrm>
            <a:off x="6638900" y="735800"/>
            <a:ext cx="991199" cy="10460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a:spcBef>
                <a:spcPts val="0"/>
              </a:spcBef>
              <a:buNone/>
            </a:pPr>
            <a:r>
              <a:rPr lang="en">
                <a:latin typeface="Syncopate"/>
                <a:ea typeface="Syncopate"/>
                <a:cs typeface="Syncopate"/>
                <a:sym typeface="Syncopate"/>
              </a:rPr>
              <a:t>Future</a:t>
            </a:r>
          </a:p>
        </p:txBody>
      </p:sp>
      <p:sp>
        <p:nvSpPr>
          <p:cNvPr id="112" name="Shape 112"/>
          <p:cNvSpPr txBox="1"/>
          <p:nvPr/>
        </p:nvSpPr>
        <p:spPr>
          <a:xfrm>
            <a:off x="260075" y="856500"/>
            <a:ext cx="8622300" cy="4105200"/>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a:p>
          <a:p>
            <a:pPr lvl="0" rtl="0">
              <a:lnSpc>
                <a:spcPct val="150000"/>
              </a:lnSpc>
              <a:spcBef>
                <a:spcPts val="0"/>
              </a:spcBef>
              <a:buNone/>
            </a:pPr>
            <a:r>
              <a:rPr lang="en"/>
              <a:t>    </a:t>
            </a:r>
          </a:p>
        </p:txBody>
      </p:sp>
      <p:pic>
        <p:nvPicPr>
          <p:cNvPr id="113" name="Shape 113"/>
          <p:cNvPicPr preferRelativeResize="0"/>
          <p:nvPr/>
        </p:nvPicPr>
        <p:blipFill>
          <a:blip r:embed="rId3">
            <a:alphaModFix/>
          </a:blip>
          <a:stretch>
            <a:fillRect/>
          </a:stretch>
        </p:blipFill>
        <p:spPr>
          <a:xfrm>
            <a:off x="5433400" y="1051150"/>
            <a:ext cx="3407623" cy="3731376"/>
          </a:xfrm>
          <a:prstGeom prst="rect">
            <a:avLst/>
          </a:prstGeom>
          <a:noFill/>
          <a:ln>
            <a:noFill/>
          </a:ln>
        </p:spPr>
      </p:pic>
      <p:sp>
        <p:nvSpPr>
          <p:cNvPr id="114" name="Shape 114"/>
          <p:cNvSpPr txBox="1"/>
          <p:nvPr/>
        </p:nvSpPr>
        <p:spPr>
          <a:xfrm>
            <a:off x="215100" y="948275"/>
            <a:ext cx="4956600" cy="3731400"/>
          </a:xfrm>
          <a:prstGeom prst="rect">
            <a:avLst/>
          </a:prstGeom>
          <a:noFill/>
          <a:ln>
            <a:noFill/>
          </a:ln>
        </p:spPr>
        <p:txBody>
          <a:bodyPr lIns="91425" tIns="91425" rIns="91425" bIns="91425" anchor="t" anchorCtr="0">
            <a:noAutofit/>
          </a:bodyPr>
          <a:lstStyle/>
          <a:p>
            <a:pPr lvl="0">
              <a:spcBef>
                <a:spcPts val="0"/>
              </a:spcBef>
              <a:buNone/>
            </a:pPr>
            <a:r>
              <a:rPr lang="en" sz="1800" b="1">
                <a:latin typeface="Syncopate"/>
                <a:ea typeface="Syncopate"/>
                <a:cs typeface="Syncopate"/>
                <a:sym typeface="Syncopate"/>
              </a:rPr>
              <a:t>Fingerprint Identification</a:t>
            </a:r>
          </a:p>
          <a:p>
            <a:pPr lvl="0">
              <a:spcBef>
                <a:spcPts val="0"/>
              </a:spcBef>
              <a:buNone/>
            </a:pPr>
            <a:endParaRPr sz="1800"/>
          </a:p>
          <a:p>
            <a:pPr marL="457200" lvl="0" indent="-228600" rtl="0">
              <a:lnSpc>
                <a:spcPct val="200000"/>
              </a:lnSpc>
              <a:spcBef>
                <a:spcPts val="0"/>
              </a:spcBef>
              <a:buChar char="●"/>
            </a:pPr>
            <a:r>
              <a:rPr lang="en"/>
              <a:t>Credit Card users: directly identify the user information through fingerprint recognition</a:t>
            </a:r>
          </a:p>
          <a:p>
            <a:pPr marL="457200" lvl="0" indent="-228600" rtl="0">
              <a:lnSpc>
                <a:spcPct val="200000"/>
              </a:lnSpc>
              <a:spcBef>
                <a:spcPts val="0"/>
              </a:spcBef>
              <a:buChar char="●"/>
            </a:pPr>
            <a:r>
              <a:rPr lang="en"/>
              <a:t>Public transportation: you don’t need tokens any more</a:t>
            </a:r>
          </a:p>
          <a:p>
            <a:pPr marL="457200" lvl="0" indent="-228600" rtl="0">
              <a:lnSpc>
                <a:spcPct val="200000"/>
              </a:lnSpc>
              <a:spcBef>
                <a:spcPts val="0"/>
              </a:spcBef>
              <a:buChar char="●"/>
            </a:pPr>
            <a:r>
              <a:rPr lang="en"/>
              <a:t>Intelligent housing system: use fingerprint to access in the system.</a:t>
            </a:r>
          </a:p>
          <a:p>
            <a:pPr marL="457200" lvl="0" indent="-228600" rtl="0">
              <a:lnSpc>
                <a:spcPct val="200000"/>
              </a:lnSpc>
              <a:spcBef>
                <a:spcPts val="0"/>
              </a:spcBef>
              <a:buChar char="●"/>
            </a:pPr>
            <a:r>
              <a:rPr lang="en"/>
              <a:t>Multiple recognition to enhance the security and accuracy:  facial recognition, voice recognition.</a:t>
            </a:r>
          </a:p>
          <a:p>
            <a:pPr lvl="0" rtl="0">
              <a:lnSpc>
                <a:spcPct val="200000"/>
              </a:lnSpc>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326425" y="744625"/>
            <a:ext cx="4702500" cy="4310700"/>
          </a:xfrm>
          <a:prstGeom prst="rect">
            <a:avLst/>
          </a:prstGeom>
          <a:noFill/>
          <a:ln>
            <a:noFill/>
          </a:ln>
        </p:spPr>
        <p:txBody>
          <a:bodyPr lIns="91425" tIns="91425" rIns="91425" bIns="91425" anchor="t" anchorCtr="0">
            <a:noAutofit/>
          </a:bodyPr>
          <a:lstStyle/>
          <a:p>
            <a:pPr lvl="0" rtl="0">
              <a:spcBef>
                <a:spcPts val="0"/>
              </a:spcBef>
              <a:buNone/>
            </a:pPr>
            <a:r>
              <a:rPr lang="en" sz="1800" b="1">
                <a:latin typeface="Syncopate"/>
                <a:ea typeface="Syncopate"/>
                <a:cs typeface="Syncopate"/>
                <a:sym typeface="Syncopate"/>
              </a:rPr>
              <a:t>Iris recognition </a:t>
            </a:r>
          </a:p>
          <a:p>
            <a:pPr lvl="0">
              <a:spcBef>
                <a:spcPts val="0"/>
              </a:spcBef>
              <a:buNone/>
            </a:pPr>
            <a:endParaRPr>
              <a:latin typeface="Syncopate"/>
              <a:ea typeface="Syncopate"/>
              <a:cs typeface="Syncopate"/>
              <a:sym typeface="Syncopate"/>
            </a:endParaRPr>
          </a:p>
          <a:p>
            <a:pPr marL="457200" lvl="0" indent="-228600" rtl="0">
              <a:lnSpc>
                <a:spcPct val="200000"/>
              </a:lnSpc>
              <a:spcBef>
                <a:spcPts val="0"/>
              </a:spcBef>
              <a:buChar char="●"/>
            </a:pPr>
            <a:r>
              <a:rPr lang="en"/>
              <a:t> Features of eye movements</a:t>
            </a:r>
          </a:p>
          <a:p>
            <a:pPr marL="457200" lvl="0" indent="-228600" rtl="0">
              <a:lnSpc>
                <a:spcPct val="200000"/>
              </a:lnSpc>
              <a:spcBef>
                <a:spcPts val="0"/>
              </a:spcBef>
              <a:buChar char="●"/>
            </a:pPr>
            <a:r>
              <a:rPr lang="en"/>
              <a:t> Financial and other transactions requiring authorization. </a:t>
            </a:r>
          </a:p>
          <a:p>
            <a:pPr lvl="0" rtl="0">
              <a:lnSpc>
                <a:spcPct val="200000"/>
              </a:lnSpc>
              <a:spcBef>
                <a:spcPts val="0"/>
              </a:spcBef>
              <a:buNone/>
            </a:pPr>
            <a:r>
              <a:rPr lang="en"/>
              <a:t>          → Digital financial transactions </a:t>
            </a:r>
          </a:p>
          <a:p>
            <a:pPr marL="457200" lvl="0" indent="-228600" rtl="0">
              <a:lnSpc>
                <a:spcPct val="200000"/>
              </a:lnSpc>
              <a:spcBef>
                <a:spcPts val="0"/>
              </a:spcBef>
              <a:buChar char="●"/>
            </a:pPr>
            <a:r>
              <a:rPr lang="en"/>
              <a:t>Access and attendance control</a:t>
            </a:r>
          </a:p>
          <a:p>
            <a:pPr lvl="0" rtl="0">
              <a:lnSpc>
                <a:spcPct val="200000"/>
              </a:lnSpc>
              <a:spcBef>
                <a:spcPts val="0"/>
              </a:spcBef>
              <a:buNone/>
            </a:pPr>
            <a:r>
              <a:rPr lang="en"/>
              <a:t>          →  no need to carry keys, identity cards, personal     documents, etc.</a:t>
            </a:r>
          </a:p>
          <a:p>
            <a:pPr lvl="0" rtl="0">
              <a:lnSpc>
                <a:spcPct val="200000"/>
              </a:lnSpc>
              <a:spcBef>
                <a:spcPts val="0"/>
              </a:spcBef>
              <a:buNone/>
            </a:pPr>
            <a:r>
              <a:rPr lang="en"/>
              <a:t>          →  precluding the possibility of theft or unauthorized use of equipment/technologies</a:t>
            </a:r>
          </a:p>
          <a:p>
            <a:pPr lvl="0">
              <a:lnSpc>
                <a:spcPct val="200000"/>
              </a:lnSpc>
              <a:spcBef>
                <a:spcPts val="0"/>
              </a:spcBef>
              <a:buNone/>
            </a:pPr>
            <a:endParaRPr/>
          </a:p>
        </p:txBody>
      </p:sp>
      <p:pic>
        <p:nvPicPr>
          <p:cNvPr id="120" name="Shape 120"/>
          <p:cNvPicPr preferRelativeResize="0"/>
          <p:nvPr/>
        </p:nvPicPr>
        <p:blipFill>
          <a:blip r:embed="rId3">
            <a:alphaModFix/>
          </a:blip>
          <a:stretch>
            <a:fillRect/>
          </a:stretch>
        </p:blipFill>
        <p:spPr>
          <a:xfrm>
            <a:off x="5152225" y="1296923"/>
            <a:ext cx="3686975" cy="2972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a:spcBef>
                <a:spcPts val="0"/>
              </a:spcBef>
              <a:buNone/>
            </a:pPr>
            <a:r>
              <a:rPr lang="en">
                <a:latin typeface="Syncopate"/>
                <a:ea typeface="Syncopate"/>
                <a:cs typeface="Syncopate"/>
                <a:sym typeface="Syncopate"/>
              </a:rPr>
              <a:t>Risks - Affect All Biometric</a:t>
            </a:r>
          </a:p>
        </p:txBody>
      </p:sp>
      <p:sp>
        <p:nvSpPr>
          <p:cNvPr id="126" name="Shape 126"/>
          <p:cNvSpPr txBox="1"/>
          <p:nvPr/>
        </p:nvSpPr>
        <p:spPr>
          <a:xfrm>
            <a:off x="98250" y="762400"/>
            <a:ext cx="4229700" cy="4027200"/>
          </a:xfrm>
          <a:prstGeom prst="rect">
            <a:avLst/>
          </a:prstGeom>
          <a:noFill/>
          <a:ln>
            <a:noFill/>
          </a:ln>
        </p:spPr>
        <p:txBody>
          <a:bodyPr lIns="91425" tIns="91425" rIns="91425" bIns="91425" anchor="t" anchorCtr="0">
            <a:noAutofit/>
          </a:bodyPr>
          <a:lstStyle/>
          <a:p>
            <a:pPr lvl="0">
              <a:spcBef>
                <a:spcPts val="0"/>
              </a:spcBef>
              <a:buNone/>
            </a:pPr>
            <a:r>
              <a:rPr lang="en" sz="1300" u="sng"/>
              <a:t>Risk of Spoofing</a:t>
            </a:r>
          </a:p>
          <a:p>
            <a:pPr marL="457200" lvl="0" indent="-311150" rtl="0">
              <a:spcBef>
                <a:spcPts val="0"/>
              </a:spcBef>
              <a:buSzPct val="100000"/>
              <a:buChar char="❖"/>
            </a:pPr>
            <a:r>
              <a:rPr lang="en" sz="1300"/>
              <a:t>Certain forms of biometrics can be spoofed utilizing today’s technology.</a:t>
            </a:r>
          </a:p>
          <a:p>
            <a:pPr marL="914400" lvl="1" indent="-311150" rtl="0">
              <a:spcBef>
                <a:spcPts val="0"/>
              </a:spcBef>
              <a:buSzPct val="100000"/>
              <a:buChar char="➢"/>
            </a:pPr>
            <a:r>
              <a:rPr lang="en" sz="1300"/>
              <a:t>Artificial finger can be used to bypass biometric fingerprint scanners</a:t>
            </a:r>
          </a:p>
          <a:p>
            <a:pPr marL="914400" lvl="1" indent="-311150" rtl="0">
              <a:spcBef>
                <a:spcPts val="0"/>
              </a:spcBef>
              <a:buSzPct val="100000"/>
              <a:buChar char="➢"/>
            </a:pPr>
            <a:r>
              <a:rPr lang="en" sz="1300"/>
              <a:t>Voice Recordings can be played to bypass voice recognition biometrics</a:t>
            </a:r>
          </a:p>
          <a:p>
            <a:pPr marL="457200" lvl="0" indent="-311150">
              <a:spcBef>
                <a:spcPts val="0"/>
              </a:spcBef>
              <a:buSzPct val="100000"/>
              <a:buChar char="❖"/>
            </a:pPr>
            <a:r>
              <a:rPr lang="en" sz="1300"/>
              <a:t>If compromised, it has similar consequences to password being linked where unwanted user has access to system/location.</a:t>
            </a: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lvl="0">
              <a:spcBef>
                <a:spcPts val="0"/>
              </a:spcBef>
              <a:buNone/>
            </a:pPr>
            <a:endParaRPr>
              <a:highlight>
                <a:srgbClr val="00FF00"/>
              </a:highlight>
            </a:endParaRPr>
          </a:p>
          <a:p>
            <a:pPr marL="457200" lvl="0" indent="-228600" rtl="0">
              <a:spcBef>
                <a:spcPts val="0"/>
              </a:spcBef>
              <a:buChar char="❖"/>
            </a:pPr>
            <a:endParaRPr u="sng"/>
          </a:p>
        </p:txBody>
      </p:sp>
      <p:pic>
        <p:nvPicPr>
          <p:cNvPr id="127" name="Shape 127"/>
          <p:cNvPicPr preferRelativeResize="0"/>
          <p:nvPr/>
        </p:nvPicPr>
        <p:blipFill>
          <a:blip r:embed="rId3">
            <a:alphaModFix/>
          </a:blip>
          <a:stretch>
            <a:fillRect/>
          </a:stretch>
        </p:blipFill>
        <p:spPr>
          <a:xfrm>
            <a:off x="1073925" y="3084049"/>
            <a:ext cx="2431974" cy="1869549"/>
          </a:xfrm>
          <a:prstGeom prst="rect">
            <a:avLst/>
          </a:prstGeom>
          <a:noFill/>
          <a:ln>
            <a:noFill/>
          </a:ln>
        </p:spPr>
      </p:pic>
      <p:pic>
        <p:nvPicPr>
          <p:cNvPr id="128" name="Shape 128"/>
          <p:cNvPicPr preferRelativeResize="0"/>
          <p:nvPr/>
        </p:nvPicPr>
        <p:blipFill>
          <a:blip r:embed="rId4">
            <a:alphaModFix/>
          </a:blip>
          <a:stretch>
            <a:fillRect/>
          </a:stretch>
        </p:blipFill>
        <p:spPr>
          <a:xfrm>
            <a:off x="4625950" y="3587299"/>
            <a:ext cx="4518025" cy="1556200"/>
          </a:xfrm>
          <a:prstGeom prst="rect">
            <a:avLst/>
          </a:prstGeom>
          <a:noFill/>
          <a:ln>
            <a:noFill/>
          </a:ln>
        </p:spPr>
      </p:pic>
      <p:sp>
        <p:nvSpPr>
          <p:cNvPr id="129" name="Shape 129"/>
          <p:cNvSpPr txBox="1"/>
          <p:nvPr/>
        </p:nvSpPr>
        <p:spPr>
          <a:xfrm>
            <a:off x="4625975" y="762400"/>
            <a:ext cx="4518000" cy="4105200"/>
          </a:xfrm>
          <a:prstGeom prst="rect">
            <a:avLst/>
          </a:prstGeom>
          <a:noFill/>
          <a:ln>
            <a:noFill/>
          </a:ln>
        </p:spPr>
        <p:txBody>
          <a:bodyPr lIns="91425" tIns="91425" rIns="91425" bIns="91425" anchor="t" anchorCtr="0">
            <a:noAutofit/>
          </a:bodyPr>
          <a:lstStyle/>
          <a:p>
            <a:pPr lvl="0" rtl="0">
              <a:spcBef>
                <a:spcPts val="0"/>
              </a:spcBef>
              <a:buNone/>
            </a:pPr>
            <a:r>
              <a:rPr lang="en" sz="1300" u="sng"/>
              <a:t>Fake Template/Data Alterations</a:t>
            </a:r>
          </a:p>
          <a:p>
            <a:pPr marL="457200" lvl="0" indent="-311150" rtl="0">
              <a:spcBef>
                <a:spcPts val="0"/>
              </a:spcBef>
              <a:buSzPct val="100000"/>
              <a:buChar char="❖"/>
            </a:pPr>
            <a:r>
              <a:rPr lang="en" sz="1300"/>
              <a:t>Biometric template: Digital reference of distinct characteristics which are used to match the biometrics for biometric authentication. </a:t>
            </a:r>
          </a:p>
          <a:p>
            <a:pPr marL="457200" lvl="0" indent="-311150" rtl="0">
              <a:spcBef>
                <a:spcPts val="0"/>
              </a:spcBef>
              <a:buSzPct val="100000"/>
              <a:buChar char="❖"/>
            </a:pPr>
            <a:r>
              <a:rPr lang="en" sz="1300"/>
              <a:t>An attacker can create/alter a fake biometric template on server that houses authentication software.</a:t>
            </a:r>
          </a:p>
          <a:p>
            <a:pPr marL="914400" lvl="1" indent="-311150" rtl="0">
              <a:spcBef>
                <a:spcPts val="0"/>
              </a:spcBef>
              <a:buSzPct val="100000"/>
              <a:buChar char="➢"/>
            </a:pPr>
            <a:r>
              <a:rPr lang="en" sz="1300"/>
              <a:t>This creates a new “password” through biometrics.</a:t>
            </a:r>
          </a:p>
          <a:p>
            <a:pPr marL="914400" lvl="1" indent="-311150" rtl="0">
              <a:spcBef>
                <a:spcPts val="0"/>
              </a:spcBef>
              <a:buSzPct val="100000"/>
              <a:buChar char="➢"/>
            </a:pPr>
            <a:r>
              <a:rPr lang="en" sz="1300"/>
              <a:t>Users now can get authenticate themselves.  </a:t>
            </a:r>
          </a:p>
          <a:p>
            <a:pPr marL="0" lvl="0" indent="0" rtl="0">
              <a:spcBef>
                <a:spcPts val="0"/>
              </a:spcBef>
              <a:buNone/>
            </a:pPr>
            <a:endParaRPr sz="1300"/>
          </a:p>
          <a:p>
            <a:pPr marL="0" lvl="0" indent="0" rtl="0">
              <a:spcBef>
                <a:spcPts val="0"/>
              </a:spcBef>
              <a:buNone/>
            </a:pPr>
            <a:r>
              <a:rPr lang="en" sz="1300"/>
              <a:t>*Note: Might be thinking that if they have access to system why would they need biometric passwords...could be used for other access (physical)</a:t>
            </a:r>
          </a:p>
          <a:p>
            <a:pPr lvl="0" rtl="0">
              <a:spcBef>
                <a:spcPts val="0"/>
              </a:spcBef>
              <a:buNone/>
            </a:pPr>
            <a:endParaRPr>
              <a:highlight>
                <a:srgbClr val="00FF00"/>
              </a:highlight>
            </a:endParaRPr>
          </a:p>
          <a:p>
            <a:pPr lvl="0" rtl="0">
              <a:spcBef>
                <a:spcPts val="0"/>
              </a:spcBef>
              <a:buNone/>
            </a:pPr>
            <a:endParaRPr u="sn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rtl="0">
              <a:spcBef>
                <a:spcPts val="0"/>
              </a:spcBef>
              <a:buNone/>
            </a:pPr>
            <a:r>
              <a:rPr lang="en">
                <a:latin typeface="Syncopate"/>
                <a:ea typeface="Syncopate"/>
                <a:cs typeface="Syncopate"/>
                <a:sym typeface="Syncopate"/>
              </a:rPr>
              <a:t>Risks - Affect Certain Biometrics</a:t>
            </a:r>
          </a:p>
        </p:txBody>
      </p:sp>
      <p:sp>
        <p:nvSpPr>
          <p:cNvPr id="135" name="Shape 135"/>
          <p:cNvSpPr txBox="1"/>
          <p:nvPr/>
        </p:nvSpPr>
        <p:spPr>
          <a:xfrm>
            <a:off x="260075" y="856500"/>
            <a:ext cx="8395800" cy="4105200"/>
          </a:xfrm>
          <a:prstGeom prst="rect">
            <a:avLst/>
          </a:prstGeom>
          <a:noFill/>
          <a:ln>
            <a:noFill/>
          </a:ln>
        </p:spPr>
        <p:txBody>
          <a:bodyPr lIns="91425" tIns="91425" rIns="91425" bIns="91425" anchor="t" anchorCtr="0">
            <a:noAutofit/>
          </a:bodyPr>
          <a:lstStyle/>
          <a:p>
            <a:pPr lvl="0">
              <a:spcBef>
                <a:spcPts val="0"/>
              </a:spcBef>
              <a:buNone/>
            </a:pPr>
            <a:r>
              <a:rPr lang="en" sz="1200" u="sng" dirty="0"/>
              <a:t>False Positive / False Negative authentication</a:t>
            </a:r>
          </a:p>
          <a:p>
            <a:pPr marL="457200" lvl="0" indent="-292100">
              <a:spcBef>
                <a:spcPts val="0"/>
              </a:spcBef>
              <a:buSzPct val="100000"/>
              <a:buChar char="❖"/>
            </a:pPr>
            <a:r>
              <a:rPr lang="en" sz="1000" dirty="0"/>
              <a:t>Because no system is foolproof authorized users can often have a hard time getting access to a system or non-authorized users can trick the system into thinking their fingerprints or other biometrics match a template on file and be granted access.</a:t>
            </a:r>
          </a:p>
          <a:p>
            <a:pPr lvl="0">
              <a:spcBef>
                <a:spcPts val="0"/>
              </a:spcBef>
              <a:buNone/>
            </a:pPr>
            <a:endParaRPr sz="1000" u="sng" dirty="0"/>
          </a:p>
          <a:p>
            <a:pPr lvl="0">
              <a:spcBef>
                <a:spcPts val="0"/>
              </a:spcBef>
              <a:buNone/>
            </a:pPr>
            <a:r>
              <a:rPr lang="en" sz="1200" u="sng" dirty="0"/>
              <a:t>Biometric data is not reversible and once compromised can’t be reversed</a:t>
            </a:r>
          </a:p>
          <a:p>
            <a:pPr marL="457200" lvl="0" indent="-292100" rtl="0">
              <a:spcBef>
                <a:spcPts val="0"/>
              </a:spcBef>
              <a:buSzPct val="100000"/>
              <a:buChar char="❖"/>
            </a:pPr>
            <a:r>
              <a:rPr lang="en" sz="1000" dirty="0"/>
              <a:t>Once you associate a biometric to a user you cannot disassociate that biometric from that user.</a:t>
            </a:r>
          </a:p>
          <a:p>
            <a:pPr marL="914400" lvl="1" indent="-292100">
              <a:spcBef>
                <a:spcPts val="0"/>
              </a:spcBef>
              <a:buSzPct val="100000"/>
              <a:buChar char="➢"/>
            </a:pPr>
            <a:r>
              <a:rPr lang="en" sz="1000" dirty="0"/>
              <a:t>All biometric data is encrypted and stored ‘one-way’ therefore making it hard for someone to dis-associate an image or scan for a particular person</a:t>
            </a:r>
            <a:r>
              <a:rPr lang="en" sz="1000" dirty="0" smtClean="0"/>
              <a:t>.</a:t>
            </a:r>
            <a:r>
              <a:rPr lang="en-US" sz="1000" dirty="0" smtClean="0"/>
              <a:t> Therefore if you use an iris scan as your mode of biometric authentication</a:t>
            </a:r>
          </a:p>
          <a:p>
            <a:pPr marL="622300" lvl="1">
              <a:spcBef>
                <a:spcPts val="0"/>
              </a:spcBef>
              <a:buSzPct val="100000"/>
            </a:pPr>
            <a:r>
              <a:rPr lang="en-US" sz="1000" dirty="0"/>
              <a:t> </a:t>
            </a:r>
            <a:r>
              <a:rPr lang="en-US" sz="1000" dirty="0" smtClean="0"/>
              <a:t>        and someone steals your eye, they can access the system as you.</a:t>
            </a:r>
            <a:r>
              <a:rPr lang="en-US" sz="1000" dirty="0" smtClean="0"/>
              <a:t> </a:t>
            </a:r>
            <a:endParaRPr lang="en" sz="1000" dirty="0"/>
          </a:p>
          <a:p>
            <a:pPr lvl="0">
              <a:spcBef>
                <a:spcPts val="0"/>
              </a:spcBef>
              <a:buNone/>
            </a:pPr>
            <a:endParaRPr sz="1000" u="sng" dirty="0"/>
          </a:p>
          <a:p>
            <a:pPr lvl="0">
              <a:spcBef>
                <a:spcPts val="0"/>
              </a:spcBef>
              <a:buNone/>
            </a:pPr>
            <a:endParaRPr sz="1200" u="sng" dirty="0"/>
          </a:p>
          <a:p>
            <a:pPr lvl="0">
              <a:spcBef>
                <a:spcPts val="0"/>
              </a:spcBef>
              <a:buNone/>
            </a:pPr>
            <a:r>
              <a:rPr lang="en" sz="1200" u="sng" dirty="0"/>
              <a:t>Denial of Service</a:t>
            </a:r>
          </a:p>
          <a:p>
            <a:pPr lvl="0">
              <a:spcBef>
                <a:spcPts val="0"/>
              </a:spcBef>
              <a:buNone/>
            </a:pPr>
            <a:r>
              <a:rPr lang="en" sz="1000" b="1" dirty="0"/>
              <a:t>Changes in physical characteristics </a:t>
            </a:r>
          </a:p>
          <a:p>
            <a:pPr marL="457200" lvl="0" indent="-292100" rtl="0">
              <a:spcBef>
                <a:spcPts val="0"/>
              </a:spcBef>
              <a:buSzPct val="100000"/>
              <a:buChar char="❖"/>
            </a:pPr>
            <a:r>
              <a:rPr lang="en" sz="1000" dirty="0"/>
              <a:t>You no longer have the biometric that is needed to authenticate you</a:t>
            </a:r>
          </a:p>
          <a:p>
            <a:pPr marL="914400" lvl="1" indent="-292100" rtl="0">
              <a:spcBef>
                <a:spcPts val="0"/>
              </a:spcBef>
              <a:buSzPct val="100000"/>
              <a:buChar char="➢"/>
            </a:pPr>
            <a:r>
              <a:rPr lang="en" sz="1000" dirty="0"/>
              <a:t>For example you loose a finger or burn your finger tip destroying your fingerprint therefore no longer allowing you access to the system.</a:t>
            </a:r>
          </a:p>
          <a:p>
            <a:pPr lvl="0">
              <a:spcBef>
                <a:spcPts val="0"/>
              </a:spcBef>
              <a:buNone/>
            </a:pPr>
            <a:r>
              <a:rPr lang="en" sz="1000" b="1" dirty="0"/>
              <a:t>Noise risk </a:t>
            </a:r>
          </a:p>
          <a:p>
            <a:pPr marL="457200" lvl="0" indent="-292100" rtl="0">
              <a:spcBef>
                <a:spcPts val="0"/>
              </a:spcBef>
              <a:buSzPct val="100000"/>
              <a:buChar char="❖"/>
            </a:pPr>
            <a:r>
              <a:rPr lang="en" sz="1000" dirty="0"/>
              <a:t>If you are using voice as a biometric and there is excess noise in the background it could interfere with the authentication and lock you out of your account. </a:t>
            </a:r>
          </a:p>
          <a:p>
            <a:pPr lvl="0">
              <a:spcBef>
                <a:spcPts val="0"/>
              </a:spcBef>
              <a:buNone/>
            </a:pPr>
            <a:endParaRPr sz="1000" dirty="0"/>
          </a:p>
          <a:p>
            <a:pPr lvl="0">
              <a:spcBef>
                <a:spcPts val="0"/>
              </a:spcBef>
              <a:buNone/>
            </a:pPr>
            <a:endParaRPr sz="1000" u="sng" dirty="0"/>
          </a:p>
          <a:p>
            <a:pPr lvl="0" rtl="0">
              <a:spcBef>
                <a:spcPts val="0"/>
              </a:spcBef>
              <a:buNone/>
            </a:pPr>
            <a:endParaRPr sz="1000" dirty="0"/>
          </a:p>
          <a:p>
            <a:pPr lvl="0" rtl="0">
              <a:spcBef>
                <a:spcPts val="0"/>
              </a:spcBef>
              <a:buNone/>
            </a:pPr>
            <a:endParaRPr sz="1000" dirty="0"/>
          </a:p>
          <a:p>
            <a:pPr lvl="0" rtl="0">
              <a:spcBef>
                <a:spcPts val="0"/>
              </a:spcBef>
              <a:buNone/>
            </a:pPr>
            <a:endParaRPr sz="1000" dirty="0"/>
          </a:p>
          <a:p>
            <a:pPr lvl="0">
              <a:spcBef>
                <a:spcPts val="0"/>
              </a:spcBef>
              <a:buNone/>
            </a:pPr>
            <a:endParaRPr u="sng" dirty="0">
              <a:highlight>
                <a:srgbClr val="00FF00"/>
              </a:highlight>
            </a:endParaRPr>
          </a:p>
          <a:p>
            <a:pPr lvl="0" rtl="0">
              <a:spcBef>
                <a:spcPts val="0"/>
              </a:spcBef>
              <a:buNone/>
            </a:pPr>
            <a:endParaRPr dirty="0"/>
          </a:p>
        </p:txBody>
      </p:sp>
      <p:pic>
        <p:nvPicPr>
          <p:cNvPr id="136" name="Shape 136"/>
          <p:cNvPicPr preferRelativeResize="0"/>
          <p:nvPr/>
        </p:nvPicPr>
        <p:blipFill>
          <a:blip r:embed="rId5">
            <a:alphaModFix/>
          </a:blip>
          <a:stretch>
            <a:fillRect/>
          </a:stretch>
        </p:blipFill>
        <p:spPr>
          <a:xfrm>
            <a:off x="6402724" y="2139174"/>
            <a:ext cx="2253150" cy="865149"/>
          </a:xfrm>
          <a:prstGeom prst="rect">
            <a:avLst/>
          </a:prstGeom>
          <a:noFill/>
          <a:ln>
            <a:noFill/>
          </a:ln>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3943"/>
    </mc:Choice>
    <mc:Fallback>
      <p:transition spd="slow" advTm="103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a:spcBef>
                <a:spcPts val="0"/>
              </a:spcBef>
              <a:buNone/>
            </a:pPr>
            <a:r>
              <a:rPr lang="en">
                <a:latin typeface="Syncopate"/>
                <a:ea typeface="Syncopate"/>
                <a:cs typeface="Syncopate"/>
                <a:sym typeface="Syncopate"/>
              </a:rPr>
              <a:t>Controls</a:t>
            </a:r>
          </a:p>
        </p:txBody>
      </p:sp>
      <p:sp>
        <p:nvSpPr>
          <p:cNvPr id="142" name="Shape 142"/>
          <p:cNvSpPr txBox="1"/>
          <p:nvPr/>
        </p:nvSpPr>
        <p:spPr>
          <a:xfrm>
            <a:off x="260075" y="856500"/>
            <a:ext cx="8622300" cy="4105200"/>
          </a:xfrm>
          <a:prstGeom prst="rect">
            <a:avLst/>
          </a:prstGeom>
          <a:noFill/>
          <a:ln>
            <a:noFill/>
          </a:ln>
        </p:spPr>
        <p:txBody>
          <a:bodyPr lIns="91425" tIns="91425" rIns="91425" bIns="91425" anchor="t" anchorCtr="0">
            <a:noAutofit/>
          </a:bodyPr>
          <a:lstStyle/>
          <a:p>
            <a:pPr lvl="0">
              <a:spcBef>
                <a:spcPts val="0"/>
              </a:spcBef>
              <a:buNone/>
            </a:pPr>
            <a:r>
              <a:rPr lang="en" u="sng"/>
              <a:t>Utilize Encryption and an Intrusion Detection System</a:t>
            </a:r>
          </a:p>
          <a:p>
            <a:pPr lvl="0">
              <a:spcBef>
                <a:spcPts val="0"/>
              </a:spcBef>
              <a:buNone/>
            </a:pPr>
            <a:endParaRPr u="sng"/>
          </a:p>
          <a:p>
            <a:pPr marL="457200" lvl="0" indent="-228600" rtl="0">
              <a:spcBef>
                <a:spcPts val="0"/>
              </a:spcBef>
              <a:buChar char="❖"/>
            </a:pPr>
            <a:r>
              <a:rPr lang="en"/>
              <a:t>Prevents an attacker from creating fake templates or altering templates stored on a server.  </a:t>
            </a:r>
          </a:p>
          <a:p>
            <a:pPr marL="914400" lvl="1" indent="-228600" rtl="0">
              <a:spcBef>
                <a:spcPts val="0"/>
              </a:spcBef>
              <a:buChar char="➢"/>
            </a:pPr>
            <a:r>
              <a:rPr lang="en"/>
              <a:t>Encryption of the data for these templates will prevent an attacker from being able to read the data, thus removing the ability to manipulate the templates.</a:t>
            </a:r>
          </a:p>
          <a:p>
            <a:pPr marL="914400" lvl="1" indent="-228600" rtl="0">
              <a:spcBef>
                <a:spcPts val="0"/>
              </a:spcBef>
              <a:buChar char="➢"/>
            </a:pPr>
            <a:r>
              <a:rPr lang="en"/>
              <a:t>An Intrusion Detection System with a focus on the server storing the biometric data will notify that an intrusion is occurring, potentially notifying IT staff to make changes to prevent tampering of biometric templates.</a:t>
            </a:r>
          </a:p>
          <a:p>
            <a:pPr lvl="0">
              <a:spcBef>
                <a:spcPts val="0"/>
              </a:spcBef>
              <a:buNone/>
            </a:pPr>
            <a:endParaRPr u="sng"/>
          </a:p>
          <a:p>
            <a:pPr lvl="0">
              <a:spcBef>
                <a:spcPts val="0"/>
              </a:spcBef>
              <a:buNone/>
            </a:pPr>
            <a:r>
              <a:rPr lang="en" u="sng"/>
              <a:t>Vitality Detection within Biometric Reader</a:t>
            </a:r>
          </a:p>
          <a:p>
            <a:pPr lvl="0">
              <a:spcBef>
                <a:spcPts val="0"/>
              </a:spcBef>
              <a:buNone/>
            </a:pPr>
            <a:endParaRPr u="sng"/>
          </a:p>
          <a:p>
            <a:pPr marL="457200" lvl="0" indent="-228600" rtl="0">
              <a:spcBef>
                <a:spcPts val="0"/>
              </a:spcBef>
              <a:buChar char="❖"/>
            </a:pPr>
            <a:r>
              <a:rPr lang="en"/>
              <a:t>Function within biometric fingerprint readers that can determine if biometric sample is alive or not.</a:t>
            </a:r>
          </a:p>
          <a:p>
            <a:pPr marL="457200" lvl="0" indent="-228600" rtl="0">
              <a:spcBef>
                <a:spcPts val="0"/>
              </a:spcBef>
              <a:buChar char="❖"/>
            </a:pPr>
            <a:r>
              <a:rPr lang="en"/>
              <a:t>Can determine liveliness of sample based on the following</a:t>
            </a:r>
          </a:p>
          <a:p>
            <a:pPr marL="914400" lvl="1" indent="-228600" rtl="0">
              <a:spcBef>
                <a:spcPts val="0"/>
              </a:spcBef>
              <a:buChar char="➢"/>
            </a:pPr>
            <a:r>
              <a:rPr lang="en"/>
              <a:t>Temperature</a:t>
            </a:r>
          </a:p>
          <a:p>
            <a:pPr marL="914400" lvl="1" indent="-228600" rtl="0">
              <a:spcBef>
                <a:spcPts val="0"/>
              </a:spcBef>
              <a:buChar char="➢"/>
            </a:pPr>
            <a:r>
              <a:rPr lang="en"/>
              <a:t>Heartbeat</a:t>
            </a:r>
          </a:p>
          <a:p>
            <a:pPr marL="914400" lvl="1" indent="-228600" rtl="0">
              <a:spcBef>
                <a:spcPts val="0"/>
              </a:spcBef>
              <a:buChar char="➢"/>
            </a:pPr>
            <a:r>
              <a:rPr lang="en"/>
              <a:t>Blood Pressure</a:t>
            </a:r>
          </a:p>
          <a:p>
            <a:pPr marL="457200" lvl="0" indent="-228600">
              <a:spcBef>
                <a:spcPts val="0"/>
              </a:spcBef>
              <a:buChar char="❖"/>
            </a:pPr>
            <a:r>
              <a:rPr lang="en"/>
              <a:t>Prevents attackers from using fake fingerprints (such as molds) to gain authentication.</a:t>
            </a:r>
          </a:p>
          <a:p>
            <a:pPr lvl="0" rtl="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lgn="ctr">
              <a:spcBef>
                <a:spcPts val="0"/>
              </a:spcBef>
              <a:buNone/>
            </a:pPr>
            <a:r>
              <a:rPr lang="en">
                <a:latin typeface="Syncopate"/>
                <a:ea typeface="Syncopate"/>
                <a:cs typeface="Syncopate"/>
                <a:sym typeface="Syncopate"/>
              </a:rPr>
              <a:t>Questions?</a:t>
            </a:r>
          </a:p>
        </p:txBody>
      </p:sp>
      <p:pic>
        <p:nvPicPr>
          <p:cNvPr id="148" name="Shape 148" descr="Question, Question Mark ..."/>
          <p:cNvPicPr preferRelativeResize="0"/>
          <p:nvPr/>
        </p:nvPicPr>
        <p:blipFill>
          <a:blip r:embed="rId3">
            <a:alphaModFix/>
          </a:blip>
          <a:stretch>
            <a:fillRect/>
          </a:stretch>
        </p:blipFill>
        <p:spPr>
          <a:xfrm>
            <a:off x="519087" y="771450"/>
            <a:ext cx="8105824" cy="437205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1319</Words>
  <Application>Microsoft Macintosh PowerPoint</Application>
  <PresentationFormat>On-screen Show (16:9)</PresentationFormat>
  <Paragraphs>138</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Mangal</vt:lpstr>
      <vt:lpstr>Syncopate</vt:lpstr>
      <vt:lpstr>Roboto</vt:lpstr>
      <vt:lpstr>material</vt:lpstr>
      <vt:lpstr>PowerPoint Presentation</vt:lpstr>
      <vt:lpstr>Biometrics Background</vt:lpstr>
      <vt:lpstr>Timeline of Biometrics Technology </vt:lpstr>
      <vt:lpstr>Future</vt:lpstr>
      <vt:lpstr>PowerPoint Presentation</vt:lpstr>
      <vt:lpstr>Risks - Affect All Biometric</vt:lpstr>
      <vt:lpstr>Risks - Affect Certain Biometrics</vt:lpstr>
      <vt:lpstr>Controls</vt:lpstr>
      <vt:lpstr>Questions?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2016-12-06T04:27:45Z</dcterms:modified>
</cp:coreProperties>
</file>