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13"/>
  </p:notesMasterIdLst>
  <p:sldIdLst>
    <p:sldId id="256" r:id="rId2"/>
    <p:sldId id="268" r:id="rId3"/>
    <p:sldId id="271" r:id="rId4"/>
    <p:sldId id="257" r:id="rId5"/>
    <p:sldId id="276" r:id="rId6"/>
    <p:sldId id="265" r:id="rId7"/>
    <p:sldId id="260" r:id="rId8"/>
    <p:sldId id="262" r:id="rId9"/>
    <p:sldId id="269" r:id="rId10"/>
    <p:sldId id="273" r:id="rId11"/>
    <p:sldId id="2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7425" autoAdjust="0"/>
  </p:normalViewPr>
  <p:slideViewPr>
    <p:cSldViewPr snapToGrid="0" snapToObjects="1">
      <p:cViewPr varScale="1">
        <p:scale>
          <a:sx n="157" d="100"/>
          <a:sy n="157" d="100"/>
        </p:scale>
        <p:origin x="414" y="144"/>
      </p:cViewPr>
      <p:guideLst/>
    </p:cSldViewPr>
  </p:slideViewPr>
  <p:outlineViewPr>
    <p:cViewPr>
      <p:scale>
        <a:sx n="33" d="100"/>
        <a:sy n="33" d="100"/>
      </p:scale>
      <p:origin x="0" y="-4632"/>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C8CC-F1E9-5742-8A5B-60BA16DAB62D}"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A3FF6-42B9-5449-9B3D-7DF3E7F152AB}" type="slidenum">
              <a:rPr lang="en-US" smtClean="0"/>
              <a:t>‹#›</a:t>
            </a:fld>
            <a:endParaRPr lang="en-US"/>
          </a:p>
        </p:txBody>
      </p:sp>
    </p:spTree>
    <p:extLst>
      <p:ext uri="{BB962C8B-B14F-4D97-AF65-F5344CB8AC3E}">
        <p14:creationId xmlns:p14="http://schemas.microsoft.com/office/powerpoint/2010/main" val="155165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 the technology your team selected (history, trending , current and future application)</a:t>
            </a:r>
          </a:p>
          <a:p>
            <a:r>
              <a:rPr lang="en-US" sz="1200" kern="1200" dirty="0">
                <a:solidFill>
                  <a:schemeClr val="tx1"/>
                </a:solidFill>
                <a:effectLst/>
                <a:latin typeface="+mn-lt"/>
                <a:ea typeface="+mn-ea"/>
                <a:cs typeface="+mn-cs"/>
              </a:rPr>
              <a:t>Analyze the risk associated with this technology, preferred to use samples</a:t>
            </a:r>
          </a:p>
          <a:p>
            <a:r>
              <a:rPr lang="en-US" sz="1200" kern="1200" dirty="0">
                <a:solidFill>
                  <a:schemeClr val="tx1"/>
                </a:solidFill>
                <a:effectLst/>
                <a:latin typeface="+mn-lt"/>
                <a:ea typeface="+mn-ea"/>
                <a:cs typeface="+mn-cs"/>
              </a:rPr>
              <a:t>Key controls that can mitigate risks identified</a:t>
            </a:r>
          </a:p>
          <a:p>
            <a:r>
              <a:rPr lang="en-US" sz="1200" kern="1200" dirty="0">
                <a:solidFill>
                  <a:schemeClr val="tx1"/>
                </a:solidFill>
                <a:effectLst/>
                <a:latin typeface="+mn-lt"/>
                <a:ea typeface="+mn-ea"/>
                <a:cs typeface="+mn-cs"/>
              </a:rPr>
              <a:t>Each team will give 15 min. to present</a:t>
            </a:r>
          </a:p>
          <a:p>
            <a:r>
              <a:rPr lang="en-US" sz="1200" kern="1200" dirty="0">
                <a:solidFill>
                  <a:schemeClr val="tx1"/>
                </a:solidFill>
                <a:effectLst/>
                <a:latin typeface="+mn-lt"/>
                <a:ea typeface="+mn-ea"/>
                <a:cs typeface="+mn-cs"/>
              </a:rPr>
              <a:t>Power Point Slides are preferred</a:t>
            </a:r>
          </a:p>
          <a:p>
            <a:endParaRPr lang="en-US" dirty="0"/>
          </a:p>
        </p:txBody>
      </p:sp>
      <p:sp>
        <p:nvSpPr>
          <p:cNvPr id="4" name="Slide Number Placeholder 3"/>
          <p:cNvSpPr>
            <a:spLocks noGrp="1"/>
          </p:cNvSpPr>
          <p:nvPr>
            <p:ph type="sldNum" sz="quarter" idx="10"/>
          </p:nvPr>
        </p:nvSpPr>
        <p:spPr/>
        <p:txBody>
          <a:bodyPr/>
          <a:lstStyle/>
          <a:p>
            <a:fld id="{8E2A3FF6-42B9-5449-9B3D-7DF3E7F152AB}" type="slidenum">
              <a:rPr lang="en-US" smtClean="0"/>
              <a:t>1</a:t>
            </a:fld>
            <a:endParaRPr lang="en-US"/>
          </a:p>
        </p:txBody>
      </p:sp>
    </p:spTree>
    <p:extLst>
      <p:ext uri="{BB962C8B-B14F-4D97-AF65-F5344CB8AC3E}">
        <p14:creationId xmlns:p14="http://schemas.microsoft.com/office/powerpoint/2010/main" val="174243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A3FF6-42B9-5449-9B3D-7DF3E7F152AB}" type="slidenum">
              <a:rPr lang="en-US" smtClean="0"/>
              <a:t>4</a:t>
            </a:fld>
            <a:endParaRPr lang="en-US"/>
          </a:p>
        </p:txBody>
      </p:sp>
    </p:spTree>
    <p:extLst>
      <p:ext uri="{BB962C8B-B14F-4D97-AF65-F5344CB8AC3E}">
        <p14:creationId xmlns:p14="http://schemas.microsoft.com/office/powerpoint/2010/main" val="184060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Mathematics (Public Key Encryption): computational difficulty of certain hard mathematical problems</a:t>
            </a:r>
          </a:p>
          <a:p>
            <a:pPr lvl="1"/>
            <a:r>
              <a:rPr lang="en-US" dirty="0"/>
              <a:t>Quantum Mechanics (Quantum Cryptography): Relies on laws of</a:t>
            </a:r>
            <a:r>
              <a:rPr lang="en-US" baseline="0" dirty="0"/>
              <a:t> Quantum Mechanics</a:t>
            </a:r>
            <a:endParaRPr lang="en-US" dirty="0"/>
          </a:p>
        </p:txBody>
      </p:sp>
      <p:sp>
        <p:nvSpPr>
          <p:cNvPr id="4" name="Slide Number Placeholder 3"/>
          <p:cNvSpPr>
            <a:spLocks noGrp="1"/>
          </p:cNvSpPr>
          <p:nvPr>
            <p:ph type="sldNum" sz="quarter" idx="10"/>
          </p:nvPr>
        </p:nvSpPr>
        <p:spPr/>
        <p:txBody>
          <a:bodyPr/>
          <a:lstStyle/>
          <a:p>
            <a:fld id="{8E2A3FF6-42B9-5449-9B3D-7DF3E7F152AB}" type="slidenum">
              <a:rPr lang="en-US" smtClean="0"/>
              <a:t>9</a:t>
            </a:fld>
            <a:endParaRPr lang="en-US"/>
          </a:p>
        </p:txBody>
      </p:sp>
    </p:spTree>
    <p:extLst>
      <p:ext uri="{BB962C8B-B14F-4D97-AF65-F5344CB8AC3E}">
        <p14:creationId xmlns:p14="http://schemas.microsoft.com/office/powerpoint/2010/main" val="46653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Heisenberg Uncertainty Principle: </a:t>
            </a:r>
            <a:r>
              <a:rPr lang="en-US" sz="1200" b="0" i="0" kern="1200" dirty="0">
                <a:solidFill>
                  <a:schemeClr val="tx1"/>
                </a:solidFill>
                <a:effectLst/>
                <a:latin typeface="+mn-lt"/>
                <a:ea typeface="+mn-ea"/>
                <a:cs typeface="+mn-cs"/>
              </a:rPr>
              <a:t> The act of measurement is an integral part of quantum mechanics, not just a passive, external process as in classical physics. So it is possible to encode information into some quantum properties of a photon in such a way that any effort to monitor them necessarily disturbs them in some detectable way. The effect arises because in quantum theory, certain pairs of physical properties are complementary in the sense that measuring one property necessarily disturbs the other. This statement is known as the Heisenberg uncertainty principle</a:t>
            </a:r>
            <a:endParaRPr lang="en-US" dirty="0"/>
          </a:p>
          <a:p>
            <a:endParaRPr lang="en-US" dirty="0"/>
          </a:p>
          <a:p>
            <a:r>
              <a:rPr lang="en-US" dirty="0"/>
              <a:t>Entanglement: </a:t>
            </a:r>
            <a:r>
              <a:rPr lang="en-US" sz="1200" b="0" i="0" kern="1200" dirty="0">
                <a:solidFill>
                  <a:schemeClr val="tx1"/>
                </a:solidFill>
                <a:effectLst/>
                <a:latin typeface="+mn-lt"/>
                <a:ea typeface="+mn-ea"/>
                <a:cs typeface="+mn-cs"/>
              </a:rPr>
              <a:t>It is a state of two or more quantum particles, e.g. photons, in which many of their physical properties are strongly correlated. The entangled particles cannot be described by specifying the states of individual particles and they may together share information in a form which cannot be accessed in any experiment performed on either of the particles alone. This happens no matter how far apart the particles may be at the time. Entanglement is crucial for long-distance quantum key distribution.</a:t>
            </a:r>
            <a:endParaRPr lang="en-US" dirty="0"/>
          </a:p>
          <a:p>
            <a:endParaRPr lang="en-US" dirty="0"/>
          </a:p>
        </p:txBody>
      </p:sp>
      <p:sp>
        <p:nvSpPr>
          <p:cNvPr id="4" name="Slide Number Placeholder 3"/>
          <p:cNvSpPr>
            <a:spLocks noGrp="1"/>
          </p:cNvSpPr>
          <p:nvPr>
            <p:ph type="sldNum" sz="quarter" idx="10"/>
          </p:nvPr>
        </p:nvSpPr>
        <p:spPr/>
        <p:txBody>
          <a:bodyPr/>
          <a:lstStyle/>
          <a:p>
            <a:fld id="{8E2A3FF6-42B9-5449-9B3D-7DF3E7F152AB}" type="slidenum">
              <a:rPr lang="en-US" smtClean="0"/>
              <a:t>10</a:t>
            </a:fld>
            <a:endParaRPr lang="en-US"/>
          </a:p>
        </p:txBody>
      </p:sp>
    </p:spTree>
    <p:extLst>
      <p:ext uri="{BB962C8B-B14F-4D97-AF65-F5344CB8AC3E}">
        <p14:creationId xmlns:p14="http://schemas.microsoft.com/office/powerpoint/2010/main" val="606282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B7F585F-1B79-B14D-A397-8F92C1630FAB}" type="datetimeFigureOut">
              <a:rPr lang="en-US" smtClean="0"/>
              <a:t>12/6/2016</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282589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F585F-1B79-B14D-A397-8F92C1630FA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243280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F585F-1B79-B14D-A397-8F92C1630FA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77503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F585F-1B79-B14D-A397-8F92C1630FA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F6607-B500-E24E-BD7F-5402DFDEBCEC}"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3007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F585F-1B79-B14D-A397-8F92C1630FA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142029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B7F585F-1B79-B14D-A397-8F92C1630FAB}"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429950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B7F585F-1B79-B14D-A397-8F92C1630FAB}"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899585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F585F-1B79-B14D-A397-8F92C1630FA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1186889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F585F-1B79-B14D-A397-8F92C1630FA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391227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F585F-1B79-B14D-A397-8F92C1630FA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190095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7F585F-1B79-B14D-A397-8F92C1630FA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21506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7F585F-1B79-B14D-A397-8F92C1630FA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196356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7F585F-1B79-B14D-A397-8F92C1630FAB}"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305795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7F585F-1B79-B14D-A397-8F92C1630FAB}"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361666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F585F-1B79-B14D-A397-8F92C1630FAB}"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225023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F585F-1B79-B14D-A397-8F92C1630FA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69152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F585F-1B79-B14D-A397-8F92C1630FA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F6607-B500-E24E-BD7F-5402DFDEBCEC}" type="slidenum">
              <a:rPr lang="en-US" smtClean="0"/>
              <a:t>‹#›</a:t>
            </a:fld>
            <a:endParaRPr lang="en-US"/>
          </a:p>
        </p:txBody>
      </p:sp>
    </p:spTree>
    <p:extLst>
      <p:ext uri="{BB962C8B-B14F-4D97-AF65-F5344CB8AC3E}">
        <p14:creationId xmlns:p14="http://schemas.microsoft.com/office/powerpoint/2010/main" val="256094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B7F585F-1B79-B14D-A397-8F92C1630FAB}" type="datetimeFigureOut">
              <a:rPr lang="en-US" smtClean="0"/>
              <a:t>12/6/2016</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FF6607-B500-E24E-BD7F-5402DFDEBCEC}" type="slidenum">
              <a:rPr lang="en-US" smtClean="0"/>
              <a:t>‹#›</a:t>
            </a:fld>
            <a:endParaRPr lang="en-US"/>
          </a:p>
        </p:txBody>
      </p:sp>
    </p:spTree>
    <p:extLst>
      <p:ext uri="{BB962C8B-B14F-4D97-AF65-F5344CB8AC3E}">
        <p14:creationId xmlns:p14="http://schemas.microsoft.com/office/powerpoint/2010/main" val="1451465168"/>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hTVdL_BNO-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574" y="1122363"/>
            <a:ext cx="8791575" cy="2387600"/>
          </a:xfrm>
        </p:spPr>
        <p:txBody>
          <a:bodyPr>
            <a:normAutofit/>
          </a:bodyPr>
          <a:lstStyle/>
          <a:p>
            <a:r>
              <a:rPr lang="en-US" sz="6000" dirty="0"/>
              <a:t>Quantum Computing</a:t>
            </a:r>
          </a:p>
        </p:txBody>
      </p:sp>
      <p:sp>
        <p:nvSpPr>
          <p:cNvPr id="3" name="Subtitle 2"/>
          <p:cNvSpPr>
            <a:spLocks noGrp="1"/>
          </p:cNvSpPr>
          <p:nvPr>
            <p:ph type="subTitle" idx="1"/>
          </p:nvPr>
        </p:nvSpPr>
        <p:spPr>
          <a:xfrm>
            <a:off x="8125998" y="3675230"/>
            <a:ext cx="1755752" cy="1645920"/>
          </a:xfrm>
        </p:spPr>
        <p:txBody>
          <a:bodyPr>
            <a:noAutofit/>
          </a:bodyPr>
          <a:lstStyle/>
          <a:p>
            <a:r>
              <a:rPr lang="en-US" sz="1600" dirty="0">
                <a:solidFill>
                  <a:schemeClr val="tx2">
                    <a:lumMod val="20000"/>
                    <a:lumOff val="80000"/>
                  </a:schemeClr>
                </a:solidFill>
              </a:rPr>
              <a:t>Paul M. Dooley</a:t>
            </a:r>
          </a:p>
          <a:p>
            <a:r>
              <a:rPr lang="en-US" sz="1600" dirty="0">
                <a:solidFill>
                  <a:schemeClr val="tx2">
                    <a:lumMod val="20000"/>
                    <a:lumOff val="80000"/>
                  </a:schemeClr>
                </a:solidFill>
              </a:rPr>
              <a:t>Tamer </a:t>
            </a:r>
            <a:r>
              <a:rPr lang="en-US" sz="1600" dirty="0" err="1">
                <a:solidFill>
                  <a:schemeClr val="tx2">
                    <a:lumMod val="20000"/>
                    <a:lumOff val="80000"/>
                  </a:schemeClr>
                </a:solidFill>
              </a:rPr>
              <a:t>Tayea</a:t>
            </a:r>
            <a:endParaRPr lang="en-US" sz="1600" dirty="0">
              <a:solidFill>
                <a:schemeClr val="tx2">
                  <a:lumMod val="20000"/>
                  <a:lumOff val="80000"/>
                </a:schemeClr>
              </a:solidFill>
            </a:endParaRPr>
          </a:p>
          <a:p>
            <a:r>
              <a:rPr lang="en-US" sz="1600" dirty="0" err="1">
                <a:solidFill>
                  <a:schemeClr val="tx2">
                    <a:lumMod val="20000"/>
                    <a:lumOff val="80000"/>
                  </a:schemeClr>
                </a:solidFill>
              </a:rPr>
              <a:t>Wenlin</a:t>
            </a:r>
            <a:r>
              <a:rPr lang="en-US" sz="1600" dirty="0">
                <a:solidFill>
                  <a:schemeClr val="tx2">
                    <a:lumMod val="20000"/>
                    <a:lumOff val="80000"/>
                  </a:schemeClr>
                </a:solidFill>
              </a:rPr>
              <a:t> Zhou</a:t>
            </a:r>
          </a:p>
          <a:p>
            <a:r>
              <a:rPr lang="en-US" sz="1600" dirty="0">
                <a:solidFill>
                  <a:schemeClr val="tx2">
                    <a:lumMod val="20000"/>
                    <a:lumOff val="80000"/>
                  </a:schemeClr>
                </a:solidFill>
              </a:rPr>
              <a:t>Ian M. </a:t>
            </a:r>
            <a:r>
              <a:rPr lang="en-US" sz="1600" dirty="0" err="1">
                <a:solidFill>
                  <a:schemeClr val="tx2">
                    <a:lumMod val="20000"/>
                    <a:lumOff val="80000"/>
                  </a:schemeClr>
                </a:solidFill>
              </a:rPr>
              <a:t>Johson</a:t>
            </a:r>
            <a:endParaRPr lang="en-US" sz="1600" dirty="0">
              <a:solidFill>
                <a:schemeClr val="tx2">
                  <a:lumMod val="20000"/>
                  <a:lumOff val="80000"/>
                </a:schemeClr>
              </a:solidFill>
            </a:endParaRPr>
          </a:p>
          <a:p>
            <a:r>
              <a:rPr lang="en-US" sz="1600" dirty="0">
                <a:solidFill>
                  <a:schemeClr val="tx2">
                    <a:lumMod val="20000"/>
                    <a:lumOff val="80000"/>
                  </a:schemeClr>
                </a:solidFill>
              </a:rPr>
              <a:t>Joshua Tarlow</a:t>
            </a:r>
          </a:p>
        </p:txBody>
      </p:sp>
      <p:cxnSp>
        <p:nvCxnSpPr>
          <p:cNvPr id="4" name="Straight Connector 3"/>
          <p:cNvCxnSpPr/>
          <p:nvPr/>
        </p:nvCxnSpPr>
        <p:spPr>
          <a:xfrm>
            <a:off x="2004574" y="3492308"/>
            <a:ext cx="7724776" cy="176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455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67427"/>
            <a:ext cx="11229976" cy="1658198"/>
          </a:xfrm>
        </p:spPr>
        <p:txBody>
          <a:bodyPr vert="horz" lIns="91440" tIns="45720" rIns="91440" bIns="45720" rtlCol="0" anchor="b">
            <a:normAutofit/>
          </a:bodyPr>
          <a:lstStyle/>
          <a:p>
            <a:pPr>
              <a:lnSpc>
                <a:spcPct val="85000"/>
              </a:lnSpc>
            </a:pPr>
            <a:r>
              <a:rPr lang="en-US" sz="4400" spc="-120" dirty="0">
                <a:solidFill>
                  <a:schemeClr val="bg1"/>
                </a:solidFill>
              </a:rPr>
              <a:t>Why is Quantum Key Distribution Secure?	</a:t>
            </a:r>
          </a:p>
        </p:txBody>
      </p:sp>
      <p:sp>
        <p:nvSpPr>
          <p:cNvPr id="3" name="Content Placeholder 2"/>
          <p:cNvSpPr>
            <a:spLocks noGrp="1"/>
          </p:cNvSpPr>
          <p:nvPr>
            <p:ph idx="1"/>
          </p:nvPr>
        </p:nvSpPr>
        <p:spPr>
          <a:xfrm>
            <a:off x="838201" y="1956253"/>
            <a:ext cx="5477255" cy="4351338"/>
          </a:xfrm>
        </p:spPr>
        <p:txBody>
          <a:bodyPr>
            <a:noAutofit/>
          </a:bodyPr>
          <a:lstStyle/>
          <a:p>
            <a:pPr>
              <a:lnSpc>
                <a:spcPct val="85000"/>
              </a:lnSpc>
            </a:pPr>
            <a:r>
              <a:rPr lang="en-US" sz="2600" u="sng" dirty="0"/>
              <a:t>Heisenberg Uncertainty Principle</a:t>
            </a:r>
          </a:p>
          <a:p>
            <a:pPr lvl="1">
              <a:lnSpc>
                <a:spcPct val="85000"/>
              </a:lnSpc>
            </a:pPr>
            <a:r>
              <a:rPr lang="en-US" sz="2200" dirty="0"/>
              <a:t>Alters photons</a:t>
            </a:r>
          </a:p>
          <a:p>
            <a:pPr lvl="1">
              <a:lnSpc>
                <a:spcPct val="85000"/>
              </a:lnSpc>
            </a:pPr>
            <a:r>
              <a:rPr lang="en-US" sz="2200" dirty="0"/>
              <a:t>Attempts to re-emit photons introduce unacceptable level of error into communication</a:t>
            </a:r>
          </a:p>
          <a:p>
            <a:pPr>
              <a:lnSpc>
                <a:spcPct val="85000"/>
              </a:lnSpc>
            </a:pPr>
            <a:r>
              <a:rPr lang="en-US" sz="2600" u="sng" dirty="0"/>
              <a:t>Entanglement</a:t>
            </a:r>
          </a:p>
          <a:p>
            <a:pPr lvl="1">
              <a:lnSpc>
                <a:spcPct val="85000"/>
              </a:lnSpc>
            </a:pPr>
            <a:r>
              <a:rPr lang="en-US" sz="2200" dirty="0"/>
              <a:t>Creation of 3 entangled photons from two</a:t>
            </a:r>
          </a:p>
          <a:p>
            <a:pPr lvl="2">
              <a:lnSpc>
                <a:spcPct val="85000"/>
              </a:lnSpc>
            </a:pPr>
            <a:r>
              <a:rPr lang="en-US" sz="2000" dirty="0"/>
              <a:t>Decreases strength of each photon (</a:t>
            </a:r>
            <a:r>
              <a:rPr lang="en-US" sz="2000" dirty="0">
                <a:solidFill>
                  <a:srgbClr val="FFC000"/>
                </a:solidFill>
              </a:rPr>
              <a:t>detection</a:t>
            </a:r>
            <a:r>
              <a:rPr lang="en-US" sz="2000" dirty="0"/>
              <a:t>)</a:t>
            </a:r>
          </a:p>
          <a:p>
            <a:pPr lvl="2">
              <a:lnSpc>
                <a:spcPct val="85000"/>
              </a:lnSpc>
            </a:pPr>
            <a:r>
              <a:rPr lang="en-US" sz="2000" dirty="0"/>
              <a:t>Impossible re-emit both photons and:</a:t>
            </a:r>
          </a:p>
          <a:p>
            <a:pPr lvl="3">
              <a:lnSpc>
                <a:spcPct val="85000"/>
              </a:lnSpc>
            </a:pPr>
            <a:r>
              <a:rPr lang="en-US" sz="1800" dirty="0"/>
              <a:t>Measure entangled photon</a:t>
            </a:r>
          </a:p>
          <a:p>
            <a:pPr lvl="3">
              <a:lnSpc>
                <a:spcPct val="85000"/>
              </a:lnSpc>
            </a:pPr>
            <a:r>
              <a:rPr lang="en-US" sz="1800" dirty="0"/>
              <a:t>Disrupt other photon</a:t>
            </a:r>
          </a:p>
          <a:p>
            <a:pPr lvl="2">
              <a:lnSpc>
                <a:spcPct val="85000"/>
              </a:lnSpc>
            </a:pPr>
            <a:endParaRPr lang="en-US" sz="2000" dirty="0"/>
          </a:p>
        </p:txBody>
      </p:sp>
      <p:pic>
        <p:nvPicPr>
          <p:cNvPr id="16" name="Picture 15"/>
          <p:cNvPicPr>
            <a:picLocks noChangeAspect="1"/>
          </p:cNvPicPr>
          <p:nvPr/>
        </p:nvPicPr>
        <p:blipFill>
          <a:blip r:embed="rId3"/>
          <a:stretch>
            <a:fillRect/>
          </a:stretch>
        </p:blipFill>
        <p:spPr>
          <a:xfrm>
            <a:off x="6315456" y="2248861"/>
            <a:ext cx="5389924" cy="1633672"/>
          </a:xfrm>
          <a:prstGeom prst="rect">
            <a:avLst/>
          </a:prstGeom>
        </p:spPr>
      </p:pic>
      <p:cxnSp>
        <p:nvCxnSpPr>
          <p:cNvPr id="7" name="Straight Connector 6"/>
          <p:cNvCxnSpPr/>
          <p:nvPr/>
        </p:nvCxnSpPr>
        <p:spPr>
          <a:xfrm flipV="1">
            <a:off x="1005840" y="1717767"/>
            <a:ext cx="10110651" cy="6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47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duotone>
                <a:schemeClr val="bg2">
                  <a:shade val="88000"/>
                  <a:hueMod val="106000"/>
                  <a:satMod val="140000"/>
                  <a:lumMod val="54000"/>
                </a:schemeClr>
                <a:schemeClr val="bg2">
                  <a:tint val="98000"/>
                  <a:hueMod val="90000"/>
                  <a:satMod val="150000"/>
                  <a:lumMod val="160000"/>
                </a:schemeClr>
              </a:duotone>
            </a:blip>
            <a:stretch/>
          </a:blipFill>
          <a:ln>
            <a:noFill/>
          </a:ln>
          <a:effectLst/>
        </p:spPr>
      </p:sp>
      <p:pic>
        <p:nvPicPr>
          <p:cNvPr id="134"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35" name="Group 8"/>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1" name="Freeform 6"/>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7"/>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Rectangle 8"/>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4" name="Freeform 9"/>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10"/>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11"/>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2"/>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3"/>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4"/>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5"/>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6"/>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7"/>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8"/>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9"/>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20"/>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21"/>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2"/>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3"/>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4"/>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5"/>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6"/>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7"/>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8"/>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9"/>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30"/>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31"/>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2"/>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Rectangle 33"/>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9" name="Freeform 34"/>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35"/>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36"/>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7"/>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8"/>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9"/>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40"/>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41"/>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2"/>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3"/>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4"/>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Rectangle 45"/>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1" name="Freeform 46"/>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Freeform 47"/>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3" name="Freeform 48"/>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9"/>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50"/>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51"/>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2"/>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3"/>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4"/>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5"/>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6"/>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7"/>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8"/>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36" name="Group 63"/>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5" name="Rectangle 64"/>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2"/>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5" name="Picture 4" descr="http://youthvoices.net/sites/default/files/image/25504/feb/istock_000009736913medium_0.jpg"/>
          <p:cNvPicPr>
            <a:picLocks noChangeAspect="1" noChangeArrowheads="1"/>
          </p:cNvPicPr>
          <p:nvPr/>
        </p:nvPicPr>
        <p:blipFill rotWithShape="1">
          <a:blip r:embed="rId4">
            <a:extLst>
              <a:ext uri="{28A0092B-C50C-407E-A947-70E740481C1C}">
                <a14:useLocalDpi xmlns:a14="http://schemas.microsoft.com/office/drawing/2010/main" val="0"/>
              </a:ext>
            </a:extLst>
          </a:blip>
          <a:srcRect r="-2" b="9267"/>
          <a:stretch/>
        </p:blipFill>
        <p:spPr bwMode="auto">
          <a:xfrm>
            <a:off x="-5597" y="10"/>
            <a:ext cx="755854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8" name="Freeform 32"/>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33"/>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Freeform 34"/>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1" name="Freeform 35"/>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36"/>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37"/>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38"/>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39"/>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40"/>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Rectangle 41"/>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nvGrpSpPr>
          <p:cNvPr id="78" name="Group 77"/>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9" name="Rectangle 5"/>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80" name="Freeform 6"/>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7"/>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Rectangle 8"/>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83" name="Freeform 9"/>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10"/>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11"/>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12"/>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13"/>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14"/>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15"/>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16"/>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17"/>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18"/>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19"/>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20"/>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Freeform 21"/>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6" name="Freeform 22"/>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23"/>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24"/>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25"/>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26"/>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27"/>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28"/>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29"/>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30"/>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31"/>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32"/>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33"/>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34"/>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35"/>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36"/>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37"/>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38"/>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39"/>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40"/>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41"/>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42"/>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43"/>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44"/>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Rectangle 45"/>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20" name="Freeform 46"/>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1" name="Freeform 47"/>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2" name="Freeform 48"/>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3" name="Freeform 49"/>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4" name="Freeform 50"/>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5" name="Freeform 51"/>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6" name="Freeform 52"/>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7" name="Freeform 53"/>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8" name="Freeform 54"/>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9" name="Freeform 55"/>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0" name="Freeform 56"/>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1" name="Freeform 57"/>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2" name="Freeform 58"/>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852982" y="1239838"/>
            <a:ext cx="4048506" cy="2387600"/>
          </a:xfrm>
        </p:spPr>
        <p:txBody>
          <a:bodyPr vert="horz" lIns="91440" tIns="45720" rIns="91440" bIns="45720" rtlCol="0" anchor="b">
            <a:normAutofit/>
          </a:bodyPr>
          <a:lstStyle/>
          <a:p>
            <a:r>
              <a:rPr lang="en-US" sz="6000" spc="-120" dirty="0"/>
              <a:t>Questions</a:t>
            </a:r>
            <a:r>
              <a:rPr lang="en-US" sz="4800" spc="-120" dirty="0"/>
              <a:t>?</a:t>
            </a:r>
          </a:p>
        </p:txBody>
      </p:sp>
    </p:spTree>
    <p:extLst>
      <p:ext uri="{BB962C8B-B14F-4D97-AF65-F5344CB8AC3E}">
        <p14:creationId xmlns:p14="http://schemas.microsoft.com/office/powerpoint/2010/main" val="363194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antum computers"/>
          <p:cNvPicPr>
            <a:picLocks noChangeAspect="1" noChangeArrowheads="1"/>
          </p:cNvPicPr>
          <p:nvPr/>
        </p:nvPicPr>
        <p:blipFill rotWithShape="1">
          <a:blip r:embed="rId2">
            <a:extLst>
              <a:ext uri="{28A0092B-C50C-407E-A947-70E740481C1C}">
                <a14:useLocalDpi xmlns:a14="http://schemas.microsoft.com/office/drawing/2010/main" val="0"/>
              </a:ext>
            </a:extLst>
          </a:blip>
          <a:srcRect l="28088" r="22229"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pPr>
              <a:lnSpc>
                <a:spcPct val="85000"/>
              </a:lnSpc>
            </a:pPr>
            <a:r>
              <a:rPr lang="en-US" sz="5000" spc="-120" dirty="0"/>
              <a:t>Introduction</a:t>
            </a:r>
          </a:p>
        </p:txBody>
      </p:sp>
      <p:sp>
        <p:nvSpPr>
          <p:cNvPr id="3" name="Content Placeholder 2"/>
          <p:cNvSpPr>
            <a:spLocks noGrp="1"/>
          </p:cNvSpPr>
          <p:nvPr>
            <p:ph idx="1"/>
          </p:nvPr>
        </p:nvSpPr>
        <p:spPr>
          <a:xfrm>
            <a:off x="4965431" y="2438400"/>
            <a:ext cx="6586489" cy="3785419"/>
          </a:xfrm>
        </p:spPr>
        <p:txBody>
          <a:bodyPr>
            <a:normAutofit/>
          </a:bodyPr>
          <a:lstStyle/>
          <a:p>
            <a:pPr>
              <a:lnSpc>
                <a:spcPct val="110000"/>
              </a:lnSpc>
            </a:pPr>
            <a:r>
              <a:rPr lang="en-US" dirty="0"/>
              <a:t>Radical change how computational processing is performed</a:t>
            </a:r>
          </a:p>
          <a:p>
            <a:pPr>
              <a:lnSpc>
                <a:spcPct val="110000"/>
              </a:lnSpc>
            </a:pPr>
            <a:r>
              <a:rPr lang="en-US" dirty="0"/>
              <a:t>Uses Quantum Mechanics</a:t>
            </a:r>
          </a:p>
          <a:p>
            <a:pPr>
              <a:lnSpc>
                <a:spcPct val="110000"/>
              </a:lnSpc>
            </a:pPr>
            <a:r>
              <a:rPr lang="en-US" dirty="0"/>
              <a:t>Market expected to surpass 20 Billion by 2020</a:t>
            </a:r>
          </a:p>
          <a:p>
            <a:pPr>
              <a:lnSpc>
                <a:spcPct val="110000"/>
              </a:lnSpc>
            </a:pPr>
            <a:endParaRPr lang="en-US" dirty="0"/>
          </a:p>
        </p:txBody>
      </p:sp>
      <p:cxnSp>
        <p:nvCxnSpPr>
          <p:cNvPr id="5" name="Straight Connector 4"/>
          <p:cNvCxnSpPr/>
          <p:nvPr/>
        </p:nvCxnSpPr>
        <p:spPr>
          <a:xfrm>
            <a:off x="5064371" y="1844040"/>
            <a:ext cx="39759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83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2922" y="230827"/>
            <a:ext cx="10149840" cy="957046"/>
          </a:xfrm>
          <a:prstGeom prst="rect">
            <a:avLst/>
          </a:prstGeom>
        </p:spPr>
        <p:txBody>
          <a:bodyPr vert="horz" lIns="91440" tIns="45720" rIns="91440" bIns="45720" rtlCol="0" anchor="b">
            <a:normAutofit fontScale="85000" lnSpcReduction="10000"/>
          </a:bodyPr>
          <a:lstStyle>
            <a:lvl1pPr defTabSz="914400">
              <a:lnSpc>
                <a:spcPct val="85000"/>
              </a:lnSpc>
              <a:spcBef>
                <a:spcPct val="0"/>
              </a:spcBef>
              <a:buNone/>
              <a:defRPr sz="5400" spc="-120" baseline="0">
                <a:solidFill>
                  <a:schemeClr val="accent1"/>
                </a:solidFill>
                <a:latin typeface="+mj-lt"/>
                <a:ea typeface="+mj-ea"/>
                <a:cs typeface="+mj-cs"/>
              </a:defRPr>
            </a:lvl1pPr>
          </a:lstStyle>
          <a:p>
            <a:r>
              <a:rPr lang="en-US" dirty="0">
                <a:solidFill>
                  <a:schemeClr val="tx1"/>
                </a:solidFill>
              </a:rPr>
              <a:t>Gartner Emerging Technology Hype Cycle</a:t>
            </a:r>
          </a:p>
        </p:txBody>
      </p:sp>
      <p:grpSp>
        <p:nvGrpSpPr>
          <p:cNvPr id="6" name="Group 5"/>
          <p:cNvGrpSpPr>
            <a:grpSpLocks noChangeAspect="1"/>
          </p:cNvGrpSpPr>
          <p:nvPr/>
        </p:nvGrpSpPr>
        <p:grpSpPr>
          <a:xfrm>
            <a:off x="1244139" y="1351752"/>
            <a:ext cx="7584020" cy="5268290"/>
            <a:chOff x="0" y="195080"/>
            <a:chExt cx="9591675" cy="6662920"/>
          </a:xfrm>
        </p:grpSpPr>
        <p:pic>
          <p:nvPicPr>
            <p:cNvPr id="2050" name="Picture 2" descr="http://2oqz471sa19h3vbwa53m33yj.wpengine.netdna-cdn.com/wp-content/uploads/2016/03/emerging-tech-hype-cycle-1.png"/>
            <p:cNvPicPr>
              <a:picLocks noChangeAspect="1" noChangeArrowheads="1"/>
            </p:cNvPicPr>
            <p:nvPr/>
          </p:nvPicPr>
          <p:blipFill rotWithShape="1">
            <a:blip r:embed="rId2">
              <a:extLst>
                <a:ext uri="{28A0092B-C50C-407E-A947-70E740481C1C}">
                  <a14:useLocalDpi xmlns:a14="http://schemas.microsoft.com/office/drawing/2010/main" val="0"/>
                </a:ext>
              </a:extLst>
            </a:blip>
            <a:srcRect t="8817" r="864" b="1962"/>
            <a:stretch/>
          </p:blipFill>
          <p:spPr bwMode="auto">
            <a:xfrm>
              <a:off x="0" y="195080"/>
              <a:ext cx="9591675" cy="6662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4850" y="3467100"/>
              <a:ext cx="1104900" cy="166504"/>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95836" y="6477000"/>
              <a:ext cx="1643063" cy="280804"/>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9254846" y="2517442"/>
            <a:ext cx="2762014" cy="203132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sz="2100" dirty="0">
                <a:solidFill>
                  <a:schemeClr val="bg1"/>
                </a:solidFill>
              </a:rPr>
              <a:t>Expected adoption is over 10 years away</a:t>
            </a:r>
          </a:p>
          <a:p>
            <a:endParaRPr lang="en-US" sz="2100" dirty="0">
              <a:solidFill>
                <a:schemeClr val="bg1"/>
              </a:solidFill>
            </a:endParaRPr>
          </a:p>
          <a:p>
            <a:r>
              <a:rPr lang="en-US" sz="2100" dirty="0">
                <a:solidFill>
                  <a:schemeClr val="bg1"/>
                </a:solidFill>
              </a:rPr>
              <a:t>Few if any commercial applications in current use</a:t>
            </a:r>
          </a:p>
        </p:txBody>
      </p:sp>
      <p:cxnSp>
        <p:nvCxnSpPr>
          <p:cNvPr id="12" name="Straight Connector 11"/>
          <p:cNvCxnSpPr/>
          <p:nvPr/>
        </p:nvCxnSpPr>
        <p:spPr>
          <a:xfrm flipV="1">
            <a:off x="1427019" y="1187874"/>
            <a:ext cx="9281160" cy="6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8507"/>
            <a:ext cx="9720072" cy="1499616"/>
          </a:xfrm>
        </p:spPr>
        <p:txBody>
          <a:bodyPr vert="horz" lIns="91440" tIns="45720" rIns="91440" bIns="45720" rtlCol="0" anchor="b">
            <a:noAutofit/>
          </a:bodyPr>
          <a:lstStyle/>
          <a:p>
            <a:pPr>
              <a:lnSpc>
                <a:spcPct val="85000"/>
              </a:lnSpc>
            </a:pPr>
            <a:r>
              <a:rPr lang="en-US" sz="5000" spc="-120" dirty="0"/>
              <a:t>Quantum Mechanic Principles</a:t>
            </a:r>
          </a:p>
        </p:txBody>
      </p:sp>
      <p:sp>
        <p:nvSpPr>
          <p:cNvPr id="3" name="Content Placeholder 2"/>
          <p:cNvSpPr>
            <a:spLocks noGrp="1"/>
          </p:cNvSpPr>
          <p:nvPr>
            <p:ph idx="1"/>
          </p:nvPr>
        </p:nvSpPr>
        <p:spPr>
          <a:xfrm>
            <a:off x="838200" y="1825624"/>
            <a:ext cx="6623304" cy="4800027"/>
          </a:xfrm>
        </p:spPr>
        <p:txBody>
          <a:bodyPr>
            <a:normAutofit lnSpcReduction="10000"/>
          </a:bodyPr>
          <a:lstStyle/>
          <a:p>
            <a:r>
              <a:rPr lang="en-US" b="1" u="sng" dirty="0"/>
              <a:t>Superposition</a:t>
            </a:r>
          </a:p>
          <a:p>
            <a:pPr lvl="1"/>
            <a:r>
              <a:rPr lang="en-US" sz="2000" dirty="0"/>
              <a:t>Can be in two places simultaneously until measured</a:t>
            </a:r>
          </a:p>
          <a:p>
            <a:pPr lvl="1"/>
            <a:r>
              <a:rPr lang="en-US" sz="2000" dirty="0"/>
              <a:t>Schrodinger’s Cat</a:t>
            </a:r>
          </a:p>
          <a:p>
            <a:pPr lvl="2"/>
            <a:r>
              <a:rPr lang="en-US" sz="1800" dirty="0"/>
              <a:t>Observation/measurement affects the outcome </a:t>
            </a:r>
          </a:p>
          <a:p>
            <a:pPr lvl="2"/>
            <a:r>
              <a:rPr lang="en-US" sz="1800" dirty="0"/>
              <a:t>Outcome does not exist unless the measurement is made</a:t>
            </a:r>
          </a:p>
          <a:p>
            <a:r>
              <a:rPr lang="en-US" b="1" u="sng" dirty="0"/>
              <a:t>Entanglement</a:t>
            </a:r>
          </a:p>
          <a:p>
            <a:pPr lvl="1"/>
            <a:r>
              <a:rPr lang="en-US" sz="2000" dirty="0"/>
              <a:t>Maintain connection after interactions</a:t>
            </a:r>
          </a:p>
          <a:p>
            <a:pPr lvl="1"/>
            <a:r>
              <a:rPr lang="en-US" sz="2000" dirty="0"/>
              <a:t>Instantaneous interaction not limited by distance</a:t>
            </a:r>
          </a:p>
          <a:p>
            <a:pPr lvl="1"/>
            <a:r>
              <a:rPr lang="en-US" sz="2000" dirty="0"/>
              <a:t>Not limited by speed of light</a:t>
            </a:r>
          </a:p>
          <a:p>
            <a:pPr lvl="1"/>
            <a:r>
              <a:rPr lang="en-US" sz="2000" b="1" dirty="0">
                <a:solidFill>
                  <a:srgbClr val="FFC000"/>
                </a:solidFill>
              </a:rPr>
              <a:t>Heisenberg Uncertainty Principle</a:t>
            </a:r>
            <a:r>
              <a:rPr lang="en-US" sz="2000" dirty="0"/>
              <a:t>: impossible to know both an object's position and velocity -- at the same time </a:t>
            </a:r>
          </a:p>
          <a:p>
            <a:endParaRPr lang="en-US" dirty="0"/>
          </a:p>
          <a:p>
            <a:endParaRPr lang="en-US" dirty="0"/>
          </a:p>
          <a:p>
            <a:endParaRPr lang="en-US" dirty="0"/>
          </a:p>
          <a:p>
            <a:endParaRPr lang="en-US" dirty="0"/>
          </a:p>
          <a:p>
            <a:endParaRPr lang="en-US" dirty="0"/>
          </a:p>
        </p:txBody>
      </p:sp>
      <p:cxnSp>
        <p:nvCxnSpPr>
          <p:cNvPr id="6" name="Straight Connector 5"/>
          <p:cNvCxnSpPr/>
          <p:nvPr/>
        </p:nvCxnSpPr>
        <p:spPr>
          <a:xfrm>
            <a:off x="838200" y="1711237"/>
            <a:ext cx="8549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461504" y="2279022"/>
            <a:ext cx="4063549" cy="2146674"/>
          </a:xfrm>
          <a:prstGeom prst="rect">
            <a:avLst/>
          </a:prstGeom>
        </p:spPr>
      </p:pic>
    </p:spTree>
    <p:extLst>
      <p:ext uri="{BB962C8B-B14F-4D97-AF65-F5344CB8AC3E}">
        <p14:creationId xmlns:p14="http://schemas.microsoft.com/office/powerpoint/2010/main" val="615831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402" y="364455"/>
            <a:ext cx="9720072" cy="1499616"/>
          </a:xfrm>
        </p:spPr>
        <p:txBody>
          <a:bodyPr vert="horz" lIns="91440" tIns="45720" rIns="91440" bIns="45720" rtlCol="0" anchor="b">
            <a:normAutofit/>
          </a:bodyPr>
          <a:lstStyle/>
          <a:p>
            <a:pPr>
              <a:lnSpc>
                <a:spcPct val="85000"/>
              </a:lnSpc>
            </a:pPr>
            <a:r>
              <a:rPr lang="en-US" sz="4600" spc="-120" dirty="0"/>
              <a:t>Silicon Valley – Schrodinger’s Cat</a:t>
            </a:r>
          </a:p>
        </p:txBody>
      </p:sp>
      <p:pic>
        <p:nvPicPr>
          <p:cNvPr id="6" name="hTVdL_BNO-U"/>
          <p:cNvPicPr>
            <a:picLocks noGrp="1" noRot="1" noChangeAspect="1"/>
          </p:cNvPicPr>
          <p:nvPr>
            <p:ph idx="1"/>
            <a:videoFile r:link="rId1"/>
          </p:nvPr>
        </p:nvPicPr>
        <p:blipFill>
          <a:blip r:embed="rId3"/>
          <a:stretch>
            <a:fillRect/>
          </a:stretch>
        </p:blipFill>
        <p:spPr>
          <a:xfrm>
            <a:off x="1906679" y="2268407"/>
            <a:ext cx="7396035" cy="4160270"/>
          </a:xfrm>
          <a:prstGeom prst="rect">
            <a:avLst/>
          </a:prstGeom>
        </p:spPr>
      </p:pic>
      <p:cxnSp>
        <p:nvCxnSpPr>
          <p:cNvPr id="5" name="Straight Connector 4"/>
          <p:cNvCxnSpPr/>
          <p:nvPr/>
        </p:nvCxnSpPr>
        <p:spPr>
          <a:xfrm flipV="1">
            <a:off x="894806" y="1789615"/>
            <a:ext cx="8915400" cy="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9521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6009"/>
            <a:ext cx="9720072" cy="1499616"/>
          </a:xfrm>
        </p:spPr>
        <p:txBody>
          <a:bodyPr vert="horz" lIns="91440" tIns="45720" rIns="91440" bIns="45720" rtlCol="0" anchor="b">
            <a:normAutofit/>
          </a:bodyPr>
          <a:lstStyle/>
          <a:p>
            <a:pPr>
              <a:lnSpc>
                <a:spcPct val="85000"/>
              </a:lnSpc>
            </a:pPr>
            <a:r>
              <a:rPr lang="en-US" sz="5400" spc="-120" dirty="0"/>
              <a:t>What is Quantum Computing?</a:t>
            </a:r>
          </a:p>
        </p:txBody>
      </p:sp>
      <p:sp>
        <p:nvSpPr>
          <p:cNvPr id="3" name="Content Placeholder 2"/>
          <p:cNvSpPr>
            <a:spLocks noGrp="1"/>
          </p:cNvSpPr>
          <p:nvPr>
            <p:ph idx="1"/>
          </p:nvPr>
        </p:nvSpPr>
        <p:spPr>
          <a:xfrm>
            <a:off x="838200" y="1962785"/>
            <a:ext cx="6233160" cy="4351338"/>
          </a:xfrm>
        </p:spPr>
        <p:txBody>
          <a:bodyPr>
            <a:normAutofit fontScale="92500" lnSpcReduction="10000"/>
          </a:bodyPr>
          <a:lstStyle/>
          <a:p>
            <a:pPr>
              <a:lnSpc>
                <a:spcPct val="90000"/>
              </a:lnSpc>
            </a:pPr>
            <a:r>
              <a:rPr lang="en-US" sz="2400" dirty="0"/>
              <a:t>Computation Systems that use quantum mechanics to process data</a:t>
            </a:r>
          </a:p>
          <a:p>
            <a:pPr>
              <a:lnSpc>
                <a:spcPct val="90000"/>
              </a:lnSpc>
            </a:pPr>
            <a:r>
              <a:rPr lang="en-US" sz="2400" dirty="0"/>
              <a:t>Different than classical computer</a:t>
            </a:r>
          </a:p>
          <a:p>
            <a:pPr lvl="1">
              <a:lnSpc>
                <a:spcPct val="90000"/>
              </a:lnSpc>
            </a:pPr>
            <a:r>
              <a:rPr lang="en-US" sz="2000" dirty="0"/>
              <a:t>No transistors or diodes</a:t>
            </a:r>
          </a:p>
          <a:p>
            <a:pPr>
              <a:lnSpc>
                <a:spcPct val="90000"/>
              </a:lnSpc>
            </a:pPr>
            <a:r>
              <a:rPr lang="en-US" sz="2400" dirty="0"/>
              <a:t>Stores information as either 1,0 in Qubits</a:t>
            </a:r>
          </a:p>
          <a:p>
            <a:pPr lvl="1">
              <a:lnSpc>
                <a:spcPct val="90000"/>
              </a:lnSpc>
            </a:pPr>
            <a:r>
              <a:rPr lang="en-US" sz="2000" dirty="0"/>
              <a:t>Quantum superposition of both states</a:t>
            </a:r>
          </a:p>
          <a:p>
            <a:pPr>
              <a:lnSpc>
                <a:spcPct val="90000"/>
              </a:lnSpc>
            </a:pPr>
            <a:r>
              <a:rPr lang="en-US" sz="2400" dirty="0">
                <a:solidFill>
                  <a:srgbClr val="FFC000"/>
                </a:solidFill>
              </a:rPr>
              <a:t>Parallelism</a:t>
            </a:r>
            <a:r>
              <a:rPr lang="en-US" sz="2400" dirty="0"/>
              <a:t>: can perform multiple computations simultaneously</a:t>
            </a:r>
          </a:p>
          <a:p>
            <a:pPr lvl="1">
              <a:lnSpc>
                <a:spcPct val="90000"/>
              </a:lnSpc>
            </a:pPr>
            <a:r>
              <a:rPr lang="en-US" sz="2100" dirty="0"/>
              <a:t>2 Qubits = 4 Bits</a:t>
            </a:r>
          </a:p>
          <a:p>
            <a:pPr lvl="1">
              <a:lnSpc>
                <a:spcPct val="90000"/>
              </a:lnSpc>
            </a:pPr>
            <a:r>
              <a:rPr lang="en-US" sz="2200" dirty="0"/>
              <a:t>3 Qubits = 8 Bits</a:t>
            </a:r>
            <a:endParaRPr lang="en-US" dirty="0"/>
          </a:p>
          <a:p>
            <a:pPr lvl="1">
              <a:lnSpc>
                <a:spcPct val="90000"/>
              </a:lnSpc>
            </a:pPr>
            <a:r>
              <a:rPr lang="en-US" sz="2300" dirty="0"/>
              <a:t>4 Qubits = 16 Bits</a:t>
            </a:r>
          </a:p>
          <a:p>
            <a:pPr lvl="1">
              <a:lnSpc>
                <a:spcPct val="90000"/>
              </a:lnSpc>
            </a:pPr>
            <a:r>
              <a:rPr lang="en-US" sz="2400" dirty="0"/>
              <a:t>10 Qubits = 1,024 Bits</a:t>
            </a:r>
          </a:p>
          <a:p>
            <a:pPr lvl="1">
              <a:lnSpc>
                <a:spcPct val="90000"/>
              </a:lnSpc>
            </a:pPr>
            <a:r>
              <a:rPr lang="en-US" sz="2500" dirty="0"/>
              <a:t>30 Qubits = 107,373,568</a:t>
            </a:r>
          </a:p>
          <a:p>
            <a:pPr marL="457200" lvl="1" indent="0">
              <a:lnSpc>
                <a:spcPct val="90000"/>
              </a:lnSpc>
              <a:buNone/>
            </a:pPr>
            <a:endParaRPr lang="en-US" dirty="0"/>
          </a:p>
          <a:p>
            <a:pPr lvl="1">
              <a:lnSpc>
                <a:spcPct val="90000"/>
              </a:lnSpc>
            </a:pPr>
            <a:endParaRPr lang="en-US" sz="2000" dirty="0"/>
          </a:p>
          <a:p>
            <a:pPr lvl="1">
              <a:lnSpc>
                <a:spcPct val="90000"/>
              </a:lnSpc>
            </a:pPr>
            <a:endParaRPr lang="en-US" sz="2000" dirty="0"/>
          </a:p>
          <a:p>
            <a:pPr>
              <a:lnSpc>
                <a:spcPct val="90000"/>
              </a:lnSpc>
            </a:pPr>
            <a:endParaRPr lang="en-US" sz="2400" dirty="0"/>
          </a:p>
        </p:txBody>
      </p:sp>
      <p:pic>
        <p:nvPicPr>
          <p:cNvPr id="6" name="Picture 5"/>
          <p:cNvPicPr>
            <a:picLocks noChangeAspect="1"/>
          </p:cNvPicPr>
          <p:nvPr/>
        </p:nvPicPr>
        <p:blipFill>
          <a:blip r:embed="rId2"/>
          <a:stretch>
            <a:fillRect/>
          </a:stretch>
        </p:blipFill>
        <p:spPr>
          <a:xfrm>
            <a:off x="7326086" y="2161122"/>
            <a:ext cx="3443087" cy="3954663"/>
          </a:xfrm>
          <a:prstGeom prst="rect">
            <a:avLst/>
          </a:prstGeom>
        </p:spPr>
      </p:pic>
      <p:cxnSp>
        <p:nvCxnSpPr>
          <p:cNvPr id="7" name="Straight Connector 6"/>
          <p:cNvCxnSpPr/>
          <p:nvPr/>
        </p:nvCxnSpPr>
        <p:spPr>
          <a:xfrm flipV="1">
            <a:off x="1005840" y="1717767"/>
            <a:ext cx="9281160" cy="6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93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a:stretch/>
        </p:blipFill>
        <p:spPr>
          <a:xfrm>
            <a:off x="1300205" y="835873"/>
            <a:ext cx="4001315" cy="5196514"/>
          </a:xfrm>
          <a:prstGeom prst="rect">
            <a:avLst/>
          </a:prstGeom>
        </p:spPr>
      </p:pic>
      <p:sp>
        <p:nvSpPr>
          <p:cNvPr id="2" name="Title 1"/>
          <p:cNvSpPr>
            <a:spLocks noGrp="1"/>
          </p:cNvSpPr>
          <p:nvPr>
            <p:ph type="title"/>
          </p:nvPr>
        </p:nvSpPr>
        <p:spPr>
          <a:xfrm>
            <a:off x="5556348" y="353482"/>
            <a:ext cx="6587613" cy="1658198"/>
          </a:xfrm>
        </p:spPr>
        <p:txBody>
          <a:bodyPr vert="horz" lIns="91440" tIns="45720" rIns="91440" bIns="45720" rtlCol="0" anchor="b">
            <a:normAutofit/>
          </a:bodyPr>
          <a:lstStyle/>
          <a:p>
            <a:pPr>
              <a:lnSpc>
                <a:spcPct val="85000"/>
              </a:lnSpc>
            </a:pPr>
            <a:r>
              <a:rPr lang="en-US" sz="5400" spc="-120" dirty="0">
                <a:solidFill>
                  <a:schemeClr val="bg1"/>
                </a:solidFill>
              </a:rPr>
              <a:t>Applications</a:t>
            </a:r>
          </a:p>
        </p:txBody>
      </p:sp>
      <p:sp>
        <p:nvSpPr>
          <p:cNvPr id="3" name="Content Placeholder 2"/>
          <p:cNvSpPr>
            <a:spLocks noGrp="1"/>
          </p:cNvSpPr>
          <p:nvPr>
            <p:ph idx="1"/>
          </p:nvPr>
        </p:nvSpPr>
        <p:spPr>
          <a:xfrm>
            <a:off x="5556349" y="2068103"/>
            <a:ext cx="6587613" cy="3864732"/>
          </a:xfrm>
        </p:spPr>
        <p:txBody>
          <a:bodyPr>
            <a:noAutofit/>
          </a:bodyPr>
          <a:lstStyle/>
          <a:p>
            <a:pPr>
              <a:buFont typeface="Arial" panose="020B0604020202020204" pitchFamily="34" charset="0"/>
              <a:buChar char="•"/>
            </a:pPr>
            <a:r>
              <a:rPr lang="en-US" sz="2500" dirty="0"/>
              <a:t>Encryption</a:t>
            </a:r>
          </a:p>
          <a:p>
            <a:pPr>
              <a:buFont typeface="Arial" panose="020B0604020202020204" pitchFamily="34" charset="0"/>
              <a:buChar char="•"/>
            </a:pPr>
            <a:r>
              <a:rPr lang="en-US" sz="2500" dirty="0"/>
              <a:t>Cryptography</a:t>
            </a:r>
          </a:p>
          <a:p>
            <a:pPr>
              <a:buFont typeface="Arial" panose="020B0604020202020204" pitchFamily="34" charset="0"/>
              <a:buChar char="•"/>
            </a:pPr>
            <a:r>
              <a:rPr lang="en-US" sz="2500" dirty="0"/>
              <a:t>Artificial Intelligence</a:t>
            </a:r>
          </a:p>
          <a:p>
            <a:pPr>
              <a:buFont typeface="Arial" panose="020B0604020202020204" pitchFamily="34" charset="0"/>
              <a:buChar char="•"/>
            </a:pPr>
            <a:r>
              <a:rPr lang="en-US" sz="2500" dirty="0"/>
              <a:t>Teleportation</a:t>
            </a:r>
          </a:p>
          <a:p>
            <a:pPr>
              <a:buFont typeface="Arial" panose="020B0604020202020204" pitchFamily="34" charset="0"/>
              <a:buChar char="•"/>
            </a:pPr>
            <a:r>
              <a:rPr lang="en-US" sz="2500" dirty="0"/>
              <a:t>Quantum Communication</a:t>
            </a:r>
          </a:p>
          <a:p>
            <a:pPr>
              <a:buFont typeface="Arial" panose="020B0604020202020204" pitchFamily="34" charset="0"/>
              <a:buChar char="•"/>
            </a:pPr>
            <a:r>
              <a:rPr lang="en-US" sz="2500" dirty="0"/>
              <a:t>Big Data</a:t>
            </a:r>
          </a:p>
          <a:p>
            <a:pPr>
              <a:buFont typeface="Arial" panose="020B0604020202020204" pitchFamily="34" charset="0"/>
              <a:buChar char="•"/>
            </a:pPr>
            <a:r>
              <a:rPr lang="en-US" sz="2500" dirty="0"/>
              <a:t>Pharmaceuticals</a:t>
            </a:r>
          </a:p>
          <a:p>
            <a:endParaRPr lang="en-US" sz="2500" dirty="0"/>
          </a:p>
        </p:txBody>
      </p:sp>
      <p:cxnSp>
        <p:nvCxnSpPr>
          <p:cNvPr id="6" name="Straight Connector 5"/>
          <p:cNvCxnSpPr/>
          <p:nvPr/>
        </p:nvCxnSpPr>
        <p:spPr>
          <a:xfrm>
            <a:off x="5615132" y="1933119"/>
            <a:ext cx="39730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00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6009"/>
            <a:ext cx="9720072" cy="1499616"/>
          </a:xfrm>
        </p:spPr>
        <p:txBody>
          <a:bodyPr vert="horz" lIns="91440" tIns="45720" rIns="91440" bIns="45720" rtlCol="0" anchor="b">
            <a:normAutofit/>
          </a:bodyPr>
          <a:lstStyle/>
          <a:p>
            <a:pPr>
              <a:lnSpc>
                <a:spcPct val="85000"/>
              </a:lnSpc>
            </a:pPr>
            <a:r>
              <a:rPr lang="en-US" sz="5400" spc="-120" dirty="0">
                <a:solidFill>
                  <a:schemeClr val="bg1"/>
                </a:solidFill>
              </a:rPr>
              <a:t>Risk: Encryption</a:t>
            </a:r>
          </a:p>
        </p:txBody>
      </p:sp>
      <p:sp>
        <p:nvSpPr>
          <p:cNvPr id="3" name="Content Placeholder 2"/>
          <p:cNvSpPr>
            <a:spLocks noGrp="1"/>
          </p:cNvSpPr>
          <p:nvPr>
            <p:ph idx="1"/>
          </p:nvPr>
        </p:nvSpPr>
        <p:spPr>
          <a:xfrm>
            <a:off x="838200" y="1825625"/>
            <a:ext cx="6866744" cy="4351338"/>
          </a:xfrm>
        </p:spPr>
        <p:txBody>
          <a:bodyPr>
            <a:normAutofit fontScale="92500"/>
          </a:bodyPr>
          <a:lstStyle/>
          <a:p>
            <a:r>
              <a:rPr lang="en-US" sz="2400" dirty="0"/>
              <a:t>Theoretically capable of breaking modern encryption</a:t>
            </a:r>
          </a:p>
          <a:p>
            <a:r>
              <a:rPr lang="en-US" sz="2400" dirty="0"/>
              <a:t>Superposition allows simultaneous attack of different parts of code</a:t>
            </a:r>
          </a:p>
          <a:p>
            <a:r>
              <a:rPr lang="en-US" sz="2400" dirty="0"/>
              <a:t>Current encryption standards are vulnerable</a:t>
            </a:r>
          </a:p>
          <a:p>
            <a:pPr lvl="1"/>
            <a:r>
              <a:rPr lang="en-US" sz="2000" dirty="0"/>
              <a:t>Based on prime numbers</a:t>
            </a:r>
          </a:p>
          <a:p>
            <a:pPr lvl="1"/>
            <a:r>
              <a:rPr lang="en-US" sz="2000" dirty="0"/>
              <a:t>Large prime numbers difficult to factor</a:t>
            </a:r>
          </a:p>
          <a:p>
            <a:pPr lvl="1"/>
            <a:r>
              <a:rPr lang="en-US" sz="2000" dirty="0"/>
              <a:t>Easy to multiply large prime numbers</a:t>
            </a:r>
          </a:p>
          <a:p>
            <a:pPr lvl="1"/>
            <a:r>
              <a:rPr lang="en-US" sz="2000" dirty="0"/>
              <a:t>Difficult to reverse for current computers</a:t>
            </a:r>
          </a:p>
          <a:p>
            <a:r>
              <a:rPr lang="en-US" sz="2400" dirty="0"/>
              <a:t>Still over a decade away</a:t>
            </a:r>
          </a:p>
          <a:p>
            <a:pPr lvl="1"/>
            <a:endParaRPr lang="en-US" sz="2000" dirty="0"/>
          </a:p>
        </p:txBody>
      </p:sp>
      <p:pic>
        <p:nvPicPr>
          <p:cNvPr id="4" name="Picture 3"/>
          <p:cNvPicPr>
            <a:picLocks noChangeAspect="1"/>
          </p:cNvPicPr>
          <p:nvPr/>
        </p:nvPicPr>
        <p:blipFill>
          <a:blip r:embed="rId2"/>
          <a:stretch>
            <a:fillRect/>
          </a:stretch>
        </p:blipFill>
        <p:spPr>
          <a:xfrm>
            <a:off x="7704944" y="1825625"/>
            <a:ext cx="4092762" cy="2909180"/>
          </a:xfrm>
          <a:prstGeom prst="rect">
            <a:avLst/>
          </a:prstGeom>
        </p:spPr>
      </p:pic>
    </p:spTree>
    <p:extLst>
      <p:ext uri="{BB962C8B-B14F-4D97-AF65-F5344CB8AC3E}">
        <p14:creationId xmlns:p14="http://schemas.microsoft.com/office/powerpoint/2010/main" val="200270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26853" r="22451"/>
          <a:stretch/>
        </p:blipFill>
        <p:spPr>
          <a:xfrm>
            <a:off x="20" y="10"/>
            <a:ext cx="4635571" cy="6857990"/>
          </a:xfrm>
          <a:prstGeom prst="rect">
            <a:avLst/>
          </a:prstGeom>
          <a:effectLst/>
        </p:spPr>
      </p:pic>
      <p:sp>
        <p:nvSpPr>
          <p:cNvPr id="2" name="Title 1"/>
          <p:cNvSpPr>
            <a:spLocks noGrp="1"/>
          </p:cNvSpPr>
          <p:nvPr>
            <p:ph type="title"/>
          </p:nvPr>
        </p:nvSpPr>
        <p:spPr>
          <a:xfrm>
            <a:off x="4965431" y="1016189"/>
            <a:ext cx="7226569" cy="1219203"/>
          </a:xfrm>
        </p:spPr>
        <p:txBody>
          <a:bodyPr vert="horz" lIns="91440" tIns="45720" rIns="91440" bIns="45720" rtlCol="0" anchor="b">
            <a:noAutofit/>
          </a:bodyPr>
          <a:lstStyle/>
          <a:p>
            <a:pPr>
              <a:lnSpc>
                <a:spcPct val="85000"/>
              </a:lnSpc>
            </a:pPr>
            <a:r>
              <a:rPr lang="en-US" sz="3200" spc="-120" dirty="0">
                <a:solidFill>
                  <a:schemeClr val="bg1"/>
                </a:solidFill>
              </a:rPr>
              <a:t>Control – Quantum Key Distribution	</a:t>
            </a:r>
          </a:p>
        </p:txBody>
      </p:sp>
      <p:sp>
        <p:nvSpPr>
          <p:cNvPr id="3" name="Content Placeholder 2"/>
          <p:cNvSpPr>
            <a:spLocks noGrp="1"/>
          </p:cNvSpPr>
          <p:nvPr>
            <p:ph idx="1"/>
          </p:nvPr>
        </p:nvSpPr>
        <p:spPr>
          <a:xfrm>
            <a:off x="4965431" y="1926237"/>
            <a:ext cx="6586489" cy="3785419"/>
          </a:xfrm>
        </p:spPr>
        <p:txBody>
          <a:bodyPr>
            <a:noAutofit/>
          </a:bodyPr>
          <a:lstStyle/>
          <a:p>
            <a:r>
              <a:rPr lang="en-US" sz="2200" dirty="0"/>
              <a:t>Only known method for transmitting a key long distances proven secure under Quantum Mechanic laws</a:t>
            </a:r>
          </a:p>
          <a:p>
            <a:r>
              <a:rPr lang="en-US" sz="2200" dirty="0"/>
              <a:t>Relies on: </a:t>
            </a:r>
          </a:p>
          <a:p>
            <a:pPr lvl="1"/>
            <a:r>
              <a:rPr lang="en-US" sz="2200" b="1" dirty="0"/>
              <a:t>Mathematics</a:t>
            </a:r>
            <a:r>
              <a:rPr lang="en-US" sz="2200" dirty="0"/>
              <a:t> (Public Key Encryption): </a:t>
            </a:r>
          </a:p>
          <a:p>
            <a:pPr lvl="1"/>
            <a:r>
              <a:rPr lang="en-US" sz="2200" b="1" dirty="0"/>
              <a:t>Quantum Mechanics </a:t>
            </a:r>
            <a:r>
              <a:rPr lang="en-US" sz="2200" dirty="0"/>
              <a:t>(Quantum Cryptography)</a:t>
            </a:r>
          </a:p>
          <a:p>
            <a:r>
              <a:rPr lang="en-US" sz="2200" dirty="0"/>
              <a:t>Randomly generates keys</a:t>
            </a:r>
          </a:p>
          <a:p>
            <a:r>
              <a:rPr lang="en-US" sz="2200" dirty="0"/>
              <a:t>Transmits data through </a:t>
            </a:r>
            <a:r>
              <a:rPr lang="en-US" sz="2200" dirty="0">
                <a:solidFill>
                  <a:srgbClr val="FFC000"/>
                </a:solidFill>
              </a:rPr>
              <a:t>photons</a:t>
            </a:r>
            <a:r>
              <a:rPr lang="en-US" sz="2200" dirty="0"/>
              <a:t> (light)</a:t>
            </a:r>
          </a:p>
          <a:p>
            <a:r>
              <a:rPr lang="en-US" sz="2200" dirty="0"/>
              <a:t>“</a:t>
            </a:r>
            <a:r>
              <a:rPr lang="en-US" sz="2200" dirty="0">
                <a:solidFill>
                  <a:srgbClr val="FFC000"/>
                </a:solidFill>
              </a:rPr>
              <a:t>Man-in-the-Middle</a:t>
            </a:r>
            <a:r>
              <a:rPr lang="en-US" sz="2200" dirty="0"/>
              <a:t>” attacks impossible</a:t>
            </a:r>
          </a:p>
        </p:txBody>
      </p:sp>
      <p:cxnSp>
        <p:nvCxnSpPr>
          <p:cNvPr id="5" name="Straight Connector 4"/>
          <p:cNvCxnSpPr/>
          <p:nvPr/>
        </p:nvCxnSpPr>
        <p:spPr>
          <a:xfrm>
            <a:off x="5048794" y="1808958"/>
            <a:ext cx="6570617" cy="62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6397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1">
      <a:dk1>
        <a:srgbClr val="FFFFFF"/>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2383</TotalTime>
  <Words>433</Words>
  <Application>Microsoft Office PowerPoint</Application>
  <PresentationFormat>Widescreen</PresentationFormat>
  <Paragraphs>93</Paragraphs>
  <Slides>11</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Tw Cen MT</vt:lpstr>
      <vt:lpstr>Circuit</vt:lpstr>
      <vt:lpstr>Quantum Computing</vt:lpstr>
      <vt:lpstr>Introduction</vt:lpstr>
      <vt:lpstr>PowerPoint Presentation</vt:lpstr>
      <vt:lpstr>Quantum Mechanic Principles</vt:lpstr>
      <vt:lpstr>Silicon Valley – Schrodinger’s Cat</vt:lpstr>
      <vt:lpstr>What is Quantum Computing?</vt:lpstr>
      <vt:lpstr>Applications</vt:lpstr>
      <vt:lpstr>Risk: Encryption</vt:lpstr>
      <vt:lpstr>Control – Quantum Key Distribution </vt:lpstr>
      <vt:lpstr>Why is Quantum Key Distribution Secure?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Tarlow</dc:creator>
  <cp:lastModifiedBy>Joshua Tarlow</cp:lastModifiedBy>
  <cp:revision>56</cp:revision>
  <dcterms:created xsi:type="dcterms:W3CDTF">2016-11-23T21:21:35Z</dcterms:created>
  <dcterms:modified xsi:type="dcterms:W3CDTF">2016-12-06T17:55:54Z</dcterms:modified>
</cp:coreProperties>
</file>