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C3A877A-50FF-48BF-9105-12955463095B}">
  <a:tblStyle styleId="{0C3A877A-50FF-48BF-9105-12955463095B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62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6517848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timelines/zq376fr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ww.aaai.org/ojs/index.php/aimagazine/article/view/1848/1746" TargetMode="External"/><Relationship Id="rId4" Type="http://schemas.openxmlformats.org/officeDocument/2006/relationships/hyperlink" Target="http://aitopics.org/topic/history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841561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1) the use of sophisticated passwords can secure wireless network and prevent hackers from attempting to attack passwords; 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2) the use of Enterprise (802.1X) security can provide better security because it is more complex and requires a RADIUS authentication service; 3) the use of Wireless Intrusion Prevention System(WIPS) can help detect rogue Aps, denial-of-services(DoS) attacks, and other network security issues</a:t>
            </a:r>
          </a:p>
        </p:txBody>
      </p:sp>
    </p:spTree>
    <p:extLst>
      <p:ext uri="{BB962C8B-B14F-4D97-AF65-F5344CB8AC3E}">
        <p14:creationId xmlns:p14="http://schemas.microsoft.com/office/powerpoint/2010/main" val="6903506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142853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045583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65879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324370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390671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840709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22701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60557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03891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beginnings of artificial intelligence are traced to philosophy, fiction, and imagination. Early inventions in electronics, engineering, and many other disciplines have influenced AI.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Science Fiction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Greek Mythology - Scriptures of Zeus speaking of a bronze man who can protect the beaches of Crete.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iRobot - Isaac Asimov published a series of stories about machine AI, 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“Three Laws of Robotics” included risks and mitigation techniques to prevent machines from becoming smarter than humans.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http://www.bbc.co.uk/timelines/zq376fr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http://aitopics.org/topic/history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http://www.aaai.org/ojs/index.php/aimagazine/article/view/1848/1746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64090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6064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000126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480357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42880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81873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Even millions of self-driving cars are likely to be taking to the road in a few years, they are also providing millions of targets for hackers.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Those attacks would put human lives at immediate risk, whereas other hacks do not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(personal information)Consider how passengers in self-driving cars, they will spend their travel time on watching movies, TVs, or working. But some will be shopping, banking, and others, and those sensitive data may be transferred via a potentially hackable wireless connection.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(vehicle-vehicle communication technology) alerts vehicles to avoid accidents. However, if hackers use this technology, that will become a weapon for people</a:t>
            </a:r>
          </a:p>
        </p:txBody>
      </p:sp>
    </p:spTree>
    <p:extLst>
      <p:ext uri="{BB962C8B-B14F-4D97-AF65-F5344CB8AC3E}">
        <p14:creationId xmlns:p14="http://schemas.microsoft.com/office/powerpoint/2010/main" val="2825701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ubTitle" idx="4294967295"/>
          </p:nvPr>
        </p:nvSpPr>
        <p:spPr>
          <a:xfrm>
            <a:off x="186600" y="4350900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9FC5E8"/>
                </a:solidFill>
              </a:rPr>
              <a:t>Fred, Priya, Wen Ting, Yulun, Yu Ming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Controls with Self-Driving Cars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Stronger WI-FI security will mitigate risks that associated with security vulnerabilities with the mobile WI-FI system</a:t>
            </a:r>
          </a:p>
          <a:p>
            <a:pPr marL="1371600" lvl="0" indent="-228600" rtl="0">
              <a:spcBef>
                <a:spcPts val="0"/>
              </a:spcBef>
              <a:buAutoNum type="arabicPeriod"/>
            </a:pPr>
            <a:r>
              <a:rPr lang="en"/>
              <a:t>The use of sophisticated passwords</a:t>
            </a:r>
          </a:p>
          <a:p>
            <a:pPr marL="1371600" lvl="0" indent="-228600" rtl="0">
              <a:spcBef>
                <a:spcPts val="0"/>
              </a:spcBef>
              <a:buAutoNum type="arabicPeriod"/>
            </a:pPr>
            <a:r>
              <a:rPr lang="en"/>
              <a:t>The use of Enterprise(802.1X) security</a:t>
            </a:r>
          </a:p>
          <a:p>
            <a:pPr marL="1371600" lvl="0" indent="-228600" rtl="0">
              <a:spcBef>
                <a:spcPts val="0"/>
              </a:spcBef>
              <a:buAutoNum type="arabicPeriod"/>
            </a:pPr>
            <a:r>
              <a:rPr lang="en"/>
              <a:t>The use of Wireless Intrusion Prevention System(WIPS)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In the future, 5G will be ultra-reliable and higher speed for network connections.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Customer service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198750" y="1129300"/>
            <a:ext cx="8520600" cy="3808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AI customer service provides a human-like, conversational, consistent, relevant tool to direct customers with the right information before customers got help from a real customer representative. </a:t>
            </a:r>
          </a:p>
          <a:p>
            <a:pPr marL="914400" lvl="0" indent="-2286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Char char="➢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optimize case handling time </a:t>
            </a:r>
          </a:p>
          <a:p>
            <a:pPr marL="914400" lvl="0" indent="-2286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➢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improve agent satisfaction </a:t>
            </a:r>
          </a:p>
          <a:p>
            <a:pPr marL="914400" lvl="0" indent="-2286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➢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drive service quality and customer satisfaction </a:t>
            </a:r>
          </a:p>
          <a:p>
            <a:pPr marL="914400" lvl="0" indent="-2286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➢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reinforce the call center for peak activity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24" name="Shape 124" descr="product-logs-illustration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76598" y="2762775"/>
            <a:ext cx="2855699" cy="1251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Shape 125" descr="Screen Shot 2016-12-04 at 6.59.54 PM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2225" y="2868387"/>
            <a:ext cx="315300" cy="3306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pic>
      <p:pic>
        <p:nvPicPr>
          <p:cNvPr id="126" name="Shape 126" descr="Screen Shot 2016-12-04 at 7.00.52 PM.jp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42225" y="3438099"/>
            <a:ext cx="315300" cy="3315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pic>
      <p:pic>
        <p:nvPicPr>
          <p:cNvPr id="127" name="Shape 127" descr="Screen Shot 2016-12-04 at 7.01.54 PM.jpg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42223" y="4008700"/>
            <a:ext cx="315300" cy="3315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pic>
      <p:pic>
        <p:nvPicPr>
          <p:cNvPr id="128" name="Shape 128" descr="Screen Shot 2016-12-04 at 7.02.50 PM.jpg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42225" y="4527975"/>
            <a:ext cx="315300" cy="3315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it works?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35" name="Shape 135" descr="Screen Shot 2016-12-04 at 6.57.33 PM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18400" y="1283875"/>
            <a:ext cx="4507200" cy="3153600"/>
          </a:xfrm>
          <a:prstGeom prst="roundRect">
            <a:avLst>
              <a:gd name="adj" fmla="val 16667"/>
            </a:avLst>
          </a:prstGeom>
          <a:noFill/>
          <a:ln w="11430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Risk with Customer Service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Poorly developed and scripted bot</a:t>
            </a:r>
          </a:p>
          <a:p>
            <a:pPr marL="914400" lvl="1" indent="-228600" rtl="0">
              <a:spcBef>
                <a:spcPts val="0"/>
              </a:spcBef>
              <a:buAutoNum type="alphaLcPeriod"/>
            </a:pPr>
            <a:r>
              <a:rPr lang="en"/>
              <a:t>Take customers to the wrong path</a:t>
            </a:r>
          </a:p>
          <a:p>
            <a:pPr marL="914400" lvl="1" indent="-228600" rtl="0">
              <a:spcBef>
                <a:spcPts val="0"/>
              </a:spcBef>
              <a:buAutoNum type="alphaLcPeriod"/>
            </a:pPr>
            <a:r>
              <a:rPr lang="en"/>
              <a:t>Don’t fully understand what customers want</a:t>
            </a:r>
          </a:p>
          <a:p>
            <a:pPr marL="914400" lvl="1" indent="-228600" rtl="0">
              <a:spcBef>
                <a:spcPts val="0"/>
              </a:spcBef>
              <a:buAutoNum type="alphaLcPeriod"/>
            </a:pPr>
            <a:r>
              <a:rPr lang="en"/>
              <a:t>Lack of soft skills</a:t>
            </a:r>
          </a:p>
          <a:p>
            <a:pPr marL="1371600" lvl="2" indent="-228600" rtl="0">
              <a:spcBef>
                <a:spcPts val="0"/>
              </a:spcBef>
              <a:buAutoNum type="romanLcPeriod"/>
            </a:pPr>
            <a:r>
              <a:rPr lang="en"/>
              <a:t>Thousand of ways to ask the same questions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Easily become a target for hackers by connecting the AI customer service software to the main network domain of the company</a:t>
            </a:r>
          </a:p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Controls to mitigate the risk of artificial intelligence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1.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	</a:t>
            </a:r>
            <a:r>
              <a:rPr lang="en">
                <a:solidFill>
                  <a:schemeClr val="dk1"/>
                </a:solidFill>
              </a:rPr>
              <a:t>Monitoring the automated customer service in general</a:t>
            </a:r>
          </a:p>
          <a:p>
            <a:pPr lv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2.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	</a:t>
            </a:r>
            <a:r>
              <a:rPr lang="en">
                <a:solidFill>
                  <a:schemeClr val="dk1"/>
                </a:solidFill>
              </a:rPr>
              <a:t>Invite AI experts and scientists to well-test automated customer service</a:t>
            </a:r>
          </a:p>
          <a:p>
            <a:pPr lv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3.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	</a:t>
            </a:r>
            <a:r>
              <a:rPr lang="en">
                <a:solidFill>
                  <a:schemeClr val="dk1"/>
                </a:solidFill>
              </a:rPr>
              <a:t>Conduct customer satisfaction survey after the service is finished</a:t>
            </a:r>
          </a:p>
          <a:p>
            <a:pPr lv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4.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	</a:t>
            </a:r>
            <a:r>
              <a:rPr lang="en">
                <a:solidFill>
                  <a:schemeClr val="dk1"/>
                </a:solidFill>
              </a:rPr>
              <a:t>Update firewall, encryption security</a:t>
            </a:r>
          </a:p>
          <a:p>
            <a:pPr lv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5.</a:t>
            </a: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	</a:t>
            </a:r>
            <a:r>
              <a:rPr lang="en">
                <a:solidFill>
                  <a:schemeClr val="dk1"/>
                </a:solidFill>
              </a:rPr>
              <a:t>Monthly scan for unauthorized access and malware installation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Artificial Intelligence in smart infusion pumps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AI is used in making medical devices smart to make patient life easy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Smart infusion pumps are used by individual patients or hospitals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Smart pumps deliver fluids, medicines, nutrients depending on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/>
              <a:t>Library of medications</a:t>
            </a:r>
          </a:p>
          <a:p>
            <a:pPr marL="457200" lvl="0" indent="0">
              <a:spcBef>
                <a:spcPts val="0"/>
              </a:spcBef>
              <a:buNone/>
            </a:pPr>
            <a:r>
              <a:rPr lang="en"/>
              <a:t>Patient history</a:t>
            </a:r>
          </a:p>
          <a:p>
            <a:pPr marL="457200" lvl="0" indent="0">
              <a:spcBef>
                <a:spcPts val="0"/>
              </a:spcBef>
              <a:buNone/>
            </a:pPr>
            <a:r>
              <a:rPr lang="en"/>
              <a:t>Patient Current condition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/>
              <a:t>Dosage guidelines</a:t>
            </a:r>
          </a:p>
          <a:p>
            <a:pPr marL="457200" lvl="0" indent="0" rtl="0">
              <a:spcBef>
                <a:spcPts val="0"/>
              </a:spcBef>
              <a:buNone/>
            </a:pPr>
            <a:endParaRPr/>
          </a:p>
          <a:p>
            <a:pPr marL="457200" lvl="0" indent="0" rtl="0">
              <a:spcBef>
                <a:spcPts val="0"/>
              </a:spcBef>
              <a:buNone/>
            </a:pPr>
            <a:endParaRPr/>
          </a:p>
          <a:p>
            <a:pPr marL="0" lvl="0" indent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54" name="Shape 154" descr="ping-banner-mob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15649" y="2553150"/>
            <a:ext cx="3816649" cy="238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Risks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device and controller are connected over wifi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Messages to each other are unencrypted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Attackers can spoof and alter the clear text messages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Potentially forcing pump to deliver unauthorized injections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Attackers can change the medical history or medical library by exploiting the controller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Attackers manipulate the firmware by entering the network or physical access to the pump controller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Controls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softwares that the devices used must be thoroughly checked for vulnerabilities by performing penetration testing and timely risk assessment.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Communication between pumps and monitors and other devices that it communicates to must be encrypted.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Patch management for the softwares, operating system of the medical devices must be up to date.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Strong monitoring mechanism for medical devices on the general network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Ensure medical devices are segregated from the primary local area network and the Internet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Residual risk - </a:t>
            </a:r>
            <a:r>
              <a:rPr lang="en" sz="1800">
                <a:solidFill>
                  <a:schemeClr val="lt2"/>
                </a:solidFill>
              </a:rPr>
              <a:t>Encouraging the thought of AI safety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Destructive methods, exploiting power of AI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Researchers and scientists like Stephen Hawking, Bill Gates, Elon Musk are seriously considering the possibility of superintelligence in our lifetime which can cause hazards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Machines growing smarter than humans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Would systems behave as they are expected to, or behaviour can be unexpected?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235175" y="22400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Artificial Intelligence?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90650" y="761400"/>
            <a:ext cx="76908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The study of computer systems that attempt to model and apply the </a:t>
            </a:r>
            <a:r>
              <a:rPr lang="en" sz="2400" b="1" i="1" u="sng"/>
              <a:t>intelligence</a:t>
            </a:r>
            <a:r>
              <a:rPr lang="en" sz="2400"/>
              <a:t> of the human mind.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 b="1"/>
              <a:t>Intelligence</a:t>
            </a:r>
            <a:r>
              <a:rPr lang="en" sz="2400"/>
              <a:t> is the computational part of the ability to achieve goals in the world. 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Goals of A.I</a:t>
            </a:r>
          </a:p>
          <a:p>
            <a:pPr marL="914400" lvl="1" indent="-381000" rtl="0">
              <a:spcBef>
                <a:spcPts val="0"/>
              </a:spcBef>
              <a:buSzPct val="100000"/>
            </a:pPr>
            <a:r>
              <a:rPr lang="en" sz="2400"/>
              <a:t>To make computers more useful by letting them take over dangerous or tedious tasks from human.</a:t>
            </a:r>
          </a:p>
          <a:p>
            <a:pPr marL="914400" lvl="1" indent="-381000">
              <a:spcBef>
                <a:spcPts val="0"/>
              </a:spcBef>
              <a:buSzPct val="100000"/>
            </a:pPr>
            <a:r>
              <a:rPr lang="en" sz="2400"/>
              <a:t>Understand principle of human intelligence</a:t>
            </a:r>
          </a:p>
        </p:txBody>
      </p:sp>
      <p:pic>
        <p:nvPicPr>
          <p:cNvPr id="61" name="Shape 61" descr="supply-chain-artificial-intelligence-e1455226266635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14498" y="3353975"/>
            <a:ext cx="2563275" cy="1708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The Evolutionary Process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Artificial Intelligence Began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</p:txBody>
      </p:sp>
      <p:graphicFrame>
        <p:nvGraphicFramePr>
          <p:cNvPr id="68" name="Shape 68"/>
          <p:cNvGraphicFramePr/>
          <p:nvPr/>
        </p:nvGraphicFramePr>
        <p:xfrm>
          <a:off x="125500" y="1901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{0C3A877A-50FF-48BF-9105-12955463095B}</a:tableStyleId>
              </a:tblPr>
              <a:tblGrid>
                <a:gridCol w="1111625"/>
                <a:gridCol w="1111625"/>
                <a:gridCol w="1111625"/>
                <a:gridCol w="1111625"/>
                <a:gridCol w="1111625"/>
                <a:gridCol w="1111625"/>
                <a:gridCol w="1111625"/>
                <a:gridCol w="1111625"/>
              </a:tblGrid>
              <a:tr h="50477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Pre WWII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1950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1960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1970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1980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1990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2000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2010</a:t>
                      </a:r>
                    </a:p>
                  </a:txBody>
                  <a:tcPr marL="91425" marR="91425" marT="91425" marB="91425"/>
                </a:tc>
              </a:tr>
              <a:tr h="140347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-Greek Mythology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-Wizard Of Oz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-Science Fiction Books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-Turing test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-Birth of A.I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-General Problem Solver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-Industrial robot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-ELIZA &amp; The First Expert System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-MacHack Chess playing program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-Knowledge based medical diagnosis program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-Commercial expert system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-Polly: Behavior based robotics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-Recommendation Technology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-Mobile Recommendation APPS: Siri, Now, Cortana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-Machine Learning, Deep learning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pic>
        <p:nvPicPr>
          <p:cNvPr id="69" name="Shape 69" descr="AI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64100" y="55350"/>
            <a:ext cx="2431399" cy="1742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Application of A.I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382400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Expert Systems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Natural Language Processing (NLP)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Speech recognition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Computer vision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Robotics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Automatic Programming</a:t>
            </a:r>
          </a:p>
        </p:txBody>
      </p:sp>
      <p:pic>
        <p:nvPicPr>
          <p:cNvPr id="76" name="Shape 76" descr="artificial-intelligence-in-software-engineering-ppt-5-638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22950" y="792950"/>
            <a:ext cx="4677549" cy="3264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demand of A.I has increasing over years...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83" name="Shape 83" descr="4-survey-web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9200" y="1152475"/>
            <a:ext cx="6883100" cy="3495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IBM Watson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Watson?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</a:t>
            </a:r>
            <a:r>
              <a:rPr lang="en" u="sng"/>
              <a:t>Understanding </a:t>
            </a:r>
            <a:r>
              <a:rPr lang="en"/>
              <a:t>The Question &amp; </a:t>
            </a:r>
            <a:r>
              <a:rPr lang="en" u="sng"/>
              <a:t>Answering </a:t>
            </a:r>
            <a:r>
              <a:rPr lang="en"/>
              <a:t>The Question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System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Cluster - 10 Racks, 90 Servers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Processor(s) - 2880 cores w/ DeepQA software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Storage - 1,000,000+ books (World Book Encyclopedia, Wikipedia, Public)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	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	</a:t>
            </a:r>
          </a:p>
        </p:txBody>
      </p:sp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12475" y="216175"/>
            <a:ext cx="2779750" cy="1389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Risk with IBM Watson Technologies 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 the hands of the beholder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/>
              <a:t>Premeditated</a:t>
            </a:r>
            <a:r>
              <a:rPr lang="en"/>
              <a:t> - The Perfect Weapon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Autonomous Weapons</a:t>
            </a:r>
          </a:p>
          <a:p>
            <a:pPr lvl="0">
              <a:spcBef>
                <a:spcPts val="0"/>
              </a:spcBef>
              <a:buNone/>
            </a:pPr>
            <a:r>
              <a:rPr lang="en" u="sng"/>
              <a:t>Unpredictable</a:t>
            </a:r>
            <a:r>
              <a:rPr lang="en"/>
              <a:t> - Too Smart For Our Own Good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Literal / Figurative / Metaphor</a:t>
            </a:r>
          </a:p>
          <a:p>
            <a:pPr lvl="0">
              <a:spcBef>
                <a:spcPts val="0"/>
              </a:spcBef>
              <a:buNone/>
            </a:pPr>
            <a:endParaRPr u="sng"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5099" y="2930428"/>
            <a:ext cx="3357200" cy="2092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75102" y="1005974"/>
            <a:ext cx="3357199" cy="18863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Keeping Society Safe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Security - More or Less?</a:t>
            </a:r>
          </a:p>
          <a:p>
            <a:pPr lvl="0">
              <a:spcBef>
                <a:spcPts val="0"/>
              </a:spcBef>
              <a:buNone/>
            </a:pPr>
            <a:r>
              <a:rPr lang="en" u="sng"/>
              <a:t>Mitigation Procedures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Laws &amp; Liabilities  - NATO, WSO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Privacy- Surveillance, phones, emails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Ethics - Developers, Scientist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Policies &amp; Controls - Goals &amp; Kill Switch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86556" y="1602000"/>
            <a:ext cx="3745749" cy="2805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Risks with Self-driving Car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Self-driving car is a vehicle that is capable of sensing its environment and navigating without human input. 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Mobile WI-FI system risk</a:t>
            </a:r>
          </a:p>
          <a:p>
            <a:pPr marL="1371600" lvl="0" indent="-228600" rtl="0">
              <a:spcBef>
                <a:spcPts val="0"/>
              </a:spcBef>
              <a:buAutoNum type="arabicPeriod"/>
            </a:pPr>
            <a:r>
              <a:rPr lang="en"/>
              <a:t>Allow a car to fold wing mirrors when it changes lanes whilst driving, and brake the car when in motion</a:t>
            </a:r>
          </a:p>
          <a:p>
            <a:pPr marL="1371600" lvl="0" indent="-228600" rtl="0">
              <a:spcBef>
                <a:spcPts val="0"/>
              </a:spcBef>
              <a:buAutoNum type="arabicPeriod"/>
            </a:pPr>
            <a:r>
              <a:rPr lang="en"/>
              <a:t>Personal information lost</a:t>
            </a:r>
          </a:p>
          <a:p>
            <a:pPr marL="1371600" lvl="0" indent="-228600">
              <a:spcBef>
                <a:spcPts val="0"/>
              </a:spcBef>
              <a:buAutoNum type="arabicPeriod"/>
            </a:pPr>
            <a:r>
              <a:rPr lang="en"/>
              <a:t>Hackers control vehicle to vehicle communication technology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950</Words>
  <Application>Microsoft Office PowerPoint</Application>
  <PresentationFormat>On-screen Show (16:9)</PresentationFormat>
  <Paragraphs>153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simple-dark-2</vt:lpstr>
      <vt:lpstr>PowerPoint Presentation</vt:lpstr>
      <vt:lpstr>What is Artificial Intelligence?</vt:lpstr>
      <vt:lpstr>The Evolutionary Process</vt:lpstr>
      <vt:lpstr>Application of A.I</vt:lpstr>
      <vt:lpstr>The demand of A.I has increasing over years...</vt:lpstr>
      <vt:lpstr>IBM Watson</vt:lpstr>
      <vt:lpstr>Risk with IBM Watson Technologies </vt:lpstr>
      <vt:lpstr>Keeping Society Safe</vt:lpstr>
      <vt:lpstr>Risks with Self-driving Car </vt:lpstr>
      <vt:lpstr>Controls with Self-Driving Cars</vt:lpstr>
      <vt:lpstr>Customer service</vt:lpstr>
      <vt:lpstr>How it works?</vt:lpstr>
      <vt:lpstr>Risk with Customer Service</vt:lpstr>
      <vt:lpstr>Controls to mitigate the risk of artificial intelligence</vt:lpstr>
      <vt:lpstr>Artificial Intelligence in smart infusion pumps</vt:lpstr>
      <vt:lpstr>Risks</vt:lpstr>
      <vt:lpstr>Controls</vt:lpstr>
      <vt:lpstr>Residual risk - Encouraging the thought of AI safety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Priya Prasad Pataskar</cp:lastModifiedBy>
  <cp:revision>1</cp:revision>
  <dcterms:modified xsi:type="dcterms:W3CDTF">2016-12-06T15:25:41Z</dcterms:modified>
</cp:coreProperties>
</file>