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gif" ContentType="image/gif"/>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4"/>
  </p:notesMasterIdLst>
  <p:sldIdLst>
    <p:sldId id="256" r:id="rId2"/>
    <p:sldId id="257" r:id="rId3"/>
    <p:sldId id="277" r:id="rId4"/>
    <p:sldId id="278" r:id="rId5"/>
    <p:sldId id="279" r:id="rId6"/>
    <p:sldId id="260" r:id="rId7"/>
    <p:sldId id="261" r:id="rId8"/>
    <p:sldId id="262" r:id="rId9"/>
    <p:sldId id="263" r:id="rId10"/>
    <p:sldId id="264" r:id="rId11"/>
    <p:sldId id="265" r:id="rId12"/>
    <p:sldId id="266" r:id="rId13"/>
    <p:sldId id="267" r:id="rId14"/>
    <p:sldId id="268" r:id="rId15"/>
    <p:sldId id="269" r:id="rId16"/>
    <p:sldId id="280" r:id="rId17"/>
    <p:sldId id="281" r:id="rId18"/>
    <p:sldId id="272" r:id="rId19"/>
    <p:sldId id="273" r:id="rId20"/>
    <p:sldId id="274" r:id="rId21"/>
    <p:sldId id="275" r:id="rId22"/>
    <p:sldId id="276"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42"/>
  </p:normalViewPr>
  <p:slideViewPr>
    <p:cSldViewPr snapToGrid="0">
      <p:cViewPr varScale="1">
        <p:scale>
          <a:sx n="102" d="100"/>
          <a:sy n="102" d="100"/>
        </p:scale>
        <p:origin x="176"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75585062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 name="Shape 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8724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highlight>
                  <a:srgbClr val="FFFFFF"/>
                </a:highlight>
                <a:latin typeface="Times New Roman"/>
                <a:ea typeface="Times New Roman"/>
                <a:cs typeface="Times New Roman"/>
                <a:sym typeface="Times New Roman"/>
              </a:rPr>
              <a:t>The idea is </a:t>
            </a:r>
            <a:r>
              <a:rPr lang="en" sz="1200">
                <a:latin typeface="Times New Roman"/>
                <a:ea typeface="Times New Roman"/>
                <a:cs typeface="Times New Roman"/>
                <a:sym typeface="Times New Roman"/>
              </a:rPr>
              <a:t>Radio signals transmitted from the tag, and the reader, can be detected several meters away by other radio receivers. It is possible therefore for an unauthorized user to gain access to the data contained in RFID tags if legitimate transmissions are not properly protected. Any person who has their own RFID reader may interrogate tags lacking adequate access controls, and eavesdrop on tag contents. </a:t>
            </a:r>
          </a:p>
        </p:txBody>
      </p:sp>
    </p:spTree>
    <p:extLst>
      <p:ext uri="{BB962C8B-B14F-4D97-AF65-F5344CB8AC3E}">
        <p14:creationId xmlns:p14="http://schemas.microsoft.com/office/powerpoint/2010/main" val="412826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66167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607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Privacy Risk,</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With the growth in technology now a days we are prone to attackers who try to steal our personal information.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Information Leakage, </a:t>
            </a:r>
          </a:p>
          <a:p>
            <a:r>
              <a:rPr lang="en-US" sz="1100" kern="1200" dirty="0" smtClean="0">
                <a:solidFill>
                  <a:schemeClr val="tx1"/>
                </a:solidFill>
                <a:effectLst/>
                <a:latin typeface="+mn-lt"/>
                <a:ea typeface="+mn-ea"/>
                <a:cs typeface="+mn-cs"/>
              </a:rPr>
              <a:t>Attackers can hack systems to get to our personal information that we do not want to get out through objects they we carry on hand.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RFID chips are on many of our belongings now a days that we are un aware about. </a:t>
            </a:r>
          </a:p>
          <a:p>
            <a:r>
              <a:rPr lang="en-US" sz="1100" kern="1200" dirty="0" smtClean="0">
                <a:solidFill>
                  <a:schemeClr val="tx1"/>
                </a:solidFill>
                <a:effectLst/>
                <a:latin typeface="+mn-lt"/>
                <a:ea typeface="+mn-ea"/>
                <a:cs typeface="+mn-cs"/>
              </a:rPr>
              <a:t>Some examples are the credit card we carry in our wallet contains an RFID chip and the clothing's we wear could contain chips. We constantly being monitor without knowing it.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Attackers could also use radio transmission to get our information while it is being transfer thru the frequency between the reader. </a:t>
            </a:r>
          </a:p>
          <a:p>
            <a:pPr lvl="1"/>
            <a:r>
              <a:rPr lang="en-US" sz="1100" kern="1200" dirty="0" smtClean="0">
                <a:solidFill>
                  <a:schemeClr val="tx1"/>
                </a:solidFill>
                <a:effectLst/>
                <a:latin typeface="+mn-lt"/>
                <a:ea typeface="+mn-ea"/>
                <a:cs typeface="+mn-cs"/>
              </a:rPr>
              <a:t>Everything is being transfer over-the-air between software for communication and those information can be intercepted by hackers. </a:t>
            </a:r>
          </a:p>
          <a:p>
            <a:pPr lvl="0">
              <a:spcBef>
                <a:spcPts val="0"/>
              </a:spcBef>
              <a:buNone/>
            </a:pPr>
            <a:endParaRPr dirty="0"/>
          </a:p>
        </p:txBody>
      </p:sp>
    </p:spTree>
    <p:extLst>
      <p:ext uri="{BB962C8B-B14F-4D97-AF65-F5344CB8AC3E}">
        <p14:creationId xmlns:p14="http://schemas.microsoft.com/office/powerpoint/2010/main" val="27122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Traceability is the next risk,</a:t>
            </a:r>
          </a:p>
          <a:p>
            <a:r>
              <a:rPr lang="en-US" sz="1100" kern="1200" dirty="0" smtClean="0">
                <a:solidFill>
                  <a:schemeClr val="tx1"/>
                </a:solidFill>
                <a:effectLst/>
                <a:latin typeface="+mn-lt"/>
                <a:ea typeface="+mn-ea"/>
                <a:cs typeface="+mn-cs"/>
              </a:rPr>
              <a:t>We are constantly being monitor with the growth of new technology being introduced. </a:t>
            </a:r>
          </a:p>
          <a:p>
            <a:r>
              <a:rPr lang="en-US" sz="1100" kern="1200" dirty="0" smtClean="0">
                <a:solidFill>
                  <a:schemeClr val="tx1"/>
                </a:solidFill>
                <a:effectLst/>
                <a:latin typeface="+mn-lt"/>
                <a:ea typeface="+mn-ea"/>
                <a:cs typeface="+mn-cs"/>
              </a:rPr>
              <a:t>We can now be track by the RFID chips when passing thru a reader and not be aware of it,</a:t>
            </a:r>
          </a:p>
          <a:p>
            <a:r>
              <a:rPr lang="en-US" sz="1100" kern="1200" dirty="0" smtClean="0">
                <a:solidFill>
                  <a:schemeClr val="tx1"/>
                </a:solidFill>
                <a:effectLst/>
                <a:latin typeface="+mn-lt"/>
                <a:ea typeface="+mn-ea"/>
                <a:cs typeface="+mn-cs"/>
              </a:rPr>
              <a:t>Attackers can trace where we are </a:t>
            </a:r>
            <a:r>
              <a:rPr lang="en-US" sz="1100" kern="1200" dirty="0" err="1" smtClean="0">
                <a:solidFill>
                  <a:schemeClr val="tx1"/>
                </a:solidFill>
                <a:effectLst/>
                <a:latin typeface="+mn-lt"/>
                <a:ea typeface="+mn-ea"/>
                <a:cs typeface="+mn-cs"/>
              </a:rPr>
              <a:t>everytime</a:t>
            </a:r>
            <a:r>
              <a:rPr lang="en-US" sz="1100" kern="1200" dirty="0" smtClean="0">
                <a:solidFill>
                  <a:schemeClr val="tx1"/>
                </a:solidFill>
                <a:effectLst/>
                <a:latin typeface="+mn-lt"/>
                <a:ea typeface="+mn-ea"/>
                <a:cs typeface="+mn-cs"/>
              </a:rPr>
              <a:t> we pass one of the readers and know how long we been there for example a clothing store, we walk by the reader on the way in and it captures the RFID chip and if an attacker hack that reader they could know that we were there.</a:t>
            </a:r>
          </a:p>
          <a:p>
            <a:r>
              <a:rPr lang="en-US" sz="1100" kern="1200" dirty="0" smtClean="0">
                <a:solidFill>
                  <a:schemeClr val="tx1"/>
                </a:solidFill>
                <a:effectLst/>
                <a:latin typeface="+mn-lt"/>
                <a:ea typeface="+mn-ea"/>
                <a:cs typeface="+mn-cs"/>
              </a:rPr>
              <a:t>They could also use the reader to get the following </a:t>
            </a:r>
            <a:r>
              <a:rPr lang="en-US" sz="1100" kern="1200" dirty="0" err="1" smtClean="0">
                <a:solidFill>
                  <a:schemeClr val="tx1"/>
                </a:solidFill>
                <a:effectLst/>
                <a:latin typeface="+mn-lt"/>
                <a:ea typeface="+mn-ea"/>
                <a:cs typeface="+mn-cs"/>
              </a:rPr>
              <a:t>informaiton</a:t>
            </a:r>
            <a:r>
              <a:rPr lang="en-US" sz="1100" kern="1200" dirty="0" smtClean="0">
                <a:solidFill>
                  <a:schemeClr val="tx1"/>
                </a:solidFill>
                <a:effectLst/>
                <a:latin typeface="+mn-lt"/>
                <a:ea typeface="+mn-ea"/>
                <a:cs typeface="+mn-cs"/>
              </a:rPr>
              <a:t> on us</a:t>
            </a:r>
          </a:p>
          <a:p>
            <a:r>
              <a:rPr lang="en-US" sz="1100" kern="1200" dirty="0" smtClean="0">
                <a:solidFill>
                  <a:schemeClr val="tx1"/>
                </a:solidFill>
                <a:effectLst/>
                <a:latin typeface="+mn-lt"/>
                <a:ea typeface="+mn-ea"/>
                <a:cs typeface="+mn-cs"/>
              </a:rPr>
              <a:t>Trace movements,</a:t>
            </a:r>
          </a:p>
          <a:p>
            <a:r>
              <a:rPr lang="en-US" sz="1100" kern="1200" dirty="0" smtClean="0">
                <a:solidFill>
                  <a:schemeClr val="tx1"/>
                </a:solidFill>
                <a:effectLst/>
                <a:latin typeface="+mn-lt"/>
                <a:ea typeface="+mn-ea"/>
                <a:cs typeface="+mn-cs"/>
              </a:rPr>
              <a:t>Social interactions</a:t>
            </a:r>
          </a:p>
          <a:p>
            <a:r>
              <a:rPr lang="en-US" sz="1100" kern="1200" dirty="0" smtClean="0">
                <a:solidFill>
                  <a:schemeClr val="tx1"/>
                </a:solidFill>
                <a:effectLst/>
                <a:latin typeface="+mn-lt"/>
                <a:ea typeface="+mn-ea"/>
                <a:cs typeface="+mn-cs"/>
              </a:rPr>
              <a:t>Financial transactions</a:t>
            </a:r>
          </a:p>
          <a:p>
            <a:r>
              <a:rPr lang="en-US" sz="1100" kern="1200" dirty="0" smtClean="0">
                <a:solidFill>
                  <a:schemeClr val="tx1"/>
                </a:solidFill>
                <a:effectLst/>
                <a:latin typeface="+mn-lt"/>
                <a:ea typeface="+mn-ea"/>
                <a:cs typeface="+mn-cs"/>
              </a:rPr>
              <a:t>All of these can be race by our RFID chip. </a:t>
            </a:r>
          </a:p>
          <a:p>
            <a:r>
              <a:rPr lang="en-US" sz="1100" kern="1200" dirty="0" smtClean="0">
                <a:solidFill>
                  <a:schemeClr val="tx1"/>
                </a:solidFill>
                <a:effectLst/>
                <a:latin typeface="+mn-lt"/>
                <a:ea typeface="+mn-ea"/>
                <a:cs typeface="+mn-cs"/>
              </a:rPr>
              <a:t>These are the privacy risk </a:t>
            </a:r>
          </a:p>
          <a:p>
            <a:pPr lvl="0">
              <a:spcBef>
                <a:spcPts val="0"/>
              </a:spcBef>
              <a:buNone/>
            </a:pPr>
            <a:endParaRPr dirty="0"/>
          </a:p>
        </p:txBody>
      </p:sp>
    </p:spTree>
    <p:extLst>
      <p:ext uri="{BB962C8B-B14F-4D97-AF65-F5344CB8AC3E}">
        <p14:creationId xmlns:p14="http://schemas.microsoft.com/office/powerpoint/2010/main" val="85697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9198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3971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43096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79751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8186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5389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8" name="Shape 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31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0" name="Shape 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59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8" name="Shape 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512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26" name="Shape 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970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23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3" name="Shape 1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50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785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4"/>
            <a:ext cx="7886700" cy="99417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628650" y="1369218"/>
            <a:ext cx="7886700" cy="3263503"/>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3"/>
            <a:ext cx="2057400" cy="27384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3"/>
            <a:ext cx="3086099" cy="273843"/>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3"/>
            <a:ext cx="2057400"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6.png"/><Relationship Id="rId1" Type="http://schemas.microsoft.com/office/2007/relationships/media" Target="../media/media4.m4a"/><Relationship Id="rId2" Type="http://schemas.openxmlformats.org/officeDocument/2006/relationships/audio" Target="../media/media4.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28.jpg"/><Relationship Id="rId1" Type="http://schemas.microsoft.com/office/2007/relationships/media" Target="../media/media5.m4a"/><Relationship Id="rId2" Type="http://schemas.openxmlformats.org/officeDocument/2006/relationships/audio" Target="../media/media5.m4a"/></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jp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www.technovelgy.com/ct/Technology-Article.asp?ArtNum=4" TargetMode="External"/><Relationship Id="rId4" Type="http://schemas.openxmlformats.org/officeDocument/2006/relationships/hyperlink" Target="http://www.cbsnews.com/news/protect-credit-cards-from-wireless-theft/" TargetMode="External"/><Relationship Id="rId5" Type="http://schemas.openxmlformats.org/officeDocument/2006/relationships/hyperlink" Target="https://us.norton.com/yoursecurityresource/detail.jsp?aid=rfid" TargetMode="External"/><Relationship Id="rId6" Type="http://schemas.openxmlformats.org/officeDocument/2006/relationships/hyperlink" Target="http://www.infosec.gov.hk/english/technical/files/rfid.pdf" TargetMode="External"/><Relationship Id="rId7" Type="http://schemas.openxmlformats.org/officeDocument/2006/relationships/hyperlink" Target="https://ec.europa.eu/jrc/sites/jrcsh/files/jrc78156_report_rfid_en.pdf" TargetMode="External"/><Relationship Id="rId8" Type="http://schemas.openxmlformats.org/officeDocument/2006/relationships/image" Target="../media/image2.png"/><Relationship Id="rId9" Type="http://schemas.openxmlformats.org/officeDocument/2006/relationships/image" Target="../media/image32.gi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6.png"/><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3">
            <a:alphaModFix/>
          </a:blip>
          <a:srcRect t="5237" b="5400"/>
          <a:stretch/>
        </p:blipFill>
        <p:spPr>
          <a:xfrm>
            <a:off x="1042416" y="123444"/>
            <a:ext cx="7449311" cy="3744468"/>
          </a:xfrm>
          <a:prstGeom prst="rect">
            <a:avLst/>
          </a:prstGeom>
          <a:noFill/>
          <a:ln>
            <a:noFill/>
          </a:ln>
        </p:spPr>
      </p:pic>
      <p:sp>
        <p:nvSpPr>
          <p:cNvPr id="61" name="Shape 61"/>
          <p:cNvSpPr/>
          <p:nvPr/>
        </p:nvSpPr>
        <p:spPr>
          <a:xfrm>
            <a:off x="1843278" y="2119122"/>
            <a:ext cx="5847587" cy="384048"/>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 sz="2400" b="1" i="1" u="none" strike="noStrike" cap="none" dirty="0">
                <a:solidFill>
                  <a:schemeClr val="dk1"/>
                </a:solidFill>
                <a:latin typeface="Calibri"/>
                <a:ea typeface="Calibri"/>
                <a:cs typeface="Calibri"/>
                <a:sym typeface="Calibri"/>
              </a:rPr>
              <a:t>Risk &amp; Controls Associated with</a:t>
            </a:r>
          </a:p>
        </p:txBody>
      </p:sp>
      <p:cxnSp>
        <p:nvCxnSpPr>
          <p:cNvPr id="62" name="Shape 62"/>
          <p:cNvCxnSpPr/>
          <p:nvPr/>
        </p:nvCxnSpPr>
        <p:spPr>
          <a:xfrm>
            <a:off x="0" y="3936491"/>
            <a:ext cx="9144000" cy="0"/>
          </a:xfrm>
          <a:prstGeom prst="straightConnector1">
            <a:avLst/>
          </a:prstGeom>
          <a:noFill/>
          <a:ln w="19050" cap="flat" cmpd="sng">
            <a:solidFill>
              <a:schemeClr val="dk1"/>
            </a:solidFill>
            <a:prstDash val="solid"/>
            <a:miter/>
            <a:headEnd type="none" w="med" len="med"/>
            <a:tailEnd type="none" w="med" len="med"/>
          </a:ln>
        </p:spPr>
      </p:cxnSp>
      <p:sp>
        <p:nvSpPr>
          <p:cNvPr id="63" name="Shape 63"/>
          <p:cNvSpPr txBox="1"/>
          <p:nvPr/>
        </p:nvSpPr>
        <p:spPr>
          <a:xfrm>
            <a:off x="136000" y="4376925"/>
            <a:ext cx="8803200" cy="618300"/>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 sz="1800" b="0" i="0" u="none" strike="noStrike" cap="none">
                <a:solidFill>
                  <a:schemeClr val="dk1"/>
                </a:solidFill>
                <a:latin typeface="Calibri"/>
                <a:ea typeface="Calibri"/>
                <a:cs typeface="Calibri"/>
                <a:sym typeface="Calibri"/>
              </a:rPr>
              <a:t>Alexandra Adje</a:t>
            </a:r>
            <a:r>
              <a:rPr lang="en" sz="1800">
                <a:solidFill>
                  <a:schemeClr val="dk1"/>
                </a:solidFill>
                <a:latin typeface="Calibri"/>
                <a:ea typeface="Calibri"/>
                <a:cs typeface="Calibri"/>
                <a:sym typeface="Calibri"/>
              </a:rPr>
              <a:t> ~ </a:t>
            </a:r>
            <a:r>
              <a:rPr lang="en" sz="1800" b="0" i="0" u="none" strike="noStrike" cap="none">
                <a:solidFill>
                  <a:schemeClr val="dk1"/>
                </a:solidFill>
                <a:latin typeface="Calibri"/>
                <a:ea typeface="Calibri"/>
                <a:cs typeface="Calibri"/>
                <a:sym typeface="Calibri"/>
              </a:rPr>
              <a:t>Vu Do ~ </a:t>
            </a:r>
            <a:r>
              <a:rPr lang="en" sz="1800">
                <a:solidFill>
                  <a:schemeClr val="dk1"/>
                </a:solidFill>
                <a:latin typeface="Calibri"/>
                <a:ea typeface="Calibri"/>
                <a:cs typeface="Calibri"/>
                <a:sym typeface="Calibri"/>
              </a:rPr>
              <a:t>Deepali Kochhar ~</a:t>
            </a:r>
            <a:r>
              <a:rPr lang="en"/>
              <a:t> </a:t>
            </a:r>
            <a:r>
              <a:rPr lang="en" sz="1800" b="0" i="0" u="none" strike="noStrike" cap="none">
                <a:solidFill>
                  <a:schemeClr val="dk1"/>
                </a:solidFill>
                <a:latin typeface="Calibri"/>
                <a:ea typeface="Calibri"/>
                <a:cs typeface="Calibri"/>
                <a:sym typeface="Calibri"/>
              </a:rPr>
              <a:t>Yang Li Kang ~</a:t>
            </a:r>
            <a:r>
              <a:rPr lang="en"/>
              <a:t> </a:t>
            </a:r>
            <a:r>
              <a:rPr lang="en" sz="1800" b="0" i="0" u="none" strike="noStrike" cap="none">
                <a:solidFill>
                  <a:schemeClr val="dk1"/>
                </a:solidFill>
                <a:latin typeface="Calibri"/>
                <a:ea typeface="Calibri"/>
                <a:cs typeface="Calibri"/>
                <a:sym typeface="Calibri"/>
              </a:rPr>
              <a:t>Said Ouedraogo</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0"/>
                                        </p:tgtEl>
                                        <p:attrNameLst>
                                          <p:attrName>r</p:attrName>
                                        </p:attrNameLst>
                                      </p:cBhvr>
                                    </p:animRot>
                                  </p:childTnLst>
                                </p:cTn>
                              </p:par>
                            </p:childTnLst>
                          </p:cTn>
                        </p:par>
                        <p:par>
                          <p:cTn id="7" fill="hold">
                            <p:stCondLst>
                              <p:cond delay="2000"/>
                            </p:stCondLst>
                            <p:childTnLst>
                              <p:par>
                                <p:cTn id="8" presetID="23" presetClass="entr" presetSubtype="16"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1000"/>
                                        <p:tgtEl>
                                          <p:spTgt spid="63"/>
                                        </p:tgtEl>
                                        <p:attrNameLst>
                                          <p:attrName>ppt_w</p:attrName>
                                        </p:attrNameLst>
                                      </p:cBhvr>
                                      <p:tavLst>
                                        <p:tav tm="0">
                                          <p:val>
                                            <p:strVal val="0"/>
                                          </p:val>
                                        </p:tav>
                                        <p:tav tm="100000">
                                          <p:val>
                                            <p:strVal val="#ppt_w"/>
                                          </p:val>
                                        </p:tav>
                                      </p:tavLst>
                                    </p:anim>
                                    <p:anim calcmode="lin" valueType="num">
                                      <p:cBhvr additive="base">
                                        <p:cTn id="11" dur="1000"/>
                                        <p:tgtEl>
                                          <p:spTgt spid="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lvl="0" rtl="0">
              <a:spcBef>
                <a:spcPts val="0"/>
              </a:spcBef>
              <a:buClr>
                <a:schemeClr val="accent3"/>
              </a:buClr>
              <a:buSzPct val="25000"/>
              <a:buFont typeface="Calibri"/>
              <a:buNone/>
            </a:pPr>
            <a:r>
              <a:rPr lang="en" sz="3200" b="1" i="1">
                <a:solidFill>
                  <a:schemeClr val="accent3"/>
                </a:solidFill>
              </a:rPr>
              <a:t>Future of RFID</a:t>
            </a:r>
          </a:p>
        </p:txBody>
      </p:sp>
      <p:sp>
        <p:nvSpPr>
          <p:cNvPr id="136" name="Shape 136"/>
          <p:cNvSpPr txBox="1">
            <a:spLocks noGrp="1"/>
          </p:cNvSpPr>
          <p:nvPr>
            <p:ph type="body" idx="1"/>
          </p:nvPr>
        </p:nvSpPr>
        <p:spPr>
          <a:xfrm>
            <a:off x="585232" y="695100"/>
            <a:ext cx="8259000" cy="3753300"/>
          </a:xfrm>
          <a:prstGeom prst="rect">
            <a:avLst/>
          </a:prstGeom>
          <a:noFill/>
          <a:ln>
            <a:noFill/>
          </a:ln>
        </p:spPr>
        <p:txBody>
          <a:bodyPr lIns="91425" tIns="45700" rIns="91425" bIns="45700" anchor="t" anchorCtr="0">
            <a:noAutofit/>
          </a:bodyPr>
          <a:lstStyle/>
          <a:p>
            <a:pPr marL="0" lvl="0" indent="-69850" rtl="0">
              <a:spcBef>
                <a:spcPts val="0"/>
              </a:spcBef>
              <a:spcAft>
                <a:spcPts val="0"/>
              </a:spcAft>
              <a:buClr>
                <a:schemeClr val="dk1"/>
              </a:buClr>
              <a:buSzPct val="61111"/>
              <a:buFont typeface="Arial"/>
              <a:buNone/>
            </a:pPr>
            <a:r>
              <a:rPr lang="en" sz="1800"/>
              <a:t>Retail Inventory and Shelf Management</a:t>
            </a:r>
          </a:p>
          <a:p>
            <a:pPr marL="457200" lvl="0" indent="-342900" rtl="0">
              <a:spcBef>
                <a:spcPts val="0"/>
              </a:spcBef>
              <a:spcAft>
                <a:spcPts val="0"/>
              </a:spcAft>
              <a:buSzPct val="100000"/>
            </a:pPr>
            <a:r>
              <a:rPr lang="en" sz="1800"/>
              <a:t>Individual items on store shelves tagged with RFID’s can be tracked and managed in real-time.</a:t>
            </a:r>
          </a:p>
          <a:p>
            <a:pPr marL="457200" lvl="0" indent="-342900" rtl="0">
              <a:spcBef>
                <a:spcPts val="0"/>
              </a:spcBef>
              <a:spcAft>
                <a:spcPts val="0"/>
              </a:spcAft>
              <a:buSzPct val="100000"/>
            </a:pPr>
            <a:r>
              <a:rPr lang="en" sz="1800"/>
              <a:t>Certain jobs can be eliminated</a:t>
            </a:r>
          </a:p>
          <a:p>
            <a:pPr marL="457200" lvl="0" indent="-342900" rtl="0">
              <a:spcBef>
                <a:spcPts val="0"/>
              </a:spcBef>
              <a:spcAft>
                <a:spcPts val="0"/>
              </a:spcAft>
              <a:buSzPct val="100000"/>
            </a:pPr>
            <a:r>
              <a:rPr lang="en" sz="1800"/>
              <a:t>Application can be setup to send notification at certain levels</a:t>
            </a:r>
          </a:p>
          <a:p>
            <a:pPr marL="914400" lvl="1" indent="-342900" rtl="0">
              <a:spcBef>
                <a:spcPts val="0"/>
              </a:spcBef>
              <a:spcAft>
                <a:spcPts val="0"/>
              </a:spcAft>
              <a:buSzPct val="100000"/>
            </a:pPr>
            <a:r>
              <a:rPr lang="en" sz="1800"/>
              <a:t>When shelf items are getting low, issue re-stock alert. </a:t>
            </a:r>
          </a:p>
          <a:p>
            <a:pPr marL="914400" lvl="1" indent="-342900" rtl="0">
              <a:spcBef>
                <a:spcPts val="0"/>
              </a:spcBef>
              <a:spcAft>
                <a:spcPts val="0"/>
              </a:spcAft>
              <a:buSzPct val="100000"/>
            </a:pPr>
            <a:r>
              <a:rPr lang="en" sz="1800"/>
              <a:t>When inventory is getting low, issue order alert. </a:t>
            </a:r>
          </a:p>
          <a:p>
            <a:pPr marL="0" lvl="0" indent="0" rtl="0">
              <a:spcBef>
                <a:spcPts val="0"/>
              </a:spcBef>
              <a:spcAft>
                <a:spcPts val="0"/>
              </a:spcAft>
              <a:buNone/>
            </a:pPr>
            <a:endParaRPr sz="1800"/>
          </a:p>
          <a:p>
            <a:pPr marL="0" marR="0" lvl="0" indent="0" algn="l" rtl="0">
              <a:lnSpc>
                <a:spcPct val="90000"/>
              </a:lnSpc>
              <a:spcBef>
                <a:spcPts val="1000"/>
              </a:spcBef>
              <a:buClr>
                <a:schemeClr val="dk1"/>
              </a:buClr>
              <a:buSzPct val="25000"/>
              <a:buFont typeface="Arial"/>
              <a:buNone/>
            </a:pPr>
            <a:endParaRPr sz="1600"/>
          </a:p>
        </p:txBody>
      </p:sp>
      <p:pic>
        <p:nvPicPr>
          <p:cNvPr id="137" name="Shape 137"/>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138" name="Shape 138"/>
          <p:cNvPicPr preferRelativeResize="0"/>
          <p:nvPr/>
        </p:nvPicPr>
        <p:blipFill>
          <a:blip r:embed="rId4">
            <a:alphaModFix/>
          </a:blip>
          <a:stretch>
            <a:fillRect/>
          </a:stretch>
        </p:blipFill>
        <p:spPr>
          <a:xfrm>
            <a:off x="5593224" y="3215126"/>
            <a:ext cx="3429000" cy="1928375"/>
          </a:xfrm>
          <a:prstGeom prst="rect">
            <a:avLst/>
          </a:prstGeom>
          <a:noFill/>
          <a:ln>
            <a:noFill/>
          </a:ln>
        </p:spPr>
      </p:pic>
      <p:pic>
        <p:nvPicPr>
          <p:cNvPr id="139" name="Shape 139"/>
          <p:cNvPicPr preferRelativeResize="0"/>
          <p:nvPr/>
        </p:nvPicPr>
        <p:blipFill>
          <a:blip r:embed="rId5">
            <a:alphaModFix/>
          </a:blip>
          <a:stretch>
            <a:fillRect/>
          </a:stretch>
        </p:blipFill>
        <p:spPr>
          <a:xfrm>
            <a:off x="3017448" y="3291449"/>
            <a:ext cx="2427325" cy="1829024"/>
          </a:xfrm>
          <a:prstGeom prst="rect">
            <a:avLst/>
          </a:prstGeom>
          <a:noFill/>
          <a:ln>
            <a:noFill/>
          </a:ln>
        </p:spPr>
      </p:pic>
      <p:pic>
        <p:nvPicPr>
          <p:cNvPr id="140" name="Shape 140"/>
          <p:cNvPicPr preferRelativeResize="0"/>
          <p:nvPr/>
        </p:nvPicPr>
        <p:blipFill>
          <a:blip r:embed="rId6">
            <a:alphaModFix/>
          </a:blip>
          <a:stretch>
            <a:fillRect/>
          </a:stretch>
        </p:blipFill>
        <p:spPr>
          <a:xfrm>
            <a:off x="-6" y="3264799"/>
            <a:ext cx="2744205" cy="18290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p:tgtEl>
                                          <p:spTgt spid="137"/>
                                        </p:tgtEl>
                                        <p:attrNameLst>
                                          <p:attrName>ppt_w</p:attrName>
                                        </p:attrNameLst>
                                      </p:cBhvr>
                                      <p:tavLst>
                                        <p:tav tm="0">
                                          <p:val>
                                            <p:strVal val="0"/>
                                          </p:val>
                                        </p:tav>
                                        <p:tav tm="100000">
                                          <p:val>
                                            <p:strVal val="#ppt_w"/>
                                          </p:val>
                                        </p:tav>
                                      </p:tavLst>
                                    </p:anim>
                                    <p:anim calcmode="lin" valueType="num">
                                      <p:cBhvr additive="base">
                                        <p:cTn id="8" dur="1000"/>
                                        <p:tgtEl>
                                          <p:spTgt spid="137"/>
                                        </p:tgtEl>
                                        <p:attrNameLst>
                                          <p:attrName>ppt_h</p:attrName>
                                        </p:attrNameLst>
                                      </p:cBhvr>
                                      <p:tavLst>
                                        <p:tav tm="0">
                                          <p:val>
                                            <p:str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randombar(horizontal)">
                                      <p:cBhvr>
                                        <p:cTn id="11" dur="500"/>
                                        <p:tgtEl>
                                          <p:spTgt spid="140"/>
                                        </p:tgtEl>
                                      </p:cBhvr>
                                    </p:animEffect>
                                  </p:childTnLst>
                                </p:cTn>
                              </p:par>
                              <p:par>
                                <p:cTn id="12" presetID="14" presetClass="entr" presetSubtype="10" fill="hold" nodeType="with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randombar(horizontal)">
                                      <p:cBhvr>
                                        <p:cTn id="14" dur="500"/>
                                        <p:tgtEl>
                                          <p:spTgt spid="139"/>
                                        </p:tgtEl>
                                      </p:cBhvr>
                                    </p:animEffect>
                                  </p:childTnLst>
                                </p:cTn>
                              </p:par>
                              <p:par>
                                <p:cTn id="15" presetID="14" presetClass="entr" presetSubtype="1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randombar(horizontal)">
                                      <p:cBhvr>
                                        <p:cTn id="1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lvl="0" rtl="0">
              <a:spcBef>
                <a:spcPts val="0"/>
              </a:spcBef>
              <a:buClr>
                <a:schemeClr val="accent3"/>
              </a:buClr>
              <a:buSzPct val="25000"/>
              <a:buFont typeface="Calibri"/>
              <a:buNone/>
            </a:pPr>
            <a:r>
              <a:rPr lang="en" sz="3200" b="1" i="1">
                <a:solidFill>
                  <a:schemeClr val="accent3"/>
                </a:solidFill>
              </a:rPr>
              <a:t>Future of RFID</a:t>
            </a:r>
          </a:p>
        </p:txBody>
      </p:sp>
      <p:sp>
        <p:nvSpPr>
          <p:cNvPr id="146" name="Shape 146"/>
          <p:cNvSpPr txBox="1">
            <a:spLocks noGrp="1"/>
          </p:cNvSpPr>
          <p:nvPr>
            <p:ph type="body" idx="1"/>
          </p:nvPr>
        </p:nvSpPr>
        <p:spPr>
          <a:xfrm>
            <a:off x="585232" y="695100"/>
            <a:ext cx="8259000" cy="3753300"/>
          </a:xfrm>
          <a:prstGeom prst="rect">
            <a:avLst/>
          </a:prstGeom>
          <a:noFill/>
          <a:ln>
            <a:noFill/>
          </a:ln>
        </p:spPr>
        <p:txBody>
          <a:bodyPr lIns="91425" tIns="45700" rIns="91425" bIns="45700" anchor="t" anchorCtr="0">
            <a:noAutofit/>
          </a:bodyPr>
          <a:lstStyle/>
          <a:p>
            <a:pPr marL="0" lvl="0" indent="-69850" rtl="0">
              <a:spcBef>
                <a:spcPts val="0"/>
              </a:spcBef>
              <a:spcAft>
                <a:spcPts val="0"/>
              </a:spcAft>
              <a:buClr>
                <a:schemeClr val="dk1"/>
              </a:buClr>
              <a:buSzPct val="61111"/>
              <a:buFont typeface="Arial"/>
              <a:buNone/>
            </a:pPr>
            <a:r>
              <a:rPr lang="en" sz="1800"/>
              <a:t>Customer check-out</a:t>
            </a:r>
          </a:p>
          <a:p>
            <a:pPr marL="457200" lvl="0" indent="-342900" rtl="0">
              <a:spcBef>
                <a:spcPts val="0"/>
              </a:spcBef>
              <a:spcAft>
                <a:spcPts val="0"/>
              </a:spcAft>
              <a:buSzPct val="100000"/>
            </a:pPr>
            <a:r>
              <a:rPr lang="en" sz="1800"/>
              <a:t>The next level of self-service checkout</a:t>
            </a:r>
          </a:p>
          <a:p>
            <a:pPr marL="914400" lvl="1" indent="-342900" rtl="0">
              <a:spcBef>
                <a:spcPts val="0"/>
              </a:spcBef>
              <a:spcAft>
                <a:spcPts val="0"/>
              </a:spcAft>
              <a:buSzPct val="100000"/>
            </a:pPr>
            <a:r>
              <a:rPr lang="en" sz="1800"/>
              <a:t>Customers can walk their cart with items tagged with RFID’s through a scanner.</a:t>
            </a:r>
          </a:p>
          <a:p>
            <a:pPr marL="914400" lvl="1" indent="-342900" rtl="0">
              <a:spcBef>
                <a:spcPts val="0"/>
              </a:spcBef>
              <a:spcAft>
                <a:spcPts val="0"/>
              </a:spcAft>
              <a:buSzPct val="100000"/>
            </a:pPr>
            <a:r>
              <a:rPr lang="en" sz="1800"/>
              <a:t>Items will be listed on the bagging and payment counter.</a:t>
            </a:r>
          </a:p>
          <a:p>
            <a:pPr marL="457200" lvl="0" indent="-342900" rtl="0">
              <a:spcBef>
                <a:spcPts val="0"/>
              </a:spcBef>
              <a:spcAft>
                <a:spcPts val="0"/>
              </a:spcAft>
              <a:buSzPct val="100000"/>
            </a:pPr>
            <a:r>
              <a:rPr lang="en" sz="1800"/>
              <a:t>Cashiers can be removed and replaced.</a:t>
            </a:r>
          </a:p>
          <a:p>
            <a:pPr marL="0" lvl="0" indent="0" rtl="0">
              <a:spcBef>
                <a:spcPts val="0"/>
              </a:spcBef>
              <a:spcAft>
                <a:spcPts val="0"/>
              </a:spcAft>
              <a:buNone/>
            </a:pPr>
            <a:endParaRPr sz="1800"/>
          </a:p>
          <a:p>
            <a:pPr marL="0" marR="0" lvl="0" indent="0" algn="l" rtl="0">
              <a:lnSpc>
                <a:spcPct val="90000"/>
              </a:lnSpc>
              <a:spcBef>
                <a:spcPts val="1000"/>
              </a:spcBef>
              <a:buClr>
                <a:schemeClr val="dk1"/>
              </a:buClr>
              <a:buSzPct val="25000"/>
              <a:buFont typeface="Arial"/>
              <a:buNone/>
            </a:pPr>
            <a:endParaRPr sz="1600"/>
          </a:p>
        </p:txBody>
      </p:sp>
      <p:pic>
        <p:nvPicPr>
          <p:cNvPr id="147" name="Shape 147"/>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148" name="Shape 148"/>
          <p:cNvPicPr preferRelativeResize="0"/>
          <p:nvPr/>
        </p:nvPicPr>
        <p:blipFill>
          <a:blip r:embed="rId4">
            <a:alphaModFix/>
          </a:blip>
          <a:stretch>
            <a:fillRect/>
          </a:stretch>
        </p:blipFill>
        <p:spPr>
          <a:xfrm>
            <a:off x="1061674" y="3578900"/>
            <a:ext cx="1905850" cy="1508975"/>
          </a:xfrm>
          <a:prstGeom prst="rect">
            <a:avLst/>
          </a:prstGeom>
          <a:noFill/>
          <a:ln>
            <a:noFill/>
          </a:ln>
        </p:spPr>
      </p:pic>
      <p:pic>
        <p:nvPicPr>
          <p:cNvPr id="149" name="Shape 149"/>
          <p:cNvPicPr preferRelativeResize="0"/>
          <p:nvPr/>
        </p:nvPicPr>
        <p:blipFill>
          <a:blip r:embed="rId5">
            <a:alphaModFix/>
          </a:blip>
          <a:stretch>
            <a:fillRect/>
          </a:stretch>
        </p:blipFill>
        <p:spPr>
          <a:xfrm>
            <a:off x="3357350" y="3447750"/>
            <a:ext cx="1695750" cy="1695750"/>
          </a:xfrm>
          <a:prstGeom prst="rect">
            <a:avLst/>
          </a:prstGeom>
          <a:noFill/>
          <a:ln>
            <a:noFill/>
          </a:ln>
        </p:spPr>
      </p:pic>
      <p:pic>
        <p:nvPicPr>
          <p:cNvPr id="150" name="Shape 150"/>
          <p:cNvPicPr preferRelativeResize="0"/>
          <p:nvPr/>
        </p:nvPicPr>
        <p:blipFill>
          <a:blip r:embed="rId6">
            <a:alphaModFix/>
          </a:blip>
          <a:stretch>
            <a:fillRect/>
          </a:stretch>
        </p:blipFill>
        <p:spPr>
          <a:xfrm>
            <a:off x="5851444" y="3578899"/>
            <a:ext cx="2131629" cy="15089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p:tgtEl>
                                          <p:spTgt spid="147"/>
                                        </p:tgtEl>
                                        <p:attrNameLst>
                                          <p:attrName>ppt_w</p:attrName>
                                        </p:attrNameLst>
                                      </p:cBhvr>
                                      <p:tavLst>
                                        <p:tav tm="0">
                                          <p:val>
                                            <p:strVal val="0"/>
                                          </p:val>
                                        </p:tav>
                                        <p:tav tm="100000">
                                          <p:val>
                                            <p:strVal val="#ppt_w"/>
                                          </p:val>
                                        </p:tav>
                                      </p:tavLst>
                                    </p:anim>
                                    <p:anim calcmode="lin" valueType="num">
                                      <p:cBhvr additive="base">
                                        <p:cTn id="8" dur="1000"/>
                                        <p:tgtEl>
                                          <p:spTgt spid="147"/>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1000"/>
                                        <p:tgtEl>
                                          <p:spTgt spid="148"/>
                                        </p:tgtEl>
                                      </p:cBhvr>
                                    </p:animEffect>
                                    <p:anim calcmode="lin" valueType="num">
                                      <p:cBhvr>
                                        <p:cTn id="13" dur="1000" fill="hold"/>
                                        <p:tgtEl>
                                          <p:spTgt spid="148"/>
                                        </p:tgtEl>
                                        <p:attrNameLst>
                                          <p:attrName>ppt_x</p:attrName>
                                        </p:attrNameLst>
                                      </p:cBhvr>
                                      <p:tavLst>
                                        <p:tav tm="0">
                                          <p:val>
                                            <p:strVal val="#ppt_x"/>
                                          </p:val>
                                        </p:tav>
                                        <p:tav tm="100000">
                                          <p:val>
                                            <p:strVal val="#ppt_x"/>
                                          </p:val>
                                        </p:tav>
                                      </p:tavLst>
                                    </p:anim>
                                    <p:anim calcmode="lin" valueType="num">
                                      <p:cBhvr>
                                        <p:cTn id="14" dur="1000" fill="hold"/>
                                        <p:tgtEl>
                                          <p:spTgt spid="148"/>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wipe(down)">
                                      <p:cBhvr>
                                        <p:cTn id="17" dur="500"/>
                                        <p:tgtEl>
                                          <p:spTgt spid="150"/>
                                        </p:tgtEl>
                                      </p:cBhvr>
                                    </p:animEffect>
                                  </p:childTnLst>
                                </p:cTn>
                              </p:par>
                              <p:par>
                                <p:cTn id="18" presetID="1"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i="1">
                <a:solidFill>
                  <a:srgbClr val="666666"/>
                </a:solidFill>
              </a:rPr>
              <a:t>Security vs. Privacy</a:t>
            </a:r>
          </a:p>
        </p:txBody>
      </p:sp>
      <p:sp>
        <p:nvSpPr>
          <p:cNvPr id="156" name="Shape 156"/>
          <p:cNvSpPr txBox="1">
            <a:spLocks noGrp="1"/>
          </p:cNvSpPr>
          <p:nvPr>
            <p:ph type="body" idx="1"/>
          </p:nvPr>
        </p:nvSpPr>
        <p:spPr>
          <a:xfrm>
            <a:off x="311700" y="1045291"/>
            <a:ext cx="4179900" cy="3416400"/>
          </a:xfrm>
          <a:prstGeom prst="rect">
            <a:avLst/>
          </a:prstGeom>
        </p:spPr>
        <p:txBody>
          <a:bodyPr lIns="91425" tIns="91425" rIns="91425" bIns="91425" anchor="t" anchorCtr="0">
            <a:noAutofit/>
          </a:bodyPr>
          <a:lstStyle/>
          <a:p>
            <a:pPr lvl="0" rtl="0">
              <a:spcBef>
                <a:spcPts val="0"/>
              </a:spcBef>
              <a:buNone/>
            </a:pPr>
            <a:r>
              <a:rPr lang="en" sz="1800" b="1" dirty="0">
                <a:solidFill>
                  <a:srgbClr val="FF0000"/>
                </a:solidFill>
                <a:latin typeface="Calibri"/>
                <a:ea typeface="Calibri"/>
                <a:cs typeface="Calibri"/>
                <a:sym typeface="Calibri"/>
              </a:rPr>
              <a:t>Data Security</a:t>
            </a:r>
          </a:p>
          <a:p>
            <a:pPr marL="457200" lvl="0" indent="-228600" rtl="0">
              <a:spcBef>
                <a:spcPts val="0"/>
              </a:spcBef>
              <a:buClr>
                <a:srgbClr val="000000"/>
              </a:buClr>
              <a:buFont typeface="Calibri"/>
            </a:pPr>
            <a:r>
              <a:rPr lang="en" dirty="0">
                <a:solidFill>
                  <a:srgbClr val="000000"/>
                </a:solidFill>
                <a:highlight>
                  <a:srgbClr val="FFFFFF"/>
                </a:highlight>
                <a:latin typeface="Calibri"/>
                <a:ea typeface="Calibri"/>
                <a:cs typeface="Calibri"/>
                <a:sym typeface="Calibri"/>
              </a:rPr>
              <a:t>The confidentiality, availability, and integrity of data</a:t>
            </a:r>
          </a:p>
          <a:p>
            <a:pPr marL="457200" lvl="0" indent="-228600">
              <a:spcBef>
                <a:spcPts val="0"/>
              </a:spcBef>
              <a:buClr>
                <a:srgbClr val="000000"/>
              </a:buClr>
              <a:buFont typeface="Calibri"/>
            </a:pPr>
            <a:r>
              <a:rPr lang="en" dirty="0">
                <a:solidFill>
                  <a:srgbClr val="000000"/>
                </a:solidFill>
                <a:highlight>
                  <a:srgbClr val="FFFFFF"/>
                </a:highlight>
                <a:latin typeface="Calibri"/>
                <a:ea typeface="Calibri"/>
                <a:cs typeface="Calibri"/>
                <a:sym typeface="Calibri"/>
              </a:rPr>
              <a:t>All the practices and processes that are in place to ensure data isn't being used or accessed by unauthorized individuals or parties.</a:t>
            </a:r>
          </a:p>
          <a:p>
            <a:pPr marL="457200" lvl="0" indent="-228600">
              <a:spcBef>
                <a:spcPts val="0"/>
              </a:spcBef>
              <a:buClr>
                <a:srgbClr val="000000"/>
              </a:buClr>
              <a:buFont typeface="Calibri"/>
            </a:pPr>
            <a:r>
              <a:rPr lang="en" dirty="0">
                <a:solidFill>
                  <a:srgbClr val="000000"/>
                </a:solidFill>
                <a:highlight>
                  <a:srgbClr val="FFFFFF"/>
                </a:highlight>
                <a:latin typeface="Calibri"/>
                <a:ea typeface="Calibri"/>
                <a:cs typeface="Calibri"/>
                <a:sym typeface="Calibri"/>
              </a:rPr>
              <a:t>Ensures that the data is accurate and reliable and is available when those with authorized access need it</a:t>
            </a:r>
          </a:p>
        </p:txBody>
      </p:sp>
      <p:sp>
        <p:nvSpPr>
          <p:cNvPr id="157" name="Shape 157"/>
          <p:cNvSpPr txBox="1">
            <a:spLocks noGrp="1"/>
          </p:cNvSpPr>
          <p:nvPr>
            <p:ph type="body" idx="2"/>
          </p:nvPr>
        </p:nvSpPr>
        <p:spPr>
          <a:xfrm>
            <a:off x="4832400" y="1099848"/>
            <a:ext cx="3999900" cy="3416400"/>
          </a:xfrm>
          <a:prstGeom prst="rect">
            <a:avLst/>
          </a:prstGeom>
        </p:spPr>
        <p:txBody>
          <a:bodyPr lIns="91425" tIns="91425" rIns="91425" bIns="91425" anchor="t" anchorCtr="0">
            <a:noAutofit/>
          </a:bodyPr>
          <a:lstStyle/>
          <a:p>
            <a:pPr lvl="0">
              <a:spcBef>
                <a:spcPts val="0"/>
              </a:spcBef>
              <a:buNone/>
            </a:pPr>
            <a:r>
              <a:rPr lang="en" sz="1800" b="1" dirty="0">
                <a:solidFill>
                  <a:srgbClr val="FF0000"/>
                </a:solidFill>
                <a:latin typeface="Calibri"/>
                <a:ea typeface="Calibri"/>
                <a:cs typeface="Calibri"/>
                <a:sym typeface="Calibri"/>
              </a:rPr>
              <a:t>Data Privacy</a:t>
            </a:r>
          </a:p>
          <a:p>
            <a:pPr marL="457200" lvl="0" indent="-228600">
              <a:spcBef>
                <a:spcPts val="0"/>
              </a:spcBef>
              <a:buClr>
                <a:srgbClr val="000000"/>
              </a:buClr>
              <a:buFont typeface="Calibri"/>
            </a:pPr>
            <a:r>
              <a:rPr lang="en" dirty="0">
                <a:solidFill>
                  <a:srgbClr val="000000"/>
                </a:solidFill>
                <a:highlight>
                  <a:srgbClr val="FFFFFF"/>
                </a:highlight>
                <a:latin typeface="Calibri"/>
                <a:ea typeface="Calibri"/>
                <a:cs typeface="Calibri"/>
                <a:sym typeface="Calibri"/>
              </a:rPr>
              <a:t>Defined as the appropriate use of data</a:t>
            </a:r>
          </a:p>
          <a:p>
            <a:pPr marL="457200" lvl="0" indent="-228600">
              <a:spcBef>
                <a:spcPts val="0"/>
              </a:spcBef>
              <a:buClr>
                <a:srgbClr val="000000"/>
              </a:buClr>
              <a:buFont typeface="Calibri"/>
            </a:pPr>
            <a:r>
              <a:rPr lang="en" dirty="0">
                <a:solidFill>
                  <a:srgbClr val="000000"/>
                </a:solidFill>
                <a:highlight>
                  <a:srgbClr val="FFFFFF"/>
                </a:highlight>
                <a:latin typeface="Calibri"/>
                <a:ea typeface="Calibri"/>
                <a:cs typeface="Calibri"/>
                <a:sym typeface="Calibri"/>
              </a:rPr>
              <a:t>When companies and merchants use data or information that is provided or entrusted to them, the data should be used according to the agreed purposes</a:t>
            </a:r>
          </a:p>
        </p:txBody>
      </p:sp>
      <p:pic>
        <p:nvPicPr>
          <p:cNvPr id="158" name="Shape 158"/>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665" y="3209733"/>
            <a:ext cx="3298173" cy="19337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additive="base">
                                        <p:cTn id="7" dur="1000"/>
                                        <p:tgtEl>
                                          <p:spTgt spid="158"/>
                                        </p:tgtEl>
                                        <p:attrNameLst>
                                          <p:attrName>ppt_w</p:attrName>
                                        </p:attrNameLst>
                                      </p:cBhvr>
                                      <p:tavLst>
                                        <p:tav tm="0">
                                          <p:val>
                                            <p:strVal val="0"/>
                                          </p:val>
                                        </p:tav>
                                        <p:tav tm="100000">
                                          <p:val>
                                            <p:strVal val="#ppt_w"/>
                                          </p:val>
                                        </p:tav>
                                      </p:tavLst>
                                    </p:anim>
                                    <p:anim calcmode="lin" valueType="num">
                                      <p:cBhvr additive="base">
                                        <p:cTn id="8" dur="1000"/>
                                        <p:tgtEl>
                                          <p:spTgt spid="158"/>
                                        </p:tgtEl>
                                        <p:attrNameLst>
                                          <p:attrName>ppt_h</p:attrName>
                                        </p:attrNameLst>
                                      </p:cBhvr>
                                      <p:tavLst>
                                        <p:tav tm="0">
                                          <p:val>
                                            <p:strVal val="0"/>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a:solidFill>
                  <a:srgbClr val="666666"/>
                </a:solidFill>
              </a:rPr>
              <a:t>Security Risks</a:t>
            </a:r>
          </a:p>
        </p:txBody>
      </p:sp>
      <p:sp>
        <p:nvSpPr>
          <p:cNvPr id="164" name="Shape 164"/>
          <p:cNvSpPr txBox="1">
            <a:spLocks noGrp="1"/>
          </p:cNvSpPr>
          <p:nvPr>
            <p:ph type="body" idx="1"/>
          </p:nvPr>
        </p:nvSpPr>
        <p:spPr>
          <a:xfrm>
            <a:off x="311700" y="1066955"/>
            <a:ext cx="8520600" cy="3708975"/>
          </a:xfrm>
          <a:prstGeom prst="rect">
            <a:avLst/>
          </a:prstGeom>
        </p:spPr>
        <p:txBody>
          <a:bodyPr lIns="91425" tIns="91425" rIns="91425" bIns="91425" anchor="t" anchorCtr="0">
            <a:noAutofit/>
          </a:bodyPr>
          <a:lstStyle/>
          <a:p>
            <a:pPr lvl="0">
              <a:spcBef>
                <a:spcPts val="0"/>
              </a:spcBef>
              <a:buNone/>
            </a:pPr>
            <a:r>
              <a:rPr lang="en" b="1" dirty="0">
                <a:solidFill>
                  <a:srgbClr val="FF0000"/>
                </a:solidFill>
                <a:latin typeface="Calibri"/>
                <a:ea typeface="Calibri"/>
                <a:cs typeface="Calibri"/>
                <a:sym typeface="Calibri"/>
              </a:rPr>
              <a:t>Eavesdropping</a:t>
            </a:r>
          </a:p>
          <a:p>
            <a:pPr marL="457200" lvl="0" indent="-317500" rtl="0">
              <a:spcBef>
                <a:spcPts val="0"/>
              </a:spcBef>
              <a:buClr>
                <a:srgbClr val="000000"/>
              </a:buClr>
              <a:buSzPct val="100000"/>
              <a:buFont typeface="Calibri"/>
            </a:pPr>
            <a:r>
              <a:rPr lang="en" sz="1400" dirty="0">
                <a:solidFill>
                  <a:srgbClr val="000000"/>
                </a:solidFill>
                <a:highlight>
                  <a:srgbClr val="FFFFFF"/>
                </a:highlight>
                <a:latin typeface="Calibri"/>
                <a:ea typeface="Calibri"/>
                <a:cs typeface="Calibri"/>
                <a:sym typeface="Calibri"/>
              </a:rPr>
              <a:t>Occurs when an unauthorized RFID reader listens to conversations between a tag and reader then obtains important data about customers and organizations</a:t>
            </a:r>
          </a:p>
          <a:p>
            <a:pPr marL="914400" lvl="1" indent="-228600" rtl="0">
              <a:spcBef>
                <a:spcPts val="0"/>
              </a:spcBef>
              <a:buClr>
                <a:srgbClr val="000000"/>
              </a:buClr>
              <a:buFont typeface="Calibri"/>
            </a:pPr>
            <a:r>
              <a:rPr lang="en" b="1" dirty="0">
                <a:solidFill>
                  <a:srgbClr val="000000"/>
                </a:solidFill>
                <a:highlight>
                  <a:srgbClr val="FFFFFF"/>
                </a:highlight>
                <a:latin typeface="Calibri"/>
                <a:ea typeface="Calibri"/>
                <a:cs typeface="Calibri"/>
                <a:sym typeface="Calibri"/>
              </a:rPr>
              <a:t>Industrial espionage :</a:t>
            </a:r>
          </a:p>
          <a:p>
            <a:pPr marL="1371600" lvl="2" indent="-228600" rtl="0">
              <a:spcBef>
                <a:spcPts val="0"/>
              </a:spcBef>
              <a:buClr>
                <a:srgbClr val="000000"/>
              </a:buClr>
              <a:buFont typeface="Calibri"/>
            </a:pPr>
            <a:r>
              <a:rPr lang="en" dirty="0">
                <a:solidFill>
                  <a:srgbClr val="000000"/>
                </a:solidFill>
                <a:latin typeface="Calibri"/>
                <a:ea typeface="Calibri"/>
                <a:cs typeface="Calibri"/>
                <a:sym typeface="Calibri"/>
              </a:rPr>
              <a:t>A store labeled inventory may be monitored by competitors conducting secretive scans→ Sales data may be gleaned by correlating changes over time</a:t>
            </a:r>
          </a:p>
          <a:p>
            <a:pPr marL="1371600" lvl="2" indent="-228600" rtl="0">
              <a:spcBef>
                <a:spcPts val="0"/>
              </a:spcBef>
              <a:buClr>
                <a:srgbClr val="000000"/>
              </a:buClr>
              <a:buFont typeface="Calibri"/>
            </a:pPr>
            <a:r>
              <a:rPr lang="en" dirty="0">
                <a:solidFill>
                  <a:srgbClr val="000000"/>
                </a:solidFill>
                <a:latin typeface="Calibri"/>
                <a:ea typeface="Calibri"/>
                <a:cs typeface="Calibri"/>
                <a:sym typeface="Calibri"/>
              </a:rPr>
              <a:t>A competitor capable of reading tags in shops or warehouses can gather business intelligence regarding the turnover rate of stocks, the shopping patterns of customers etc.</a:t>
            </a:r>
          </a:p>
          <a:p>
            <a:pPr marL="1371600" lvl="2" indent="-228600" rtl="0">
              <a:spcBef>
                <a:spcPts val="0"/>
              </a:spcBef>
              <a:buClr>
                <a:srgbClr val="000000"/>
              </a:buClr>
              <a:buFont typeface="Calibri"/>
            </a:pPr>
            <a:r>
              <a:rPr lang="en" dirty="0">
                <a:solidFill>
                  <a:srgbClr val="000000"/>
                </a:solidFill>
                <a:latin typeface="Calibri"/>
                <a:ea typeface="Calibri"/>
                <a:cs typeface="Calibri"/>
                <a:sym typeface="Calibri"/>
              </a:rPr>
              <a:t>Somebody could derive sales, inventory data and offer his services to business adversary as a corporate spy</a:t>
            </a:r>
          </a:p>
          <a:p>
            <a:pPr lvl="0">
              <a:spcBef>
                <a:spcPts val="0"/>
              </a:spcBef>
              <a:buNone/>
            </a:pPr>
            <a:endParaRPr sz="1200" b="1" dirty="0">
              <a:solidFill>
                <a:srgbClr val="000000"/>
              </a:solidFill>
              <a:highlight>
                <a:srgbClr val="FFFFFF"/>
              </a:highlight>
            </a:endParaRPr>
          </a:p>
        </p:txBody>
      </p:sp>
      <p:pic>
        <p:nvPicPr>
          <p:cNvPr id="165" name="Shape 165"/>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107" y="41322"/>
            <a:ext cx="2070455" cy="13801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ppt_w</p:attrName>
                                        </p:attrNameLst>
                                      </p:cBhvr>
                                      <p:tavLst>
                                        <p:tav tm="0">
                                          <p:val>
                                            <p:strVal val="0"/>
                                          </p:val>
                                        </p:tav>
                                        <p:tav tm="100000">
                                          <p:val>
                                            <p:strVal val="#ppt_w"/>
                                          </p:val>
                                        </p:tav>
                                      </p:tavLst>
                                    </p:anim>
                                    <p:anim calcmode="lin" valueType="num">
                                      <p:cBhvr additive="base">
                                        <p:cTn id="8" dur="1000"/>
                                        <p:tgtEl>
                                          <p:spTgt spid="165"/>
                                        </p:tgtEl>
                                        <p:attrNameLst>
                                          <p:attrName>ppt_h</p:attrName>
                                        </p:attrNameLst>
                                      </p:cBhvr>
                                      <p:tavLst>
                                        <p:tav tm="0">
                                          <p:val>
                                            <p:str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a:solidFill>
                  <a:srgbClr val="666666"/>
                </a:solidFill>
              </a:rPr>
              <a:t>Security Risks</a:t>
            </a:r>
          </a:p>
        </p:txBody>
      </p:sp>
      <p:sp>
        <p:nvSpPr>
          <p:cNvPr id="171" name="Shape 171"/>
          <p:cNvSpPr txBox="1">
            <a:spLocks noGrp="1"/>
          </p:cNvSpPr>
          <p:nvPr>
            <p:ph type="body" idx="1"/>
          </p:nvPr>
        </p:nvSpPr>
        <p:spPr>
          <a:xfrm>
            <a:off x="164461" y="938785"/>
            <a:ext cx="8979539" cy="4133176"/>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r>
              <a:rPr lang="en" b="1" dirty="0">
                <a:solidFill>
                  <a:srgbClr val="FF0000"/>
                </a:solidFill>
                <a:highlight>
                  <a:srgbClr val="FFFFFF"/>
                </a:highlight>
                <a:latin typeface="Calibri"/>
                <a:ea typeface="Calibri"/>
                <a:cs typeface="Calibri"/>
                <a:sym typeface="Calibri"/>
              </a:rPr>
              <a:t>Spoofing</a:t>
            </a:r>
          </a:p>
          <a:p>
            <a:pPr marL="457200" lvl="0" indent="-317500">
              <a:spcBef>
                <a:spcPts val="0"/>
              </a:spcBef>
              <a:buClr>
                <a:schemeClr val="dk1"/>
              </a:buClr>
              <a:buSzPct val="100000"/>
              <a:buFont typeface="Calibri"/>
            </a:pPr>
            <a:r>
              <a:rPr lang="en" sz="1400" dirty="0">
                <a:solidFill>
                  <a:schemeClr val="dk1"/>
                </a:solidFill>
                <a:highlight>
                  <a:srgbClr val="FFFFFF"/>
                </a:highlight>
                <a:latin typeface="Calibri"/>
                <a:ea typeface="Calibri"/>
                <a:cs typeface="Calibri"/>
                <a:sym typeface="Calibri"/>
              </a:rPr>
              <a:t>Attacker masquerades as a legitimate user of the system. </a:t>
            </a:r>
          </a:p>
          <a:p>
            <a:pPr marL="457200" lvl="0" indent="-317500">
              <a:spcBef>
                <a:spcPts val="0"/>
              </a:spcBef>
              <a:buClr>
                <a:schemeClr val="dk1"/>
              </a:buClr>
              <a:buSzPct val="100000"/>
              <a:buFont typeface="Calibri"/>
            </a:pPr>
            <a:r>
              <a:rPr lang="en" sz="1400" dirty="0">
                <a:solidFill>
                  <a:schemeClr val="dk1"/>
                </a:solidFill>
                <a:highlight>
                  <a:srgbClr val="FFFFFF"/>
                </a:highlight>
                <a:latin typeface="Calibri"/>
                <a:ea typeface="Calibri"/>
                <a:cs typeface="Calibri"/>
                <a:sym typeface="Calibri"/>
              </a:rPr>
              <a:t>The attacker can pose himself as an authorized </a:t>
            </a:r>
            <a:r>
              <a:rPr lang="en" sz="1400" i="1" dirty="0">
                <a:solidFill>
                  <a:schemeClr val="dk1"/>
                </a:solidFill>
                <a:highlight>
                  <a:srgbClr val="FFFFFF"/>
                </a:highlight>
                <a:latin typeface="Calibri"/>
                <a:ea typeface="Calibri"/>
                <a:cs typeface="Calibri"/>
                <a:sym typeface="Calibri"/>
              </a:rPr>
              <a:t>user. </a:t>
            </a:r>
          </a:p>
          <a:p>
            <a:pPr marL="457200" lvl="0" indent="-317500" rtl="0">
              <a:spcBef>
                <a:spcPts val="0"/>
              </a:spcBef>
              <a:buClr>
                <a:schemeClr val="dk1"/>
              </a:buClr>
              <a:buSzPct val="100000"/>
              <a:buFont typeface="Calibri"/>
            </a:pPr>
            <a:r>
              <a:rPr lang="en" sz="1400" dirty="0">
                <a:solidFill>
                  <a:schemeClr val="dk1"/>
                </a:solidFill>
                <a:highlight>
                  <a:srgbClr val="FFFFFF"/>
                </a:highlight>
                <a:latin typeface="Calibri"/>
                <a:ea typeface="Calibri"/>
                <a:cs typeface="Calibri"/>
                <a:sym typeface="Calibri"/>
              </a:rPr>
              <a:t>If successful → attacker gets access to the system with his spoofed credentials→ possibility to respond to invalid requests, change RFID id, deny normal service or even write malicious code in the system.</a:t>
            </a:r>
          </a:p>
          <a:p>
            <a:pPr marL="914400" lvl="1" indent="-228600" rtl="0">
              <a:spcBef>
                <a:spcPts val="0"/>
              </a:spcBef>
              <a:spcAft>
                <a:spcPts val="0"/>
              </a:spcAft>
              <a:buClr>
                <a:schemeClr val="dk1"/>
              </a:buClr>
              <a:buFont typeface="Calibri"/>
            </a:pPr>
            <a:r>
              <a:rPr lang="en" b="1" dirty="0">
                <a:solidFill>
                  <a:schemeClr val="dk1"/>
                </a:solidFill>
                <a:highlight>
                  <a:srgbClr val="FFFFFF"/>
                </a:highlight>
                <a:latin typeface="Calibri"/>
                <a:ea typeface="Calibri"/>
                <a:cs typeface="Calibri"/>
                <a:sym typeface="Calibri"/>
              </a:rPr>
              <a:t>Theft: </a:t>
            </a:r>
          </a:p>
          <a:p>
            <a:pPr marL="1371600" lvl="2" indent="-228600" rtl="0">
              <a:spcBef>
                <a:spcPts val="0"/>
              </a:spcBef>
              <a:buClr>
                <a:schemeClr val="dk1"/>
              </a:buClr>
              <a:buFont typeface="Calibri"/>
            </a:pPr>
            <a:r>
              <a:rPr lang="en" dirty="0">
                <a:solidFill>
                  <a:schemeClr val="dk1"/>
                </a:solidFill>
                <a:highlight>
                  <a:srgbClr val="FFFFFF"/>
                </a:highlight>
                <a:latin typeface="Calibri"/>
                <a:ea typeface="Calibri"/>
                <a:cs typeface="Calibri"/>
                <a:sym typeface="Calibri"/>
              </a:rPr>
              <a:t>By spoofing valid tags, a thief could fool automated checkout or security systems into thinking a product is still on a shelf. </a:t>
            </a:r>
          </a:p>
          <a:p>
            <a:pPr marL="1371600" lvl="2" indent="-228600" rtl="0">
              <a:spcBef>
                <a:spcPts val="0"/>
              </a:spcBef>
              <a:buClr>
                <a:schemeClr val="dk1"/>
              </a:buClr>
              <a:buFont typeface="Calibri"/>
            </a:pPr>
            <a:r>
              <a:rPr lang="en" dirty="0">
                <a:solidFill>
                  <a:schemeClr val="dk1"/>
                </a:solidFill>
                <a:highlight>
                  <a:srgbClr val="FFFFFF"/>
                </a:highlight>
                <a:latin typeface="Calibri"/>
                <a:ea typeface="Calibri"/>
                <a:cs typeface="Calibri"/>
                <a:sym typeface="Calibri"/>
              </a:rPr>
              <a:t>Alternatively, a thief could rewrite or replace tags on expensive items with spoofed data from cheaper items. </a:t>
            </a:r>
          </a:p>
          <a:p>
            <a:pPr marL="1371600" lvl="2" indent="-228600" rtl="0">
              <a:spcBef>
                <a:spcPts val="0"/>
              </a:spcBef>
              <a:buClr>
                <a:schemeClr val="dk1"/>
              </a:buClr>
              <a:buFont typeface="Calibri"/>
            </a:pPr>
            <a:r>
              <a:rPr lang="en" dirty="0">
                <a:solidFill>
                  <a:schemeClr val="dk1"/>
                </a:solidFill>
                <a:highlight>
                  <a:srgbClr val="FFFFFF"/>
                </a:highlight>
                <a:latin typeface="Calibri"/>
                <a:ea typeface="Calibri"/>
                <a:cs typeface="Calibri"/>
                <a:sym typeface="Calibri"/>
              </a:rPr>
              <a:t>Saboteurs could disrupt supply chains by disabling or corrupting a large batch of tags </a:t>
            </a:r>
          </a:p>
          <a:p>
            <a:pPr marL="457200" lvl="0" indent="0">
              <a:spcBef>
                <a:spcPts val="0"/>
              </a:spcBef>
              <a:buNone/>
            </a:pPr>
            <a:endParaRPr dirty="0">
              <a:solidFill>
                <a:schemeClr val="dk1"/>
              </a:solidFill>
              <a:highlight>
                <a:srgbClr val="FFFFFF"/>
              </a:highlight>
              <a:latin typeface="Calibri"/>
              <a:ea typeface="Calibri"/>
              <a:cs typeface="Calibri"/>
              <a:sym typeface="Calibri"/>
            </a:endParaRPr>
          </a:p>
          <a:p>
            <a:pPr lvl="0">
              <a:spcBef>
                <a:spcPts val="0"/>
              </a:spcBef>
              <a:buClr>
                <a:schemeClr val="dk1"/>
              </a:buClr>
              <a:buSzPct val="61111"/>
              <a:buFont typeface="Arial"/>
              <a:buNone/>
            </a:pPr>
            <a:endParaRPr b="1" dirty="0">
              <a:solidFill>
                <a:srgbClr val="FF0000"/>
              </a:solidFill>
              <a:highlight>
                <a:srgbClr val="FFFFFF"/>
              </a:highlight>
              <a:latin typeface="Calibri"/>
              <a:ea typeface="Calibri"/>
              <a:cs typeface="Calibri"/>
              <a:sym typeface="Calibri"/>
            </a:endParaRPr>
          </a:p>
          <a:p>
            <a:pPr lvl="0">
              <a:spcBef>
                <a:spcPts val="0"/>
              </a:spcBef>
              <a:buClr>
                <a:schemeClr val="dk1"/>
              </a:buClr>
              <a:buSzPct val="91666"/>
              <a:buFont typeface="Arial"/>
              <a:buNone/>
            </a:pPr>
            <a:endParaRPr sz="1200" b="1" dirty="0">
              <a:solidFill>
                <a:schemeClr val="dk1"/>
              </a:solidFill>
              <a:highlight>
                <a:srgbClr val="FFFFFF"/>
              </a:highlight>
            </a:endParaRPr>
          </a:p>
          <a:p>
            <a:pPr lvl="0">
              <a:spcBef>
                <a:spcPts val="0"/>
              </a:spcBef>
              <a:buNone/>
            </a:pPr>
            <a:endParaRPr dirty="0"/>
          </a:p>
        </p:txBody>
      </p:sp>
      <p:pic>
        <p:nvPicPr>
          <p:cNvPr id="172" name="Shape 172"/>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666" y="0"/>
            <a:ext cx="2750716" cy="21039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1000"/>
                                        <p:tgtEl>
                                          <p:spTgt spid="172"/>
                                        </p:tgtEl>
                                        <p:attrNameLst>
                                          <p:attrName>ppt_w</p:attrName>
                                        </p:attrNameLst>
                                      </p:cBhvr>
                                      <p:tavLst>
                                        <p:tav tm="0">
                                          <p:val>
                                            <p:strVal val="0"/>
                                          </p:val>
                                        </p:tav>
                                        <p:tav tm="100000">
                                          <p:val>
                                            <p:strVal val="#ppt_w"/>
                                          </p:val>
                                        </p:tav>
                                      </p:tavLst>
                                    </p:anim>
                                    <p:anim calcmode="lin" valueType="num">
                                      <p:cBhvr additive="base">
                                        <p:cTn id="8" dur="1000"/>
                                        <p:tgtEl>
                                          <p:spTgt spid="172"/>
                                        </p:tgtEl>
                                        <p:attrNameLst>
                                          <p:attrName>ppt_h</p:attrName>
                                        </p:attrNameLst>
                                      </p:cBhvr>
                                      <p:tavLst>
                                        <p:tav tm="0">
                                          <p:val>
                                            <p:str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a:solidFill>
                  <a:srgbClr val="666666"/>
                </a:solidFill>
              </a:rPr>
              <a:t>Security Risks</a:t>
            </a:r>
          </a:p>
        </p:txBody>
      </p:sp>
      <p:sp>
        <p:nvSpPr>
          <p:cNvPr id="178" name="Shape 178"/>
          <p:cNvSpPr txBox="1">
            <a:spLocks noGrp="1"/>
          </p:cNvSpPr>
          <p:nvPr>
            <p:ph type="body" idx="1"/>
          </p:nvPr>
        </p:nvSpPr>
        <p:spPr>
          <a:xfrm>
            <a:off x="311700" y="1017725"/>
            <a:ext cx="8671800" cy="3884400"/>
          </a:xfrm>
          <a:prstGeom prst="rect">
            <a:avLst/>
          </a:prstGeom>
        </p:spPr>
        <p:txBody>
          <a:bodyPr lIns="91425" tIns="91425" rIns="91425" bIns="91425" anchor="t" anchorCtr="0">
            <a:noAutofit/>
          </a:bodyPr>
          <a:lstStyle/>
          <a:p>
            <a:pPr lvl="0">
              <a:spcBef>
                <a:spcPts val="0"/>
              </a:spcBef>
              <a:buNone/>
            </a:pPr>
            <a:r>
              <a:rPr lang="en" b="1" dirty="0">
                <a:solidFill>
                  <a:srgbClr val="FF0000"/>
                </a:solidFill>
              </a:rPr>
              <a:t>Denial of Service </a:t>
            </a:r>
          </a:p>
          <a:p>
            <a:pPr marL="457200" lvl="0" indent="-317500">
              <a:spcBef>
                <a:spcPts val="0"/>
              </a:spcBef>
              <a:buClr>
                <a:srgbClr val="000000"/>
              </a:buClr>
              <a:buSzPct val="100000"/>
              <a:buFont typeface="Calibri"/>
              <a:buChar char="●"/>
            </a:pPr>
            <a:r>
              <a:rPr lang="en" sz="1400" dirty="0">
                <a:solidFill>
                  <a:srgbClr val="000000"/>
                </a:solidFill>
                <a:latin typeface="Calibri"/>
                <a:ea typeface="Calibri"/>
                <a:cs typeface="Calibri"/>
                <a:sym typeface="Calibri"/>
              </a:rPr>
              <a:t>Refers to unauthorized tag disabling. </a:t>
            </a:r>
          </a:p>
          <a:p>
            <a:pPr marL="457200" lvl="0" indent="-317500" rtl="0">
              <a:spcBef>
                <a:spcPts val="0"/>
              </a:spcBef>
              <a:buClr>
                <a:srgbClr val="000000"/>
              </a:buClr>
              <a:buSzPct val="100000"/>
              <a:buFont typeface="Calibri"/>
              <a:buChar char="●"/>
            </a:pPr>
            <a:r>
              <a:rPr lang="en" sz="1400" dirty="0">
                <a:solidFill>
                  <a:srgbClr val="000000"/>
                </a:solidFill>
                <a:latin typeface="Calibri"/>
                <a:ea typeface="Calibri"/>
                <a:cs typeface="Calibri"/>
                <a:sym typeface="Calibri"/>
              </a:rPr>
              <a:t>An attacker causes RFID tags to assume a state from which they can no longer function properly. </a:t>
            </a:r>
          </a:p>
          <a:p>
            <a:pPr marL="457200" lvl="0" indent="-317500" rtl="0">
              <a:spcBef>
                <a:spcPts val="0"/>
              </a:spcBef>
              <a:buClr>
                <a:srgbClr val="000000"/>
              </a:buClr>
              <a:buSzPct val="100000"/>
              <a:buFont typeface="Calibri"/>
              <a:buChar char="●"/>
            </a:pPr>
            <a:r>
              <a:rPr lang="en" sz="1400" dirty="0">
                <a:solidFill>
                  <a:srgbClr val="000000"/>
                </a:solidFill>
                <a:latin typeface="Calibri"/>
                <a:ea typeface="Calibri"/>
                <a:cs typeface="Calibri"/>
                <a:sym typeface="Calibri"/>
              </a:rPr>
              <a:t>→ tags become either temporarily or permanently incapacitated</a:t>
            </a:r>
          </a:p>
          <a:p>
            <a:pPr marL="457200" lvl="0" indent="-317500">
              <a:spcBef>
                <a:spcPts val="0"/>
              </a:spcBef>
              <a:spcAft>
                <a:spcPts val="0"/>
              </a:spcAft>
              <a:buClr>
                <a:srgbClr val="000000"/>
              </a:buClr>
              <a:buSzPct val="100000"/>
              <a:buFont typeface="Calibri"/>
              <a:buChar char="●"/>
            </a:pPr>
            <a:r>
              <a:rPr lang="en" sz="1400" dirty="0" smtClean="0">
                <a:solidFill>
                  <a:srgbClr val="000000"/>
                </a:solidFill>
                <a:latin typeface="Calibri"/>
                <a:ea typeface="Calibri"/>
                <a:cs typeface="Calibri"/>
                <a:sym typeface="Calibri"/>
              </a:rPr>
              <a:t>Example </a:t>
            </a:r>
            <a:r>
              <a:rPr lang="en" sz="1400" dirty="0">
                <a:solidFill>
                  <a:srgbClr val="000000"/>
                </a:solidFill>
                <a:latin typeface="Calibri"/>
                <a:ea typeface="Calibri"/>
                <a:cs typeface="Calibri"/>
                <a:sym typeface="Calibri"/>
              </a:rPr>
              <a:t>of DOS attacks include:</a:t>
            </a:r>
          </a:p>
          <a:p>
            <a:pPr marL="914400" lvl="0" indent="-317500" rtl="0">
              <a:spcBef>
                <a:spcPts val="0"/>
              </a:spcBef>
              <a:buClr>
                <a:schemeClr val="dk1"/>
              </a:buClr>
              <a:buSzPct val="100000"/>
              <a:buFont typeface="Calibri"/>
              <a:buChar char="●"/>
            </a:pPr>
            <a:r>
              <a:rPr lang="en" sz="1400" dirty="0">
                <a:solidFill>
                  <a:schemeClr val="dk1"/>
                </a:solidFill>
                <a:latin typeface="Calibri"/>
                <a:ea typeface="Calibri"/>
                <a:cs typeface="Calibri"/>
                <a:sym typeface="Calibri"/>
              </a:rPr>
              <a:t>An attacker kills tags in the supply chain, warehouse, or store → business operations disruption → loss of revenue </a:t>
            </a:r>
          </a:p>
          <a:p>
            <a:pPr marL="914400" lvl="0" indent="-317500" rtl="0">
              <a:spcBef>
                <a:spcPts val="0"/>
              </a:spcBef>
              <a:buClr>
                <a:schemeClr val="dk1"/>
              </a:buClr>
              <a:buSzPct val="100000"/>
              <a:buFont typeface="Calibri"/>
              <a:buChar char="●"/>
            </a:pPr>
            <a:r>
              <a:rPr lang="en" sz="1400" dirty="0">
                <a:solidFill>
                  <a:schemeClr val="dk1"/>
                </a:solidFill>
                <a:latin typeface="Calibri"/>
                <a:ea typeface="Calibri"/>
                <a:cs typeface="Calibri"/>
                <a:sym typeface="Calibri"/>
              </a:rPr>
              <a:t>A shoplifter can carry a blocker tag that disrupts reader communication to conceal the stolen item</a:t>
            </a:r>
          </a:p>
          <a:p>
            <a:pPr marL="914400" lvl="0" indent="-317500" rtl="0">
              <a:spcBef>
                <a:spcPts val="0"/>
              </a:spcBef>
              <a:buClr>
                <a:schemeClr val="dk1"/>
              </a:buClr>
              <a:buSzPct val="100000"/>
              <a:buFont typeface="Calibri"/>
              <a:buChar char="●"/>
            </a:pPr>
            <a:r>
              <a:rPr lang="en" sz="1400" dirty="0">
                <a:solidFill>
                  <a:schemeClr val="dk1"/>
                </a:solidFill>
                <a:latin typeface="Calibri"/>
                <a:ea typeface="Calibri"/>
                <a:cs typeface="Calibri"/>
                <a:sym typeface="Calibri"/>
              </a:rPr>
              <a:t>An attacker with powerful reader can jam the reader by creating a more powerful return signal than the signal returned from the tags → system unavailable to authorized users </a:t>
            </a:r>
          </a:p>
          <a:p>
            <a:pPr lvl="0">
              <a:spcBef>
                <a:spcPts val="0"/>
              </a:spcBef>
              <a:buNone/>
            </a:pPr>
            <a:r>
              <a:rPr lang="en" sz="1400" dirty="0">
                <a:solidFill>
                  <a:schemeClr val="dk1"/>
                </a:solidFill>
                <a:latin typeface="Calibri"/>
                <a:ea typeface="Calibri"/>
                <a:cs typeface="Calibri"/>
                <a:sym typeface="Calibri"/>
              </a:rPr>
              <a:t>. </a:t>
            </a:r>
          </a:p>
          <a:p>
            <a:pPr marL="457200" lvl="0" indent="0">
              <a:spcBef>
                <a:spcPts val="0"/>
              </a:spcBef>
              <a:buNone/>
            </a:pPr>
            <a:endParaRPr sz="1200" dirty="0">
              <a:solidFill>
                <a:schemeClr val="dk1"/>
              </a:solidFill>
              <a:latin typeface="Times New Roman"/>
              <a:ea typeface="Times New Roman"/>
              <a:cs typeface="Times New Roman"/>
              <a:sym typeface="Times New Roman"/>
            </a:endParaRPr>
          </a:p>
        </p:txBody>
      </p:sp>
      <p:pic>
        <p:nvPicPr>
          <p:cNvPr id="179" name="Shape 179"/>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957" y="0"/>
            <a:ext cx="3048000" cy="2033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ppt_w</p:attrName>
                                        </p:attrNameLst>
                                      </p:cBhvr>
                                      <p:tavLst>
                                        <p:tav tm="0">
                                          <p:val>
                                            <p:strVal val="0"/>
                                          </p:val>
                                        </p:tav>
                                        <p:tav tm="100000">
                                          <p:val>
                                            <p:strVal val="#ppt_w"/>
                                          </p:val>
                                        </p:tav>
                                      </p:tavLst>
                                    </p:anim>
                                    <p:anim calcmode="lin" valueType="num">
                                      <p:cBhvr additive="base">
                                        <p:cTn id="8" dur="1000"/>
                                        <p:tgtEl>
                                          <p:spTgt spid="179"/>
                                        </p:tgtEl>
                                        <p:attrNameLst>
                                          <p:attrName>ppt_h</p:attrName>
                                        </p:attrNameLst>
                                      </p:cBhvr>
                                      <p:tavLst>
                                        <p:tav tm="0">
                                          <p:val>
                                            <p:str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Privacy Risks</a:t>
            </a:r>
          </a:p>
        </p:txBody>
      </p:sp>
      <p:sp>
        <p:nvSpPr>
          <p:cNvPr id="185" name="Shape 185"/>
          <p:cNvSpPr txBox="1">
            <a:spLocks noGrp="1"/>
          </p:cNvSpPr>
          <p:nvPr>
            <p:ph type="body" idx="1"/>
          </p:nvPr>
        </p:nvSpPr>
        <p:spPr>
          <a:xfrm>
            <a:off x="381000" y="1428750"/>
            <a:ext cx="8520600" cy="3416400"/>
          </a:xfrm>
          <a:prstGeom prst="rect">
            <a:avLst/>
          </a:prstGeom>
        </p:spPr>
        <p:txBody>
          <a:bodyPr lIns="91425" tIns="91425" rIns="91425" bIns="91425" anchor="t" anchorCtr="0">
            <a:noAutofit/>
          </a:bodyPr>
          <a:lstStyle/>
          <a:p>
            <a:pPr lvl="0">
              <a:spcBef>
                <a:spcPts val="0"/>
              </a:spcBef>
              <a:buNone/>
            </a:pPr>
            <a:r>
              <a:rPr lang="en" b="1" dirty="0">
                <a:solidFill>
                  <a:srgbClr val="FF0000"/>
                </a:solidFill>
              </a:rPr>
              <a:t>Information Leakage</a:t>
            </a:r>
          </a:p>
          <a:p>
            <a:pPr marL="457200" lvl="0" indent="-228600" rtl="0">
              <a:spcBef>
                <a:spcPts val="0"/>
              </a:spcBef>
              <a:buClr>
                <a:srgbClr val="000000"/>
              </a:buClr>
              <a:buFont typeface="Wingdings" pitchFamily="2" charset="2"/>
              <a:buChar char="Ø"/>
            </a:pPr>
            <a:r>
              <a:rPr lang="en" sz="1600" dirty="0">
                <a:solidFill>
                  <a:srgbClr val="000000"/>
                </a:solidFill>
              </a:rPr>
              <a:t>Attackers hack systems to get to users personal information that they do not want to get out through various objects around them. </a:t>
            </a:r>
          </a:p>
          <a:p>
            <a:pPr marL="914400" lvl="1" indent="-182880" rtl="0">
              <a:lnSpc>
                <a:spcPct val="100000"/>
              </a:lnSpc>
              <a:spcBef>
                <a:spcPts val="0"/>
              </a:spcBef>
              <a:spcAft>
                <a:spcPts val="600"/>
              </a:spcAft>
              <a:buClr>
                <a:srgbClr val="000000"/>
              </a:buClr>
              <a:buFont typeface="Arial" pitchFamily="34" charset="0"/>
              <a:buChar char="•"/>
            </a:pPr>
            <a:r>
              <a:rPr lang="en" dirty="0">
                <a:solidFill>
                  <a:srgbClr val="000000"/>
                </a:solidFill>
              </a:rPr>
              <a:t>RFID tags are on everything from credit cards to clothing. </a:t>
            </a:r>
          </a:p>
          <a:p>
            <a:pPr marL="914400" lvl="1" indent="-182880" rtl="0">
              <a:lnSpc>
                <a:spcPct val="100000"/>
              </a:lnSpc>
              <a:spcBef>
                <a:spcPts val="0"/>
              </a:spcBef>
              <a:spcAft>
                <a:spcPts val="600"/>
              </a:spcAft>
              <a:buClr>
                <a:srgbClr val="000000"/>
              </a:buClr>
              <a:buFont typeface="Arial" pitchFamily="34" charset="0"/>
              <a:buChar char="•"/>
            </a:pPr>
            <a:r>
              <a:rPr lang="en" dirty="0">
                <a:solidFill>
                  <a:srgbClr val="000000"/>
                </a:solidFill>
              </a:rPr>
              <a:t>People carry many items that contain RFID tags that they do not know about. </a:t>
            </a:r>
            <a:endParaRPr lang="en" dirty="0" smtClean="0">
              <a:solidFill>
                <a:srgbClr val="000000"/>
              </a:solidFill>
            </a:endParaRPr>
          </a:p>
          <a:p>
            <a:pPr marL="914400" lvl="1" indent="-182880" rtl="0">
              <a:lnSpc>
                <a:spcPct val="100000"/>
              </a:lnSpc>
              <a:spcBef>
                <a:spcPts val="0"/>
              </a:spcBef>
              <a:spcAft>
                <a:spcPts val="600"/>
              </a:spcAft>
              <a:buClr>
                <a:srgbClr val="000000"/>
              </a:buClr>
            </a:pPr>
            <a:endParaRPr lang="en" dirty="0">
              <a:solidFill>
                <a:srgbClr val="000000"/>
              </a:solidFill>
            </a:endParaRPr>
          </a:p>
          <a:p>
            <a:pPr marL="457200" lvl="0" indent="-228600" rtl="0">
              <a:spcBef>
                <a:spcPts val="0"/>
              </a:spcBef>
              <a:buClr>
                <a:srgbClr val="000000"/>
              </a:buClr>
              <a:buFont typeface="Wingdings" pitchFamily="2" charset="2"/>
              <a:buChar char="Ø"/>
            </a:pPr>
            <a:r>
              <a:rPr lang="en" sz="1600" dirty="0">
                <a:solidFill>
                  <a:srgbClr val="000000"/>
                </a:solidFill>
              </a:rPr>
              <a:t>Attacker use radio transmission to get users information when it is being transfer through the frequency from the reader to the main portal. </a:t>
            </a:r>
          </a:p>
          <a:p>
            <a:pPr marL="914400" lvl="1" indent="-228600" rtl="0">
              <a:lnSpc>
                <a:spcPct val="100000"/>
              </a:lnSpc>
              <a:spcBef>
                <a:spcPts val="0"/>
              </a:spcBef>
              <a:spcAft>
                <a:spcPts val="600"/>
              </a:spcAft>
              <a:buClr>
                <a:srgbClr val="000000"/>
              </a:buClr>
              <a:buFont typeface="Arial" pitchFamily="34" charset="0"/>
              <a:buChar char="•"/>
            </a:pPr>
            <a:r>
              <a:rPr lang="en" dirty="0">
                <a:solidFill>
                  <a:srgbClr val="000000"/>
                </a:solidFill>
              </a:rPr>
              <a:t>Everything is being transfer over-the-air between software for communication and those information can be intercepted by hackers. </a:t>
            </a:r>
          </a:p>
          <a:p>
            <a:pPr lvl="0">
              <a:spcBef>
                <a:spcPts val="0"/>
              </a:spcBef>
              <a:buNone/>
            </a:pPr>
            <a:endParaRPr dirty="0">
              <a:solidFill>
                <a:srgbClr val="000000"/>
              </a:solidFill>
            </a:endParaRPr>
          </a:p>
          <a:p>
            <a:pPr lvl="0">
              <a:spcBef>
                <a:spcPts val="0"/>
              </a:spcBef>
              <a:buNone/>
            </a:pPr>
            <a:endParaRPr b="1" dirty="0">
              <a:solidFill>
                <a:srgbClr val="FF0000"/>
              </a:solidFill>
            </a:endParaRPr>
          </a:p>
          <a:p>
            <a:pPr lvl="0">
              <a:spcBef>
                <a:spcPts val="0"/>
              </a:spcBef>
              <a:buNone/>
            </a:pPr>
            <a:endParaRPr b="1" dirty="0">
              <a:solidFill>
                <a:srgbClr val="FF0000"/>
              </a:solidFill>
            </a:endParaRPr>
          </a:p>
        </p:txBody>
      </p:sp>
      <p:pic>
        <p:nvPicPr>
          <p:cNvPr id="186" name="Shape 186" descr="Screen Shot 2016-12-04 at 1.44.10 PM.png"/>
          <p:cNvPicPr preferRelativeResize="0"/>
          <p:nvPr/>
        </p:nvPicPr>
        <p:blipFill>
          <a:blip r:embed="rId5">
            <a:alphaModFix/>
          </a:blip>
          <a:stretch>
            <a:fillRect/>
          </a:stretch>
        </p:blipFill>
        <p:spPr>
          <a:xfrm>
            <a:off x="4599050" y="0"/>
            <a:ext cx="3676626" cy="2085600"/>
          </a:xfrm>
          <a:prstGeom prst="rect">
            <a:avLst/>
          </a:prstGeom>
          <a:noFill/>
          <a:ln>
            <a:noFill/>
          </a:ln>
        </p:spPr>
      </p:pic>
      <p:pic>
        <p:nvPicPr>
          <p:cNvPr id="187" name="Shape 187"/>
          <p:cNvPicPr preferRelativeResize="0"/>
          <p:nvPr/>
        </p:nvPicPr>
        <p:blipFill rotWithShape="1">
          <a:blip r:embed="rId6">
            <a:alphaModFix/>
          </a:blip>
          <a:srcRect/>
          <a:stretch/>
        </p:blipFill>
        <p:spPr>
          <a:xfrm>
            <a:off x="8348471" y="0"/>
            <a:ext cx="795600" cy="44760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936494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par>
                                <p:cTn id="8" presetID="23" presetClass="entr" presetSubtype="16"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 calcmode="lin" valueType="num">
                                      <p:cBhvr additive="base">
                                        <p:cTn id="10" dur="1000"/>
                                        <p:tgtEl>
                                          <p:spTgt spid="187"/>
                                        </p:tgtEl>
                                        <p:attrNameLst>
                                          <p:attrName>ppt_w</p:attrName>
                                        </p:attrNameLst>
                                      </p:cBhvr>
                                      <p:tavLst>
                                        <p:tav tm="0">
                                          <p:val>
                                            <p:strVal val="0"/>
                                          </p:val>
                                        </p:tav>
                                        <p:tav tm="100000">
                                          <p:val>
                                            <p:strVal val="#ppt_w"/>
                                          </p:val>
                                        </p:tav>
                                      </p:tavLst>
                                    </p:anim>
                                    <p:anim calcmode="lin" valueType="num">
                                      <p:cBhvr additive="base">
                                        <p:cTn id="11" dur="1000"/>
                                        <p:tgtEl>
                                          <p:spTgt spid="1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dirty="0"/>
              <a:t>Privacy Risks</a:t>
            </a:r>
          </a:p>
          <a:p>
            <a:pPr lvl="0">
              <a:spcBef>
                <a:spcPts val="0"/>
              </a:spcBef>
              <a:buNone/>
            </a:pPr>
            <a:endParaRPr dirty="0"/>
          </a:p>
        </p:txBody>
      </p:sp>
      <p:sp>
        <p:nvSpPr>
          <p:cNvPr id="193" name="Shape 193"/>
          <p:cNvSpPr txBox="1">
            <a:spLocks noGrp="1"/>
          </p:cNvSpPr>
          <p:nvPr>
            <p:ph type="body" idx="1"/>
          </p:nvPr>
        </p:nvSpPr>
        <p:spPr>
          <a:xfrm>
            <a:off x="228600" y="1123950"/>
            <a:ext cx="8756100" cy="3416400"/>
          </a:xfrm>
          <a:prstGeom prst="rect">
            <a:avLst/>
          </a:prstGeom>
        </p:spPr>
        <p:txBody>
          <a:bodyPr lIns="91425" tIns="91425" rIns="91425" bIns="91425" anchor="t" anchorCtr="0">
            <a:noAutofit/>
          </a:bodyPr>
          <a:lstStyle/>
          <a:p>
            <a:pPr lvl="0">
              <a:spcBef>
                <a:spcPts val="0"/>
              </a:spcBef>
              <a:buNone/>
            </a:pPr>
            <a:r>
              <a:rPr lang="en" b="1" dirty="0">
                <a:solidFill>
                  <a:srgbClr val="FF0000"/>
                </a:solidFill>
              </a:rPr>
              <a:t>Traceability</a:t>
            </a:r>
          </a:p>
          <a:p>
            <a:pPr marL="457200" lvl="0" indent="-330200" rtl="0">
              <a:spcBef>
                <a:spcPts val="0"/>
              </a:spcBef>
              <a:buClr>
                <a:srgbClr val="000000"/>
              </a:buClr>
              <a:buSzPct val="100000"/>
              <a:buFont typeface="Wingdings" pitchFamily="2" charset="2"/>
              <a:buChar char="Ø"/>
            </a:pPr>
            <a:r>
              <a:rPr lang="en" sz="1600" dirty="0">
                <a:solidFill>
                  <a:srgbClr val="000000"/>
                </a:solidFill>
              </a:rPr>
              <a:t>Individuals can be track by their RFID tags when passing through a tag reader location.</a:t>
            </a:r>
          </a:p>
          <a:p>
            <a:pPr marL="914400" lvl="1" indent="-228600" rtl="0">
              <a:spcBef>
                <a:spcPts val="0"/>
              </a:spcBef>
              <a:buClr>
                <a:srgbClr val="000000"/>
              </a:buClr>
              <a:buFont typeface="Arial" pitchFamily="34" charset="0"/>
              <a:buChar char="•"/>
            </a:pPr>
            <a:r>
              <a:rPr lang="en" dirty="0">
                <a:solidFill>
                  <a:srgbClr val="000000"/>
                </a:solidFill>
              </a:rPr>
              <a:t>Examples: Credit Cards, Labeled clothes, etc</a:t>
            </a:r>
          </a:p>
          <a:p>
            <a:pPr marL="457200" lvl="0" indent="-330200" rtl="0">
              <a:spcBef>
                <a:spcPts val="0"/>
              </a:spcBef>
              <a:buClr>
                <a:srgbClr val="000000"/>
              </a:buClr>
              <a:buSzPct val="100000"/>
              <a:buFont typeface="Wingdings" pitchFamily="2" charset="2"/>
              <a:buChar char="Ø"/>
            </a:pPr>
            <a:r>
              <a:rPr lang="en" sz="1600" dirty="0">
                <a:solidFill>
                  <a:srgbClr val="000000"/>
                </a:solidFill>
              </a:rPr>
              <a:t>Attackers can hack the system and use the tag reader information to find where users are. </a:t>
            </a:r>
          </a:p>
          <a:p>
            <a:pPr marL="457200" lvl="0" indent="-330200" rtl="0">
              <a:spcBef>
                <a:spcPts val="0"/>
              </a:spcBef>
              <a:buClr>
                <a:srgbClr val="000000"/>
              </a:buClr>
              <a:buSzPct val="100000"/>
              <a:buFont typeface="Wingdings" pitchFamily="2" charset="2"/>
              <a:buChar char="Ø"/>
            </a:pPr>
            <a:r>
              <a:rPr lang="en" sz="1600" dirty="0">
                <a:solidFill>
                  <a:srgbClr val="000000"/>
                </a:solidFill>
              </a:rPr>
              <a:t>They could also get the following information from users through the reader:</a:t>
            </a:r>
          </a:p>
          <a:p>
            <a:pPr marL="914400" lvl="1" indent="-228600" rtl="0">
              <a:lnSpc>
                <a:spcPct val="100000"/>
              </a:lnSpc>
              <a:spcBef>
                <a:spcPts val="0"/>
              </a:spcBef>
              <a:spcAft>
                <a:spcPts val="600"/>
              </a:spcAft>
              <a:buClr>
                <a:srgbClr val="000000"/>
              </a:buClr>
              <a:buFont typeface="Arial" pitchFamily="34" charset="0"/>
              <a:buChar char="•"/>
            </a:pPr>
            <a:r>
              <a:rPr lang="en" dirty="0">
                <a:solidFill>
                  <a:srgbClr val="000000"/>
                </a:solidFill>
              </a:rPr>
              <a:t>Track movements</a:t>
            </a:r>
          </a:p>
          <a:p>
            <a:pPr marL="914400" lvl="1" indent="-228600" rtl="0">
              <a:lnSpc>
                <a:spcPct val="100000"/>
              </a:lnSpc>
              <a:spcBef>
                <a:spcPts val="0"/>
              </a:spcBef>
              <a:spcAft>
                <a:spcPts val="600"/>
              </a:spcAft>
              <a:buClr>
                <a:srgbClr val="000000"/>
              </a:buClr>
              <a:buFont typeface="Arial" pitchFamily="34" charset="0"/>
              <a:buChar char="•"/>
            </a:pPr>
            <a:r>
              <a:rPr lang="en" dirty="0">
                <a:solidFill>
                  <a:srgbClr val="000000"/>
                </a:solidFill>
              </a:rPr>
              <a:t>Social interactions</a:t>
            </a:r>
          </a:p>
          <a:p>
            <a:pPr marL="914400" lvl="1" indent="-228600" rtl="0">
              <a:lnSpc>
                <a:spcPct val="100000"/>
              </a:lnSpc>
              <a:spcBef>
                <a:spcPts val="0"/>
              </a:spcBef>
              <a:spcAft>
                <a:spcPts val="600"/>
              </a:spcAft>
              <a:buClr>
                <a:srgbClr val="000000"/>
              </a:buClr>
              <a:buFont typeface="Arial" pitchFamily="34" charset="0"/>
              <a:buChar char="•"/>
            </a:pPr>
            <a:r>
              <a:rPr lang="en" dirty="0">
                <a:solidFill>
                  <a:srgbClr val="000000"/>
                </a:solidFill>
              </a:rPr>
              <a:t>Financial transactions</a:t>
            </a:r>
          </a:p>
          <a:p>
            <a:pPr marL="457200" lvl="0" indent="0" rtl="0">
              <a:spcBef>
                <a:spcPts val="0"/>
              </a:spcBef>
              <a:buNone/>
            </a:pPr>
            <a:endParaRPr dirty="0">
              <a:solidFill>
                <a:srgbClr val="000000"/>
              </a:solidFill>
            </a:endParaRPr>
          </a:p>
        </p:txBody>
      </p:sp>
      <p:pic>
        <p:nvPicPr>
          <p:cNvPr id="194" name="Shape 194"/>
          <p:cNvPicPr preferRelativeResize="0"/>
          <p:nvPr/>
        </p:nvPicPr>
        <p:blipFill rotWithShape="1">
          <a:blip r:embed="rId5">
            <a:alphaModFix/>
          </a:blip>
          <a:srcRect/>
          <a:stretch/>
        </p:blipFill>
        <p:spPr>
          <a:xfrm>
            <a:off x="8348471" y="0"/>
            <a:ext cx="795600" cy="44760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2475" y="0"/>
            <a:ext cx="2184225" cy="1638169"/>
          </a:xfrm>
          <a:prstGeom prst="rect">
            <a:avLst/>
          </a:prstGeom>
        </p:spPr>
      </p:pic>
    </p:spTree>
    <p:extLst>
      <p:ext uri="{BB962C8B-B14F-4D97-AF65-F5344CB8AC3E}">
        <p14:creationId xmlns:p14="http://schemas.microsoft.com/office/powerpoint/2010/main" val="12067407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additive="base">
                                        <p:cTn id="7" dur="1000"/>
                                        <p:tgtEl>
                                          <p:spTgt spid="194"/>
                                        </p:tgtEl>
                                        <p:attrNameLst>
                                          <p:attrName>ppt_w</p:attrName>
                                        </p:attrNameLst>
                                      </p:cBhvr>
                                      <p:tavLst>
                                        <p:tav tm="0">
                                          <p:val>
                                            <p:strVal val="0"/>
                                          </p:val>
                                        </p:tav>
                                        <p:tav tm="100000">
                                          <p:val>
                                            <p:strVal val="#ppt_w"/>
                                          </p:val>
                                        </p:tav>
                                      </p:tavLst>
                                    </p:anim>
                                    <p:anim calcmode="lin" valueType="num">
                                      <p:cBhvr additive="base">
                                        <p:cTn id="8" dur="1000"/>
                                        <p:tgtEl>
                                          <p:spTgt spid="194"/>
                                        </p:tgtEl>
                                        <p:attrNameLst>
                                          <p:attrName>ppt_h</p:attrName>
                                        </p:attrNameLst>
                                      </p:cBhvr>
                                      <p:tavLst>
                                        <p:tav tm="0">
                                          <p:val>
                                            <p:str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311700" y="1017725"/>
            <a:ext cx="8701800" cy="4022626"/>
          </a:xfrm>
          <a:prstGeom prst="rect">
            <a:avLst/>
          </a:prstGeom>
        </p:spPr>
        <p:txBody>
          <a:bodyPr lIns="91425" tIns="91425" rIns="91425" bIns="91425" anchor="t" anchorCtr="0">
            <a:noAutofit/>
          </a:bodyPr>
          <a:lstStyle/>
          <a:p>
            <a:pPr lvl="0">
              <a:spcBef>
                <a:spcPts val="0"/>
              </a:spcBef>
              <a:spcAft>
                <a:spcPts val="0"/>
              </a:spcAft>
              <a:buClr>
                <a:schemeClr val="dk1"/>
              </a:buClr>
              <a:buSzPct val="61111"/>
              <a:buFont typeface="Arial"/>
              <a:buNone/>
            </a:pPr>
            <a:r>
              <a:rPr lang="en" sz="1800" b="1" dirty="0">
                <a:solidFill>
                  <a:srgbClr val="FF0000"/>
                </a:solidFill>
                <a:latin typeface="Calibri"/>
                <a:ea typeface="Calibri"/>
                <a:cs typeface="Calibri"/>
                <a:sym typeface="Calibri"/>
              </a:rPr>
              <a:t>Eavesdropping or Skimming</a:t>
            </a:r>
          </a:p>
          <a:p>
            <a:pPr marL="457200" lvl="0" indent="-228600" rtl="0">
              <a:lnSpc>
                <a:spcPct val="100000"/>
              </a:lnSpc>
              <a:spcBef>
                <a:spcPts val="0"/>
              </a:spcBef>
              <a:spcAft>
                <a:spcPts val="900"/>
              </a:spcAft>
              <a:buClr>
                <a:srgbClr val="000000"/>
              </a:buClr>
              <a:buFont typeface="Calibri"/>
              <a:buChar char="-"/>
            </a:pPr>
            <a:r>
              <a:rPr lang="en" dirty="0">
                <a:solidFill>
                  <a:srgbClr val="000000"/>
                </a:solidFill>
                <a:latin typeface="Calibri"/>
                <a:ea typeface="Calibri"/>
                <a:cs typeface="Calibri"/>
                <a:sym typeface="Calibri"/>
              </a:rPr>
              <a:t>Establish a secure channel and/or encrypting the communication between tag and reader</a:t>
            </a:r>
          </a:p>
          <a:p>
            <a:pPr marL="457200" lvl="0" indent="-228600" rtl="0">
              <a:lnSpc>
                <a:spcPct val="100000"/>
              </a:lnSpc>
              <a:spcBef>
                <a:spcPts val="0"/>
              </a:spcBef>
              <a:spcAft>
                <a:spcPts val="900"/>
              </a:spcAft>
              <a:buClr>
                <a:srgbClr val="000000"/>
              </a:buClr>
              <a:buFont typeface="Calibri"/>
              <a:buChar char="-"/>
            </a:pPr>
            <a:r>
              <a:rPr lang="en" dirty="0">
                <a:solidFill>
                  <a:srgbClr val="000000"/>
                </a:solidFill>
                <a:latin typeface="Calibri"/>
                <a:ea typeface="Calibri"/>
                <a:cs typeface="Calibri"/>
                <a:sym typeface="Calibri"/>
              </a:rPr>
              <a:t>Write the tag with enough information to identify the object. The identity is used to look up relevant information about the object in a back end database, thus requiring the attacker to have access to both the tag and the database to succeed in the attack</a:t>
            </a:r>
          </a:p>
          <a:p>
            <a:pPr lvl="0" rtl="0">
              <a:spcBef>
                <a:spcPts val="0"/>
              </a:spcBef>
              <a:spcAft>
                <a:spcPts val="0"/>
              </a:spcAft>
              <a:buNone/>
            </a:pPr>
            <a:r>
              <a:rPr lang="en" sz="1800" b="1" dirty="0">
                <a:solidFill>
                  <a:srgbClr val="FF0000"/>
                </a:solidFill>
                <a:latin typeface="Calibri"/>
                <a:ea typeface="Calibri"/>
                <a:cs typeface="Calibri"/>
                <a:sym typeface="Calibri"/>
              </a:rPr>
              <a:t>Spoofing</a:t>
            </a:r>
          </a:p>
          <a:p>
            <a:pPr marL="457200" lvl="0" indent="-228600" rtl="0">
              <a:lnSpc>
                <a:spcPct val="100000"/>
              </a:lnSpc>
              <a:spcBef>
                <a:spcPts val="0"/>
              </a:spcBef>
              <a:spcAft>
                <a:spcPts val="900"/>
              </a:spcAft>
              <a:buClr>
                <a:schemeClr val="dk1"/>
              </a:buClr>
              <a:buFont typeface="Calibri"/>
              <a:buChar char="-"/>
            </a:pPr>
            <a:r>
              <a:rPr lang="en" dirty="0">
                <a:solidFill>
                  <a:schemeClr val="dk1"/>
                </a:solidFill>
                <a:latin typeface="Calibri"/>
                <a:ea typeface="Calibri"/>
                <a:cs typeface="Calibri"/>
                <a:sym typeface="Calibri"/>
              </a:rPr>
              <a:t>Implement an RFID authentication protocol and data encryption (Authentication of the “Author”) ⇒   The author or owner of the tag encrypts the tag data with his own private key</a:t>
            </a:r>
          </a:p>
          <a:p>
            <a:pPr marL="457200" lvl="0" indent="-228600" rtl="0">
              <a:lnSpc>
                <a:spcPct val="100000"/>
              </a:lnSpc>
              <a:spcBef>
                <a:spcPts val="0"/>
              </a:spcBef>
              <a:spcAft>
                <a:spcPts val="900"/>
              </a:spcAft>
              <a:buClr>
                <a:schemeClr val="dk1"/>
              </a:buClr>
              <a:buFont typeface="Calibri"/>
              <a:buChar char="-"/>
            </a:pPr>
            <a:r>
              <a:rPr lang="en" dirty="0">
                <a:solidFill>
                  <a:schemeClr val="dk1"/>
                </a:solidFill>
                <a:latin typeface="Calibri"/>
                <a:ea typeface="Calibri"/>
                <a:cs typeface="Calibri"/>
                <a:sym typeface="Calibri"/>
              </a:rPr>
              <a:t>Reader protection⇒ Readers can reject tag replies with anomalies in response times or signal power levels which don’t match the physical properties of tags </a:t>
            </a:r>
          </a:p>
          <a:p>
            <a:pPr marL="457200" lvl="0" indent="-228600" rtl="0">
              <a:lnSpc>
                <a:spcPct val="100000"/>
              </a:lnSpc>
              <a:spcBef>
                <a:spcPts val="0"/>
              </a:spcBef>
              <a:spcAft>
                <a:spcPts val="900"/>
              </a:spcAft>
              <a:buClr>
                <a:schemeClr val="dk1"/>
              </a:buClr>
              <a:buFont typeface="Calibri"/>
              <a:buChar char="-"/>
            </a:pPr>
            <a:r>
              <a:rPr lang="en" dirty="0">
                <a:solidFill>
                  <a:schemeClr val="dk1"/>
                </a:solidFill>
                <a:latin typeface="Calibri"/>
                <a:ea typeface="Calibri"/>
                <a:cs typeface="Calibri"/>
                <a:sym typeface="Calibri"/>
              </a:rPr>
              <a:t>Password protection⇒ Passwords can be used to protect tag data, preventing tags from being read without the original owner’s permission</a:t>
            </a:r>
          </a:p>
          <a:p>
            <a:pPr marL="914400" lvl="1" indent="-317500" rtl="0">
              <a:lnSpc>
                <a:spcPct val="100000"/>
              </a:lnSpc>
              <a:spcBef>
                <a:spcPts val="0"/>
              </a:spcBef>
              <a:spcAft>
                <a:spcPts val="900"/>
              </a:spcAft>
              <a:buClr>
                <a:schemeClr val="dk1"/>
              </a:buClr>
              <a:buSzPct val="100000"/>
              <a:buFont typeface="Calibri"/>
              <a:buChar char="-"/>
            </a:pPr>
            <a:r>
              <a:rPr lang="en" sz="1400" dirty="0">
                <a:solidFill>
                  <a:schemeClr val="dk1"/>
                </a:solidFill>
                <a:latin typeface="Calibri"/>
                <a:ea typeface="Calibri"/>
                <a:cs typeface="Calibri"/>
                <a:sym typeface="Calibri"/>
              </a:rPr>
              <a:t>Password changes after every use </a:t>
            </a:r>
          </a:p>
          <a:p>
            <a:pPr marL="0" lvl="0" indent="0" rtl="0">
              <a:spcBef>
                <a:spcPts val="0"/>
              </a:spcBef>
              <a:buNone/>
            </a:pPr>
            <a:endParaRPr sz="1400" dirty="0">
              <a:solidFill>
                <a:schemeClr val="dk1"/>
              </a:solidFill>
              <a:latin typeface="Calibri"/>
              <a:ea typeface="Calibri"/>
              <a:cs typeface="Calibri"/>
              <a:sym typeface="Calibri"/>
            </a:endParaRPr>
          </a:p>
          <a:p>
            <a:pPr lvl="0" rtl="0">
              <a:lnSpc>
                <a:spcPct val="100000"/>
              </a:lnSpc>
              <a:spcBef>
                <a:spcPts val="0"/>
              </a:spcBef>
              <a:buNone/>
            </a:pPr>
            <a:endParaRPr sz="1600" dirty="0">
              <a:latin typeface="Times New Roman"/>
              <a:ea typeface="Times New Roman"/>
              <a:cs typeface="Times New Roman"/>
              <a:sym typeface="Times New Roman"/>
            </a:endParaRPr>
          </a:p>
          <a:p>
            <a:pPr lvl="0" rtl="0">
              <a:lnSpc>
                <a:spcPct val="100000"/>
              </a:lnSpc>
              <a:spcBef>
                <a:spcPts val="0"/>
              </a:spcBef>
              <a:buNone/>
            </a:pPr>
            <a:endParaRPr sz="1600" dirty="0">
              <a:latin typeface="Times New Roman"/>
              <a:ea typeface="Times New Roman"/>
              <a:cs typeface="Times New Roman"/>
              <a:sym typeface="Times New Roman"/>
            </a:endParaRPr>
          </a:p>
          <a:p>
            <a:pPr lvl="0">
              <a:lnSpc>
                <a:spcPct val="100000"/>
              </a:lnSpc>
              <a:spcBef>
                <a:spcPts val="0"/>
              </a:spcBef>
              <a:buNone/>
            </a:pPr>
            <a:endParaRPr sz="1600" dirty="0">
              <a:latin typeface="Times New Roman"/>
              <a:ea typeface="Times New Roman"/>
              <a:cs typeface="Times New Roman"/>
              <a:sym typeface="Times New Roman"/>
            </a:endParaRPr>
          </a:p>
          <a:p>
            <a:pPr lvl="0" rtl="0">
              <a:lnSpc>
                <a:spcPct val="100000"/>
              </a:lnSpc>
              <a:spcBef>
                <a:spcPts val="0"/>
              </a:spcBef>
              <a:spcAft>
                <a:spcPts val="0"/>
              </a:spcAft>
              <a:buNone/>
            </a:pPr>
            <a:endParaRPr dirty="0">
              <a:solidFill>
                <a:srgbClr val="202022"/>
              </a:solidFill>
              <a:latin typeface="Times New Roman"/>
              <a:ea typeface="Times New Roman"/>
              <a:cs typeface="Times New Roman"/>
              <a:sym typeface="Times New Roman"/>
            </a:endParaRPr>
          </a:p>
          <a:p>
            <a:pPr lvl="0" rtl="0">
              <a:lnSpc>
                <a:spcPct val="100000"/>
              </a:lnSpc>
              <a:spcBef>
                <a:spcPts val="0"/>
              </a:spcBef>
              <a:spcAft>
                <a:spcPts val="0"/>
              </a:spcAft>
              <a:buNone/>
            </a:pPr>
            <a:endParaRPr dirty="0">
              <a:solidFill>
                <a:srgbClr val="202022"/>
              </a:solidFill>
              <a:latin typeface="Times New Roman"/>
              <a:ea typeface="Times New Roman"/>
              <a:cs typeface="Times New Roman"/>
              <a:sym typeface="Times New Roman"/>
            </a:endParaRPr>
          </a:p>
          <a:p>
            <a:pPr lvl="0">
              <a:lnSpc>
                <a:spcPct val="100000"/>
              </a:lnSpc>
              <a:spcBef>
                <a:spcPts val="0"/>
              </a:spcBef>
              <a:spcAft>
                <a:spcPts val="0"/>
              </a:spcAft>
              <a:buNone/>
            </a:pPr>
            <a:endParaRPr dirty="0">
              <a:solidFill>
                <a:srgbClr val="202022"/>
              </a:solidFill>
              <a:latin typeface="Times New Roman"/>
              <a:ea typeface="Times New Roman"/>
              <a:cs typeface="Times New Roman"/>
              <a:sym typeface="Times New Roman"/>
            </a:endParaRPr>
          </a:p>
        </p:txBody>
      </p:sp>
      <p:sp>
        <p:nvSpPr>
          <p:cNvPr id="200" name="Shape 2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Security Controls </a:t>
            </a:r>
          </a:p>
        </p:txBody>
      </p:sp>
      <p:pic>
        <p:nvPicPr>
          <p:cNvPr id="201" name="Shape 201"/>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493" y="-137786"/>
            <a:ext cx="1563318" cy="15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1000"/>
                                        <p:tgtEl>
                                          <p:spTgt spid="201"/>
                                        </p:tgtEl>
                                        <p:attrNameLst>
                                          <p:attrName>ppt_w</p:attrName>
                                        </p:attrNameLst>
                                      </p:cBhvr>
                                      <p:tavLst>
                                        <p:tav tm="0">
                                          <p:val>
                                            <p:strVal val="0"/>
                                          </p:val>
                                        </p:tav>
                                        <p:tav tm="100000">
                                          <p:val>
                                            <p:strVal val="#ppt_w"/>
                                          </p:val>
                                        </p:tav>
                                      </p:tavLst>
                                    </p:anim>
                                    <p:anim calcmode="lin" valueType="num">
                                      <p:cBhvr additive="base">
                                        <p:cTn id="8" dur="1000"/>
                                        <p:tgtEl>
                                          <p:spTgt spid="201"/>
                                        </p:tgtEl>
                                        <p:attrNameLst>
                                          <p:attrName>ppt_h</p:attrName>
                                        </p:attrNameLst>
                                      </p:cBhvr>
                                      <p:tavLst>
                                        <p:tav tm="0">
                                          <p:val>
                                            <p:str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472425" y="967000"/>
            <a:ext cx="7774200" cy="38520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1800" b="1">
                <a:solidFill>
                  <a:srgbClr val="FF0000"/>
                </a:solidFill>
              </a:rPr>
              <a:t>Denial of Service</a:t>
            </a:r>
          </a:p>
          <a:p>
            <a:pPr marL="457200" marR="0" lvl="0" indent="-342900" algn="l" rtl="0">
              <a:lnSpc>
                <a:spcPct val="115000"/>
              </a:lnSpc>
              <a:spcBef>
                <a:spcPts val="0"/>
              </a:spcBef>
              <a:spcAft>
                <a:spcPts val="1600"/>
              </a:spcAft>
              <a:buClr>
                <a:srgbClr val="000000"/>
              </a:buClr>
              <a:buSzPct val="100000"/>
              <a:buFont typeface="Calibri"/>
              <a:buChar char="-"/>
            </a:pPr>
            <a:r>
              <a:rPr lang="en" sz="1800">
                <a:solidFill>
                  <a:srgbClr val="000000"/>
                </a:solidFill>
                <a:latin typeface="Calibri"/>
                <a:ea typeface="Calibri"/>
                <a:cs typeface="Calibri"/>
                <a:sym typeface="Calibri"/>
              </a:rPr>
              <a:t>Detective controls:</a:t>
            </a:r>
          </a:p>
          <a:p>
            <a:pPr marL="914400" marR="0" lvl="1" indent="-342900" algn="l" rtl="0">
              <a:lnSpc>
                <a:spcPct val="115000"/>
              </a:lnSpc>
              <a:spcBef>
                <a:spcPts val="0"/>
              </a:spcBef>
              <a:spcAft>
                <a:spcPts val="1600"/>
              </a:spcAft>
              <a:buClr>
                <a:srgbClr val="000000"/>
              </a:buClr>
              <a:buSzPct val="100000"/>
              <a:buFont typeface="Calibri"/>
              <a:buChar char="-"/>
            </a:pPr>
            <a:r>
              <a:rPr lang="en" sz="1800">
                <a:solidFill>
                  <a:srgbClr val="000000"/>
                </a:solidFill>
                <a:latin typeface="Calibri"/>
                <a:ea typeface="Calibri"/>
                <a:cs typeface="Calibri"/>
                <a:sym typeface="Calibri"/>
              </a:rPr>
              <a:t>Detect tags whose transmission exceeds a predefined volume⇒  block them</a:t>
            </a:r>
          </a:p>
          <a:p>
            <a:pPr marL="914400" marR="0" lvl="1" indent="-342900" algn="l" rtl="0">
              <a:lnSpc>
                <a:spcPct val="115000"/>
              </a:lnSpc>
              <a:spcBef>
                <a:spcPts val="0"/>
              </a:spcBef>
              <a:spcAft>
                <a:spcPts val="1600"/>
              </a:spcAft>
              <a:buClr>
                <a:srgbClr val="000000"/>
              </a:buClr>
              <a:buSzPct val="100000"/>
              <a:buFont typeface="Calibri"/>
              <a:buChar char="-"/>
            </a:pPr>
            <a:r>
              <a:rPr lang="en" sz="1800">
                <a:solidFill>
                  <a:srgbClr val="000000"/>
                </a:solidFill>
                <a:latin typeface="Calibri"/>
                <a:ea typeface="Calibri"/>
                <a:cs typeface="Calibri"/>
                <a:sym typeface="Calibri"/>
              </a:rPr>
              <a:t>Detach tags from the targeted items</a:t>
            </a:r>
          </a:p>
          <a:p>
            <a:pPr marL="457200" marR="0" lvl="0" indent="0" algn="l" rtl="0">
              <a:lnSpc>
                <a:spcPct val="115000"/>
              </a:lnSpc>
              <a:spcBef>
                <a:spcPts val="0"/>
              </a:spcBef>
              <a:spcAft>
                <a:spcPts val="1600"/>
              </a:spcAft>
              <a:buNone/>
            </a:pPr>
            <a:endParaRPr sz="1800">
              <a:solidFill>
                <a:srgbClr val="000000"/>
              </a:solidFill>
              <a:latin typeface="Calibri"/>
              <a:ea typeface="Calibri"/>
              <a:cs typeface="Calibri"/>
              <a:sym typeface="Calibri"/>
            </a:endParaRPr>
          </a:p>
          <a:p>
            <a:pPr marL="0" lvl="0" indent="0" rtl="0">
              <a:spcBef>
                <a:spcPts val="0"/>
              </a:spcBef>
              <a:buNone/>
            </a:pPr>
            <a:endParaRPr sz="1800">
              <a:solidFill>
                <a:srgbClr val="000000"/>
              </a:solidFill>
              <a:latin typeface="Calibri"/>
              <a:ea typeface="Calibri"/>
              <a:cs typeface="Calibri"/>
              <a:sym typeface="Calibri"/>
            </a:endParaRPr>
          </a:p>
          <a:p>
            <a:pPr lvl="0" rtl="0">
              <a:spcBef>
                <a:spcPts val="0"/>
              </a:spcBef>
              <a:buNone/>
            </a:pPr>
            <a:endParaRPr sz="1800">
              <a:solidFill>
                <a:schemeClr val="dk1"/>
              </a:solidFill>
              <a:latin typeface="Calibri"/>
              <a:ea typeface="Calibri"/>
              <a:cs typeface="Calibri"/>
              <a:sym typeface="Calibri"/>
            </a:endParaRPr>
          </a:p>
          <a:p>
            <a:pPr lvl="0" rtl="0">
              <a:spcBef>
                <a:spcPts val="0"/>
              </a:spcBef>
              <a:buNone/>
            </a:pPr>
            <a:endParaRPr sz="1800">
              <a:solidFill>
                <a:srgbClr val="000000"/>
              </a:solidFill>
              <a:latin typeface="Calibri"/>
              <a:ea typeface="Calibri"/>
              <a:cs typeface="Calibri"/>
              <a:sym typeface="Calibri"/>
            </a:endParaRPr>
          </a:p>
          <a:p>
            <a:pPr lvl="0" rtl="0">
              <a:spcBef>
                <a:spcPts val="0"/>
              </a:spcBef>
              <a:buNone/>
            </a:pPr>
            <a:endParaRPr sz="1800">
              <a:solidFill>
                <a:srgbClr val="000000"/>
              </a:solidFill>
              <a:latin typeface="Calibri"/>
              <a:ea typeface="Calibri"/>
              <a:cs typeface="Calibri"/>
              <a:sym typeface="Calibri"/>
            </a:endParaRPr>
          </a:p>
          <a:p>
            <a:pPr lvl="0" rtl="0">
              <a:lnSpc>
                <a:spcPct val="100000"/>
              </a:lnSpc>
              <a:spcBef>
                <a:spcPts val="0"/>
              </a:spcBef>
              <a:buNone/>
            </a:pPr>
            <a:endParaRPr sz="1600">
              <a:latin typeface="Times New Roman"/>
              <a:ea typeface="Times New Roman"/>
              <a:cs typeface="Times New Roman"/>
              <a:sym typeface="Times New Roman"/>
            </a:endParaRPr>
          </a:p>
          <a:p>
            <a:pPr lvl="0" rtl="0">
              <a:lnSpc>
                <a:spcPct val="100000"/>
              </a:lnSpc>
              <a:spcBef>
                <a:spcPts val="0"/>
              </a:spcBef>
              <a:buNone/>
            </a:pPr>
            <a:endParaRPr sz="1600">
              <a:latin typeface="Times New Roman"/>
              <a:ea typeface="Times New Roman"/>
              <a:cs typeface="Times New Roman"/>
              <a:sym typeface="Times New Roman"/>
            </a:endParaRPr>
          </a:p>
          <a:p>
            <a:pPr lvl="0" rtl="0">
              <a:lnSpc>
                <a:spcPct val="100000"/>
              </a:lnSpc>
              <a:spcBef>
                <a:spcPts val="0"/>
              </a:spcBef>
              <a:buNone/>
            </a:pPr>
            <a:endParaRPr sz="1600">
              <a:latin typeface="Times New Roman"/>
              <a:ea typeface="Times New Roman"/>
              <a:cs typeface="Times New Roman"/>
              <a:sym typeface="Times New Roman"/>
            </a:endParaRPr>
          </a:p>
          <a:p>
            <a:pPr lvl="0" rtl="0">
              <a:lnSpc>
                <a:spcPct val="100000"/>
              </a:lnSpc>
              <a:spcBef>
                <a:spcPts val="0"/>
              </a:spcBef>
              <a:spcAft>
                <a:spcPts val="0"/>
              </a:spcAft>
              <a:buNone/>
            </a:pPr>
            <a:endParaRPr>
              <a:solidFill>
                <a:srgbClr val="202022"/>
              </a:solidFill>
              <a:latin typeface="Times New Roman"/>
              <a:ea typeface="Times New Roman"/>
              <a:cs typeface="Times New Roman"/>
              <a:sym typeface="Times New Roman"/>
            </a:endParaRPr>
          </a:p>
          <a:p>
            <a:pPr lvl="0" rtl="0">
              <a:lnSpc>
                <a:spcPct val="100000"/>
              </a:lnSpc>
              <a:spcBef>
                <a:spcPts val="0"/>
              </a:spcBef>
              <a:spcAft>
                <a:spcPts val="0"/>
              </a:spcAft>
              <a:buNone/>
            </a:pPr>
            <a:endParaRPr>
              <a:solidFill>
                <a:srgbClr val="202022"/>
              </a:solidFill>
              <a:latin typeface="Times New Roman"/>
              <a:ea typeface="Times New Roman"/>
              <a:cs typeface="Times New Roman"/>
              <a:sym typeface="Times New Roman"/>
            </a:endParaRPr>
          </a:p>
          <a:p>
            <a:pPr lvl="0" rtl="0">
              <a:lnSpc>
                <a:spcPct val="100000"/>
              </a:lnSpc>
              <a:spcBef>
                <a:spcPts val="0"/>
              </a:spcBef>
              <a:spcAft>
                <a:spcPts val="0"/>
              </a:spcAft>
              <a:buNone/>
            </a:pPr>
            <a:endParaRPr>
              <a:solidFill>
                <a:srgbClr val="202022"/>
              </a:solidFill>
              <a:latin typeface="Times New Roman"/>
              <a:ea typeface="Times New Roman"/>
              <a:cs typeface="Times New Roman"/>
              <a:sym typeface="Times New Roman"/>
            </a:endParaRPr>
          </a:p>
        </p:txBody>
      </p:sp>
      <p:sp>
        <p:nvSpPr>
          <p:cNvPr id="207" name="Shape 2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dirty="0"/>
              <a:t>Security Controls </a:t>
            </a:r>
          </a:p>
        </p:txBody>
      </p:sp>
      <p:pic>
        <p:nvPicPr>
          <p:cNvPr id="208" name="Shape 208"/>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093" y="2492679"/>
            <a:ext cx="1638207" cy="26508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1000"/>
                                        <p:tgtEl>
                                          <p:spTgt spid="208"/>
                                        </p:tgtEl>
                                        <p:attrNameLst>
                                          <p:attrName>ppt_w</p:attrName>
                                        </p:attrNameLst>
                                      </p:cBhvr>
                                      <p:tavLst>
                                        <p:tav tm="0">
                                          <p:val>
                                            <p:strVal val="0"/>
                                          </p:val>
                                        </p:tav>
                                        <p:tav tm="100000">
                                          <p:val>
                                            <p:strVal val="#ppt_w"/>
                                          </p:val>
                                        </p:tav>
                                      </p:tavLst>
                                    </p:anim>
                                    <p:anim calcmode="lin" valueType="num">
                                      <p:cBhvr additive="base">
                                        <p:cTn id="8" dur="1000"/>
                                        <p:tgtEl>
                                          <p:spTgt spid="208"/>
                                        </p:tgtEl>
                                        <p:attrNameLst>
                                          <p:attrName>ppt_h</p:attrName>
                                        </p:attrNameLst>
                                      </p:cBhvr>
                                      <p:tavLst>
                                        <p:tav tm="0">
                                          <p:val>
                                            <p:str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ppt_x</p:attrName>
                                        </p:attrNameLst>
                                      </p:cBhvr>
                                      <p:tavLst>
                                        <p:tav tm="0">
                                          <p:val>
                                            <p:strVal val="#ppt_x"/>
                                          </p:val>
                                        </p:tav>
                                        <p:tav tm="100000">
                                          <p:val>
                                            <p:strVal val="#ppt_x"/>
                                          </p:val>
                                        </p:tav>
                                      </p:tavLst>
                                    </p:anim>
                                    <p:anim calcmode="lin" valueType="num">
                                      <p:cBhvr>
                                        <p:cTn id="13"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69" name="Shape 69" descr="agenda.jpg"/>
          <p:cNvPicPr preferRelativeResize="0"/>
          <p:nvPr/>
        </p:nvPicPr>
        <p:blipFill>
          <a:blip r:embed="rId4">
            <a:alphaModFix/>
          </a:blip>
          <a:stretch>
            <a:fillRect/>
          </a:stretch>
        </p:blipFill>
        <p:spPr>
          <a:xfrm>
            <a:off x="0" y="0"/>
            <a:ext cx="2017575" cy="1154499"/>
          </a:xfrm>
          <a:prstGeom prst="rect">
            <a:avLst/>
          </a:prstGeom>
          <a:noFill/>
          <a:ln>
            <a:noFill/>
          </a:ln>
        </p:spPr>
      </p:pic>
      <p:sp>
        <p:nvSpPr>
          <p:cNvPr id="70" name="Shape 70"/>
          <p:cNvSpPr/>
          <p:nvPr/>
        </p:nvSpPr>
        <p:spPr>
          <a:xfrm>
            <a:off x="3700375" y="270650"/>
            <a:ext cx="1439400" cy="613200"/>
          </a:xfrm>
          <a:prstGeom prst="roundRect">
            <a:avLst>
              <a:gd name="adj" fmla="val 16667"/>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solidFill>
                  <a:schemeClr val="lt1"/>
                </a:solidFill>
              </a:rPr>
              <a:t>Background</a:t>
            </a:r>
          </a:p>
        </p:txBody>
      </p:sp>
      <p:sp>
        <p:nvSpPr>
          <p:cNvPr id="71" name="Shape 71"/>
          <p:cNvSpPr/>
          <p:nvPr/>
        </p:nvSpPr>
        <p:spPr>
          <a:xfrm>
            <a:off x="3700375" y="971325"/>
            <a:ext cx="1439400" cy="613200"/>
          </a:xfrm>
          <a:prstGeom prst="roundRect">
            <a:avLst>
              <a:gd name="adj" fmla="val 16667"/>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solidFill>
                  <a:schemeClr val="lt1"/>
                </a:solidFill>
              </a:rPr>
              <a:t>Architecture</a:t>
            </a:r>
          </a:p>
        </p:txBody>
      </p:sp>
      <p:sp>
        <p:nvSpPr>
          <p:cNvPr id="72" name="Shape 72"/>
          <p:cNvSpPr/>
          <p:nvPr/>
        </p:nvSpPr>
        <p:spPr>
          <a:xfrm>
            <a:off x="3654025" y="1672000"/>
            <a:ext cx="1532100" cy="613200"/>
          </a:xfrm>
          <a:prstGeom prst="roundRect">
            <a:avLst>
              <a:gd name="adj" fmla="val 16667"/>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solidFill>
                  <a:schemeClr val="lt1"/>
                </a:solidFill>
              </a:rPr>
              <a:t>History</a:t>
            </a:r>
          </a:p>
          <a:p>
            <a:pPr lvl="0" algn="ctr">
              <a:spcBef>
                <a:spcPts val="0"/>
              </a:spcBef>
              <a:buNone/>
            </a:pPr>
            <a:r>
              <a:rPr lang="en" b="1">
                <a:solidFill>
                  <a:schemeClr val="lt1"/>
                </a:solidFill>
              </a:rPr>
              <a:t>&amp;</a:t>
            </a:r>
          </a:p>
          <a:p>
            <a:pPr lvl="0" algn="ctr" rtl="0">
              <a:spcBef>
                <a:spcPts val="0"/>
              </a:spcBef>
              <a:buNone/>
            </a:pPr>
            <a:r>
              <a:rPr lang="en" b="1">
                <a:solidFill>
                  <a:schemeClr val="lt1"/>
                </a:solidFill>
              </a:rPr>
              <a:t>Trending</a:t>
            </a:r>
          </a:p>
        </p:txBody>
      </p:sp>
      <p:sp>
        <p:nvSpPr>
          <p:cNvPr id="73" name="Shape 73"/>
          <p:cNvSpPr/>
          <p:nvPr/>
        </p:nvSpPr>
        <p:spPr>
          <a:xfrm>
            <a:off x="3540325" y="2372675"/>
            <a:ext cx="1759500" cy="613200"/>
          </a:xfrm>
          <a:prstGeom prst="roundRect">
            <a:avLst>
              <a:gd name="adj" fmla="val 16667"/>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b="1">
                <a:solidFill>
                  <a:schemeClr val="lt1"/>
                </a:solidFill>
              </a:rPr>
              <a:t>Current &amp; Future</a:t>
            </a:r>
          </a:p>
          <a:p>
            <a:pPr lvl="0" algn="ctr">
              <a:spcBef>
                <a:spcPts val="0"/>
              </a:spcBef>
              <a:buNone/>
            </a:pPr>
            <a:r>
              <a:rPr lang="en" b="1">
                <a:solidFill>
                  <a:schemeClr val="lt1"/>
                </a:solidFill>
              </a:rPr>
              <a:t>Applications</a:t>
            </a:r>
          </a:p>
          <a:p>
            <a:pPr lvl="0" rtl="0">
              <a:spcBef>
                <a:spcPts val="0"/>
              </a:spcBef>
              <a:buNone/>
            </a:pPr>
            <a:endParaRPr/>
          </a:p>
        </p:txBody>
      </p:sp>
      <p:sp>
        <p:nvSpPr>
          <p:cNvPr id="74" name="Shape 74"/>
          <p:cNvSpPr/>
          <p:nvPr/>
        </p:nvSpPr>
        <p:spPr>
          <a:xfrm>
            <a:off x="3600025" y="3073337"/>
            <a:ext cx="1640100" cy="708000"/>
          </a:xfrm>
          <a:prstGeom prst="roundRect">
            <a:avLst>
              <a:gd name="adj" fmla="val 16667"/>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solidFill>
                  <a:schemeClr val="lt1"/>
                </a:solidFill>
              </a:rPr>
              <a:t>Risks</a:t>
            </a:r>
          </a:p>
          <a:p>
            <a:pPr lvl="0" algn="ctr" rtl="0">
              <a:spcBef>
                <a:spcPts val="0"/>
              </a:spcBef>
              <a:buNone/>
            </a:pPr>
            <a:r>
              <a:rPr lang="en" b="1">
                <a:solidFill>
                  <a:schemeClr val="lt1"/>
                </a:solidFill>
              </a:rPr>
              <a:t>-Security Risks</a:t>
            </a:r>
          </a:p>
          <a:p>
            <a:pPr lvl="0" algn="ctr" rtl="0">
              <a:spcBef>
                <a:spcPts val="0"/>
              </a:spcBef>
              <a:buNone/>
            </a:pPr>
            <a:r>
              <a:rPr lang="en" b="1">
                <a:solidFill>
                  <a:schemeClr val="lt1"/>
                </a:solidFill>
              </a:rPr>
              <a:t>-Privacy Risks</a:t>
            </a:r>
          </a:p>
        </p:txBody>
      </p:sp>
      <p:sp>
        <p:nvSpPr>
          <p:cNvPr id="75" name="Shape 75"/>
          <p:cNvSpPr/>
          <p:nvPr/>
        </p:nvSpPr>
        <p:spPr>
          <a:xfrm>
            <a:off x="3480625" y="3868825"/>
            <a:ext cx="1878900" cy="708000"/>
          </a:xfrm>
          <a:prstGeom prst="roundRect">
            <a:avLst>
              <a:gd name="adj" fmla="val 16667"/>
            </a:avLst>
          </a:prstGeom>
          <a:solidFill>
            <a:srgbClr val="38761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solidFill>
                  <a:schemeClr val="lt1"/>
                </a:solidFill>
              </a:rPr>
              <a:t>Controls</a:t>
            </a:r>
          </a:p>
          <a:p>
            <a:pPr lvl="0" algn="ctr">
              <a:spcBef>
                <a:spcPts val="0"/>
              </a:spcBef>
              <a:buNone/>
            </a:pPr>
            <a:r>
              <a:rPr lang="en" b="1">
                <a:solidFill>
                  <a:schemeClr val="lt1"/>
                </a:solidFill>
              </a:rPr>
              <a:t>-Security Controls</a:t>
            </a:r>
          </a:p>
          <a:p>
            <a:pPr lvl="0" algn="ctr" rtl="0">
              <a:spcBef>
                <a:spcPts val="0"/>
              </a:spcBef>
              <a:buNone/>
            </a:pPr>
            <a:r>
              <a:rPr lang="en" b="1">
                <a:solidFill>
                  <a:schemeClr val="lt1"/>
                </a:solidFill>
              </a:rPr>
              <a:t>-Privacy Controls</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000"/>
                                        <p:tgtEl>
                                          <p:spTgt spid="69"/>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 calcmode="lin" valueType="num">
                                      <p:cBhvr additive="base">
                                        <p:cTn id="10" dur="1000"/>
                                        <p:tgtEl>
                                          <p:spTgt spid="68"/>
                                        </p:tgtEl>
                                        <p:attrNameLst>
                                          <p:attrName>ppt_w</p:attrName>
                                        </p:attrNameLst>
                                      </p:cBhvr>
                                      <p:tavLst>
                                        <p:tav tm="0">
                                          <p:val>
                                            <p:strVal val="0"/>
                                          </p:val>
                                        </p:tav>
                                        <p:tav tm="100000">
                                          <p:val>
                                            <p:strVal val="#ppt_w"/>
                                          </p:val>
                                        </p:tav>
                                      </p:tavLst>
                                    </p:anim>
                                    <p:anim calcmode="lin" valueType="num">
                                      <p:cBhvr additive="base">
                                        <p:cTn id="11" dur="1000"/>
                                        <p:tgtEl>
                                          <p:spTgt spid="68"/>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additive="base">
                                        <p:cTn id="16" dur="1000"/>
                                        <p:tgtEl>
                                          <p:spTgt spid="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additive="base">
                                        <p:cTn id="21" dur="1000"/>
                                        <p:tgtEl>
                                          <p:spTgt spid="7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additive="base">
                                        <p:cTn id="26" dur="1000"/>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1000"/>
                                        <p:tgtEl>
                                          <p:spTgt spid="7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1000"/>
                                        <p:tgtEl>
                                          <p:spTgt spid="7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1000"/>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311700" y="1017724"/>
            <a:ext cx="8466900" cy="4125775"/>
          </a:xfrm>
          <a:prstGeom prst="rect">
            <a:avLst/>
          </a:prstGeom>
        </p:spPr>
        <p:txBody>
          <a:bodyPr lIns="91425" tIns="91425" rIns="91425" bIns="91425" anchor="t" anchorCtr="0">
            <a:noAutofit/>
          </a:bodyPr>
          <a:lstStyle/>
          <a:p>
            <a:pPr lvl="0">
              <a:spcBef>
                <a:spcPts val="0"/>
              </a:spcBef>
              <a:spcAft>
                <a:spcPts val="0"/>
              </a:spcAft>
              <a:buNone/>
            </a:pPr>
            <a:r>
              <a:rPr lang="en" sz="1800" b="1" dirty="0">
                <a:solidFill>
                  <a:srgbClr val="FF0000"/>
                </a:solidFill>
                <a:latin typeface="Calibri"/>
                <a:ea typeface="Calibri"/>
                <a:cs typeface="Calibri"/>
                <a:sym typeface="Calibri"/>
              </a:rPr>
              <a:t>Information Leakage</a:t>
            </a:r>
          </a:p>
          <a:p>
            <a:pPr marL="457200" lvl="0" indent="-228600" rtl="0">
              <a:spcBef>
                <a:spcPts val="0"/>
              </a:spcBef>
              <a:buClr>
                <a:srgbClr val="000000"/>
              </a:buClr>
              <a:buFont typeface="Calibri"/>
              <a:buChar char="-"/>
            </a:pPr>
            <a:r>
              <a:rPr lang="en" dirty="0">
                <a:solidFill>
                  <a:srgbClr val="000000"/>
                </a:solidFill>
                <a:latin typeface="Calibri"/>
                <a:ea typeface="Calibri"/>
                <a:cs typeface="Calibri"/>
                <a:sym typeface="Calibri"/>
              </a:rPr>
              <a:t>Active Jamming⇒ </a:t>
            </a:r>
            <a:r>
              <a:rPr lang="en" dirty="0">
                <a:solidFill>
                  <a:schemeClr val="dk1"/>
                </a:solidFill>
                <a:latin typeface="Calibri"/>
                <a:ea typeface="Calibri"/>
                <a:cs typeface="Calibri"/>
                <a:sym typeface="Calibri"/>
              </a:rPr>
              <a:t>refers to the use of a device that actively broadcasts radio signals in order to disrupt the operation of any nearby RFID readers </a:t>
            </a:r>
          </a:p>
          <a:p>
            <a:pPr marL="457200" lvl="0" indent="-228600" rtl="0">
              <a:spcBef>
                <a:spcPts val="0"/>
              </a:spcBef>
              <a:buClr>
                <a:schemeClr val="dk1"/>
              </a:buClr>
              <a:buFont typeface="Calibri"/>
              <a:buChar char="-"/>
            </a:pPr>
            <a:r>
              <a:rPr lang="en" dirty="0">
                <a:solidFill>
                  <a:schemeClr val="dk1"/>
                </a:solidFill>
                <a:latin typeface="Calibri"/>
                <a:ea typeface="Calibri"/>
                <a:cs typeface="Calibri"/>
                <a:sym typeface="Calibri"/>
              </a:rPr>
              <a:t>Reduce working range⇒ reduce minimal distance useful for an interaction by removing a portion of the tag antenna </a:t>
            </a:r>
          </a:p>
          <a:p>
            <a:pPr marL="457200" lvl="0" indent="-228600" rtl="0">
              <a:spcBef>
                <a:spcPts val="0"/>
              </a:spcBef>
              <a:buClr>
                <a:srgbClr val="000000"/>
              </a:buClr>
              <a:buFont typeface="Calibri"/>
              <a:buChar char="-"/>
            </a:pPr>
            <a:r>
              <a:rPr lang="en" dirty="0">
                <a:solidFill>
                  <a:srgbClr val="000000"/>
                </a:solidFill>
                <a:latin typeface="Calibri"/>
                <a:ea typeface="Calibri"/>
                <a:cs typeface="Calibri"/>
                <a:sym typeface="Calibri"/>
              </a:rPr>
              <a:t>Block tag </a:t>
            </a:r>
          </a:p>
          <a:p>
            <a:pPr marL="914400" lvl="1" indent="-317500" rtl="0">
              <a:spcBef>
                <a:spcPts val="0"/>
              </a:spcBef>
              <a:buClr>
                <a:srgbClr val="000000"/>
              </a:buClr>
              <a:buSzPct val="100000"/>
              <a:buFont typeface="Calibri"/>
              <a:buChar char="-"/>
            </a:pPr>
            <a:r>
              <a:rPr lang="en" sz="1400" dirty="0">
                <a:solidFill>
                  <a:srgbClr val="000000"/>
                </a:solidFill>
                <a:latin typeface="Calibri"/>
                <a:ea typeface="Calibri"/>
                <a:cs typeface="Calibri"/>
                <a:sym typeface="Calibri"/>
              </a:rPr>
              <a:t>Wallet with RFID blockers</a:t>
            </a:r>
          </a:p>
          <a:p>
            <a:pPr marL="914400" lvl="1" indent="-317500" rtl="0">
              <a:spcBef>
                <a:spcPts val="0"/>
              </a:spcBef>
              <a:buClr>
                <a:srgbClr val="000000"/>
              </a:buClr>
              <a:buSzPct val="100000"/>
              <a:buFont typeface="Calibri"/>
              <a:buChar char="-"/>
            </a:pPr>
            <a:r>
              <a:rPr lang="en" sz="1400" dirty="0">
                <a:solidFill>
                  <a:srgbClr val="000000"/>
                </a:solidFill>
                <a:latin typeface="Calibri"/>
                <a:ea typeface="Calibri"/>
                <a:cs typeface="Calibri"/>
                <a:sym typeface="Calibri"/>
              </a:rPr>
              <a:t>Use materials (Faraday cage or Tyvek) impenetrable to radio-frequency waves</a:t>
            </a:r>
          </a:p>
          <a:p>
            <a:pPr lvl="0">
              <a:spcBef>
                <a:spcPts val="0"/>
              </a:spcBef>
              <a:spcAft>
                <a:spcPts val="0"/>
              </a:spcAft>
              <a:buNone/>
            </a:pPr>
            <a:r>
              <a:rPr lang="en" sz="1800" b="1" dirty="0">
                <a:solidFill>
                  <a:srgbClr val="FF0000"/>
                </a:solidFill>
                <a:latin typeface="Calibri"/>
                <a:ea typeface="Calibri"/>
                <a:cs typeface="Calibri"/>
                <a:sym typeface="Calibri"/>
              </a:rPr>
              <a:t>Traceability</a:t>
            </a:r>
          </a:p>
          <a:p>
            <a:pPr marL="457200" lvl="0" indent="-228600" rtl="0">
              <a:spcBef>
                <a:spcPts val="0"/>
              </a:spcBef>
              <a:spcAft>
                <a:spcPts val="0"/>
              </a:spcAft>
              <a:buClr>
                <a:srgbClr val="000000"/>
              </a:buClr>
              <a:buFont typeface="Calibri"/>
              <a:buChar char="-"/>
            </a:pPr>
            <a:r>
              <a:rPr lang="en" dirty="0">
                <a:solidFill>
                  <a:srgbClr val="000000"/>
                </a:solidFill>
                <a:latin typeface="Calibri"/>
                <a:ea typeface="Calibri"/>
                <a:cs typeface="Calibri"/>
                <a:sym typeface="Calibri"/>
              </a:rPr>
              <a:t>Kill tag⇒ kill command with kill password</a:t>
            </a:r>
          </a:p>
          <a:p>
            <a:pPr marL="914400" lvl="1" indent="-317500" rtl="0">
              <a:spcBef>
                <a:spcPts val="0"/>
              </a:spcBef>
              <a:spcAft>
                <a:spcPts val="0"/>
              </a:spcAft>
              <a:buClr>
                <a:srgbClr val="000000"/>
              </a:buClr>
              <a:buSzPct val="100000"/>
              <a:buFont typeface="Calibri"/>
              <a:buChar char="-"/>
            </a:pPr>
            <a:r>
              <a:rPr lang="en" sz="1400" dirty="0">
                <a:solidFill>
                  <a:srgbClr val="000000"/>
                </a:solidFill>
                <a:latin typeface="Calibri"/>
                <a:ea typeface="Calibri"/>
                <a:cs typeface="Calibri"/>
                <a:sym typeface="Calibri"/>
              </a:rPr>
              <a:t>Deactivate tag by making it impossible to read </a:t>
            </a:r>
          </a:p>
        </p:txBody>
      </p:sp>
      <p:sp>
        <p:nvSpPr>
          <p:cNvPr id="214" name="Shape 2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dirty="0"/>
              <a:t>Privacy Controls</a:t>
            </a:r>
          </a:p>
        </p:txBody>
      </p:sp>
      <p:pic>
        <p:nvPicPr>
          <p:cNvPr id="215" name="Shape 215"/>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833" y="2367420"/>
            <a:ext cx="3375638" cy="1349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additive="base">
                                        <p:cTn id="7" dur="1000"/>
                                        <p:tgtEl>
                                          <p:spTgt spid="215"/>
                                        </p:tgtEl>
                                        <p:attrNameLst>
                                          <p:attrName>ppt_w</p:attrName>
                                        </p:attrNameLst>
                                      </p:cBhvr>
                                      <p:tavLst>
                                        <p:tav tm="0">
                                          <p:val>
                                            <p:strVal val="0"/>
                                          </p:val>
                                        </p:tav>
                                        <p:tav tm="100000">
                                          <p:val>
                                            <p:strVal val="#ppt_w"/>
                                          </p:val>
                                        </p:tav>
                                      </p:tavLst>
                                    </p:anim>
                                    <p:anim calcmode="lin" valueType="num">
                                      <p:cBhvr additive="base">
                                        <p:cTn id="8" dur="1000"/>
                                        <p:tgtEl>
                                          <p:spTgt spid="215"/>
                                        </p:tgtEl>
                                        <p:attrNameLst>
                                          <p:attrName>ppt_h</p:attrName>
                                        </p:attrNameLst>
                                      </p:cBhvr>
                                      <p:tavLst>
                                        <p:tav tm="0">
                                          <p:val>
                                            <p:str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225671" y="1548680"/>
            <a:ext cx="8520600" cy="3416400"/>
          </a:xfrm>
          <a:prstGeom prst="rect">
            <a:avLst/>
          </a:prstGeom>
        </p:spPr>
        <p:txBody>
          <a:bodyPr lIns="91425" tIns="91425" rIns="91425" bIns="91425" anchor="t" anchorCtr="0">
            <a:noAutofit/>
          </a:bodyPr>
          <a:lstStyle/>
          <a:p>
            <a:pPr marL="457200" lvl="0" indent="-228600" rtl="0">
              <a:lnSpc>
                <a:spcPct val="200000"/>
              </a:lnSpc>
              <a:spcBef>
                <a:spcPts val="0"/>
              </a:spcBef>
              <a:spcAft>
                <a:spcPts val="1200"/>
              </a:spcAft>
              <a:buClr>
                <a:srgbClr val="FF0000"/>
              </a:buClr>
              <a:buFont typeface="Calibri"/>
              <a:buChar char="●"/>
            </a:pPr>
            <a:r>
              <a:rPr lang="en" u="sng" dirty="0">
                <a:solidFill>
                  <a:srgbClr val="FF0000"/>
                </a:solidFill>
                <a:latin typeface="Calibri"/>
                <a:ea typeface="Calibri"/>
                <a:cs typeface="Calibri"/>
                <a:sym typeface="Calibri"/>
                <a:hlinkClick r:id="rId3"/>
              </a:rPr>
              <a:t>http://www.technovelgy.com/ct/Technology-Article.asp?ArtNum=4</a:t>
            </a:r>
          </a:p>
          <a:p>
            <a:pPr marL="457200" lvl="0" indent="-228600" rtl="0">
              <a:lnSpc>
                <a:spcPct val="200000"/>
              </a:lnSpc>
              <a:spcBef>
                <a:spcPts val="0"/>
              </a:spcBef>
              <a:spcAft>
                <a:spcPts val="1200"/>
              </a:spcAft>
              <a:buClr>
                <a:srgbClr val="FF0000"/>
              </a:buClr>
              <a:buFont typeface="Calibri"/>
              <a:buChar char="●"/>
            </a:pPr>
            <a:r>
              <a:rPr lang="en" u="sng" dirty="0">
                <a:solidFill>
                  <a:srgbClr val="FF0000"/>
                </a:solidFill>
                <a:latin typeface="Calibri"/>
                <a:ea typeface="Calibri"/>
                <a:cs typeface="Calibri"/>
                <a:sym typeface="Calibri"/>
                <a:hlinkClick r:id="rId4"/>
              </a:rPr>
              <a:t>http://www.cbsnews.com/news/protect-credit-cards-from-wireless-theft/</a:t>
            </a:r>
          </a:p>
          <a:p>
            <a:pPr marL="457200" lvl="0" indent="-228600" rtl="0">
              <a:lnSpc>
                <a:spcPct val="200000"/>
              </a:lnSpc>
              <a:spcBef>
                <a:spcPts val="0"/>
              </a:spcBef>
              <a:spcAft>
                <a:spcPts val="1200"/>
              </a:spcAft>
              <a:buClr>
                <a:srgbClr val="FF0000"/>
              </a:buClr>
              <a:buFont typeface="Calibri"/>
              <a:buChar char="●"/>
            </a:pPr>
            <a:r>
              <a:rPr lang="en" u="sng" dirty="0">
                <a:solidFill>
                  <a:srgbClr val="FF0000"/>
                </a:solidFill>
                <a:latin typeface="Calibri"/>
                <a:ea typeface="Calibri"/>
                <a:cs typeface="Calibri"/>
                <a:sym typeface="Calibri"/>
                <a:hlinkClick r:id="rId5"/>
              </a:rPr>
              <a:t>https://us.norton.com/yoursecurityresource/detail.jsp?aid=rfid</a:t>
            </a:r>
          </a:p>
          <a:p>
            <a:pPr marL="457200" lvl="0" indent="-228600" rtl="0">
              <a:lnSpc>
                <a:spcPct val="200000"/>
              </a:lnSpc>
              <a:spcBef>
                <a:spcPts val="0"/>
              </a:spcBef>
              <a:spcAft>
                <a:spcPts val="1200"/>
              </a:spcAft>
              <a:buClr>
                <a:srgbClr val="FF0000"/>
              </a:buClr>
              <a:buFont typeface="Calibri"/>
              <a:buChar char="●"/>
            </a:pPr>
            <a:r>
              <a:rPr lang="en" u="sng" dirty="0">
                <a:solidFill>
                  <a:srgbClr val="FF0000"/>
                </a:solidFill>
                <a:latin typeface="Calibri"/>
                <a:ea typeface="Calibri"/>
                <a:cs typeface="Calibri"/>
                <a:sym typeface="Calibri"/>
                <a:hlinkClick r:id="rId6"/>
              </a:rPr>
              <a:t>http://www.infosec.gov.hk/english/technical/files/rfid.pdf</a:t>
            </a:r>
          </a:p>
          <a:p>
            <a:pPr marL="457200" lvl="0" indent="-228600" rtl="0">
              <a:lnSpc>
                <a:spcPct val="200000"/>
              </a:lnSpc>
              <a:spcBef>
                <a:spcPts val="0"/>
              </a:spcBef>
              <a:spcAft>
                <a:spcPts val="1200"/>
              </a:spcAft>
              <a:buClr>
                <a:srgbClr val="FF0000"/>
              </a:buClr>
              <a:buFont typeface="Calibri"/>
              <a:buChar char="●"/>
            </a:pPr>
            <a:r>
              <a:rPr lang="en" u="sng" dirty="0">
                <a:solidFill>
                  <a:srgbClr val="FF0000"/>
                </a:solidFill>
                <a:latin typeface="Calibri"/>
                <a:ea typeface="Calibri"/>
                <a:cs typeface="Calibri"/>
                <a:sym typeface="Calibri"/>
                <a:hlinkClick r:id="rId7"/>
              </a:rPr>
              <a:t>https://ec.europa.eu/jrc/sites/jrcsh/files/jrc78156_report_rfid_en.pdf</a:t>
            </a:r>
          </a:p>
          <a:p>
            <a:pPr lvl="0">
              <a:lnSpc>
                <a:spcPct val="100000"/>
              </a:lnSpc>
              <a:spcBef>
                <a:spcPts val="0"/>
              </a:spcBef>
              <a:spcAft>
                <a:spcPts val="0"/>
              </a:spcAft>
              <a:buNone/>
            </a:pPr>
            <a:endParaRPr dirty="0"/>
          </a:p>
        </p:txBody>
      </p:sp>
      <p:pic>
        <p:nvPicPr>
          <p:cNvPr id="221" name="Shape 221"/>
          <p:cNvPicPr preferRelativeResize="0"/>
          <p:nvPr/>
        </p:nvPicPr>
        <p:blipFill rotWithShape="1">
          <a:blip r:embed="rId8">
            <a:alphaModFix/>
          </a:blip>
          <a:srcRect/>
          <a:stretch/>
        </p:blipFill>
        <p:spPr>
          <a:xfrm>
            <a:off x="8348471" y="0"/>
            <a:ext cx="795600" cy="447600"/>
          </a:xfrm>
          <a:prstGeom prst="rect">
            <a:avLst/>
          </a:prstGeom>
          <a:noFill/>
          <a:ln>
            <a:noFill/>
          </a:ln>
        </p:spPr>
      </p:pic>
      <p:pic>
        <p:nvPicPr>
          <p:cNvPr id="222" name="Shape 222" descr="icon_reference_150h.gif"/>
          <p:cNvPicPr preferRelativeResize="0"/>
          <p:nvPr/>
        </p:nvPicPr>
        <p:blipFill>
          <a:blip r:embed="rId9">
            <a:alphaModFix/>
          </a:blip>
          <a:stretch>
            <a:fillRect/>
          </a:stretch>
        </p:blipFill>
        <p:spPr>
          <a:xfrm>
            <a:off x="-12" y="0"/>
            <a:ext cx="2676525" cy="1428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additive="base">
                                        <p:cTn id="7" dur="1000"/>
                                        <p:tgtEl>
                                          <p:spTgt spid="222"/>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 calcmode="lin" valueType="num">
                                      <p:cBhvr additive="base">
                                        <p:cTn id="10" dur="1000"/>
                                        <p:tgtEl>
                                          <p:spTgt spid="221"/>
                                        </p:tgtEl>
                                        <p:attrNameLst>
                                          <p:attrName>ppt_w</p:attrName>
                                        </p:attrNameLst>
                                      </p:cBhvr>
                                      <p:tavLst>
                                        <p:tav tm="0">
                                          <p:val>
                                            <p:strVal val="0"/>
                                          </p:val>
                                        </p:tav>
                                        <p:tav tm="100000">
                                          <p:val>
                                            <p:strVal val="#ppt_w"/>
                                          </p:val>
                                        </p:tav>
                                      </p:tavLst>
                                    </p:anim>
                                    <p:anim calcmode="lin" valueType="num">
                                      <p:cBhvr additive="base">
                                        <p:cTn id="11" dur="1000"/>
                                        <p:tgtEl>
                                          <p:spTgt spid="22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21"/>
                                        </p:tgtEl>
                                        <p:attrNameLst>
                                          <p:attrName>style.visibility</p:attrName>
                                        </p:attrNameLst>
                                      </p:cBhvr>
                                      <p:to>
                                        <p:strVal val="visible"/>
                                      </p:to>
                                    </p:set>
                                    <p:anim calcmode="lin" valueType="num">
                                      <p:cBhvr additive="base">
                                        <p:cTn id="14" dur="1000"/>
                                        <p:tgtEl>
                                          <p:spTgt spid="221"/>
                                        </p:tgtEl>
                                        <p:attrNameLst>
                                          <p:attrName>ppt_w</p:attrName>
                                        </p:attrNameLst>
                                      </p:cBhvr>
                                      <p:tavLst>
                                        <p:tav tm="0">
                                          <p:val>
                                            <p:strVal val="0"/>
                                          </p:val>
                                        </p:tav>
                                        <p:tav tm="100000">
                                          <p:val>
                                            <p:strVal val="#ppt_w"/>
                                          </p:val>
                                        </p:tav>
                                      </p:tavLst>
                                    </p:anim>
                                    <p:anim calcmode="lin" valueType="num">
                                      <p:cBhvr additive="base">
                                        <p:cTn id="15" dur="1000"/>
                                        <p:tgtEl>
                                          <p:spTgt spid="2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descr="iStock_question_answer.png"/>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50" y="1415441"/>
            <a:ext cx="3338186" cy="3552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70">
                                          <p:stCondLst>
                                            <p:cond delay="0"/>
                                          </p:stCondLst>
                                        </p:cTn>
                                        <p:tgtEl>
                                          <p:spTgt spid="2"/>
                                        </p:tgtEl>
                                      </p:cBhvr>
                                    </p:animEffect>
                                    <p:anim calcmode="lin" valueType="num">
                                      <p:cBhvr>
                                        <p:cTn id="8"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3" dur="39">
                                          <p:stCondLst>
                                            <p:cond delay="975"/>
                                          </p:stCondLst>
                                        </p:cTn>
                                        <p:tgtEl>
                                          <p:spTgt spid="2"/>
                                        </p:tgtEl>
                                      </p:cBhvr>
                                      <p:to x="100000" y="60000"/>
                                    </p:animScale>
                                    <p:animScale>
                                      <p:cBhvr>
                                        <p:cTn id="14" dur="249" decel="50000">
                                          <p:stCondLst>
                                            <p:cond delay="1014"/>
                                          </p:stCondLst>
                                        </p:cTn>
                                        <p:tgtEl>
                                          <p:spTgt spid="2"/>
                                        </p:tgtEl>
                                      </p:cBhvr>
                                      <p:to x="100000" y="100000"/>
                                    </p:animScale>
                                    <p:animScale>
                                      <p:cBhvr>
                                        <p:cTn id="15" dur="39">
                                          <p:stCondLst>
                                            <p:cond delay="1968"/>
                                          </p:stCondLst>
                                        </p:cTn>
                                        <p:tgtEl>
                                          <p:spTgt spid="2"/>
                                        </p:tgtEl>
                                      </p:cBhvr>
                                      <p:to x="100000" y="80000"/>
                                    </p:animScale>
                                    <p:animScale>
                                      <p:cBhvr>
                                        <p:cTn id="16" dur="249" decel="50000">
                                          <p:stCondLst>
                                            <p:cond delay="2007"/>
                                          </p:stCondLst>
                                        </p:cTn>
                                        <p:tgtEl>
                                          <p:spTgt spid="2"/>
                                        </p:tgtEl>
                                      </p:cBhvr>
                                      <p:to x="100000" y="100000"/>
                                    </p:animScale>
                                    <p:animScale>
                                      <p:cBhvr>
                                        <p:cTn id="17" dur="39">
                                          <p:stCondLst>
                                            <p:cond delay="2463"/>
                                          </p:stCondLst>
                                        </p:cTn>
                                        <p:tgtEl>
                                          <p:spTgt spid="2"/>
                                        </p:tgtEl>
                                      </p:cBhvr>
                                      <p:to x="100000" y="90000"/>
                                    </p:animScale>
                                    <p:animScale>
                                      <p:cBhvr>
                                        <p:cTn id="18" dur="249" decel="50000">
                                          <p:stCondLst>
                                            <p:cond delay="2502"/>
                                          </p:stCondLst>
                                        </p:cTn>
                                        <p:tgtEl>
                                          <p:spTgt spid="2"/>
                                        </p:tgtEl>
                                      </p:cBhvr>
                                      <p:to x="100000" y="100000"/>
                                    </p:animScale>
                                    <p:animScale>
                                      <p:cBhvr>
                                        <p:cTn id="19" dur="39">
                                          <p:stCondLst>
                                            <p:cond delay="2712"/>
                                          </p:stCondLst>
                                        </p:cTn>
                                        <p:tgtEl>
                                          <p:spTgt spid="2"/>
                                        </p:tgtEl>
                                      </p:cBhvr>
                                      <p:to x="100000" y="95000"/>
                                    </p:animScale>
                                    <p:animScale>
                                      <p:cBhvr>
                                        <p:cTn id="20" dur="249" decel="50000">
                                          <p:stCondLst>
                                            <p:cond delay="2751"/>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1911" y="112159"/>
            <a:ext cx="5915025" cy="459962"/>
          </a:xfrm>
        </p:spPr>
        <p:txBody>
          <a:bodyPr>
            <a:normAutofit fontScale="90000"/>
          </a:bodyPr>
          <a:lstStyle/>
          <a:p>
            <a:r>
              <a:rPr lang="en-US" sz="2400" b="1" i="1" dirty="0">
                <a:solidFill>
                  <a:schemeClr val="accent3"/>
                </a:solidFill>
              </a:rPr>
              <a:t>What is RFID?</a:t>
            </a:r>
          </a:p>
        </p:txBody>
      </p:sp>
      <p:sp>
        <p:nvSpPr>
          <p:cNvPr id="7" name="Content Placeholder 6"/>
          <p:cNvSpPr>
            <a:spLocks noGrp="1"/>
          </p:cNvSpPr>
          <p:nvPr>
            <p:ph idx="1"/>
          </p:nvPr>
        </p:nvSpPr>
        <p:spPr>
          <a:xfrm>
            <a:off x="144726" y="447484"/>
            <a:ext cx="8782186" cy="4637633"/>
          </a:xfrm>
        </p:spPr>
        <p:txBody>
          <a:bodyPr>
            <a:noAutofit/>
          </a:bodyPr>
          <a:lstStyle/>
          <a:p>
            <a:pPr marL="0" indent="0">
              <a:buNone/>
            </a:pPr>
            <a:r>
              <a:rPr lang="en-US" sz="1200" b="1" dirty="0"/>
              <a:t>Radio frequency identification (RFID) is a form of wireless communication that uses radio waves to identify and track objects</a:t>
            </a:r>
            <a:r>
              <a:rPr lang="en-US" sz="1200" dirty="0"/>
              <a:t>. </a:t>
            </a:r>
          </a:p>
          <a:p>
            <a:pPr marL="0" indent="0">
              <a:lnSpc>
                <a:spcPct val="100000"/>
              </a:lnSpc>
              <a:buNone/>
            </a:pPr>
            <a:r>
              <a:rPr lang="en-US" sz="1200" dirty="0"/>
              <a:t>CONCEPT: Uses barcoding concept and digitizes it for the modern world providing the ability to: </a:t>
            </a:r>
            <a:endParaRPr lang="en-US" sz="1200" dirty="0" smtClean="0"/>
          </a:p>
          <a:p>
            <a:pPr marL="0" indent="0">
              <a:lnSpc>
                <a:spcPct val="100000"/>
              </a:lnSpc>
            </a:pPr>
            <a:r>
              <a:rPr lang="en-US" sz="1200" dirty="0"/>
              <a:t>Uniquely identify an individual item beyond just its product type</a:t>
            </a:r>
          </a:p>
          <a:p>
            <a:r>
              <a:rPr lang="en-US" sz="1200" dirty="0" smtClean="0"/>
              <a:t>Identify </a:t>
            </a:r>
            <a:r>
              <a:rPr lang="en-US" sz="1200" dirty="0"/>
              <a:t>items without direct line-of-sight</a:t>
            </a:r>
          </a:p>
          <a:p>
            <a:r>
              <a:rPr lang="en-US" sz="1200" dirty="0"/>
              <a:t>Identify many items (up to 1,000s) simultaneously</a:t>
            </a:r>
          </a:p>
          <a:p>
            <a:r>
              <a:rPr lang="en-US" sz="1200" dirty="0"/>
              <a:t>Identify items within a vicinity of between a few centimeters to several meters</a:t>
            </a:r>
          </a:p>
          <a:p>
            <a:pPr marL="0" indent="0">
              <a:lnSpc>
                <a:spcPct val="100000"/>
              </a:lnSpc>
              <a:buNone/>
            </a:pPr>
            <a:r>
              <a:rPr lang="en-US" sz="1200" dirty="0"/>
              <a:t>HOW:</a:t>
            </a:r>
          </a:p>
          <a:p>
            <a:pPr marL="0" indent="0">
              <a:lnSpc>
                <a:spcPct val="100000"/>
              </a:lnSpc>
              <a:buNone/>
            </a:pPr>
            <a:r>
              <a:rPr lang="en-US" sz="1200" dirty="0"/>
              <a:t>An RFID system has </a:t>
            </a:r>
            <a:r>
              <a:rPr lang="en-US" sz="1200" i="1" dirty="0"/>
              <a:t>readers</a:t>
            </a:r>
            <a:r>
              <a:rPr lang="en-US" sz="1200" dirty="0"/>
              <a:t> and </a:t>
            </a:r>
            <a:r>
              <a:rPr lang="en-US" sz="1200" i="1" dirty="0"/>
              <a:t>tags</a:t>
            </a:r>
            <a:r>
              <a:rPr lang="en-US" sz="1200" dirty="0"/>
              <a:t> that communicate with each other by radio. This can tell you what an object is, where it is, and even its condition. </a:t>
            </a:r>
          </a:p>
          <a:p>
            <a:pPr marL="0" indent="0">
              <a:buNone/>
            </a:pPr>
            <a:r>
              <a:rPr lang="en-US" sz="1200" dirty="0"/>
              <a:t>RFID use is rapidly increasing with the capability to “tag” any item with an inexpensive communications chip and then read that tag with a reader. </a:t>
            </a: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2199" y="2340609"/>
            <a:ext cx="1877700" cy="1533643"/>
          </a:xfrm>
          <a:prstGeom prst="rect">
            <a:avLst/>
          </a:prstGeom>
        </p:spPr>
      </p:pic>
      <p:pic>
        <p:nvPicPr>
          <p:cNvPr id="5" name="Picture 4"/>
          <p:cNvPicPr>
            <a:picLocks noChangeAspect="1"/>
          </p:cNvPicPr>
          <p:nvPr/>
        </p:nvPicPr>
        <p:blipFill>
          <a:blip r:embed="rId5"/>
          <a:stretch>
            <a:fillRect/>
          </a:stretch>
        </p:blipFill>
        <p:spPr>
          <a:xfrm>
            <a:off x="7029326" y="780626"/>
            <a:ext cx="1264444" cy="14859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4362" y="1963378"/>
            <a:ext cx="457200" cy="457200"/>
          </a:xfrm>
          <a:prstGeom prst="rect">
            <a:avLst/>
          </a:prstGeom>
        </p:spPr>
      </p:pic>
      <p:pic>
        <p:nvPicPr>
          <p:cNvPr id="9" name="Shape 68"/>
          <p:cNvPicPr preferRelativeResize="0"/>
          <p:nvPr/>
        </p:nvPicPr>
        <p:blipFill rotWithShape="1">
          <a:blip r:embed="rId7">
            <a:alphaModFix/>
          </a:blip>
          <a:srcRect/>
          <a:stretch/>
        </p:blipFill>
        <p:spPr>
          <a:xfrm>
            <a:off x="8348471" y="0"/>
            <a:ext cx="795600" cy="447600"/>
          </a:xfrm>
          <a:prstGeom prst="rect">
            <a:avLst/>
          </a:prstGeom>
          <a:noFill/>
          <a:ln>
            <a:noFill/>
          </a:ln>
        </p:spPr>
      </p:pic>
    </p:spTree>
    <p:extLst>
      <p:ext uri="{BB962C8B-B14F-4D97-AF65-F5344CB8AC3E}">
        <p14:creationId xmlns:p14="http://schemas.microsoft.com/office/powerpoint/2010/main" val="36746566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ppt_w</p:attrName>
                                        </p:attrNameLst>
                                      </p:cBhvr>
                                      <p:tavLst>
                                        <p:tav tm="0">
                                          <p:val>
                                            <p:strVal val="0"/>
                                          </p:val>
                                        </p:tav>
                                        <p:tav tm="100000">
                                          <p:val>
                                            <p:strVal val="#ppt_w"/>
                                          </p:val>
                                        </p:tav>
                                      </p:tavLst>
                                    </p:anim>
                                    <p:anim calcmode="lin" valueType="num">
                                      <p:cBhvr additive="base">
                                        <p:cTn id="8" dur="1000"/>
                                        <p:tgtEl>
                                          <p:spTgt spid="9"/>
                                        </p:tgtEl>
                                        <p:attrNameLst>
                                          <p:attrName>ppt_h</p:attrName>
                                        </p:attrNameLst>
                                      </p:cBhvr>
                                      <p:tavLst>
                                        <p:tav tm="0">
                                          <p:val>
                                            <p:strVal val="0"/>
                                          </p:val>
                                        </p:tav>
                                        <p:tav tm="100000">
                                          <p:val>
                                            <p:strVal val="#ppt_h"/>
                                          </p:val>
                                        </p:tav>
                                      </p:tavLst>
                                    </p:anim>
                                  </p:childTnLst>
                                </p:cTn>
                              </p:par>
                              <p:par>
                                <p:cTn id="9" presetID="52" presetClass="entr" presetSubtype="0" fill="hold" nodeType="withEffect">
                                  <p:stCondLst>
                                    <p:cond delay="1500"/>
                                  </p:stCondLst>
                                  <p:childTnLst>
                                    <p:set>
                                      <p:cBhvr>
                                        <p:cTn id="10" dur="1" fill="hold">
                                          <p:stCondLst>
                                            <p:cond delay="0"/>
                                          </p:stCondLst>
                                        </p:cTn>
                                        <p:tgtEl>
                                          <p:spTgt spid="5"/>
                                        </p:tgtEl>
                                        <p:attrNameLst>
                                          <p:attrName>style.visibility</p:attrName>
                                        </p:attrNameLst>
                                      </p:cBhvr>
                                      <p:to>
                                        <p:strVal val="visible"/>
                                      </p:to>
                                    </p:set>
                                    <p:animScale>
                                      <p:cBhvr>
                                        <p:cTn id="1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
                                        </p:tgtEl>
                                        <p:attrNameLst>
                                          <p:attrName>ppt_x</p:attrName>
                                          <p:attrName>ppt_y</p:attrName>
                                        </p:attrNameLst>
                                      </p:cBhvr>
                                    </p:animMotion>
                                    <p:animEffect transition="in" filter="fade">
                                      <p:cBhvr>
                                        <p:cTn id="13" dur="1000"/>
                                        <p:tgtEl>
                                          <p:spTgt spid="5"/>
                                        </p:tgtEl>
                                      </p:cBhvr>
                                    </p:animEffect>
                                  </p:childTnLst>
                                </p:cTn>
                              </p:par>
                              <p:par>
                                <p:cTn id="14" presetID="14" presetClass="entr" presetSubtype="10" fill="hold" nodeType="withEffect">
                                  <p:stCondLst>
                                    <p:cond delay="200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767" fill="hold"/>
                                        <p:tgtEl>
                                          <p:spTgt spid="6"/>
                                        </p:tgtEl>
                                      </p:cBhvr>
                                    </p:cmd>
                                  </p:childTnLst>
                                </p:cTn>
                              </p:par>
                            </p:childTnLst>
                          </p:cTn>
                        </p:par>
                      </p:childTnLst>
                    </p:cTn>
                  </p:par>
                </p:childTnLst>
              </p:cTn>
              <p:nextCondLst>
                <p:cond evt="onClick" delay="0">
                  <p:tgtEl>
                    <p:spTgt spid="6"/>
                  </p:tgtEl>
                </p:cond>
              </p:nextCondLst>
            </p:seq>
            <p:audio>
              <p:cMediaNode vol="100000">
                <p:cTn id="2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18777" y="181738"/>
            <a:ext cx="5915025" cy="4599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dirty="0">
                <a:solidFill>
                  <a:schemeClr val="accent3"/>
                </a:solidFill>
              </a:rPr>
              <a:t>RFID Architecture</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7734" b="36534"/>
          <a:stretch/>
        </p:blipFill>
        <p:spPr>
          <a:xfrm>
            <a:off x="1101327" y="2632058"/>
            <a:ext cx="5602622" cy="2352294"/>
          </a:xfrm>
          <a:prstGeom prst="rect">
            <a:avLst/>
          </a:prstGeom>
        </p:spPr>
      </p:pic>
      <p:pic>
        <p:nvPicPr>
          <p:cNvPr id="5" name="Picture 4"/>
          <p:cNvPicPr>
            <a:picLocks noChangeAspect="1"/>
          </p:cNvPicPr>
          <p:nvPr/>
        </p:nvPicPr>
        <p:blipFill>
          <a:blip r:embed="rId5"/>
          <a:stretch>
            <a:fillRect/>
          </a:stretch>
        </p:blipFill>
        <p:spPr>
          <a:xfrm>
            <a:off x="6293358" y="823437"/>
            <a:ext cx="1207008" cy="1317363"/>
          </a:xfrm>
          <a:prstGeom prst="rect">
            <a:avLst/>
          </a:prstGeom>
        </p:spPr>
      </p:pic>
      <p:sp>
        <p:nvSpPr>
          <p:cNvPr id="12" name="Rectangle 11"/>
          <p:cNvSpPr/>
          <p:nvPr/>
        </p:nvSpPr>
        <p:spPr>
          <a:xfrm>
            <a:off x="1518777" y="667383"/>
            <a:ext cx="4767723" cy="1938992"/>
          </a:xfrm>
          <a:prstGeom prst="rect">
            <a:avLst/>
          </a:prstGeom>
        </p:spPr>
        <p:txBody>
          <a:bodyPr wrap="square">
            <a:spAutoFit/>
          </a:bodyPr>
          <a:lstStyle/>
          <a:p>
            <a:pPr marL="214313" indent="-214313">
              <a:buFont typeface="Arial" panose="020B0604020202020204" pitchFamily="34" charset="0"/>
              <a:buChar char="•"/>
            </a:pPr>
            <a:r>
              <a:rPr lang="en-US" sz="1200" dirty="0"/>
              <a:t>In a basic RFID system, TAGS are attached to items that are to be tracked. </a:t>
            </a:r>
          </a:p>
          <a:p>
            <a:pPr marL="214313" indent="-214313">
              <a:buFont typeface="Arial" panose="020B0604020202020204" pitchFamily="34" charset="0"/>
              <a:buChar char="•"/>
            </a:pPr>
            <a:r>
              <a:rPr lang="en-US" sz="1200" dirty="0"/>
              <a:t>TAGS: Made from integrated Circuits (IC)</a:t>
            </a:r>
          </a:p>
          <a:p>
            <a:pPr marL="557213" lvl="1" indent="-214313">
              <a:buFont typeface="Arial" panose="020B0604020202020204" pitchFamily="34" charset="0"/>
              <a:buChar char="•"/>
            </a:pPr>
            <a:r>
              <a:rPr lang="en-US" sz="1200" dirty="0"/>
              <a:t>Contains memory to store the product’s electronic Product code (EPC) and other variable</a:t>
            </a:r>
          </a:p>
          <a:p>
            <a:pPr marL="214313" indent="-214313">
              <a:buFont typeface="Arial" panose="020B0604020202020204" pitchFamily="34" charset="0"/>
              <a:buChar char="•"/>
            </a:pPr>
            <a:r>
              <a:rPr lang="en-US" sz="1200" dirty="0"/>
              <a:t>An RFID reader is a network connected device (fixed or mobile) with an antenna that sends power, data and commands to the tags. The RFID reader acts like an access point for RFID tagged items so that the tags' data can be made available to business applications.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8471" y="2322537"/>
            <a:ext cx="457200" cy="457200"/>
          </a:xfrm>
          <a:prstGeom prst="rect">
            <a:avLst/>
          </a:prstGeom>
        </p:spPr>
      </p:pic>
      <p:pic>
        <p:nvPicPr>
          <p:cNvPr id="10" name="Shape 68"/>
          <p:cNvPicPr preferRelativeResize="0"/>
          <p:nvPr/>
        </p:nvPicPr>
        <p:blipFill rotWithShape="1">
          <a:blip r:embed="rId7">
            <a:alphaModFix/>
          </a:blip>
          <a:srcRect/>
          <a:stretch/>
        </p:blipFill>
        <p:spPr>
          <a:xfrm>
            <a:off x="8348471" y="0"/>
            <a:ext cx="795600" cy="447600"/>
          </a:xfrm>
          <a:prstGeom prst="rect">
            <a:avLst/>
          </a:prstGeom>
          <a:noFill/>
          <a:ln>
            <a:noFill/>
          </a:ln>
        </p:spPr>
      </p:pic>
    </p:spTree>
    <p:extLst>
      <p:ext uri="{BB962C8B-B14F-4D97-AF65-F5344CB8AC3E}">
        <p14:creationId xmlns:p14="http://schemas.microsoft.com/office/powerpoint/2010/main" val="2503998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ppt_w</p:attrName>
                                        </p:attrNameLst>
                                      </p:cBhvr>
                                      <p:tavLst>
                                        <p:tav tm="0">
                                          <p:val>
                                            <p:strVal val="0"/>
                                          </p:val>
                                        </p:tav>
                                        <p:tav tm="100000">
                                          <p:val>
                                            <p:strVal val="#ppt_w"/>
                                          </p:val>
                                        </p:tav>
                                      </p:tavLst>
                                    </p:anim>
                                    <p:anim calcmode="lin" valueType="num">
                                      <p:cBhvr additive="base">
                                        <p:cTn id="8" dur="1000"/>
                                        <p:tgtEl>
                                          <p:spTgt spid="10"/>
                                        </p:tgtEl>
                                        <p:attrNameLst>
                                          <p:attrName>ppt_h</p:attrName>
                                        </p:attrNameLst>
                                      </p:cBhvr>
                                      <p:tavLst>
                                        <p:tav tm="0">
                                          <p:val>
                                            <p:strVal val="0"/>
                                          </p:val>
                                        </p:tav>
                                        <p:tav tm="100000">
                                          <p:val>
                                            <p:strVal val="#ppt_h"/>
                                          </p:val>
                                        </p:tav>
                                      </p:tavLst>
                                    </p:anim>
                                  </p:childTnLst>
                                </p:cTn>
                              </p:par>
                              <p:par>
                                <p:cTn id="9" presetID="26" presetClass="emph" presetSubtype="0" fill="hold" nodeType="withEffect">
                                  <p:stCondLst>
                                    <p:cond delay="0"/>
                                  </p:stCondLst>
                                  <p:childTnLst>
                                    <p:animEffect transition="out" filter="fade">
                                      <p:cBhvr>
                                        <p:cTn id="10" dur="2000" tmFilter="0, 0; .2, .5; .8, .5; 1, 0"/>
                                        <p:tgtEl>
                                          <p:spTgt spid="5"/>
                                        </p:tgtEl>
                                      </p:cBhvr>
                                    </p:animEffect>
                                    <p:animScale>
                                      <p:cBhvr>
                                        <p:cTn id="11" dur="1000" autoRev="1" fill="hold"/>
                                        <p:tgtEl>
                                          <p:spTgt spid="5"/>
                                        </p:tgtEl>
                                      </p:cBhvr>
                                      <p:by x="105000" y="105000"/>
                                    </p:animScale>
                                  </p:childTnLst>
                                </p:cTn>
                              </p:par>
                              <p:par>
                                <p:cTn id="12" presetID="45"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754"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5136395" y="641700"/>
            <a:ext cx="2864605" cy="3816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itle 3"/>
          <p:cNvSpPr>
            <a:spLocks noGrp="1"/>
          </p:cNvSpPr>
          <p:nvPr>
            <p:ph type="title"/>
          </p:nvPr>
        </p:nvSpPr>
        <p:spPr>
          <a:xfrm>
            <a:off x="1518777" y="181738"/>
            <a:ext cx="5915025" cy="459962"/>
          </a:xfrm>
        </p:spPr>
        <p:txBody>
          <a:bodyPr>
            <a:normAutofit fontScale="90000"/>
          </a:bodyPr>
          <a:lstStyle/>
          <a:p>
            <a:r>
              <a:rPr lang="en-US" sz="2400" b="1" i="1" dirty="0">
                <a:solidFill>
                  <a:schemeClr val="accent3"/>
                </a:solidFill>
              </a:rPr>
              <a:t>History and Trending</a:t>
            </a:r>
          </a:p>
        </p:txBody>
      </p:sp>
      <p:cxnSp>
        <p:nvCxnSpPr>
          <p:cNvPr id="10" name="Straight Connector 9"/>
          <p:cNvCxnSpPr>
            <a:stCxn id="23" idx="2"/>
          </p:cNvCxnSpPr>
          <p:nvPr/>
        </p:nvCxnSpPr>
        <p:spPr>
          <a:xfrm flipV="1">
            <a:off x="1534803" y="2493369"/>
            <a:ext cx="6137573" cy="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gray">
          <a:xfrm>
            <a:off x="2056130" y="2438796"/>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13" name="Straight Connector 12"/>
          <p:cNvCxnSpPr/>
          <p:nvPr/>
        </p:nvCxnSpPr>
        <p:spPr>
          <a:xfrm flipV="1">
            <a:off x="2110703" y="2510995"/>
            <a:ext cx="1" cy="95808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gray">
          <a:xfrm>
            <a:off x="4175476" y="2266120"/>
            <a:ext cx="406655" cy="406655"/>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6" name="TextBox 15"/>
          <p:cNvSpPr txBox="1"/>
          <p:nvPr/>
        </p:nvSpPr>
        <p:spPr>
          <a:xfrm>
            <a:off x="1434715" y="2994784"/>
            <a:ext cx="675988" cy="438582"/>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1948</a:t>
            </a:r>
          </a:p>
          <a:p>
            <a:r>
              <a:rPr lang="en-US" sz="600" dirty="0">
                <a:solidFill>
                  <a:schemeClr val="accent1"/>
                </a:solidFill>
              </a:rPr>
              <a:t>Inventor Harry Stockman creates</a:t>
            </a:r>
          </a:p>
          <a:p>
            <a:r>
              <a:rPr lang="en-US" sz="600" dirty="0">
                <a:solidFill>
                  <a:schemeClr val="accent1"/>
                </a:solidFill>
              </a:rPr>
              <a:t>RFID</a:t>
            </a:r>
            <a:endParaRPr lang="en-GB" sz="600" dirty="0">
              <a:solidFill>
                <a:schemeClr val="accent1"/>
              </a:solidFill>
            </a:endParaRPr>
          </a:p>
        </p:txBody>
      </p:sp>
      <p:sp>
        <p:nvSpPr>
          <p:cNvPr id="17" name="Oval 16"/>
          <p:cNvSpPr/>
          <p:nvPr/>
        </p:nvSpPr>
        <p:spPr bwMode="gray">
          <a:xfrm>
            <a:off x="2655082" y="2438796"/>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18" name="Straight Connector 17"/>
          <p:cNvCxnSpPr>
            <a:stCxn id="17" idx="0"/>
          </p:cNvCxnSpPr>
          <p:nvPr/>
        </p:nvCxnSpPr>
        <p:spPr>
          <a:xfrm flipH="1" flipV="1">
            <a:off x="2709655" y="775447"/>
            <a:ext cx="1" cy="166334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54198" y="742983"/>
            <a:ext cx="726902" cy="715581"/>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1950’s</a:t>
            </a:r>
          </a:p>
          <a:p>
            <a:r>
              <a:rPr lang="en-US" sz="600" dirty="0">
                <a:solidFill>
                  <a:schemeClr val="accent3"/>
                </a:solidFill>
              </a:rPr>
              <a:t>Inventor DB Harris creates a different variation of the technology with a passive responding chip</a:t>
            </a:r>
            <a:endParaRPr lang="en-GB" sz="600" dirty="0">
              <a:solidFill>
                <a:schemeClr val="accent3"/>
              </a:solidFill>
            </a:endParaRPr>
          </a:p>
        </p:txBody>
      </p:sp>
      <p:cxnSp>
        <p:nvCxnSpPr>
          <p:cNvPr id="21" name="Straight Connector 20"/>
          <p:cNvCxnSpPr>
            <a:stCxn id="15" idx="0"/>
          </p:cNvCxnSpPr>
          <p:nvPr/>
        </p:nvCxnSpPr>
        <p:spPr>
          <a:xfrm flipH="1" flipV="1">
            <a:off x="4373608" y="1100947"/>
            <a:ext cx="5195" cy="11651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26202" y="1079303"/>
            <a:ext cx="726902" cy="807913"/>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1973</a:t>
            </a:r>
          </a:p>
          <a:p>
            <a:r>
              <a:rPr lang="en-US" sz="600" dirty="0">
                <a:solidFill>
                  <a:schemeClr val="accent3"/>
                </a:solidFill>
              </a:rPr>
              <a:t>Mario </a:t>
            </a:r>
            <a:r>
              <a:rPr lang="en-US" sz="600" dirty="0" err="1">
                <a:solidFill>
                  <a:schemeClr val="accent3"/>
                </a:solidFill>
              </a:rPr>
              <a:t>Cardullo</a:t>
            </a:r>
            <a:r>
              <a:rPr lang="en-US" sz="600" dirty="0">
                <a:solidFill>
                  <a:schemeClr val="accent3"/>
                </a:solidFill>
              </a:rPr>
              <a:t> developed a passive radio transponder with memory which  was the first true ancestor of modern RFID</a:t>
            </a:r>
            <a:endParaRPr lang="en-GB" sz="600" dirty="0">
              <a:solidFill>
                <a:schemeClr val="accent3"/>
              </a:solidFill>
            </a:endParaRPr>
          </a:p>
        </p:txBody>
      </p:sp>
      <p:sp>
        <p:nvSpPr>
          <p:cNvPr id="23" name="Oval 22"/>
          <p:cNvSpPr/>
          <p:nvPr/>
        </p:nvSpPr>
        <p:spPr bwMode="gray">
          <a:xfrm>
            <a:off x="1534803" y="2438796"/>
            <a:ext cx="109147" cy="109147"/>
          </a:xfrm>
          <a:prstGeom prst="ellipse">
            <a:avLst/>
          </a:prstGeom>
          <a:solidFill>
            <a:schemeClr val="accent3"/>
          </a:solidFill>
          <a:ln w="19050" algn="ctr">
            <a:solidFill>
              <a:schemeClr val="accent3"/>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accent4"/>
              </a:solidFill>
            </a:endParaRPr>
          </a:p>
        </p:txBody>
      </p:sp>
      <p:cxnSp>
        <p:nvCxnSpPr>
          <p:cNvPr id="24" name="Straight Connector 23"/>
          <p:cNvCxnSpPr>
            <a:stCxn id="23" idx="0"/>
          </p:cNvCxnSpPr>
          <p:nvPr/>
        </p:nvCxnSpPr>
        <p:spPr>
          <a:xfrm flipV="1">
            <a:off x="1589377" y="1533069"/>
            <a:ext cx="0" cy="9057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639174" y="1502921"/>
            <a:ext cx="726902" cy="530915"/>
          </a:xfrm>
          <a:prstGeom prst="rect">
            <a:avLst/>
          </a:prstGeom>
          <a:noFill/>
        </p:spPr>
        <p:txBody>
          <a:bodyPr wrap="square" lIns="0" tIns="0" rIns="0" bIns="0" rtlCol="0">
            <a:spAutoFit/>
          </a:bodyPr>
          <a:lstStyle/>
          <a:p>
            <a:pPr>
              <a:spcBef>
                <a:spcPts val="450"/>
              </a:spcBef>
              <a:buSzPct val="100000"/>
            </a:pPr>
            <a:r>
              <a:rPr lang="en-US" sz="1050" b="1" dirty="0">
                <a:solidFill>
                  <a:schemeClr val="accent3"/>
                </a:solidFill>
              </a:rPr>
              <a:t>Late 1940’s</a:t>
            </a:r>
            <a:endParaRPr lang="en-GB" sz="1050" b="1" dirty="0">
              <a:solidFill>
                <a:schemeClr val="accent3"/>
              </a:solidFill>
            </a:endParaRPr>
          </a:p>
          <a:p>
            <a:r>
              <a:rPr lang="en-US" sz="600" dirty="0">
                <a:solidFill>
                  <a:schemeClr val="accent3"/>
                </a:solidFill>
              </a:rPr>
              <a:t>Radar technology was first used to identify enemy and friendly aircraft</a:t>
            </a:r>
            <a:endParaRPr lang="en-GB" sz="600" dirty="0">
              <a:solidFill>
                <a:schemeClr val="accent3"/>
              </a:solidFill>
            </a:endParaRPr>
          </a:p>
        </p:txBody>
      </p:sp>
      <p:sp>
        <p:nvSpPr>
          <p:cNvPr id="26" name="Oval 25"/>
          <p:cNvSpPr/>
          <p:nvPr/>
        </p:nvSpPr>
        <p:spPr bwMode="gray">
          <a:xfrm>
            <a:off x="3783507" y="2436139"/>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27" name="Straight Connector 26"/>
          <p:cNvCxnSpPr>
            <a:stCxn id="26" idx="0"/>
          </p:cNvCxnSpPr>
          <p:nvPr/>
        </p:nvCxnSpPr>
        <p:spPr>
          <a:xfrm flipV="1">
            <a:off x="3838081" y="1530411"/>
            <a:ext cx="0" cy="9057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51430" y="1542511"/>
            <a:ext cx="678503" cy="807913"/>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1970’s</a:t>
            </a:r>
          </a:p>
          <a:p>
            <a:r>
              <a:rPr lang="en-US" sz="600" dirty="0">
                <a:solidFill>
                  <a:schemeClr val="accent3"/>
                </a:solidFill>
              </a:rPr>
              <a:t>Testing and production of RFID devices and technology becomes increasingly popular</a:t>
            </a:r>
            <a:endParaRPr lang="en-GB" sz="600" dirty="0">
              <a:solidFill>
                <a:schemeClr val="accent3"/>
              </a:solidFill>
            </a:endParaRPr>
          </a:p>
        </p:txBody>
      </p:sp>
      <p:sp>
        <p:nvSpPr>
          <p:cNvPr id="29" name="Oval 28"/>
          <p:cNvSpPr/>
          <p:nvPr/>
        </p:nvSpPr>
        <p:spPr bwMode="gray">
          <a:xfrm>
            <a:off x="5309133" y="2429308"/>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30" name="Straight Connector 29"/>
          <p:cNvCxnSpPr>
            <a:stCxn id="29" idx="0"/>
          </p:cNvCxnSpPr>
          <p:nvPr/>
        </p:nvCxnSpPr>
        <p:spPr>
          <a:xfrm flipV="1">
            <a:off x="5363707" y="1523580"/>
            <a:ext cx="0" cy="9057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16298" y="1493433"/>
            <a:ext cx="726902" cy="530915"/>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1987</a:t>
            </a:r>
          </a:p>
          <a:p>
            <a:r>
              <a:rPr lang="en-US" sz="600" dirty="0">
                <a:solidFill>
                  <a:schemeClr val="accent3"/>
                </a:solidFill>
              </a:rPr>
              <a:t>The first toll road RFID payment system is introduced in Europe</a:t>
            </a:r>
            <a:endParaRPr lang="en-GB" sz="600" dirty="0">
              <a:solidFill>
                <a:schemeClr val="accent3"/>
              </a:solidFill>
            </a:endParaRPr>
          </a:p>
        </p:txBody>
      </p:sp>
      <p:sp>
        <p:nvSpPr>
          <p:cNvPr id="35" name="Oval 34"/>
          <p:cNvSpPr/>
          <p:nvPr/>
        </p:nvSpPr>
        <p:spPr bwMode="gray">
          <a:xfrm>
            <a:off x="3230982" y="2433441"/>
            <a:ext cx="109147" cy="109147"/>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36" name="Straight Connector 35"/>
          <p:cNvCxnSpPr>
            <a:endCxn id="35" idx="4"/>
          </p:cNvCxnSpPr>
          <p:nvPr/>
        </p:nvCxnSpPr>
        <p:spPr>
          <a:xfrm flipH="1" flipV="1">
            <a:off x="3285554" y="2542588"/>
            <a:ext cx="0" cy="1358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40512" y="3364382"/>
            <a:ext cx="726902" cy="530915"/>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1960’s</a:t>
            </a:r>
          </a:p>
          <a:p>
            <a:r>
              <a:rPr lang="en-US" sz="600" dirty="0">
                <a:solidFill>
                  <a:schemeClr val="accent1"/>
                </a:solidFill>
              </a:rPr>
              <a:t>Security checkpoint and security tags/ anti- theft devices using RFID </a:t>
            </a:r>
            <a:endParaRPr lang="en-GB" sz="600" dirty="0">
              <a:solidFill>
                <a:schemeClr val="accent1"/>
              </a:solidFill>
            </a:endParaRPr>
          </a:p>
        </p:txBody>
      </p:sp>
      <p:sp>
        <p:nvSpPr>
          <p:cNvPr id="48" name="Oval 47"/>
          <p:cNvSpPr/>
          <p:nvPr/>
        </p:nvSpPr>
        <p:spPr bwMode="gray">
          <a:xfrm>
            <a:off x="1918903" y="2298856"/>
            <a:ext cx="406655" cy="406655"/>
          </a:xfrm>
          <a:prstGeom prst="ellipse">
            <a:avLst/>
          </a:prstGeom>
          <a:solidFill>
            <a:srgbClr val="92D05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49" name="Oval 48"/>
          <p:cNvSpPr/>
          <p:nvPr/>
        </p:nvSpPr>
        <p:spPr bwMode="gray">
          <a:xfrm>
            <a:off x="4834911" y="2434565"/>
            <a:ext cx="109147" cy="109147"/>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50" name="Straight Connector 49"/>
          <p:cNvCxnSpPr>
            <a:endCxn id="49" idx="4"/>
          </p:cNvCxnSpPr>
          <p:nvPr/>
        </p:nvCxnSpPr>
        <p:spPr>
          <a:xfrm flipV="1">
            <a:off x="4889482" y="2543712"/>
            <a:ext cx="2" cy="85363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135295" y="2885652"/>
            <a:ext cx="726902" cy="623248"/>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1980’s</a:t>
            </a:r>
          </a:p>
          <a:p>
            <a:r>
              <a:rPr lang="en-US" sz="600" dirty="0">
                <a:solidFill>
                  <a:schemeClr val="accent1"/>
                </a:solidFill>
              </a:rPr>
              <a:t>RFID becomes a commercial success and begins to become a mainstream product</a:t>
            </a:r>
            <a:endParaRPr lang="en-GB" sz="600" dirty="0">
              <a:solidFill>
                <a:schemeClr val="accent1"/>
              </a:solidFill>
            </a:endParaRPr>
          </a:p>
        </p:txBody>
      </p:sp>
      <p:sp>
        <p:nvSpPr>
          <p:cNvPr id="55" name="Oval 54"/>
          <p:cNvSpPr/>
          <p:nvPr/>
        </p:nvSpPr>
        <p:spPr bwMode="gray">
          <a:xfrm>
            <a:off x="5836011" y="2438013"/>
            <a:ext cx="109147" cy="109147"/>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56" name="Straight Connector 55"/>
          <p:cNvCxnSpPr>
            <a:endCxn id="55" idx="4"/>
          </p:cNvCxnSpPr>
          <p:nvPr/>
        </p:nvCxnSpPr>
        <p:spPr>
          <a:xfrm flipV="1">
            <a:off x="5890584" y="2547159"/>
            <a:ext cx="1" cy="14456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36394" y="3031886"/>
            <a:ext cx="726902" cy="1084912"/>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1990’s</a:t>
            </a:r>
          </a:p>
          <a:p>
            <a:r>
              <a:rPr lang="en-US" sz="600" dirty="0">
                <a:solidFill>
                  <a:schemeClr val="accent1"/>
                </a:solidFill>
              </a:rPr>
              <a:t>RFID truly becomes a part of everyone’s daily lives. With Toll road payment collection devices implemented in the United States and Rail road cars implement RFID detection system</a:t>
            </a:r>
            <a:endParaRPr lang="en-GB" sz="600" dirty="0">
              <a:solidFill>
                <a:schemeClr val="accent1"/>
              </a:solidFill>
            </a:endParaRPr>
          </a:p>
        </p:txBody>
      </p:sp>
      <p:sp>
        <p:nvSpPr>
          <p:cNvPr id="59" name="Oval 58"/>
          <p:cNvSpPr/>
          <p:nvPr/>
        </p:nvSpPr>
        <p:spPr bwMode="gray">
          <a:xfrm>
            <a:off x="6322252" y="2427394"/>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60" name="Straight Connector 59"/>
          <p:cNvCxnSpPr>
            <a:stCxn id="59" idx="0"/>
          </p:cNvCxnSpPr>
          <p:nvPr/>
        </p:nvCxnSpPr>
        <p:spPr>
          <a:xfrm flipH="1" flipV="1">
            <a:off x="6373897" y="968492"/>
            <a:ext cx="2929" cy="145890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553035" y="881481"/>
            <a:ext cx="822619" cy="438582"/>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2000’s</a:t>
            </a:r>
          </a:p>
          <a:p>
            <a:r>
              <a:rPr lang="en-US" sz="600" dirty="0">
                <a:solidFill>
                  <a:schemeClr val="accent3"/>
                </a:solidFill>
              </a:rPr>
              <a:t>Over 1000 patents have been submitted using the RFID technology</a:t>
            </a:r>
            <a:endParaRPr lang="en-GB" sz="600" dirty="0">
              <a:solidFill>
                <a:schemeClr val="accent3"/>
              </a:solidFill>
            </a:endParaRPr>
          </a:p>
        </p:txBody>
      </p:sp>
      <p:sp>
        <p:nvSpPr>
          <p:cNvPr id="66" name="Oval 65"/>
          <p:cNvSpPr/>
          <p:nvPr/>
        </p:nvSpPr>
        <p:spPr bwMode="gray">
          <a:xfrm>
            <a:off x="6767563" y="2432090"/>
            <a:ext cx="109147" cy="109147"/>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67" name="Straight Connector 66"/>
          <p:cNvCxnSpPr>
            <a:endCxn id="66" idx="4"/>
          </p:cNvCxnSpPr>
          <p:nvPr/>
        </p:nvCxnSpPr>
        <p:spPr>
          <a:xfrm flipV="1">
            <a:off x="6822135" y="2541237"/>
            <a:ext cx="2" cy="85363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067948" y="2883176"/>
            <a:ext cx="726902" cy="530915"/>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2003</a:t>
            </a:r>
          </a:p>
          <a:p>
            <a:r>
              <a:rPr lang="en-US" sz="600" dirty="0">
                <a:solidFill>
                  <a:schemeClr val="accent1"/>
                </a:solidFill>
              </a:rPr>
              <a:t>Walmart announces to use RFID to its supplying vendors by the year 2006</a:t>
            </a:r>
            <a:endParaRPr lang="en-GB" sz="600" dirty="0">
              <a:solidFill>
                <a:schemeClr val="accent1"/>
              </a:solidFill>
            </a:endParaRPr>
          </a:p>
        </p:txBody>
      </p:sp>
      <p:sp>
        <p:nvSpPr>
          <p:cNvPr id="72" name="Oval 71"/>
          <p:cNvSpPr/>
          <p:nvPr/>
        </p:nvSpPr>
        <p:spPr bwMode="gray">
          <a:xfrm>
            <a:off x="7180383" y="2425022"/>
            <a:ext cx="109147" cy="109147"/>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73" name="Straight Connector 72"/>
          <p:cNvCxnSpPr>
            <a:stCxn id="72" idx="0"/>
          </p:cNvCxnSpPr>
          <p:nvPr/>
        </p:nvCxnSpPr>
        <p:spPr>
          <a:xfrm flipH="1" flipV="1">
            <a:off x="7233444" y="1617899"/>
            <a:ext cx="1513" cy="8071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511581" y="1599647"/>
            <a:ext cx="822619" cy="346249"/>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2014</a:t>
            </a:r>
          </a:p>
          <a:p>
            <a:r>
              <a:rPr lang="en-US" sz="600" dirty="0">
                <a:solidFill>
                  <a:schemeClr val="accent3"/>
                </a:solidFill>
              </a:rPr>
              <a:t>World RFID market is worth US$8.89 billion</a:t>
            </a:r>
            <a:endParaRPr lang="en-GB" sz="600" dirty="0">
              <a:solidFill>
                <a:schemeClr val="accent3"/>
              </a:solidFill>
            </a:endParaRPr>
          </a:p>
        </p:txBody>
      </p:sp>
      <p:sp>
        <p:nvSpPr>
          <p:cNvPr id="78" name="Oval 77"/>
          <p:cNvSpPr/>
          <p:nvPr/>
        </p:nvSpPr>
        <p:spPr bwMode="gray">
          <a:xfrm>
            <a:off x="7574993" y="2432090"/>
            <a:ext cx="109147" cy="109147"/>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79" name="Straight Connector 78"/>
          <p:cNvCxnSpPr>
            <a:endCxn id="78" idx="4"/>
          </p:cNvCxnSpPr>
          <p:nvPr/>
        </p:nvCxnSpPr>
        <p:spPr>
          <a:xfrm flipV="1">
            <a:off x="7617256" y="2541237"/>
            <a:ext cx="12311" cy="15735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794849" y="3602629"/>
            <a:ext cx="726902" cy="715581"/>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Present</a:t>
            </a:r>
          </a:p>
          <a:p>
            <a:r>
              <a:rPr lang="en-US" sz="600" dirty="0">
                <a:solidFill>
                  <a:schemeClr val="accent1"/>
                </a:solidFill>
              </a:rPr>
              <a:t>Securing RFID data is being worked on by companies to design a secure data transmission through RFID technology</a:t>
            </a:r>
            <a:endParaRPr lang="en-GB" sz="600" dirty="0">
              <a:solidFill>
                <a:schemeClr val="accent1"/>
              </a:solidFill>
            </a:endParaRPr>
          </a:p>
        </p:txBody>
      </p:sp>
      <p:sp>
        <p:nvSpPr>
          <p:cNvPr id="83" name="Oval 82"/>
          <p:cNvSpPr/>
          <p:nvPr/>
        </p:nvSpPr>
        <p:spPr bwMode="gray">
          <a:xfrm>
            <a:off x="7433803" y="2270422"/>
            <a:ext cx="406655" cy="406655"/>
          </a:xfrm>
          <a:prstGeom prst="ellipse">
            <a:avLst/>
          </a:prstGeom>
          <a:solidFill>
            <a:srgbClr val="92D05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85" name="TextBox 84"/>
          <p:cNvSpPr txBox="1"/>
          <p:nvPr/>
        </p:nvSpPr>
        <p:spPr>
          <a:xfrm>
            <a:off x="5153104" y="641699"/>
            <a:ext cx="2847896" cy="253916"/>
          </a:xfrm>
          <a:prstGeom prst="rect">
            <a:avLst/>
          </a:prstGeom>
          <a:noFill/>
        </p:spPr>
        <p:txBody>
          <a:bodyPr wrap="square" rtlCol="0">
            <a:spAutoFit/>
          </a:bodyPr>
          <a:lstStyle/>
          <a:p>
            <a:pPr algn="ctr"/>
            <a:r>
              <a:rPr lang="en-US" sz="1050" i="1" dirty="0"/>
              <a:t>Recent Trends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001" y="4318210"/>
            <a:ext cx="457200" cy="457200"/>
          </a:xfrm>
          <a:prstGeom prst="rect">
            <a:avLst/>
          </a:prstGeom>
        </p:spPr>
      </p:pic>
      <p:pic>
        <p:nvPicPr>
          <p:cNvPr id="52" name="Shape 68"/>
          <p:cNvPicPr preferRelativeResize="0"/>
          <p:nvPr/>
        </p:nvPicPr>
        <p:blipFill rotWithShape="1">
          <a:blip r:embed="rId5">
            <a:alphaModFix/>
          </a:blip>
          <a:srcRect/>
          <a:stretch/>
        </p:blipFill>
        <p:spPr>
          <a:xfrm>
            <a:off x="8348471" y="0"/>
            <a:ext cx="795600" cy="447600"/>
          </a:xfrm>
          <a:prstGeom prst="rect">
            <a:avLst/>
          </a:prstGeom>
          <a:noFill/>
          <a:ln>
            <a:noFill/>
          </a:ln>
        </p:spPr>
      </p:pic>
    </p:spTree>
    <p:extLst>
      <p:ext uri="{BB962C8B-B14F-4D97-AF65-F5344CB8AC3E}">
        <p14:creationId xmlns:p14="http://schemas.microsoft.com/office/powerpoint/2010/main" val="37829863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ppt_w</p:attrName>
                                        </p:attrNameLst>
                                      </p:cBhvr>
                                      <p:tavLst>
                                        <p:tav tm="0">
                                          <p:val>
                                            <p:strVal val="0"/>
                                          </p:val>
                                        </p:tav>
                                        <p:tav tm="100000">
                                          <p:val>
                                            <p:strVal val="#ppt_w"/>
                                          </p:val>
                                        </p:tav>
                                      </p:tavLst>
                                    </p:anim>
                                    <p:anim calcmode="lin" valueType="num">
                                      <p:cBhvr additive="base">
                                        <p:cTn id="8" dur="1000"/>
                                        <p:tgtEl>
                                          <p:spTgt spid="52"/>
                                        </p:tgtEl>
                                        <p:attrNameLst>
                                          <p:attrName>ppt_h</p:attrName>
                                        </p:attrNameLst>
                                      </p:cBhvr>
                                      <p:tavLst>
                                        <p:tav tm="0">
                                          <p:val>
                                            <p:str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par>
                                <p:cTn id="36" presetID="6"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in)">
                                      <p:cBhvr>
                                        <p:cTn id="38" dur="2000"/>
                                        <p:tgtEl>
                                          <p:spTgt spid="2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2000"/>
                                        <p:tgtEl>
                                          <p:spTgt spid="2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par>
                                <p:cTn id="45" presetID="6"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ircle(in)">
                                      <p:cBhvr>
                                        <p:cTn id="47" dur="2000"/>
                                        <p:tgtEl>
                                          <p:spTgt spid="27"/>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circle(in)">
                                      <p:cBhvr>
                                        <p:cTn id="50" dur="2000"/>
                                        <p:tgtEl>
                                          <p:spTgt spid="28"/>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circle(in)">
                                      <p:cBhvr>
                                        <p:cTn id="53" dur="2000"/>
                                        <p:tgtEl>
                                          <p:spTgt spid="29"/>
                                        </p:tgtEl>
                                      </p:cBhvr>
                                    </p:animEffect>
                                  </p:childTnLst>
                                </p:cTn>
                              </p:par>
                              <p:par>
                                <p:cTn id="54" presetID="6" presetClass="entr" presetSubtype="16"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2000"/>
                                        <p:tgtEl>
                                          <p:spTgt spid="30"/>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ircle(in)">
                                      <p:cBhvr>
                                        <p:cTn id="59" dur="2000"/>
                                        <p:tgtEl>
                                          <p:spTgt spid="31"/>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circle(in)">
                                      <p:cBhvr>
                                        <p:cTn id="62" dur="2000"/>
                                        <p:tgtEl>
                                          <p:spTgt spid="35"/>
                                        </p:tgtEl>
                                      </p:cBhvr>
                                    </p:animEffect>
                                  </p:childTnLst>
                                </p:cTn>
                              </p:par>
                              <p:par>
                                <p:cTn id="63" presetID="6" presetClass="entr" presetSubtype="16"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circle(in)">
                                      <p:cBhvr>
                                        <p:cTn id="65" dur="2000"/>
                                        <p:tgtEl>
                                          <p:spTgt spid="36"/>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circle(in)">
                                      <p:cBhvr>
                                        <p:cTn id="68" dur="2000"/>
                                        <p:tgtEl>
                                          <p:spTgt spid="37"/>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circle(in)">
                                      <p:cBhvr>
                                        <p:cTn id="71" dur="2000"/>
                                        <p:tgtEl>
                                          <p:spTgt spid="48"/>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circle(in)">
                                      <p:cBhvr>
                                        <p:cTn id="74" dur="2000"/>
                                        <p:tgtEl>
                                          <p:spTgt spid="49"/>
                                        </p:tgtEl>
                                      </p:cBhvr>
                                    </p:animEffect>
                                  </p:childTnLst>
                                </p:cTn>
                              </p:par>
                              <p:par>
                                <p:cTn id="75" presetID="6" presetClass="entr" presetSubtype="16"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circle(in)">
                                      <p:cBhvr>
                                        <p:cTn id="77" dur="2000"/>
                                        <p:tgtEl>
                                          <p:spTgt spid="50"/>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circle(in)">
                                      <p:cBhvr>
                                        <p:cTn id="80" dur="2000"/>
                                        <p:tgtEl>
                                          <p:spTgt spid="51"/>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circle(in)">
                                      <p:cBhvr>
                                        <p:cTn id="83" dur="2000"/>
                                        <p:tgtEl>
                                          <p:spTgt spid="55"/>
                                        </p:tgtEl>
                                      </p:cBhvr>
                                    </p:animEffect>
                                  </p:childTnLst>
                                </p:cTn>
                              </p:par>
                              <p:par>
                                <p:cTn id="84" presetID="6" presetClass="entr" presetSubtype="16" fill="hold"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circle(in)">
                                      <p:cBhvr>
                                        <p:cTn id="86" dur="2000"/>
                                        <p:tgtEl>
                                          <p:spTgt spid="56"/>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circle(in)">
                                      <p:cBhvr>
                                        <p:cTn id="89" dur="2000"/>
                                        <p:tgtEl>
                                          <p:spTgt spid="59"/>
                                        </p:tgtEl>
                                      </p:cBhvr>
                                    </p:animEffect>
                                  </p:childTnLst>
                                </p:cTn>
                              </p:par>
                              <p:par>
                                <p:cTn id="90" presetID="6" presetClass="entr" presetSubtype="16" fill="hold"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circle(in)">
                                      <p:cBhvr>
                                        <p:cTn id="92" dur="2000"/>
                                        <p:tgtEl>
                                          <p:spTgt spid="60"/>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circle(in)">
                                      <p:cBhvr>
                                        <p:cTn id="95" dur="2000"/>
                                        <p:tgtEl>
                                          <p:spTgt spid="61"/>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circle(in)">
                                      <p:cBhvr>
                                        <p:cTn id="98" dur="2000"/>
                                        <p:tgtEl>
                                          <p:spTgt spid="66"/>
                                        </p:tgtEl>
                                      </p:cBhvr>
                                    </p:animEffect>
                                  </p:childTnLst>
                                </p:cTn>
                              </p:par>
                              <p:par>
                                <p:cTn id="99" presetID="6" presetClass="entr" presetSubtype="16"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circle(in)">
                                      <p:cBhvr>
                                        <p:cTn id="101" dur="2000"/>
                                        <p:tgtEl>
                                          <p:spTgt spid="67"/>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circle(in)">
                                      <p:cBhvr>
                                        <p:cTn id="104" dur="2000"/>
                                        <p:tgtEl>
                                          <p:spTgt spid="68"/>
                                        </p:tgtEl>
                                      </p:cBhvr>
                                    </p:animEffect>
                                  </p:childTnLst>
                                </p:cTn>
                              </p:par>
                              <p:par>
                                <p:cTn id="105" presetID="6" presetClass="entr" presetSubtype="16" fill="hold" grpId="0"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circle(in)">
                                      <p:cBhvr>
                                        <p:cTn id="107" dur="2000"/>
                                        <p:tgtEl>
                                          <p:spTgt spid="72"/>
                                        </p:tgtEl>
                                      </p:cBhvr>
                                    </p:animEffect>
                                  </p:childTnLst>
                                </p:cTn>
                              </p:par>
                              <p:par>
                                <p:cTn id="108" presetID="6" presetClass="entr" presetSubtype="16" fill="hold" nodeType="with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circle(in)">
                                      <p:cBhvr>
                                        <p:cTn id="110" dur="2000"/>
                                        <p:tgtEl>
                                          <p:spTgt spid="73"/>
                                        </p:tgtEl>
                                      </p:cBhvr>
                                    </p:animEffect>
                                  </p:childTnLst>
                                </p:cTn>
                              </p:par>
                              <p:par>
                                <p:cTn id="111" presetID="6" presetClass="entr" presetSubtype="16"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circle(in)">
                                      <p:cBhvr>
                                        <p:cTn id="113" dur="2000"/>
                                        <p:tgtEl>
                                          <p:spTgt spid="74"/>
                                        </p:tgtEl>
                                      </p:cBhvr>
                                    </p:animEffect>
                                  </p:childTnLst>
                                </p:cTn>
                              </p:par>
                              <p:par>
                                <p:cTn id="114" presetID="6" presetClass="entr" presetSubtype="16" fill="hold" grpId="0" nodeType="withEffect">
                                  <p:stCondLst>
                                    <p:cond delay="0"/>
                                  </p:stCondLst>
                                  <p:childTnLst>
                                    <p:set>
                                      <p:cBhvr>
                                        <p:cTn id="115" dur="1" fill="hold">
                                          <p:stCondLst>
                                            <p:cond delay="0"/>
                                          </p:stCondLst>
                                        </p:cTn>
                                        <p:tgtEl>
                                          <p:spTgt spid="78"/>
                                        </p:tgtEl>
                                        <p:attrNameLst>
                                          <p:attrName>style.visibility</p:attrName>
                                        </p:attrNameLst>
                                      </p:cBhvr>
                                      <p:to>
                                        <p:strVal val="visible"/>
                                      </p:to>
                                    </p:set>
                                    <p:animEffect transition="in" filter="circle(in)">
                                      <p:cBhvr>
                                        <p:cTn id="116" dur="2000"/>
                                        <p:tgtEl>
                                          <p:spTgt spid="78"/>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animEffect transition="in" filter="circle(in)">
                                      <p:cBhvr>
                                        <p:cTn id="119" dur="2000"/>
                                        <p:tgtEl>
                                          <p:spTgt spid="83"/>
                                        </p:tgtEl>
                                      </p:cBhvr>
                                    </p:animEffect>
                                  </p:childTnLst>
                                </p:cTn>
                              </p:par>
                              <p:par>
                                <p:cTn id="120" presetID="6" presetClass="entr" presetSubtype="16" fill="hold" grpId="0" nodeType="withEffect">
                                  <p:stCondLst>
                                    <p:cond delay="0"/>
                                  </p:stCondLst>
                                  <p:childTnLst>
                                    <p:set>
                                      <p:cBhvr>
                                        <p:cTn id="121" dur="1" fill="hold">
                                          <p:stCondLst>
                                            <p:cond delay="0"/>
                                          </p:stCondLst>
                                        </p:cTn>
                                        <p:tgtEl>
                                          <p:spTgt spid="84"/>
                                        </p:tgtEl>
                                        <p:attrNameLst>
                                          <p:attrName>style.visibility</p:attrName>
                                        </p:attrNameLst>
                                      </p:cBhvr>
                                      <p:to>
                                        <p:strVal val="visible"/>
                                      </p:to>
                                    </p:set>
                                    <p:animEffect transition="in" filter="circle(in)">
                                      <p:cBhvr>
                                        <p:cTn id="122" dur="2000"/>
                                        <p:tgtEl>
                                          <p:spTgt spid="84"/>
                                        </p:tgtEl>
                                      </p:cBhvr>
                                    </p:animEffect>
                                  </p:childTnLst>
                                </p:cTn>
                              </p:par>
                              <p:par>
                                <p:cTn id="123" presetID="6" presetClass="entr" presetSubtype="16"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circle(in)">
                                      <p:cBhvr>
                                        <p:cTn id="125" dur="2000"/>
                                        <p:tgtEl>
                                          <p:spTgt spid="18"/>
                                        </p:tgtEl>
                                      </p:cBhvr>
                                    </p:animEffect>
                                  </p:childTnLst>
                                </p:cTn>
                              </p:par>
                              <p:par>
                                <p:cTn id="126" presetID="6"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circle(in)">
                                      <p:cBhvr>
                                        <p:cTn id="128" dur="2000"/>
                                        <p:tgtEl>
                                          <p:spTgt spid="19"/>
                                        </p:tgtEl>
                                      </p:cBhvr>
                                    </p:animEffect>
                                  </p:childTnLst>
                                </p:cTn>
                              </p:par>
                              <p:par>
                                <p:cTn id="129" presetID="6" presetClass="entr" presetSubtype="16" fill="hold" grpId="0"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circle(in)">
                                      <p:cBhvr>
                                        <p:cTn id="131" dur="2000"/>
                                        <p:tgtEl>
                                          <p:spTgt spid="57"/>
                                        </p:tgtEl>
                                      </p:cBhvr>
                                    </p:animEffect>
                                  </p:childTnLst>
                                </p:cTn>
                              </p:par>
                              <p:par>
                                <p:cTn id="132" presetID="6" presetClass="entr" presetSubtype="16" fill="hold" nodeType="withEffect">
                                  <p:stCondLst>
                                    <p:cond delay="0"/>
                                  </p:stCondLst>
                                  <p:childTnLst>
                                    <p:set>
                                      <p:cBhvr>
                                        <p:cTn id="133" dur="1" fill="hold">
                                          <p:stCondLst>
                                            <p:cond delay="0"/>
                                          </p:stCondLst>
                                        </p:cTn>
                                        <p:tgtEl>
                                          <p:spTgt spid="79"/>
                                        </p:tgtEl>
                                        <p:attrNameLst>
                                          <p:attrName>style.visibility</p:attrName>
                                        </p:attrNameLst>
                                      </p:cBhvr>
                                      <p:to>
                                        <p:strVal val="visible"/>
                                      </p:to>
                                    </p:set>
                                    <p:animEffect transition="in" filter="circle(in)">
                                      <p:cBhvr>
                                        <p:cTn id="134" dur="2000"/>
                                        <p:tgtEl>
                                          <p:spTgt spid="79"/>
                                        </p:tgtEl>
                                      </p:cBhvr>
                                    </p:animEffect>
                                  </p:childTnLst>
                                </p:cTn>
                              </p:par>
                              <p:par>
                                <p:cTn id="135" presetID="6" presetClass="entr" presetSubtype="16"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animEffect transition="in" filter="circle(in)">
                                      <p:cBhvr>
                                        <p:cTn id="137" dur="2000"/>
                                        <p:tgtEl>
                                          <p:spTgt spid="80"/>
                                        </p:tgtEl>
                                      </p:cBhvr>
                                    </p:animEffect>
                                  </p:childTnLst>
                                </p:cTn>
                              </p:par>
                              <p:par>
                                <p:cTn id="138" presetID="6" presetClass="entr" presetSubtype="16" fill="hold" grpId="0" nodeType="withEffect">
                                  <p:stCondLst>
                                    <p:cond delay="0"/>
                                  </p:stCondLst>
                                  <p:childTnLst>
                                    <p:set>
                                      <p:cBhvr>
                                        <p:cTn id="139" dur="1" fill="hold">
                                          <p:stCondLst>
                                            <p:cond delay="0"/>
                                          </p:stCondLst>
                                        </p:cTn>
                                        <p:tgtEl>
                                          <p:spTgt spid="85"/>
                                        </p:tgtEl>
                                        <p:attrNameLst>
                                          <p:attrName>style.visibility</p:attrName>
                                        </p:attrNameLst>
                                      </p:cBhvr>
                                      <p:to>
                                        <p:strVal val="visible"/>
                                      </p:to>
                                    </p:set>
                                    <p:animEffect transition="in" filter="circle(in)">
                                      <p:cBhvr>
                                        <p:cTn id="140"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1" restart="whenNotActive" fill="hold" evtFilter="cancelBubble" nodeType="interactiveSeq">
                <p:stCondLst>
                  <p:cond evt="onClick" delay="0">
                    <p:tgtEl>
                      <p:spTgt spid="2"/>
                    </p:tgtEl>
                  </p:cond>
                </p:stCondLst>
                <p:endSync evt="end" delay="0">
                  <p:rtn val="all"/>
                </p:endSync>
                <p:childTnLst>
                  <p:par>
                    <p:cTn id="142" fill="hold">
                      <p:stCondLst>
                        <p:cond delay="0"/>
                      </p:stCondLst>
                      <p:childTnLst>
                        <p:par>
                          <p:cTn id="143" fill="hold">
                            <p:stCondLst>
                              <p:cond delay="0"/>
                            </p:stCondLst>
                            <p:childTnLst>
                              <p:par>
                                <p:cTn id="144" presetID="1" presetClass="mediacall" presetSubtype="0" fill="hold" nodeType="clickEffect">
                                  <p:stCondLst>
                                    <p:cond delay="0"/>
                                  </p:stCondLst>
                                  <p:childTnLst>
                                    <p:cmd type="call" cmd="playFrom(0.0)">
                                      <p:cBhvr>
                                        <p:cTn id="145" dur="85118" fill="hold"/>
                                        <p:tgtEl>
                                          <p:spTgt spid="2"/>
                                        </p:tgtEl>
                                      </p:cBhvr>
                                    </p:cmd>
                                  </p:childTnLst>
                                </p:cTn>
                              </p:par>
                            </p:childTnLst>
                          </p:cTn>
                        </p:par>
                      </p:childTnLst>
                    </p:cTn>
                  </p:par>
                </p:childTnLst>
              </p:cTn>
              <p:nextCondLst>
                <p:cond evt="onClick" delay="0">
                  <p:tgtEl>
                    <p:spTgt spid="2"/>
                  </p:tgtEl>
                </p:cond>
              </p:nextCondLst>
            </p:seq>
            <p:audio>
              <p:cMediaNode vol="100000">
                <p:cTn id="146" fill="hold" display="0">
                  <p:stCondLst>
                    <p:cond delay="indefinite"/>
                  </p:stCondLst>
                  <p:endCondLst>
                    <p:cond evt="onStopAudio" delay="0">
                      <p:tgtEl>
                        <p:sldTgt/>
                      </p:tgtEl>
                    </p:cond>
                  </p:endCondLst>
                </p:cTn>
                <p:tgtEl>
                  <p:spTgt spid="2"/>
                </p:tgtEl>
              </p:cMediaNode>
            </p:audio>
          </p:childTnLst>
        </p:cTn>
      </p:par>
    </p:tnLst>
    <p:bldLst>
      <p:bldP spid="84" grpId="0" animBg="1"/>
      <p:bldP spid="12" grpId="0" animBg="1"/>
      <p:bldP spid="15" grpId="0" animBg="1"/>
      <p:bldP spid="16" grpId="0"/>
      <p:bldP spid="17" grpId="0" animBg="1"/>
      <p:bldP spid="19" grpId="0"/>
      <p:bldP spid="22" grpId="0"/>
      <p:bldP spid="23" grpId="0" animBg="1"/>
      <p:bldP spid="25" grpId="0"/>
      <p:bldP spid="26" grpId="0" animBg="1"/>
      <p:bldP spid="28" grpId="0"/>
      <p:bldP spid="29" grpId="0" animBg="1"/>
      <p:bldP spid="31" grpId="0"/>
      <p:bldP spid="35" grpId="0" animBg="1"/>
      <p:bldP spid="37" grpId="0"/>
      <p:bldP spid="48" grpId="0" animBg="1"/>
      <p:bldP spid="49" grpId="0" animBg="1"/>
      <p:bldP spid="51" grpId="0"/>
      <p:bldP spid="55" grpId="0" animBg="1"/>
      <p:bldP spid="57" grpId="0"/>
      <p:bldP spid="59" grpId="0" animBg="1"/>
      <p:bldP spid="61" grpId="0"/>
      <p:bldP spid="66" grpId="0" animBg="1"/>
      <p:bldP spid="68" grpId="0"/>
      <p:bldP spid="72" grpId="0" animBg="1"/>
      <p:bldP spid="74" grpId="0"/>
      <p:bldP spid="78" grpId="0" animBg="1"/>
      <p:bldP spid="80" grpId="0"/>
      <p:bldP spid="83" grpId="0" animBg="1"/>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accent3"/>
              </a:buClr>
              <a:buSzPct val="25000"/>
              <a:buFont typeface="Calibri"/>
              <a:buNone/>
            </a:pPr>
            <a:r>
              <a:rPr lang="en" sz="3200" b="1" i="1">
                <a:solidFill>
                  <a:schemeClr val="accent3"/>
                </a:solidFill>
              </a:rPr>
              <a:t>Current Applications of RFID</a:t>
            </a:r>
          </a:p>
        </p:txBody>
      </p:sp>
      <p:sp>
        <p:nvSpPr>
          <p:cNvPr id="101" name="Shape 101"/>
          <p:cNvSpPr txBox="1">
            <a:spLocks noGrp="1"/>
          </p:cNvSpPr>
          <p:nvPr>
            <p:ph type="body" idx="1"/>
          </p:nvPr>
        </p:nvSpPr>
        <p:spPr>
          <a:xfrm>
            <a:off x="177618" y="705324"/>
            <a:ext cx="4104932" cy="385352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 sz="1400" dirty="0"/>
              <a:t>Common use</a:t>
            </a:r>
          </a:p>
          <a:p>
            <a:pPr marL="457200" marR="0" lvl="0" indent="0" algn="l" rtl="0">
              <a:lnSpc>
                <a:spcPct val="100000"/>
              </a:lnSpc>
              <a:spcBef>
                <a:spcPts val="0"/>
              </a:spcBef>
              <a:spcAft>
                <a:spcPts val="0"/>
              </a:spcAft>
              <a:buSzPct val="100000"/>
            </a:pPr>
            <a:r>
              <a:rPr lang="en" sz="1400" dirty="0"/>
              <a:t>Credit </a:t>
            </a:r>
            <a:r>
              <a:rPr lang="en" sz="1400" dirty="0" smtClean="0"/>
              <a:t>cards</a:t>
            </a:r>
            <a:endParaRPr lang="en" sz="1400" dirty="0"/>
          </a:p>
          <a:p>
            <a:pPr marL="457200" marR="0" lvl="0" indent="0" algn="l" rtl="0">
              <a:lnSpc>
                <a:spcPct val="100000"/>
              </a:lnSpc>
              <a:spcBef>
                <a:spcPts val="0"/>
              </a:spcBef>
              <a:spcAft>
                <a:spcPts val="0"/>
              </a:spcAft>
              <a:buSzPct val="100000"/>
            </a:pPr>
            <a:r>
              <a:rPr lang="en" sz="1400" dirty="0"/>
              <a:t>Key card</a:t>
            </a:r>
          </a:p>
          <a:p>
            <a:pPr marL="914400" marR="0" lvl="1" indent="0" algn="l" rtl="0">
              <a:lnSpc>
                <a:spcPct val="100000"/>
              </a:lnSpc>
              <a:spcBef>
                <a:spcPts val="0"/>
              </a:spcBef>
              <a:spcAft>
                <a:spcPts val="0"/>
              </a:spcAft>
              <a:buSzPct val="100000"/>
            </a:pPr>
            <a:r>
              <a:rPr lang="en" sz="1400" dirty="0"/>
              <a:t>Hotel room access card</a:t>
            </a:r>
          </a:p>
          <a:p>
            <a:pPr marL="457200" marR="0" lvl="0" indent="0" algn="l" rtl="0">
              <a:lnSpc>
                <a:spcPct val="100000"/>
              </a:lnSpc>
              <a:spcBef>
                <a:spcPts val="0"/>
              </a:spcBef>
              <a:spcAft>
                <a:spcPts val="0"/>
              </a:spcAft>
              <a:buSzPct val="100000"/>
            </a:pPr>
            <a:r>
              <a:rPr lang="en" sz="1400" dirty="0"/>
              <a:t>Access card</a:t>
            </a:r>
          </a:p>
          <a:p>
            <a:pPr marL="914400" marR="0" lvl="1" indent="0" algn="l" rtl="0">
              <a:lnSpc>
                <a:spcPct val="100000"/>
              </a:lnSpc>
              <a:spcBef>
                <a:spcPts val="0"/>
              </a:spcBef>
              <a:spcAft>
                <a:spcPts val="0"/>
              </a:spcAft>
              <a:buSzPct val="100000"/>
            </a:pPr>
            <a:r>
              <a:rPr lang="en" sz="1400" dirty="0"/>
              <a:t>Employee badge</a:t>
            </a:r>
          </a:p>
          <a:p>
            <a:pPr marL="457200" marR="0" lvl="0" indent="0" algn="l" rtl="0">
              <a:lnSpc>
                <a:spcPct val="100000"/>
              </a:lnSpc>
              <a:spcBef>
                <a:spcPts val="0"/>
              </a:spcBef>
              <a:spcAft>
                <a:spcPts val="0"/>
              </a:spcAft>
              <a:buSzPct val="100000"/>
            </a:pPr>
            <a:r>
              <a:rPr lang="en" sz="1400" dirty="0"/>
              <a:t>Prepaid Transportation Pass</a:t>
            </a:r>
          </a:p>
          <a:p>
            <a:pPr marL="914400" lvl="1" indent="0" rtl="0">
              <a:lnSpc>
                <a:spcPct val="100000"/>
              </a:lnSpc>
              <a:spcBef>
                <a:spcPts val="0"/>
              </a:spcBef>
              <a:spcAft>
                <a:spcPts val="0"/>
              </a:spcAft>
              <a:buSzPct val="100000"/>
            </a:pPr>
            <a:r>
              <a:rPr lang="en" sz="1400" dirty="0"/>
              <a:t>E-ZPass</a:t>
            </a:r>
          </a:p>
          <a:p>
            <a:pPr marL="914400" lvl="1" indent="0" rtl="0">
              <a:lnSpc>
                <a:spcPct val="100000"/>
              </a:lnSpc>
              <a:spcBef>
                <a:spcPts val="0"/>
              </a:spcBef>
              <a:spcAft>
                <a:spcPts val="0"/>
              </a:spcAft>
              <a:buSzPct val="100000"/>
            </a:pPr>
            <a:r>
              <a:rPr lang="en" sz="1400" dirty="0"/>
              <a:t>Train pass</a:t>
            </a:r>
          </a:p>
          <a:p>
            <a:pPr marL="457200" marR="0" lvl="0" indent="0" algn="l" rtl="0">
              <a:lnSpc>
                <a:spcPct val="100000"/>
              </a:lnSpc>
              <a:spcBef>
                <a:spcPts val="0"/>
              </a:spcBef>
              <a:spcAft>
                <a:spcPts val="0"/>
              </a:spcAft>
              <a:buSzPct val="100000"/>
            </a:pPr>
            <a:r>
              <a:rPr lang="en" sz="1400" dirty="0"/>
              <a:t>Human tracking</a:t>
            </a:r>
          </a:p>
          <a:p>
            <a:pPr marL="914400" marR="0" lvl="1" indent="0" algn="l" rtl="0">
              <a:lnSpc>
                <a:spcPct val="100000"/>
              </a:lnSpc>
              <a:spcBef>
                <a:spcPts val="0"/>
              </a:spcBef>
              <a:spcAft>
                <a:spcPts val="0"/>
              </a:spcAft>
              <a:buSzPct val="100000"/>
            </a:pPr>
            <a:r>
              <a:rPr lang="en" sz="1400" dirty="0"/>
              <a:t>Wristbands in amusement parks</a:t>
            </a:r>
          </a:p>
          <a:p>
            <a:pPr marL="914400" marR="0" lvl="1" indent="0" algn="l" rtl="0">
              <a:lnSpc>
                <a:spcPct val="100000"/>
              </a:lnSpc>
              <a:spcBef>
                <a:spcPts val="0"/>
              </a:spcBef>
              <a:spcAft>
                <a:spcPts val="0"/>
              </a:spcAft>
              <a:buSzPct val="100000"/>
            </a:pPr>
            <a:r>
              <a:rPr lang="en" sz="1400" dirty="0"/>
              <a:t>Patients in hospital</a:t>
            </a:r>
          </a:p>
          <a:p>
            <a:pPr marL="914400" marR="0" lvl="1" indent="0" algn="l" rtl="0">
              <a:lnSpc>
                <a:spcPct val="100000"/>
              </a:lnSpc>
              <a:spcBef>
                <a:spcPts val="0"/>
              </a:spcBef>
              <a:spcAft>
                <a:spcPts val="0"/>
              </a:spcAft>
              <a:buSzPct val="100000"/>
            </a:pPr>
            <a:r>
              <a:rPr lang="en" sz="1400" dirty="0"/>
              <a:t>House arrest</a:t>
            </a:r>
          </a:p>
        </p:txBody>
      </p:sp>
      <p:pic>
        <p:nvPicPr>
          <p:cNvPr id="102" name="Shape 102"/>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103" name="Shape 103"/>
          <p:cNvPicPr preferRelativeResize="0"/>
          <p:nvPr/>
        </p:nvPicPr>
        <p:blipFill>
          <a:blip r:embed="rId4">
            <a:alphaModFix/>
          </a:blip>
          <a:stretch>
            <a:fillRect/>
          </a:stretch>
        </p:blipFill>
        <p:spPr>
          <a:xfrm>
            <a:off x="7886250" y="891243"/>
            <a:ext cx="795599" cy="1123456"/>
          </a:xfrm>
          <a:prstGeom prst="rect">
            <a:avLst/>
          </a:prstGeom>
          <a:noFill/>
          <a:ln>
            <a:noFill/>
          </a:ln>
        </p:spPr>
      </p:pic>
      <p:pic>
        <p:nvPicPr>
          <p:cNvPr id="104" name="Shape 104"/>
          <p:cNvPicPr preferRelativeResize="0"/>
          <p:nvPr/>
        </p:nvPicPr>
        <p:blipFill>
          <a:blip r:embed="rId5">
            <a:alphaModFix/>
          </a:blip>
          <a:stretch>
            <a:fillRect/>
          </a:stretch>
        </p:blipFill>
        <p:spPr>
          <a:xfrm>
            <a:off x="5537450" y="891245"/>
            <a:ext cx="1760875" cy="1175875"/>
          </a:xfrm>
          <a:prstGeom prst="rect">
            <a:avLst/>
          </a:prstGeom>
          <a:noFill/>
          <a:ln>
            <a:noFill/>
          </a:ln>
        </p:spPr>
      </p:pic>
      <p:pic>
        <p:nvPicPr>
          <p:cNvPr id="105" name="Shape 105"/>
          <p:cNvPicPr preferRelativeResize="0"/>
          <p:nvPr/>
        </p:nvPicPr>
        <p:blipFill>
          <a:blip r:embed="rId6">
            <a:alphaModFix/>
          </a:blip>
          <a:stretch>
            <a:fillRect/>
          </a:stretch>
        </p:blipFill>
        <p:spPr>
          <a:xfrm>
            <a:off x="5537450" y="2335500"/>
            <a:ext cx="1706449" cy="1027900"/>
          </a:xfrm>
          <a:prstGeom prst="rect">
            <a:avLst/>
          </a:prstGeom>
          <a:noFill/>
          <a:ln>
            <a:noFill/>
          </a:ln>
        </p:spPr>
      </p:pic>
      <p:pic>
        <p:nvPicPr>
          <p:cNvPr id="106" name="Shape 106"/>
          <p:cNvPicPr preferRelativeResize="0"/>
          <p:nvPr/>
        </p:nvPicPr>
        <p:blipFill>
          <a:blip r:embed="rId7">
            <a:alphaModFix/>
          </a:blip>
          <a:stretch>
            <a:fillRect/>
          </a:stretch>
        </p:blipFill>
        <p:spPr>
          <a:xfrm>
            <a:off x="5757475" y="3758674"/>
            <a:ext cx="1540842" cy="1027899"/>
          </a:xfrm>
          <a:prstGeom prst="rect">
            <a:avLst/>
          </a:prstGeom>
          <a:noFill/>
          <a:ln>
            <a:noFill/>
          </a:ln>
        </p:spPr>
      </p:pic>
      <p:pic>
        <p:nvPicPr>
          <p:cNvPr id="107" name="Shape 107"/>
          <p:cNvPicPr preferRelativeResize="0"/>
          <p:nvPr/>
        </p:nvPicPr>
        <p:blipFill>
          <a:blip r:embed="rId8">
            <a:alphaModFix/>
          </a:blip>
          <a:stretch>
            <a:fillRect/>
          </a:stretch>
        </p:blipFill>
        <p:spPr>
          <a:xfrm>
            <a:off x="7678484" y="2261512"/>
            <a:ext cx="1211139" cy="1175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p:tgtEl>
                                          <p:spTgt spid="102"/>
                                        </p:tgtEl>
                                        <p:attrNameLst>
                                          <p:attrName>ppt_w</p:attrName>
                                        </p:attrNameLst>
                                      </p:cBhvr>
                                      <p:tavLst>
                                        <p:tav tm="0">
                                          <p:val>
                                            <p:strVal val="0"/>
                                          </p:val>
                                        </p:tav>
                                        <p:tav tm="100000">
                                          <p:val>
                                            <p:strVal val="#ppt_w"/>
                                          </p:val>
                                        </p:tav>
                                      </p:tavLst>
                                    </p:anim>
                                    <p:anim calcmode="lin" valueType="num">
                                      <p:cBhvr additive="base">
                                        <p:cTn id="8" dur="1000"/>
                                        <p:tgtEl>
                                          <p:spTgt spid="102"/>
                                        </p:tgtEl>
                                        <p:attrNameLst>
                                          <p:attrName>ppt_h</p:attrName>
                                        </p:attrNameLst>
                                      </p:cBhvr>
                                      <p:tavLst>
                                        <p:tav tm="0">
                                          <p:val>
                                            <p:str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1000"/>
                                        <p:tgtEl>
                                          <p:spTgt spid="104"/>
                                        </p:tgtEl>
                                      </p:cBhvr>
                                    </p:animEffect>
                                    <p:anim calcmode="lin" valueType="num">
                                      <p:cBhvr>
                                        <p:cTn id="12" dur="1000" fill="hold"/>
                                        <p:tgtEl>
                                          <p:spTgt spid="104"/>
                                        </p:tgtEl>
                                        <p:attrNameLst>
                                          <p:attrName>ppt_x</p:attrName>
                                        </p:attrNameLst>
                                      </p:cBhvr>
                                      <p:tavLst>
                                        <p:tav tm="0">
                                          <p:val>
                                            <p:strVal val="#ppt_x"/>
                                          </p:val>
                                        </p:tav>
                                        <p:tav tm="100000">
                                          <p:val>
                                            <p:strVal val="#ppt_x"/>
                                          </p:val>
                                        </p:tav>
                                      </p:tavLst>
                                    </p:anim>
                                    <p:anim calcmode="lin" valueType="num">
                                      <p:cBhvr>
                                        <p:cTn id="13" dur="1000" fill="hold"/>
                                        <p:tgtEl>
                                          <p:spTgt spid="10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1000" fill="hold"/>
                                        <p:tgtEl>
                                          <p:spTgt spid="10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1000"/>
                                        <p:tgtEl>
                                          <p:spTgt spid="105"/>
                                        </p:tgtEl>
                                      </p:cBhvr>
                                    </p:animEffect>
                                    <p:anim calcmode="lin" valueType="num">
                                      <p:cBhvr>
                                        <p:cTn id="22" dur="1000" fill="hold"/>
                                        <p:tgtEl>
                                          <p:spTgt spid="105"/>
                                        </p:tgtEl>
                                        <p:attrNameLst>
                                          <p:attrName>ppt_x</p:attrName>
                                        </p:attrNameLst>
                                      </p:cBhvr>
                                      <p:tavLst>
                                        <p:tav tm="0">
                                          <p:val>
                                            <p:strVal val="#ppt_x"/>
                                          </p:val>
                                        </p:tav>
                                        <p:tav tm="100000">
                                          <p:val>
                                            <p:strVal val="#ppt_x"/>
                                          </p:val>
                                        </p:tav>
                                      </p:tavLst>
                                    </p:anim>
                                    <p:anim calcmode="lin" valueType="num">
                                      <p:cBhvr>
                                        <p:cTn id="23" dur="1000" fill="hold"/>
                                        <p:tgtEl>
                                          <p:spTgt spid="10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1000"/>
                                        <p:tgtEl>
                                          <p:spTgt spid="107"/>
                                        </p:tgtEl>
                                      </p:cBhvr>
                                    </p:animEffect>
                                    <p:anim calcmode="lin" valueType="num">
                                      <p:cBhvr>
                                        <p:cTn id="27" dur="1000" fill="hold"/>
                                        <p:tgtEl>
                                          <p:spTgt spid="107"/>
                                        </p:tgtEl>
                                        <p:attrNameLst>
                                          <p:attrName>ppt_x</p:attrName>
                                        </p:attrNameLst>
                                      </p:cBhvr>
                                      <p:tavLst>
                                        <p:tav tm="0">
                                          <p:val>
                                            <p:strVal val="#ppt_x"/>
                                          </p:val>
                                        </p:tav>
                                        <p:tav tm="100000">
                                          <p:val>
                                            <p:strVal val="#ppt_x"/>
                                          </p:val>
                                        </p:tav>
                                      </p:tavLst>
                                    </p:anim>
                                    <p:anim calcmode="lin" valueType="num">
                                      <p:cBhvr>
                                        <p:cTn id="28" dur="1000" fill="hold"/>
                                        <p:tgtEl>
                                          <p:spTgt spid="10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1000"/>
                                        <p:tgtEl>
                                          <p:spTgt spid="106"/>
                                        </p:tgtEl>
                                      </p:cBhvr>
                                    </p:animEffect>
                                    <p:anim calcmode="lin" valueType="num">
                                      <p:cBhvr>
                                        <p:cTn id="32" dur="1000" fill="hold"/>
                                        <p:tgtEl>
                                          <p:spTgt spid="106"/>
                                        </p:tgtEl>
                                        <p:attrNameLst>
                                          <p:attrName>ppt_x</p:attrName>
                                        </p:attrNameLst>
                                      </p:cBhvr>
                                      <p:tavLst>
                                        <p:tav tm="0">
                                          <p:val>
                                            <p:strVal val="#ppt_x"/>
                                          </p:val>
                                        </p:tav>
                                        <p:tav tm="100000">
                                          <p:val>
                                            <p:strVal val="#ppt_x"/>
                                          </p:val>
                                        </p:tav>
                                      </p:tavLst>
                                    </p:anim>
                                    <p:anim calcmode="lin" valueType="num">
                                      <p:cBhvr>
                                        <p:cTn id="33"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lvl="0" rtl="0">
              <a:spcBef>
                <a:spcPts val="0"/>
              </a:spcBef>
              <a:buClr>
                <a:schemeClr val="accent3"/>
              </a:buClr>
              <a:buSzPct val="25000"/>
              <a:buFont typeface="Calibri"/>
              <a:buNone/>
            </a:pPr>
            <a:r>
              <a:rPr lang="en" sz="3200" b="1" i="1">
                <a:solidFill>
                  <a:schemeClr val="accent3"/>
                </a:solidFill>
              </a:rPr>
              <a:t>Current Applications of RFID</a:t>
            </a:r>
          </a:p>
        </p:txBody>
      </p:sp>
      <p:sp>
        <p:nvSpPr>
          <p:cNvPr id="113" name="Shape 113"/>
          <p:cNvSpPr txBox="1">
            <a:spLocks noGrp="1"/>
          </p:cNvSpPr>
          <p:nvPr>
            <p:ph type="body" idx="1"/>
          </p:nvPr>
        </p:nvSpPr>
        <p:spPr>
          <a:xfrm>
            <a:off x="585232" y="695100"/>
            <a:ext cx="8259000" cy="3753300"/>
          </a:xfrm>
          <a:prstGeom prst="rect">
            <a:avLst/>
          </a:prstGeom>
          <a:noFill/>
          <a:ln>
            <a:noFill/>
          </a:ln>
        </p:spPr>
        <p:txBody>
          <a:bodyPr lIns="91425" tIns="45700" rIns="91425" bIns="45700" anchor="t" anchorCtr="0">
            <a:noAutofit/>
          </a:bodyPr>
          <a:lstStyle/>
          <a:p>
            <a:pPr marL="0" lvl="0" indent="-69850" rtl="0">
              <a:spcBef>
                <a:spcPts val="0"/>
              </a:spcBef>
              <a:spcAft>
                <a:spcPts val="0"/>
              </a:spcAft>
              <a:buClr>
                <a:schemeClr val="dk1"/>
              </a:buClr>
              <a:buSzPct val="61111"/>
              <a:buFont typeface="Arial"/>
              <a:buNone/>
            </a:pPr>
            <a:r>
              <a:rPr lang="en" sz="1800"/>
              <a:t>Warehouse Inventory Management</a:t>
            </a:r>
          </a:p>
          <a:p>
            <a:pPr marL="0" lvl="0" indent="-69850" rtl="0">
              <a:spcBef>
                <a:spcPts val="0"/>
              </a:spcBef>
              <a:spcAft>
                <a:spcPts val="0"/>
              </a:spcAft>
              <a:buClr>
                <a:schemeClr val="dk1"/>
              </a:buClr>
              <a:buSzPct val="68750"/>
              <a:buFont typeface="Arial"/>
              <a:buNone/>
            </a:pPr>
            <a:r>
              <a:rPr lang="en" sz="1600">
                <a:latin typeface="Arial"/>
                <a:ea typeface="Arial"/>
                <a:cs typeface="Arial"/>
                <a:sym typeface="Arial"/>
              </a:rPr>
              <a:t>•</a:t>
            </a:r>
            <a:r>
              <a:rPr lang="en" sz="1200"/>
              <a:t>Factories box and tag inventory before placing in warehouse.</a:t>
            </a:r>
          </a:p>
          <a:p>
            <a:pPr marL="0" lvl="0" indent="-69850" rtl="0">
              <a:spcBef>
                <a:spcPts val="0"/>
              </a:spcBef>
              <a:spcAft>
                <a:spcPts val="0"/>
              </a:spcAft>
              <a:buClr>
                <a:schemeClr val="dk1"/>
              </a:buClr>
              <a:buSzPct val="91666"/>
              <a:buFont typeface="Arial"/>
              <a:buNone/>
            </a:pPr>
            <a:r>
              <a:rPr lang="en" sz="1200"/>
              <a:t>•Warehouse is equipped with RFID scanners which tracks the location and inventory level.</a:t>
            </a:r>
          </a:p>
          <a:p>
            <a:pPr marL="0" lvl="0" indent="-69850" rtl="0">
              <a:spcBef>
                <a:spcPts val="0"/>
              </a:spcBef>
              <a:spcAft>
                <a:spcPts val="0"/>
              </a:spcAft>
              <a:buClr>
                <a:schemeClr val="dk1"/>
              </a:buClr>
              <a:buSzPct val="91666"/>
              <a:buFont typeface="Arial"/>
              <a:buNone/>
            </a:pPr>
            <a:r>
              <a:rPr lang="en" sz="1200"/>
              <a:t>•Application can be setup to automatically issue production order and alert once inventory reaches a specified level.</a:t>
            </a:r>
          </a:p>
          <a:p>
            <a:pPr marL="0" lvl="0" indent="-69850" rtl="0">
              <a:spcBef>
                <a:spcPts val="0"/>
              </a:spcBef>
              <a:spcAft>
                <a:spcPts val="0"/>
              </a:spcAft>
              <a:buClr>
                <a:schemeClr val="dk1"/>
              </a:buClr>
              <a:buSzPct val="91666"/>
              <a:buFont typeface="Arial"/>
              <a:buNone/>
            </a:pPr>
            <a:r>
              <a:rPr lang="en" sz="1200"/>
              <a:t>•Saves time in manually finding and counting inventory</a:t>
            </a:r>
            <a:r>
              <a:rPr lang="en" sz="1600"/>
              <a:t>.</a:t>
            </a:r>
          </a:p>
          <a:p>
            <a:pPr marL="0" marR="0" lvl="0" indent="0" algn="l" rtl="0">
              <a:lnSpc>
                <a:spcPct val="90000"/>
              </a:lnSpc>
              <a:spcBef>
                <a:spcPts val="1000"/>
              </a:spcBef>
              <a:buClr>
                <a:schemeClr val="dk1"/>
              </a:buClr>
              <a:buSzPct val="25000"/>
              <a:buFont typeface="Arial"/>
              <a:buNone/>
            </a:pPr>
            <a:endParaRPr sz="1600"/>
          </a:p>
        </p:txBody>
      </p:sp>
      <p:pic>
        <p:nvPicPr>
          <p:cNvPr id="114" name="Shape 114"/>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115" name="Shape 115"/>
          <p:cNvPicPr preferRelativeResize="0"/>
          <p:nvPr/>
        </p:nvPicPr>
        <p:blipFill>
          <a:blip r:embed="rId4">
            <a:alphaModFix/>
          </a:blip>
          <a:stretch>
            <a:fillRect/>
          </a:stretch>
        </p:blipFill>
        <p:spPr>
          <a:xfrm>
            <a:off x="4548050" y="2239173"/>
            <a:ext cx="4052874" cy="27047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ppt_w</p:attrName>
                                        </p:attrNameLst>
                                      </p:cBhvr>
                                      <p:tavLst>
                                        <p:tav tm="0">
                                          <p:val>
                                            <p:strVal val="0"/>
                                          </p:val>
                                        </p:tav>
                                        <p:tav tm="100000">
                                          <p:val>
                                            <p:strVal val="#ppt_w"/>
                                          </p:val>
                                        </p:tav>
                                      </p:tavLst>
                                    </p:anim>
                                    <p:anim calcmode="lin" valueType="num">
                                      <p:cBhvr additive="base">
                                        <p:cTn id="8" dur="1000"/>
                                        <p:tgtEl>
                                          <p:spTgt spid="114"/>
                                        </p:tgtEl>
                                        <p:attrNameLst>
                                          <p:attrName>ppt_h</p:attrName>
                                        </p:attrNameLst>
                                      </p:cBhvr>
                                      <p:tavLst>
                                        <p:tav tm="0">
                                          <p:val>
                                            <p:str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randombar(horizontal)">
                                      <p:cBhvr>
                                        <p:cTn id="1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lvl="0" rtl="0">
              <a:spcBef>
                <a:spcPts val="0"/>
              </a:spcBef>
              <a:buClr>
                <a:schemeClr val="accent3"/>
              </a:buClr>
              <a:buSzPct val="25000"/>
              <a:buFont typeface="Calibri"/>
              <a:buNone/>
            </a:pPr>
            <a:r>
              <a:rPr lang="en" sz="3200" b="1" i="1">
                <a:solidFill>
                  <a:schemeClr val="accent3"/>
                </a:solidFill>
              </a:rPr>
              <a:t>Current Applications of RFID</a:t>
            </a:r>
          </a:p>
        </p:txBody>
      </p:sp>
      <p:sp>
        <p:nvSpPr>
          <p:cNvPr id="121" name="Shape 121"/>
          <p:cNvSpPr txBox="1">
            <a:spLocks noGrp="1"/>
          </p:cNvSpPr>
          <p:nvPr>
            <p:ph type="body" idx="1"/>
          </p:nvPr>
        </p:nvSpPr>
        <p:spPr>
          <a:xfrm>
            <a:off x="585232" y="695100"/>
            <a:ext cx="8259000" cy="3753300"/>
          </a:xfrm>
          <a:prstGeom prst="rect">
            <a:avLst/>
          </a:prstGeom>
          <a:noFill/>
          <a:ln>
            <a:noFill/>
          </a:ln>
        </p:spPr>
        <p:txBody>
          <a:bodyPr lIns="91425" tIns="45700" rIns="91425" bIns="45700" anchor="t" anchorCtr="0">
            <a:noAutofit/>
          </a:bodyPr>
          <a:lstStyle/>
          <a:p>
            <a:pPr marL="0" lvl="0" indent="-69850" rtl="0">
              <a:spcBef>
                <a:spcPts val="0"/>
              </a:spcBef>
              <a:spcAft>
                <a:spcPts val="0"/>
              </a:spcAft>
              <a:buClr>
                <a:schemeClr val="dk1"/>
              </a:buClr>
              <a:buSzPct val="61111"/>
              <a:buFont typeface="Arial"/>
              <a:buNone/>
            </a:pPr>
            <a:r>
              <a:rPr lang="en" sz="1800"/>
              <a:t>Supply Chain and Logistics</a:t>
            </a:r>
          </a:p>
          <a:p>
            <a:pPr marL="0" lvl="0" indent="-69850" rtl="0">
              <a:spcBef>
                <a:spcPts val="0"/>
              </a:spcBef>
              <a:spcAft>
                <a:spcPts val="0"/>
              </a:spcAft>
              <a:buClr>
                <a:schemeClr val="dk1"/>
              </a:buClr>
              <a:buSzPct val="91666"/>
              <a:buFont typeface="Arial"/>
              <a:buNone/>
            </a:pPr>
            <a:r>
              <a:rPr lang="en" sz="1200"/>
              <a:t>•Manufacturers attach RFID tags on their boxed shipments to track it at every pass off point until it reaches the retailer.</a:t>
            </a:r>
          </a:p>
          <a:p>
            <a:pPr marL="0" lvl="0" indent="-69850" rtl="0">
              <a:spcBef>
                <a:spcPts val="0"/>
              </a:spcBef>
              <a:spcAft>
                <a:spcPts val="0"/>
              </a:spcAft>
              <a:buClr>
                <a:schemeClr val="dk1"/>
              </a:buClr>
              <a:buSzPct val="91666"/>
              <a:buFont typeface="Arial"/>
              <a:buNone/>
            </a:pPr>
            <a:r>
              <a:rPr lang="en" sz="1200"/>
              <a:t>•Every pass off point have large RFID scanners  where shipments pass through and updates the location of the shipment.</a:t>
            </a:r>
          </a:p>
          <a:p>
            <a:pPr marL="0" lvl="0" indent="-69850" rtl="0">
              <a:spcBef>
                <a:spcPts val="0"/>
              </a:spcBef>
              <a:spcAft>
                <a:spcPts val="0"/>
              </a:spcAft>
              <a:buClr>
                <a:schemeClr val="dk1"/>
              </a:buClr>
              <a:buSzPct val="91666"/>
              <a:buFont typeface="Arial"/>
              <a:buNone/>
            </a:pPr>
            <a:r>
              <a:rPr lang="en" sz="1200"/>
              <a:t>•Gradually updates both manufacturer and retailer of location and condition of shipment; retailers can coordinate the management of inventory space. </a:t>
            </a:r>
          </a:p>
          <a:p>
            <a:pPr marL="0" lvl="0" indent="-69850" rtl="0">
              <a:spcBef>
                <a:spcPts val="0"/>
              </a:spcBef>
              <a:spcAft>
                <a:spcPts val="0"/>
              </a:spcAft>
              <a:buClr>
                <a:schemeClr val="dk1"/>
              </a:buClr>
              <a:buSzPct val="91666"/>
              <a:buFont typeface="Arial"/>
              <a:buNone/>
            </a:pPr>
            <a:endParaRPr sz="1200"/>
          </a:p>
          <a:p>
            <a:pPr marL="0" marR="0" lvl="0" indent="0" algn="l" rtl="0">
              <a:lnSpc>
                <a:spcPct val="90000"/>
              </a:lnSpc>
              <a:spcBef>
                <a:spcPts val="1000"/>
              </a:spcBef>
              <a:buClr>
                <a:schemeClr val="dk1"/>
              </a:buClr>
              <a:buSzPct val="25000"/>
              <a:buFont typeface="Arial"/>
              <a:buNone/>
            </a:pPr>
            <a:endParaRPr sz="1600"/>
          </a:p>
        </p:txBody>
      </p:sp>
      <p:pic>
        <p:nvPicPr>
          <p:cNvPr id="122" name="Shape 122"/>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123" name="Shape 123"/>
          <p:cNvPicPr preferRelativeResize="0"/>
          <p:nvPr/>
        </p:nvPicPr>
        <p:blipFill>
          <a:blip r:embed="rId4">
            <a:alphaModFix/>
          </a:blip>
          <a:stretch>
            <a:fillRect/>
          </a:stretch>
        </p:blipFill>
        <p:spPr>
          <a:xfrm>
            <a:off x="3143231" y="1797415"/>
            <a:ext cx="3560175" cy="2990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p:tgtEl>
                                          <p:spTgt spid="122"/>
                                        </p:tgtEl>
                                        <p:attrNameLst>
                                          <p:attrName>ppt_w</p:attrName>
                                        </p:attrNameLst>
                                      </p:cBhvr>
                                      <p:tavLst>
                                        <p:tav tm="0">
                                          <p:val>
                                            <p:strVal val="0"/>
                                          </p:val>
                                        </p:tav>
                                        <p:tav tm="100000">
                                          <p:val>
                                            <p:strVal val="#ppt_w"/>
                                          </p:val>
                                        </p:tav>
                                      </p:tavLst>
                                    </p:anim>
                                    <p:anim calcmode="lin" valueType="num">
                                      <p:cBhvr additive="base">
                                        <p:cTn id="8" dur="1000"/>
                                        <p:tgtEl>
                                          <p:spTgt spid="122"/>
                                        </p:tgtEl>
                                        <p:attrNameLst>
                                          <p:attrName>ppt_h</p:attrName>
                                        </p:attrNameLst>
                                      </p:cBhvr>
                                      <p:tavLst>
                                        <p:tav tm="0">
                                          <p:val>
                                            <p:strVal val="0"/>
                                          </p:val>
                                        </p:tav>
                                        <p:tav tm="100000">
                                          <p:val>
                                            <p:strVal val="#ppt_h"/>
                                          </p:val>
                                        </p:tav>
                                      </p:tavLst>
                                    </p:anim>
                                  </p:childTnLst>
                                </p:cTn>
                              </p:par>
                              <p:par>
                                <p:cTn id="9" presetID="21" presetClass="entr" presetSubtype="1"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heel(1)">
                                      <p:cBhvr>
                                        <p:cTn id="11"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585214" y="112158"/>
            <a:ext cx="7886700" cy="459900"/>
          </a:xfrm>
          <a:prstGeom prst="rect">
            <a:avLst/>
          </a:prstGeom>
          <a:noFill/>
          <a:ln>
            <a:noFill/>
          </a:ln>
        </p:spPr>
        <p:txBody>
          <a:bodyPr lIns="91425" tIns="45700" rIns="91425" bIns="45700" anchor="ctr" anchorCtr="0">
            <a:noAutofit/>
          </a:bodyPr>
          <a:lstStyle/>
          <a:p>
            <a:pPr lvl="0" rtl="0">
              <a:spcBef>
                <a:spcPts val="0"/>
              </a:spcBef>
              <a:buClr>
                <a:schemeClr val="accent3"/>
              </a:buClr>
              <a:buSzPct val="25000"/>
              <a:buFont typeface="Calibri"/>
              <a:buNone/>
            </a:pPr>
            <a:r>
              <a:rPr lang="en" sz="3200" b="1" i="1">
                <a:solidFill>
                  <a:schemeClr val="accent3"/>
                </a:solidFill>
              </a:rPr>
              <a:t>Future of RFID</a:t>
            </a:r>
          </a:p>
        </p:txBody>
      </p:sp>
      <p:sp>
        <p:nvSpPr>
          <p:cNvPr id="129" name="Shape 129"/>
          <p:cNvSpPr txBox="1">
            <a:spLocks noGrp="1"/>
          </p:cNvSpPr>
          <p:nvPr>
            <p:ph type="body" idx="1"/>
          </p:nvPr>
        </p:nvSpPr>
        <p:spPr>
          <a:xfrm>
            <a:off x="585232" y="695100"/>
            <a:ext cx="8259000" cy="3753300"/>
          </a:xfrm>
          <a:prstGeom prst="rect">
            <a:avLst/>
          </a:prstGeom>
          <a:noFill/>
          <a:ln>
            <a:noFill/>
          </a:ln>
        </p:spPr>
        <p:txBody>
          <a:bodyPr lIns="91425" tIns="45700" rIns="91425" bIns="45700" anchor="t" anchorCtr="0">
            <a:noAutofit/>
          </a:bodyPr>
          <a:lstStyle/>
          <a:p>
            <a:pPr marL="457200" lvl="0" indent="-342900" rtl="0">
              <a:spcBef>
                <a:spcPts val="0"/>
              </a:spcBef>
              <a:spcAft>
                <a:spcPts val="0"/>
              </a:spcAft>
              <a:buSzPct val="100000"/>
            </a:pPr>
            <a:r>
              <a:rPr lang="en" sz="1800"/>
              <a:t>RFID in retail is currently prevalent within manufacturer.</a:t>
            </a:r>
          </a:p>
          <a:p>
            <a:pPr marL="457200" lvl="0" indent="-342900" rtl="0">
              <a:spcBef>
                <a:spcPts val="0"/>
              </a:spcBef>
              <a:spcAft>
                <a:spcPts val="0"/>
              </a:spcAft>
              <a:buSzPct val="100000"/>
            </a:pPr>
            <a:r>
              <a:rPr lang="en" sz="1800"/>
              <a:t>RFID can be utilized by retailers in the future.</a:t>
            </a:r>
          </a:p>
          <a:p>
            <a:pPr marL="457200" lvl="0" indent="-342900" rtl="0">
              <a:spcBef>
                <a:spcPts val="0"/>
              </a:spcBef>
              <a:spcAft>
                <a:spcPts val="0"/>
              </a:spcAft>
              <a:buSzPct val="100000"/>
            </a:pPr>
            <a:r>
              <a:rPr lang="en" sz="1800"/>
              <a:t>Development of extremely small and cheap RFID tag will allow individual items to be tagged.</a:t>
            </a:r>
          </a:p>
          <a:p>
            <a:pPr marL="457200" lvl="0" indent="-342900" rtl="0">
              <a:spcBef>
                <a:spcPts val="0"/>
              </a:spcBef>
              <a:spcAft>
                <a:spcPts val="0"/>
              </a:spcAft>
              <a:buSzPct val="100000"/>
            </a:pPr>
            <a:r>
              <a:rPr lang="en" sz="1800"/>
              <a:t>Retail product switch from using barcodes to RFID tags.</a:t>
            </a:r>
          </a:p>
          <a:p>
            <a:pPr marL="457200" lvl="0" indent="-342900" rtl="0">
              <a:spcBef>
                <a:spcPts val="0"/>
              </a:spcBef>
              <a:spcAft>
                <a:spcPts val="0"/>
              </a:spcAft>
              <a:buSzPct val="100000"/>
            </a:pPr>
            <a:r>
              <a:rPr lang="en" sz="1800"/>
              <a:t>Retailers can fully utilize this technology to develop the next generation retail stores.</a:t>
            </a:r>
          </a:p>
          <a:p>
            <a:pPr marL="0" marR="0" lvl="0" indent="0" algn="l" rtl="0">
              <a:lnSpc>
                <a:spcPct val="90000"/>
              </a:lnSpc>
              <a:spcBef>
                <a:spcPts val="1000"/>
              </a:spcBef>
              <a:buClr>
                <a:schemeClr val="dk1"/>
              </a:buClr>
              <a:buSzPct val="25000"/>
              <a:buFont typeface="Arial"/>
              <a:buNone/>
            </a:pPr>
            <a:endParaRPr sz="1600"/>
          </a:p>
        </p:txBody>
      </p:sp>
      <p:pic>
        <p:nvPicPr>
          <p:cNvPr id="130" name="Shape 130"/>
          <p:cNvPicPr preferRelativeResize="0"/>
          <p:nvPr/>
        </p:nvPicPr>
        <p:blipFill rotWithShape="1">
          <a:blip r:embed="rId3">
            <a:alphaModFix/>
          </a:blip>
          <a:srcRect/>
          <a:stretch/>
        </p:blipFill>
        <p:spPr>
          <a:xfrm>
            <a:off x="8348471" y="0"/>
            <a:ext cx="795600" cy="4476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804" y="2329096"/>
            <a:ext cx="4665856" cy="25885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1000"/>
                                        <p:tgtEl>
                                          <p:spTgt spid="130"/>
                                        </p:tgtEl>
                                        <p:attrNameLst>
                                          <p:attrName>ppt_w</p:attrName>
                                        </p:attrNameLst>
                                      </p:cBhvr>
                                      <p:tavLst>
                                        <p:tav tm="0">
                                          <p:val>
                                            <p:strVal val="0"/>
                                          </p:val>
                                        </p:tav>
                                        <p:tav tm="100000">
                                          <p:val>
                                            <p:strVal val="#ppt_w"/>
                                          </p:val>
                                        </p:tav>
                                      </p:tavLst>
                                    </p:anim>
                                    <p:anim calcmode="lin" valueType="num">
                                      <p:cBhvr additive="base">
                                        <p:cTn id="8" dur="1000"/>
                                        <p:tgtEl>
                                          <p:spTgt spid="130"/>
                                        </p:tgtEl>
                                        <p:attrNameLst>
                                          <p:attrName>ppt_h</p:attrName>
                                        </p:attrNameLst>
                                      </p:cBhvr>
                                      <p:tavLst>
                                        <p:tav tm="0">
                                          <p:val>
                                            <p:str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1869</Words>
  <Application>Microsoft Macintosh PowerPoint</Application>
  <PresentationFormat>On-screen Show (16:9)</PresentationFormat>
  <Paragraphs>223</Paragraphs>
  <Slides>22</Slides>
  <Notes>19</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Times New Roman</vt:lpstr>
      <vt:lpstr>Wingdings</vt:lpstr>
      <vt:lpstr>Wingdings 2</vt:lpstr>
      <vt:lpstr>Arial</vt:lpstr>
      <vt:lpstr>simple-light-2</vt:lpstr>
      <vt:lpstr>PowerPoint Presentation</vt:lpstr>
      <vt:lpstr>PowerPoint Presentation</vt:lpstr>
      <vt:lpstr>What is RFID?</vt:lpstr>
      <vt:lpstr>PowerPoint Presentation</vt:lpstr>
      <vt:lpstr>History and Trending</vt:lpstr>
      <vt:lpstr>Current Applications of RFID</vt:lpstr>
      <vt:lpstr>Current Applications of RFID</vt:lpstr>
      <vt:lpstr>Current Applications of RFID</vt:lpstr>
      <vt:lpstr>Future of RFID</vt:lpstr>
      <vt:lpstr>Future of RFID</vt:lpstr>
      <vt:lpstr>Future of RFID</vt:lpstr>
      <vt:lpstr>Security vs. Privacy</vt:lpstr>
      <vt:lpstr>Security Risks</vt:lpstr>
      <vt:lpstr>Security Risks</vt:lpstr>
      <vt:lpstr>Security Risks</vt:lpstr>
      <vt:lpstr>Privacy Risks</vt:lpstr>
      <vt:lpstr>Privacy Risks </vt:lpstr>
      <vt:lpstr>Security Controls </vt:lpstr>
      <vt:lpstr>Security Controls </vt:lpstr>
      <vt:lpstr>Privacy Controls</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Said Ouedraogo</dc:creator>
  <cp:lastModifiedBy>Said Ouedraogo</cp:lastModifiedBy>
  <cp:revision>12</cp:revision>
  <dcterms:modified xsi:type="dcterms:W3CDTF">2016-12-06T04:17:00Z</dcterms:modified>
</cp:coreProperties>
</file>