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7FDCECF-DFD4-41AE-9769-6C8F38DF2106}">
  <a:tblStyle styleId="{77FDCECF-DFD4-41AE-9769-6C8F38DF2106}"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608"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3059724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It is the Greatest threat to a company's market value</a:t>
            </a:r>
          </a:p>
          <a:p>
            <a:pPr lvl="0">
              <a:spcBef>
                <a:spcPts val="0"/>
              </a:spcBef>
              <a:buNone/>
            </a:pPr>
            <a:r>
              <a:rPr lang="en"/>
              <a:t>The public can also mistakenly interpret certain data, affecting its view of an institution.</a:t>
            </a:r>
          </a:p>
          <a:p>
            <a:pPr lvl="0">
              <a:spcBef>
                <a:spcPts val="0"/>
              </a:spcBef>
              <a:buNone/>
            </a:pPr>
            <a:r>
              <a:rPr lang="en"/>
              <a:t>Other factors like bad customer service or costly lawsuits and litigation could all bring an organization's reputation spiraling downward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EisnerAmper LLP’s, USA third annual Board of Directors survey was designed to gain insight into the risks being discussed in American boardrooms. In response to a question, “aside financial risk, which of the following areas of risk management is most important to your boards?” A majority responded that reputational risk is of the highest concern to them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Preserving a strong reputation revolves around effectively communicating and building solid relationships. Communication between a bank and its stakeholders can be the foundation for a strong reputation. </a:t>
            </a:r>
          </a:p>
          <a:p>
            <a:pPr lvl="0">
              <a:spcBef>
                <a:spcPts val="0"/>
              </a:spcBef>
              <a:buNone/>
            </a:pPr>
            <a:r>
              <a:rPr lang="en"/>
              <a:t>Timely and accurate financial reports, informative newsletters, and excellent customer service are important tools for reinforcing a bank's credibility and obtaining the trust of its stakeholders.</a:t>
            </a:r>
          </a:p>
          <a:p>
            <a:pPr lvl="0">
              <a:spcBef>
                <a:spcPts val="0"/>
              </a:spcBef>
              <a:buNone/>
            </a:pPr>
            <a:r>
              <a:rPr lang="en"/>
              <a:t>Reputational risk is managed through strong corporate governance. Setting a tone of strong corporate governance starts at the top; an institution's board of directors and senior management should actively support reputational risk awareness by demanding accurate and timely management information.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800">
                <a:solidFill>
                  <a:schemeClr val="dk1"/>
                </a:solidFill>
                <a:latin typeface="Lato"/>
                <a:ea typeface="Lato"/>
                <a:cs typeface="Lato"/>
                <a:sym typeface="Lato"/>
              </a:rPr>
              <a:t>Many of the regulations that banks must adhere to when it comes to mobile banking are the same ones they must follow for regular banking. The trick comes in making sure the mobile systems are supportive of those regulations i.e. your method of credit card payment via mobile is PCI complient as it would be walking into a bank.</a:t>
            </a:r>
          </a:p>
          <a:p>
            <a:pPr lvl="0" rtl="0">
              <a:lnSpc>
                <a:spcPct val="115000"/>
              </a:lnSpc>
              <a:spcBef>
                <a:spcPts val="0"/>
              </a:spcBef>
              <a:spcAft>
                <a:spcPts val="1600"/>
              </a:spcAft>
              <a:buNone/>
            </a:pPr>
            <a:r>
              <a:rPr lang="en" sz="1800">
                <a:solidFill>
                  <a:schemeClr val="dk1"/>
                </a:solidFill>
                <a:latin typeface="Lato"/>
                <a:ea typeface="Lato"/>
                <a:cs typeface="Lato"/>
                <a:sym typeface="Lato"/>
              </a:rPr>
              <a:t>The FDIC has issued guidance on mobile banking security and a list of recommended security controls, however as of right now there is no official legal standard that applies only to mobile payments. </a:t>
            </a:r>
          </a:p>
          <a:p>
            <a:pPr lvl="0">
              <a:lnSpc>
                <a:spcPct val="115000"/>
              </a:lnSpc>
              <a:spcBef>
                <a:spcPts val="0"/>
              </a:spcBef>
              <a:spcAft>
                <a:spcPts val="1600"/>
              </a:spcAft>
              <a:buNone/>
            </a:pPr>
            <a:r>
              <a:rPr lang="en" sz="1800">
                <a:solidFill>
                  <a:schemeClr val="dk1"/>
                </a:solidFill>
                <a:latin typeface="Lato"/>
                <a:ea typeface="Lato"/>
                <a:cs typeface="Lato"/>
                <a:sym typeface="Lato"/>
              </a:rPr>
              <a:t>PayPal is a company that acts like a bank but isn’t a bank and is not subject to the same types of regulations that banks are. Technology is outpacing regulation</a:t>
            </a:r>
          </a:p>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spcAft>
                <a:spcPts val="160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slide was completed by Victoria Johnson.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slide was completed by Victoria Johnson.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586720" y="0"/>
            <a:ext cx="7970700" cy="666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586720" y="5076900"/>
            <a:ext cx="7970700" cy="66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cxnSp>
        <p:nvCxnSpPr>
          <p:cNvPr id="12" name="Shape 12"/>
          <p:cNvCxnSpPr/>
          <p:nvPr/>
        </p:nvCxnSpPr>
        <p:spPr>
          <a:xfrm>
            <a:off x="733218" y="2235350"/>
            <a:ext cx="385200" cy="0"/>
          </a:xfrm>
          <a:prstGeom prst="straightConnector1">
            <a:avLst/>
          </a:prstGeom>
          <a:noFill/>
          <a:ln w="28575" cap="flat" cmpd="sng">
            <a:solidFill>
              <a:schemeClr val="dk1"/>
            </a:solidFill>
            <a:prstDash val="solid"/>
            <a:round/>
            <a:headEnd type="none" w="med" len="med"/>
            <a:tailEnd type="none" w="med" len="med"/>
          </a:ln>
        </p:spPr>
      </p:cxnSp>
      <p:sp>
        <p:nvSpPr>
          <p:cNvPr id="13" name="Shape 13"/>
          <p:cNvSpPr txBox="1">
            <a:spLocks noGrp="1"/>
          </p:cNvSpPr>
          <p:nvPr>
            <p:ph type="ctrTitle"/>
          </p:nvPr>
        </p:nvSpPr>
        <p:spPr>
          <a:xfrm>
            <a:off x="630600" y="136800"/>
            <a:ext cx="7893000" cy="1853700"/>
          </a:xfrm>
          <a:prstGeom prst="rect">
            <a:avLst/>
          </a:prstGeom>
        </p:spPr>
        <p:txBody>
          <a:bodyPr lIns="91425" tIns="91425" rIns="91425" bIns="91425" anchor="b" anchorCtr="0"/>
          <a:lstStyle>
            <a:lvl1pPr lvl="0">
              <a:spcBef>
                <a:spcPts val="1000"/>
              </a:spcBef>
              <a:buSzPct val="100000"/>
              <a:defRPr sz="4800"/>
            </a:lvl1pPr>
            <a:lvl2pPr lvl="1">
              <a:spcBef>
                <a:spcPts val="1000"/>
              </a:spcBef>
              <a:buSzPct val="100000"/>
              <a:defRPr sz="4800"/>
            </a:lvl2pPr>
            <a:lvl3pPr lvl="2">
              <a:spcBef>
                <a:spcPts val="1000"/>
              </a:spcBef>
              <a:buSzPct val="100000"/>
              <a:defRPr sz="4800"/>
            </a:lvl3pPr>
            <a:lvl4pPr lvl="3">
              <a:spcBef>
                <a:spcPts val="1000"/>
              </a:spcBef>
              <a:buSzPct val="100000"/>
              <a:defRPr sz="4800"/>
            </a:lvl4pPr>
            <a:lvl5pPr lvl="4">
              <a:spcBef>
                <a:spcPts val="1000"/>
              </a:spcBef>
              <a:buSzPct val="100000"/>
              <a:defRPr sz="4800"/>
            </a:lvl5pPr>
            <a:lvl6pPr lvl="5">
              <a:spcBef>
                <a:spcPts val="1000"/>
              </a:spcBef>
              <a:buSzPct val="100000"/>
              <a:defRPr sz="4800"/>
            </a:lvl6pPr>
            <a:lvl7pPr lvl="6">
              <a:spcBef>
                <a:spcPts val="1000"/>
              </a:spcBef>
              <a:buSzPct val="100000"/>
              <a:defRPr sz="4800"/>
            </a:lvl7pPr>
            <a:lvl8pPr lvl="7">
              <a:spcBef>
                <a:spcPts val="1000"/>
              </a:spcBef>
              <a:buSzPct val="100000"/>
              <a:defRPr sz="4800"/>
            </a:lvl8pPr>
            <a:lvl9pPr lvl="8">
              <a:spcBef>
                <a:spcPts val="1000"/>
              </a:spcBef>
              <a:buSzPct val="100000"/>
              <a:defRPr sz="4800"/>
            </a:lvl9pPr>
          </a:lstStyle>
          <a:p>
            <a:endParaRPr/>
          </a:p>
        </p:txBody>
      </p:sp>
      <p:sp>
        <p:nvSpPr>
          <p:cNvPr id="14" name="Shape 14"/>
          <p:cNvSpPr txBox="1">
            <a:spLocks noGrp="1"/>
          </p:cNvSpPr>
          <p:nvPr>
            <p:ph type="subTitle" idx="1"/>
          </p:nvPr>
        </p:nvSpPr>
        <p:spPr>
          <a:xfrm>
            <a:off x="630600" y="3228375"/>
            <a:ext cx="7893000" cy="1274100"/>
          </a:xfrm>
          <a:prstGeom prst="rect">
            <a:avLst/>
          </a:prstGeom>
        </p:spPr>
        <p:txBody>
          <a:bodyPr lIns="91425" tIns="91425" rIns="91425" bIns="91425" anchor="b" anchorCtr="0"/>
          <a:lstStyle>
            <a:lvl1pPr lvl="0">
              <a:lnSpc>
                <a:spcPct val="100000"/>
              </a:lnSpc>
              <a:spcBef>
                <a:spcPts val="1000"/>
              </a:spcBef>
              <a:spcAft>
                <a:spcPts val="0"/>
              </a:spcAft>
              <a:buClr>
                <a:schemeClr val="accent6"/>
              </a:buClr>
              <a:buSzPct val="100000"/>
              <a:buNone/>
              <a:defRPr sz="2400">
                <a:solidFill>
                  <a:schemeClr val="accent6"/>
                </a:solidFill>
              </a:defRPr>
            </a:lvl1pPr>
            <a:lvl2pPr lvl="1">
              <a:lnSpc>
                <a:spcPct val="100000"/>
              </a:lnSpc>
              <a:spcBef>
                <a:spcPts val="1000"/>
              </a:spcBef>
              <a:spcAft>
                <a:spcPts val="0"/>
              </a:spcAft>
              <a:buClr>
                <a:schemeClr val="accent6"/>
              </a:buClr>
              <a:buSzPct val="100000"/>
              <a:buNone/>
              <a:defRPr sz="2400">
                <a:solidFill>
                  <a:schemeClr val="accent6"/>
                </a:solidFill>
              </a:defRPr>
            </a:lvl2pPr>
            <a:lvl3pPr lvl="2">
              <a:lnSpc>
                <a:spcPct val="100000"/>
              </a:lnSpc>
              <a:spcBef>
                <a:spcPts val="1000"/>
              </a:spcBef>
              <a:spcAft>
                <a:spcPts val="0"/>
              </a:spcAft>
              <a:buClr>
                <a:schemeClr val="accent6"/>
              </a:buClr>
              <a:buSzPct val="100000"/>
              <a:buNone/>
              <a:defRPr sz="2400">
                <a:solidFill>
                  <a:schemeClr val="accent6"/>
                </a:solidFill>
              </a:defRPr>
            </a:lvl3pPr>
            <a:lvl4pPr lvl="3">
              <a:lnSpc>
                <a:spcPct val="100000"/>
              </a:lnSpc>
              <a:spcBef>
                <a:spcPts val="1000"/>
              </a:spcBef>
              <a:spcAft>
                <a:spcPts val="0"/>
              </a:spcAft>
              <a:buClr>
                <a:schemeClr val="accent6"/>
              </a:buClr>
              <a:buSzPct val="100000"/>
              <a:buNone/>
              <a:defRPr sz="2400">
                <a:solidFill>
                  <a:schemeClr val="accent6"/>
                </a:solidFill>
              </a:defRPr>
            </a:lvl4pPr>
            <a:lvl5pPr lvl="4">
              <a:lnSpc>
                <a:spcPct val="100000"/>
              </a:lnSpc>
              <a:spcBef>
                <a:spcPts val="1000"/>
              </a:spcBef>
              <a:spcAft>
                <a:spcPts val="0"/>
              </a:spcAft>
              <a:buClr>
                <a:schemeClr val="accent6"/>
              </a:buClr>
              <a:buSzPct val="100000"/>
              <a:buNone/>
              <a:defRPr sz="2400">
                <a:solidFill>
                  <a:schemeClr val="accent6"/>
                </a:solidFill>
              </a:defRPr>
            </a:lvl5pPr>
            <a:lvl6pPr lvl="5">
              <a:lnSpc>
                <a:spcPct val="100000"/>
              </a:lnSpc>
              <a:spcBef>
                <a:spcPts val="1000"/>
              </a:spcBef>
              <a:spcAft>
                <a:spcPts val="0"/>
              </a:spcAft>
              <a:buClr>
                <a:schemeClr val="accent6"/>
              </a:buClr>
              <a:buSzPct val="100000"/>
              <a:buNone/>
              <a:defRPr sz="2400">
                <a:solidFill>
                  <a:schemeClr val="accent6"/>
                </a:solidFill>
              </a:defRPr>
            </a:lvl6pPr>
            <a:lvl7pPr lvl="6">
              <a:lnSpc>
                <a:spcPct val="100000"/>
              </a:lnSpc>
              <a:spcBef>
                <a:spcPts val="1000"/>
              </a:spcBef>
              <a:spcAft>
                <a:spcPts val="0"/>
              </a:spcAft>
              <a:buClr>
                <a:schemeClr val="accent6"/>
              </a:buClr>
              <a:buSzPct val="100000"/>
              <a:buNone/>
              <a:defRPr sz="2400">
                <a:solidFill>
                  <a:schemeClr val="accent6"/>
                </a:solidFill>
              </a:defRPr>
            </a:lvl7pPr>
            <a:lvl8pPr lvl="7">
              <a:lnSpc>
                <a:spcPct val="100000"/>
              </a:lnSpc>
              <a:spcBef>
                <a:spcPts val="1000"/>
              </a:spcBef>
              <a:spcAft>
                <a:spcPts val="0"/>
              </a:spcAft>
              <a:buClr>
                <a:schemeClr val="accent6"/>
              </a:buClr>
              <a:buSzPct val="100000"/>
              <a:buNone/>
              <a:defRPr sz="2400">
                <a:solidFill>
                  <a:schemeClr val="accent6"/>
                </a:solidFill>
              </a:defRPr>
            </a:lvl8pPr>
            <a:lvl9pPr lvl="8">
              <a:lnSpc>
                <a:spcPct val="100000"/>
              </a:lnSpc>
              <a:spcBef>
                <a:spcPts val="1000"/>
              </a:spcBef>
              <a:spcAft>
                <a:spcPts val="0"/>
              </a:spcAft>
              <a:buClr>
                <a:schemeClr val="accent6"/>
              </a:buClr>
              <a:buSzPct val="100000"/>
              <a:buNone/>
              <a:defRPr sz="2400">
                <a:solidFill>
                  <a:schemeClr val="accent6"/>
                </a:solidFill>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6"/>
        <p:cNvGrpSpPr/>
        <p:nvPr/>
      </p:nvGrpSpPr>
      <p:grpSpPr>
        <a:xfrm>
          <a:off x="0" y="0"/>
          <a:ext cx="0" cy="0"/>
          <a:chOff x="0" y="0"/>
          <a:chExt cx="0" cy="0"/>
        </a:xfrm>
      </p:grpSpPr>
      <p:sp>
        <p:nvSpPr>
          <p:cNvPr id="57" name="Shape 57"/>
          <p:cNvSpPr/>
          <p:nvPr/>
        </p:nvSpPr>
        <p:spPr>
          <a:xfrm>
            <a:off x="586720" y="0"/>
            <a:ext cx="7970700" cy="666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586720" y="5076900"/>
            <a:ext cx="7970700" cy="66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59" name="Shape 59"/>
          <p:cNvSpPr txBox="1">
            <a:spLocks noGrp="1"/>
          </p:cNvSpPr>
          <p:nvPr>
            <p:ph type="title"/>
          </p:nvPr>
        </p:nvSpPr>
        <p:spPr>
          <a:xfrm>
            <a:off x="586725" y="1353787"/>
            <a:ext cx="7970700" cy="1538400"/>
          </a:xfrm>
          <a:prstGeom prst="rect">
            <a:avLst/>
          </a:prstGeom>
        </p:spPr>
        <p:txBody>
          <a:bodyPr lIns="91425" tIns="91425" rIns="91425" bIns="91425" anchor="ctr" anchorCtr="0"/>
          <a:lstStyle>
            <a:lvl1pPr lvl="0" algn="ctr">
              <a:spcBef>
                <a:spcPts val="0"/>
              </a:spcBef>
              <a:buClr>
                <a:schemeClr val="accent6"/>
              </a:buClr>
              <a:buSzPct val="100000"/>
              <a:defRPr sz="10800">
                <a:solidFill>
                  <a:schemeClr val="accent6"/>
                </a:solidFill>
              </a:defRPr>
            </a:lvl1pPr>
            <a:lvl2pPr lvl="1" algn="ctr">
              <a:spcBef>
                <a:spcPts val="0"/>
              </a:spcBef>
              <a:buClr>
                <a:schemeClr val="accent6"/>
              </a:buClr>
              <a:buSzPct val="100000"/>
              <a:defRPr sz="10800">
                <a:solidFill>
                  <a:schemeClr val="accent6"/>
                </a:solidFill>
              </a:defRPr>
            </a:lvl2pPr>
            <a:lvl3pPr lvl="2" algn="ctr">
              <a:spcBef>
                <a:spcPts val="0"/>
              </a:spcBef>
              <a:buClr>
                <a:schemeClr val="accent6"/>
              </a:buClr>
              <a:buSzPct val="100000"/>
              <a:defRPr sz="10800">
                <a:solidFill>
                  <a:schemeClr val="accent6"/>
                </a:solidFill>
              </a:defRPr>
            </a:lvl3pPr>
            <a:lvl4pPr lvl="3" algn="ctr">
              <a:spcBef>
                <a:spcPts val="0"/>
              </a:spcBef>
              <a:buClr>
                <a:schemeClr val="accent6"/>
              </a:buClr>
              <a:buSzPct val="100000"/>
              <a:defRPr sz="10800">
                <a:solidFill>
                  <a:schemeClr val="accent6"/>
                </a:solidFill>
              </a:defRPr>
            </a:lvl4pPr>
            <a:lvl5pPr lvl="4" algn="ctr">
              <a:spcBef>
                <a:spcPts val="0"/>
              </a:spcBef>
              <a:buClr>
                <a:schemeClr val="accent6"/>
              </a:buClr>
              <a:buSzPct val="100000"/>
              <a:defRPr sz="10800">
                <a:solidFill>
                  <a:schemeClr val="accent6"/>
                </a:solidFill>
              </a:defRPr>
            </a:lvl5pPr>
            <a:lvl6pPr lvl="5" algn="ctr">
              <a:spcBef>
                <a:spcPts val="0"/>
              </a:spcBef>
              <a:buClr>
                <a:schemeClr val="accent6"/>
              </a:buClr>
              <a:buSzPct val="100000"/>
              <a:defRPr sz="10800">
                <a:solidFill>
                  <a:schemeClr val="accent6"/>
                </a:solidFill>
              </a:defRPr>
            </a:lvl6pPr>
            <a:lvl7pPr lvl="6" algn="ctr">
              <a:spcBef>
                <a:spcPts val="0"/>
              </a:spcBef>
              <a:buClr>
                <a:schemeClr val="accent6"/>
              </a:buClr>
              <a:buSzPct val="100000"/>
              <a:defRPr sz="10800">
                <a:solidFill>
                  <a:schemeClr val="accent6"/>
                </a:solidFill>
              </a:defRPr>
            </a:lvl7pPr>
            <a:lvl8pPr lvl="7" algn="ctr">
              <a:spcBef>
                <a:spcPts val="0"/>
              </a:spcBef>
              <a:buClr>
                <a:schemeClr val="accent6"/>
              </a:buClr>
              <a:buSzPct val="100000"/>
              <a:defRPr sz="10800">
                <a:solidFill>
                  <a:schemeClr val="accent6"/>
                </a:solidFill>
              </a:defRPr>
            </a:lvl8pPr>
            <a:lvl9pPr lvl="8" algn="ctr">
              <a:spcBef>
                <a:spcPts val="0"/>
              </a:spcBef>
              <a:buClr>
                <a:schemeClr val="accent6"/>
              </a:buClr>
              <a:buSzPct val="100000"/>
              <a:defRPr sz="10800">
                <a:solidFill>
                  <a:schemeClr val="accent6"/>
                </a:solidFill>
              </a:defRPr>
            </a:lvl9pPr>
          </a:lstStyle>
          <a:p>
            <a:endParaRPr/>
          </a:p>
        </p:txBody>
      </p:sp>
      <p:sp>
        <p:nvSpPr>
          <p:cNvPr id="60" name="Shape 60"/>
          <p:cNvSpPr txBox="1">
            <a:spLocks noGrp="1"/>
          </p:cNvSpPr>
          <p:nvPr>
            <p:ph type="body" idx="1"/>
          </p:nvPr>
        </p:nvSpPr>
        <p:spPr>
          <a:xfrm>
            <a:off x="586725" y="2968387"/>
            <a:ext cx="79707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sp>
        <p:nvSpPr>
          <p:cNvPr id="17" name="Shape 17"/>
          <p:cNvSpPr/>
          <p:nvPr/>
        </p:nvSpPr>
        <p:spPr>
          <a:xfrm>
            <a:off x="586720" y="5076900"/>
            <a:ext cx="7970700" cy="66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a:off x="586720" y="0"/>
            <a:ext cx="7970700" cy="666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9" name="Shape 19"/>
          <p:cNvSpPr txBox="1">
            <a:spLocks noGrp="1"/>
          </p:cNvSpPr>
          <p:nvPr>
            <p:ph type="title"/>
          </p:nvPr>
        </p:nvSpPr>
        <p:spPr>
          <a:xfrm>
            <a:off x="509550" y="1921350"/>
            <a:ext cx="8124900" cy="1300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p:nvPr/>
        </p:nvSpPr>
        <p:spPr>
          <a:xfrm>
            <a:off x="-125" y="5045700"/>
            <a:ext cx="9144000" cy="978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cxnSp>
        <p:nvCxnSpPr>
          <p:cNvPr id="23" name="Shape 23"/>
          <p:cNvCxnSpPr/>
          <p:nvPr/>
        </p:nvCxnSpPr>
        <p:spPr>
          <a:xfrm>
            <a:off x="419425" y="1154194"/>
            <a:ext cx="385200" cy="0"/>
          </a:xfrm>
          <a:prstGeom prst="straightConnector1">
            <a:avLst/>
          </a:prstGeom>
          <a:noFill/>
          <a:ln w="28575" cap="flat" cmpd="sng">
            <a:solidFill>
              <a:schemeClr val="dk1"/>
            </a:solidFill>
            <a:prstDash val="solid"/>
            <a:round/>
            <a:headEnd type="none" w="med" len="med"/>
            <a:tailEnd type="none" w="med" len="med"/>
          </a:ln>
        </p:spPr>
      </p:cxnSp>
      <p:sp>
        <p:nvSpPr>
          <p:cNvPr id="24" name="Shape 24"/>
          <p:cNvSpPr txBox="1">
            <a:spLocks noGrp="1"/>
          </p:cNvSpPr>
          <p:nvPr>
            <p:ph type="title"/>
          </p:nvPr>
        </p:nvSpPr>
        <p:spPr>
          <a:xfrm>
            <a:off x="311700" y="372725"/>
            <a:ext cx="8520600"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417800"/>
            <a:ext cx="8520600" cy="3150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cxnSp>
        <p:nvCxnSpPr>
          <p:cNvPr id="28" name="Shape 28"/>
          <p:cNvCxnSpPr/>
          <p:nvPr/>
        </p:nvCxnSpPr>
        <p:spPr>
          <a:xfrm>
            <a:off x="419425" y="1154194"/>
            <a:ext cx="385200" cy="0"/>
          </a:xfrm>
          <a:prstGeom prst="straightConnector1">
            <a:avLst/>
          </a:prstGeom>
          <a:noFill/>
          <a:ln w="28575" cap="flat" cmpd="sng">
            <a:solidFill>
              <a:schemeClr val="dk1"/>
            </a:solidFill>
            <a:prstDash val="solid"/>
            <a:round/>
            <a:headEnd type="none" w="med" len="med"/>
            <a:tailEnd type="none" w="med" len="med"/>
          </a:ln>
        </p:spPr>
      </p:cxnSp>
      <p:sp>
        <p:nvSpPr>
          <p:cNvPr id="29" name="Shape 29"/>
          <p:cNvSpPr txBox="1">
            <a:spLocks noGrp="1"/>
          </p:cNvSpPr>
          <p:nvPr>
            <p:ph type="title"/>
          </p:nvPr>
        </p:nvSpPr>
        <p:spPr>
          <a:xfrm>
            <a:off x="311700" y="372725"/>
            <a:ext cx="8520600"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311700" y="1417950"/>
            <a:ext cx="3999900" cy="3150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body" idx="2"/>
          </p:nvPr>
        </p:nvSpPr>
        <p:spPr>
          <a:xfrm>
            <a:off x="4832400" y="1417950"/>
            <a:ext cx="3999900" cy="3150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372725"/>
            <a:ext cx="8520600"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cxnSp>
        <p:nvCxnSpPr>
          <p:cNvPr id="37" name="Shape 37"/>
          <p:cNvCxnSpPr/>
          <p:nvPr/>
        </p:nvCxnSpPr>
        <p:spPr>
          <a:xfrm>
            <a:off x="411043" y="1417772"/>
            <a:ext cx="385200" cy="0"/>
          </a:xfrm>
          <a:prstGeom prst="straightConnector1">
            <a:avLst/>
          </a:prstGeom>
          <a:noFill/>
          <a:ln w="28575" cap="flat" cmpd="sng">
            <a:solidFill>
              <a:schemeClr val="dk1"/>
            </a:solidFill>
            <a:prstDash val="solid"/>
            <a:round/>
            <a:headEnd type="none" w="med" len="med"/>
            <a:tailEnd type="none" w="med" len="med"/>
          </a:ln>
        </p:spPr>
      </p:cxnSp>
      <p:sp>
        <p:nvSpPr>
          <p:cNvPr id="38" name="Shape 38"/>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9" name="Shape 39"/>
          <p:cNvSpPr txBox="1">
            <a:spLocks noGrp="1"/>
          </p:cNvSpPr>
          <p:nvPr>
            <p:ph type="body" idx="1"/>
          </p:nvPr>
        </p:nvSpPr>
        <p:spPr>
          <a:xfrm>
            <a:off x="311700" y="1640350"/>
            <a:ext cx="2808000" cy="29289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1"/>
        <p:cNvGrpSpPr/>
        <p:nvPr/>
      </p:nvGrpSpPr>
      <p:grpSpPr>
        <a:xfrm>
          <a:off x="0" y="0"/>
          <a:ext cx="0" cy="0"/>
          <a:chOff x="0" y="0"/>
          <a:chExt cx="0" cy="0"/>
        </a:xfrm>
      </p:grpSpPr>
      <p:sp>
        <p:nvSpPr>
          <p:cNvPr id="42" name="Shape 42"/>
          <p:cNvSpPr/>
          <p:nvPr/>
        </p:nvSpPr>
        <p:spPr>
          <a:xfrm>
            <a:off x="586720" y="0"/>
            <a:ext cx="7970700" cy="666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586720" y="5076900"/>
            <a:ext cx="7970700" cy="66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4" name="Shape 4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6"/>
        <p:cNvGrpSpPr/>
        <p:nvPr/>
      </p:nvGrpSpPr>
      <p:grpSpPr>
        <a:xfrm>
          <a:off x="0" y="0"/>
          <a:ext cx="0" cy="0"/>
          <a:chOff x="0" y="0"/>
          <a:chExt cx="0" cy="0"/>
        </a:xfrm>
      </p:grpSpPr>
      <p:sp>
        <p:nvSpPr>
          <p:cNvPr id="47" name="Shape 47"/>
          <p:cNvSpPr/>
          <p:nvPr/>
        </p:nvSpPr>
        <p:spPr>
          <a:xfrm>
            <a:off x="4572000" y="-10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8" name="Shape 48"/>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9" name="Shape 49"/>
          <p:cNvSpPr txBox="1">
            <a:spLocks noGrp="1"/>
          </p:cNvSpPr>
          <p:nvPr>
            <p:ph type="title"/>
          </p:nvPr>
        </p:nvSpPr>
        <p:spPr>
          <a:xfrm>
            <a:off x="265500" y="1084625"/>
            <a:ext cx="4045200" cy="17070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50" name="Shape 50"/>
          <p:cNvSpPr txBox="1">
            <a:spLocks noGrp="1"/>
          </p:cNvSpPr>
          <p:nvPr>
            <p:ph type="subTitle" idx="1"/>
          </p:nvPr>
        </p:nvSpPr>
        <p:spPr>
          <a:xfrm>
            <a:off x="265500" y="2845200"/>
            <a:ext cx="4045200" cy="1421700"/>
          </a:xfrm>
          <a:prstGeom prst="rect">
            <a:avLst/>
          </a:prstGeom>
        </p:spPr>
        <p:txBody>
          <a:bodyPr lIns="91425" tIns="91425" rIns="91425" bIns="91425" anchor="t" anchorCtr="0"/>
          <a:lstStyle>
            <a:lvl1pPr lvl="0" algn="ctr">
              <a:lnSpc>
                <a:spcPct val="100000"/>
              </a:lnSpc>
              <a:spcBef>
                <a:spcPts val="0"/>
              </a:spcBef>
              <a:spcAft>
                <a:spcPts val="0"/>
              </a:spcAft>
              <a:buClr>
                <a:schemeClr val="accent6"/>
              </a:buClr>
              <a:buSzPct val="100000"/>
              <a:buNone/>
              <a:defRPr sz="2100">
                <a:solidFill>
                  <a:schemeClr val="accent6"/>
                </a:solidFill>
              </a:defRPr>
            </a:lvl1pPr>
            <a:lvl2pPr lvl="1" algn="ctr">
              <a:lnSpc>
                <a:spcPct val="100000"/>
              </a:lnSpc>
              <a:spcBef>
                <a:spcPts val="0"/>
              </a:spcBef>
              <a:spcAft>
                <a:spcPts val="0"/>
              </a:spcAft>
              <a:buClr>
                <a:schemeClr val="accent6"/>
              </a:buClr>
              <a:buSzPct val="100000"/>
              <a:buNone/>
              <a:defRPr sz="2100">
                <a:solidFill>
                  <a:schemeClr val="accent6"/>
                </a:solidFill>
              </a:defRPr>
            </a:lvl2pPr>
            <a:lvl3pPr lvl="2" algn="ctr">
              <a:lnSpc>
                <a:spcPct val="100000"/>
              </a:lnSpc>
              <a:spcBef>
                <a:spcPts val="0"/>
              </a:spcBef>
              <a:spcAft>
                <a:spcPts val="0"/>
              </a:spcAft>
              <a:buClr>
                <a:schemeClr val="accent6"/>
              </a:buClr>
              <a:buSzPct val="100000"/>
              <a:buNone/>
              <a:defRPr sz="2100">
                <a:solidFill>
                  <a:schemeClr val="accent6"/>
                </a:solidFill>
              </a:defRPr>
            </a:lvl3pPr>
            <a:lvl4pPr lvl="3" algn="ctr">
              <a:lnSpc>
                <a:spcPct val="100000"/>
              </a:lnSpc>
              <a:spcBef>
                <a:spcPts val="0"/>
              </a:spcBef>
              <a:spcAft>
                <a:spcPts val="0"/>
              </a:spcAft>
              <a:buClr>
                <a:schemeClr val="accent6"/>
              </a:buClr>
              <a:buSzPct val="100000"/>
              <a:buNone/>
              <a:defRPr sz="2100">
                <a:solidFill>
                  <a:schemeClr val="accent6"/>
                </a:solidFill>
              </a:defRPr>
            </a:lvl4pPr>
            <a:lvl5pPr lvl="4" algn="ctr">
              <a:lnSpc>
                <a:spcPct val="100000"/>
              </a:lnSpc>
              <a:spcBef>
                <a:spcPts val="0"/>
              </a:spcBef>
              <a:spcAft>
                <a:spcPts val="0"/>
              </a:spcAft>
              <a:buClr>
                <a:schemeClr val="accent6"/>
              </a:buClr>
              <a:buSzPct val="100000"/>
              <a:buNone/>
              <a:defRPr sz="2100">
                <a:solidFill>
                  <a:schemeClr val="accent6"/>
                </a:solidFill>
              </a:defRPr>
            </a:lvl5pPr>
            <a:lvl6pPr lvl="5" algn="ctr">
              <a:lnSpc>
                <a:spcPct val="100000"/>
              </a:lnSpc>
              <a:spcBef>
                <a:spcPts val="0"/>
              </a:spcBef>
              <a:spcAft>
                <a:spcPts val="0"/>
              </a:spcAft>
              <a:buClr>
                <a:schemeClr val="accent6"/>
              </a:buClr>
              <a:buSzPct val="100000"/>
              <a:buNone/>
              <a:defRPr sz="2100">
                <a:solidFill>
                  <a:schemeClr val="accent6"/>
                </a:solidFill>
              </a:defRPr>
            </a:lvl6pPr>
            <a:lvl7pPr lvl="6" algn="ctr">
              <a:lnSpc>
                <a:spcPct val="100000"/>
              </a:lnSpc>
              <a:spcBef>
                <a:spcPts val="0"/>
              </a:spcBef>
              <a:spcAft>
                <a:spcPts val="0"/>
              </a:spcAft>
              <a:buClr>
                <a:schemeClr val="accent6"/>
              </a:buClr>
              <a:buSzPct val="100000"/>
              <a:buNone/>
              <a:defRPr sz="2100">
                <a:solidFill>
                  <a:schemeClr val="accent6"/>
                </a:solidFill>
              </a:defRPr>
            </a:lvl7pPr>
            <a:lvl8pPr lvl="7" algn="ctr">
              <a:lnSpc>
                <a:spcPct val="100000"/>
              </a:lnSpc>
              <a:spcBef>
                <a:spcPts val="0"/>
              </a:spcBef>
              <a:spcAft>
                <a:spcPts val="0"/>
              </a:spcAft>
              <a:buClr>
                <a:schemeClr val="accent6"/>
              </a:buClr>
              <a:buSzPct val="100000"/>
              <a:buNone/>
              <a:defRPr sz="2100">
                <a:solidFill>
                  <a:schemeClr val="accent6"/>
                </a:solidFill>
              </a:defRPr>
            </a:lvl8pPr>
            <a:lvl9pPr lvl="8" algn="ctr">
              <a:lnSpc>
                <a:spcPct val="100000"/>
              </a:lnSpc>
              <a:spcBef>
                <a:spcPts val="0"/>
              </a:spcBef>
              <a:spcAft>
                <a:spcPts val="0"/>
              </a:spcAft>
              <a:buClr>
                <a:schemeClr val="accent6"/>
              </a:buClr>
              <a:buSzPct val="100000"/>
              <a:buNone/>
              <a:defRPr sz="2100">
                <a:solidFill>
                  <a:schemeClr val="accent6"/>
                </a:solidFill>
              </a:defRPr>
            </a:lvl9pPr>
          </a:lstStyle>
          <a:p>
            <a:endParaRPr/>
          </a:p>
        </p:txBody>
      </p:sp>
      <p:sp>
        <p:nvSpPr>
          <p:cNvPr id="51" name="Shape 5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72725"/>
            <a:ext cx="8520600" cy="6450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417800"/>
            <a:ext cx="8520600" cy="3150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Lato"/>
              <a:defRPr sz="1800">
                <a:solidFill>
                  <a:schemeClr val="dk1"/>
                </a:solidFill>
                <a:latin typeface="Lato"/>
                <a:ea typeface="Lato"/>
                <a:cs typeface="Lato"/>
                <a:sym typeface="Lato"/>
              </a:defRPr>
            </a:lvl1pPr>
            <a:lvl2pPr lvl="1">
              <a:lnSpc>
                <a:spcPct val="115000"/>
              </a:lnSpc>
              <a:spcBef>
                <a:spcPts val="0"/>
              </a:spcBef>
              <a:spcAft>
                <a:spcPts val="1600"/>
              </a:spcAft>
              <a:buClr>
                <a:schemeClr val="dk1"/>
              </a:buClr>
              <a:buFont typeface="Lato"/>
              <a:defRPr>
                <a:solidFill>
                  <a:schemeClr val="dk1"/>
                </a:solidFill>
                <a:latin typeface="Lato"/>
                <a:ea typeface="Lato"/>
                <a:cs typeface="Lato"/>
                <a:sym typeface="Lato"/>
              </a:defRPr>
            </a:lvl2pPr>
            <a:lvl3pPr lvl="2">
              <a:lnSpc>
                <a:spcPct val="115000"/>
              </a:lnSpc>
              <a:spcBef>
                <a:spcPts val="0"/>
              </a:spcBef>
              <a:spcAft>
                <a:spcPts val="1600"/>
              </a:spcAft>
              <a:buClr>
                <a:schemeClr val="dk1"/>
              </a:buClr>
              <a:buFont typeface="Lato"/>
              <a:defRPr>
                <a:solidFill>
                  <a:schemeClr val="dk1"/>
                </a:solidFill>
                <a:latin typeface="Lato"/>
                <a:ea typeface="Lato"/>
                <a:cs typeface="Lato"/>
                <a:sym typeface="Lato"/>
              </a:defRPr>
            </a:lvl3pPr>
            <a:lvl4pPr lvl="3">
              <a:lnSpc>
                <a:spcPct val="115000"/>
              </a:lnSpc>
              <a:spcBef>
                <a:spcPts val="0"/>
              </a:spcBef>
              <a:spcAft>
                <a:spcPts val="1600"/>
              </a:spcAft>
              <a:buClr>
                <a:schemeClr val="dk1"/>
              </a:buClr>
              <a:buFont typeface="Lato"/>
              <a:defRPr>
                <a:solidFill>
                  <a:schemeClr val="dk1"/>
                </a:solidFill>
                <a:latin typeface="Lato"/>
                <a:ea typeface="Lato"/>
                <a:cs typeface="Lato"/>
                <a:sym typeface="Lato"/>
              </a:defRPr>
            </a:lvl4pPr>
            <a:lvl5pPr lvl="4">
              <a:lnSpc>
                <a:spcPct val="115000"/>
              </a:lnSpc>
              <a:spcBef>
                <a:spcPts val="0"/>
              </a:spcBef>
              <a:spcAft>
                <a:spcPts val="1600"/>
              </a:spcAft>
              <a:buClr>
                <a:schemeClr val="dk1"/>
              </a:buClr>
              <a:buFont typeface="Lato"/>
              <a:defRPr>
                <a:solidFill>
                  <a:schemeClr val="dk1"/>
                </a:solidFill>
                <a:latin typeface="Lato"/>
                <a:ea typeface="Lato"/>
                <a:cs typeface="Lato"/>
                <a:sym typeface="Lato"/>
              </a:defRPr>
            </a:lvl5pPr>
            <a:lvl6pPr lvl="5">
              <a:lnSpc>
                <a:spcPct val="115000"/>
              </a:lnSpc>
              <a:spcBef>
                <a:spcPts val="0"/>
              </a:spcBef>
              <a:spcAft>
                <a:spcPts val="1600"/>
              </a:spcAft>
              <a:buClr>
                <a:schemeClr val="dk1"/>
              </a:buClr>
              <a:buFont typeface="Lato"/>
              <a:defRPr>
                <a:solidFill>
                  <a:schemeClr val="dk1"/>
                </a:solidFill>
                <a:latin typeface="Lato"/>
                <a:ea typeface="Lato"/>
                <a:cs typeface="Lato"/>
                <a:sym typeface="Lato"/>
              </a:defRPr>
            </a:lvl6pPr>
            <a:lvl7pPr lvl="6">
              <a:lnSpc>
                <a:spcPct val="115000"/>
              </a:lnSpc>
              <a:spcBef>
                <a:spcPts val="0"/>
              </a:spcBef>
              <a:spcAft>
                <a:spcPts val="1600"/>
              </a:spcAft>
              <a:buClr>
                <a:schemeClr val="dk1"/>
              </a:buClr>
              <a:buFont typeface="Lato"/>
              <a:defRPr>
                <a:solidFill>
                  <a:schemeClr val="dk1"/>
                </a:solidFill>
                <a:latin typeface="Lato"/>
                <a:ea typeface="Lato"/>
                <a:cs typeface="Lato"/>
                <a:sym typeface="Lato"/>
              </a:defRPr>
            </a:lvl7pPr>
            <a:lvl8pPr lvl="7">
              <a:lnSpc>
                <a:spcPct val="115000"/>
              </a:lnSpc>
              <a:spcBef>
                <a:spcPts val="0"/>
              </a:spcBef>
              <a:spcAft>
                <a:spcPts val="1600"/>
              </a:spcAft>
              <a:buClr>
                <a:schemeClr val="dk1"/>
              </a:buClr>
              <a:buFont typeface="Lato"/>
              <a:defRPr>
                <a:solidFill>
                  <a:schemeClr val="dk1"/>
                </a:solidFill>
                <a:latin typeface="Lato"/>
                <a:ea typeface="Lato"/>
                <a:cs typeface="Lato"/>
                <a:sym typeface="Lato"/>
              </a:defRPr>
            </a:lvl8pPr>
            <a:lvl9pPr lvl="8">
              <a:lnSpc>
                <a:spcPct val="115000"/>
              </a:lnSpc>
              <a:spcBef>
                <a:spcPts val="0"/>
              </a:spcBef>
              <a:spcAft>
                <a:spcPts val="1600"/>
              </a:spcAft>
              <a:buClr>
                <a:schemeClr val="dk1"/>
              </a:buClr>
              <a:buFont typeface="Lato"/>
              <a:defRPr>
                <a:solidFill>
                  <a:schemeClr val="dk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Lato"/>
                <a:ea typeface="Lato"/>
                <a:cs typeface="Lato"/>
                <a:sym typeface="Lato"/>
              </a:rPr>
              <a:t>‹#›</a:t>
            </a:fld>
            <a:endParaRPr lang="en" sz="1000">
              <a:solidFill>
                <a:schemeClr val="dk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311708" y="310464"/>
            <a:ext cx="8520600" cy="1746936"/>
          </a:xfrm>
          <a:prstGeom prst="rect">
            <a:avLst/>
          </a:prstGeom>
        </p:spPr>
        <p:txBody>
          <a:bodyPr lIns="91425" tIns="91425" rIns="91425" bIns="91425" anchor="b" anchorCtr="0">
            <a:noAutofit/>
          </a:bodyPr>
          <a:lstStyle/>
          <a:p>
            <a:pPr lvl="0">
              <a:spcBef>
                <a:spcPts val="0"/>
              </a:spcBef>
              <a:buNone/>
            </a:pPr>
            <a:r>
              <a:rPr lang="en" sz="3600" dirty="0"/>
              <a:t>Mobile payment/ Internet banking</a:t>
            </a:r>
          </a:p>
        </p:txBody>
      </p:sp>
      <p:sp>
        <p:nvSpPr>
          <p:cNvPr id="69" name="Shape 69"/>
          <p:cNvSpPr txBox="1">
            <a:spLocks noGrp="1"/>
          </p:cNvSpPr>
          <p:nvPr>
            <p:ph type="subTitle" idx="1"/>
          </p:nvPr>
        </p:nvSpPr>
        <p:spPr>
          <a:xfrm>
            <a:off x="630600" y="3228375"/>
            <a:ext cx="7893000" cy="1274100"/>
          </a:xfrm>
          <a:prstGeom prst="rect">
            <a:avLst/>
          </a:prstGeom>
        </p:spPr>
        <p:txBody>
          <a:bodyPr lIns="91425" tIns="91425" rIns="91425" bIns="91425" anchor="b" anchorCtr="0">
            <a:noAutofit/>
          </a:bodyPr>
          <a:lstStyle/>
          <a:p>
            <a:pPr lvl="0" algn="r" rtl="0">
              <a:spcBef>
                <a:spcPts val="0"/>
              </a:spcBef>
              <a:buNone/>
            </a:pPr>
            <a:r>
              <a:rPr lang="en" sz="1400" b="1" dirty="0">
                <a:solidFill>
                  <a:srgbClr val="FFFFFF"/>
                </a:solidFill>
                <a:latin typeface="Source Code Pro"/>
                <a:ea typeface="Source Code Pro"/>
                <a:cs typeface="Source Code Pro"/>
                <a:sym typeface="Source Code Pro"/>
              </a:rPr>
              <a:t>Jianhui Chen</a:t>
            </a:r>
          </a:p>
          <a:p>
            <a:pPr lvl="0" algn="r" rtl="0">
              <a:spcBef>
                <a:spcPts val="0"/>
              </a:spcBef>
              <a:buClr>
                <a:schemeClr val="dk1"/>
              </a:buClr>
              <a:buSzPct val="78571"/>
              <a:buFont typeface="Arial"/>
              <a:buNone/>
            </a:pPr>
            <a:r>
              <a:rPr lang="en" sz="1400" b="1" dirty="0">
                <a:solidFill>
                  <a:srgbClr val="FFFFFF"/>
                </a:solidFill>
                <a:latin typeface="Source Code Pro"/>
                <a:ea typeface="Source Code Pro"/>
                <a:cs typeface="Source Code Pro"/>
                <a:sym typeface="Source Code Pro"/>
              </a:rPr>
              <a:t> Ming Hu</a:t>
            </a:r>
          </a:p>
          <a:p>
            <a:pPr lvl="0" algn="r">
              <a:spcBef>
                <a:spcPts val="0"/>
              </a:spcBef>
              <a:buClr>
                <a:schemeClr val="dk1"/>
              </a:buClr>
              <a:buSzPct val="78571"/>
              <a:buFont typeface="Arial"/>
              <a:buNone/>
            </a:pPr>
            <a:r>
              <a:rPr lang="en" sz="1400" b="1" dirty="0">
                <a:solidFill>
                  <a:srgbClr val="FFFFFF"/>
                </a:solidFill>
                <a:latin typeface="Source Code Pro"/>
                <a:ea typeface="Source Code Pro"/>
                <a:cs typeface="Source Code Pro"/>
                <a:sym typeface="Source Code Pro"/>
              </a:rPr>
              <a:t>Abhay Kshirsagar</a:t>
            </a:r>
          </a:p>
          <a:p>
            <a:pPr lvl="0" algn="r">
              <a:spcBef>
                <a:spcPts val="0"/>
              </a:spcBef>
              <a:buClr>
                <a:schemeClr val="dk1"/>
              </a:buClr>
              <a:buSzPct val="78571"/>
              <a:buFont typeface="Arial"/>
              <a:buNone/>
            </a:pPr>
            <a:r>
              <a:rPr lang="en" sz="1400" b="1" dirty="0">
                <a:solidFill>
                  <a:srgbClr val="FFFFFF"/>
                </a:solidFill>
                <a:latin typeface="Source Code Pro"/>
                <a:ea typeface="Source Code Pro"/>
                <a:cs typeface="Source Code Pro"/>
                <a:sym typeface="Source Code Pro"/>
              </a:rPr>
              <a:t>Ariana Levinson</a:t>
            </a:r>
          </a:p>
          <a:p>
            <a:pPr lvl="0" algn="r" rtl="0">
              <a:spcBef>
                <a:spcPts val="0"/>
              </a:spcBef>
              <a:buClr>
                <a:schemeClr val="dk1"/>
              </a:buClr>
              <a:buSzPct val="78571"/>
              <a:buFont typeface="Arial"/>
              <a:buNone/>
            </a:pPr>
            <a:r>
              <a:rPr lang="en" sz="1400" b="1" dirty="0">
                <a:solidFill>
                  <a:srgbClr val="FFFFFF"/>
                </a:solidFill>
                <a:latin typeface="Source Code Pro"/>
                <a:ea typeface="Source Code Pro"/>
                <a:cs typeface="Source Code Pro"/>
                <a:sym typeface="Source Code Pro"/>
              </a:rPr>
              <a:t>Victoria A. Johnson</a:t>
            </a:r>
          </a:p>
          <a:p>
            <a:pPr lvl="0" algn="r">
              <a:spcBef>
                <a:spcPts val="0"/>
              </a:spcBef>
              <a:buClr>
                <a:schemeClr val="dk1"/>
              </a:buClr>
              <a:buSzPct val="78571"/>
              <a:buFont typeface="Arial"/>
              <a:buNone/>
            </a:pPr>
            <a:r>
              <a:rPr lang="en" sz="1400" b="1" dirty="0">
                <a:solidFill>
                  <a:srgbClr val="FFFFFF"/>
                </a:solidFill>
                <a:latin typeface="Source Code Pro"/>
                <a:ea typeface="Source Code Pro"/>
                <a:cs typeface="Source Code Pro"/>
                <a:sym typeface="Source Code Pro"/>
              </a:rPr>
              <a:t>Binu Anna Eapen</a:t>
            </a:r>
          </a:p>
        </p:txBody>
      </p:sp>
      <p:pic>
        <p:nvPicPr>
          <p:cNvPr id="70" name="Shape 70"/>
          <p:cNvPicPr preferRelativeResize="0"/>
          <p:nvPr/>
        </p:nvPicPr>
        <p:blipFill>
          <a:blip r:embed="rId3">
            <a:alphaModFix/>
          </a:blip>
          <a:stretch>
            <a:fillRect/>
          </a:stretch>
        </p:blipFill>
        <p:spPr>
          <a:xfrm>
            <a:off x="908431" y="2908200"/>
            <a:ext cx="3827099" cy="1847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rtl="0">
              <a:spcBef>
                <a:spcPts val="0"/>
              </a:spcBef>
              <a:buNone/>
            </a:pPr>
            <a:r>
              <a:rPr lang="en" dirty="0" smtClean="0"/>
              <a:t>Security </a:t>
            </a:r>
            <a:r>
              <a:rPr lang="en" dirty="0"/>
              <a:t>Risk </a:t>
            </a:r>
          </a:p>
        </p:txBody>
      </p:sp>
      <p:graphicFrame>
        <p:nvGraphicFramePr>
          <p:cNvPr id="133" name="Shape 133"/>
          <p:cNvGraphicFramePr/>
          <p:nvPr/>
        </p:nvGraphicFramePr>
        <p:xfrm>
          <a:off x="405525" y="1387850"/>
          <a:ext cx="7812250" cy="3078359"/>
        </p:xfrm>
        <a:graphic>
          <a:graphicData uri="http://schemas.openxmlformats.org/drawingml/2006/table">
            <a:tbl>
              <a:tblPr>
                <a:noFill/>
                <a:tableStyleId>{77FDCECF-DFD4-41AE-9769-6C8F38DF2106}</a:tableStyleId>
              </a:tblPr>
              <a:tblGrid>
                <a:gridCol w="3906125"/>
                <a:gridCol w="3906125"/>
              </a:tblGrid>
              <a:tr h="381000">
                <a:tc>
                  <a:txBody>
                    <a:bodyPr/>
                    <a:lstStyle/>
                    <a:p>
                      <a:pPr lvl="0">
                        <a:spcBef>
                          <a:spcPts val="0"/>
                        </a:spcBef>
                        <a:buNone/>
                      </a:pPr>
                      <a:r>
                        <a:rPr lang="en">
                          <a:solidFill>
                            <a:srgbClr val="FFFFFF"/>
                          </a:solidFill>
                        </a:rPr>
                        <a:t>Mobile devices are susceptible for loss or theft</a:t>
                      </a:r>
                    </a:p>
                  </a:txBody>
                  <a:tcPr marL="91425" marR="91425" marT="91425" marB="91425"/>
                </a:tc>
                <a:tc>
                  <a:txBody>
                    <a:bodyPr/>
                    <a:lstStyle/>
                    <a:p>
                      <a:pPr lvl="0">
                        <a:spcBef>
                          <a:spcPts val="0"/>
                        </a:spcBef>
                        <a:buNone/>
                      </a:pPr>
                      <a:r>
                        <a:rPr lang="en">
                          <a:solidFill>
                            <a:srgbClr val="FFFFFF"/>
                          </a:solidFill>
                        </a:rPr>
                        <a:t>Implementation of remote wipe, passcode and automatic lock out</a:t>
                      </a:r>
                    </a:p>
                    <a:p>
                      <a:pPr lvl="0">
                        <a:spcBef>
                          <a:spcPts val="0"/>
                        </a:spcBef>
                        <a:buNone/>
                      </a:pPr>
                      <a:r>
                        <a:rPr lang="en">
                          <a:solidFill>
                            <a:srgbClr val="FFFFFF"/>
                          </a:solidFill>
                        </a:rPr>
                        <a:t>Customer education</a:t>
                      </a:r>
                    </a:p>
                  </a:txBody>
                  <a:tcPr marL="91425" marR="91425" marT="91425" marB="91425"/>
                </a:tc>
              </a:tr>
              <a:tr h="381000">
                <a:tc>
                  <a:txBody>
                    <a:bodyPr/>
                    <a:lstStyle/>
                    <a:p>
                      <a:pPr lvl="0">
                        <a:spcBef>
                          <a:spcPts val="0"/>
                        </a:spcBef>
                        <a:buNone/>
                      </a:pPr>
                      <a:r>
                        <a:rPr lang="en">
                          <a:solidFill>
                            <a:srgbClr val="FFFFFF"/>
                          </a:solidFill>
                        </a:rPr>
                        <a:t>Users more likely to store personal and sensitive information on mobile device</a:t>
                      </a:r>
                    </a:p>
                  </a:txBody>
                  <a:tcPr marL="91425" marR="91425" marT="91425" marB="91425"/>
                </a:tc>
                <a:tc>
                  <a:txBody>
                    <a:bodyPr/>
                    <a:lstStyle/>
                    <a:p>
                      <a:pPr lvl="0">
                        <a:spcBef>
                          <a:spcPts val="0"/>
                        </a:spcBef>
                        <a:buNone/>
                      </a:pPr>
                      <a:r>
                        <a:rPr lang="en">
                          <a:solidFill>
                            <a:srgbClr val="FFFFFF"/>
                          </a:solidFill>
                        </a:rPr>
                        <a:t>Device encryption</a:t>
                      </a:r>
                    </a:p>
                    <a:p>
                      <a:pPr lvl="0">
                        <a:spcBef>
                          <a:spcPts val="0"/>
                        </a:spcBef>
                        <a:buNone/>
                      </a:pPr>
                      <a:r>
                        <a:rPr lang="en">
                          <a:solidFill>
                            <a:srgbClr val="FFFFFF"/>
                          </a:solidFill>
                        </a:rPr>
                        <a:t>Ensure apps don’t store customer sensitive data</a:t>
                      </a:r>
                    </a:p>
                  </a:txBody>
                  <a:tcPr marL="91425" marR="91425" marT="91425" marB="91425"/>
                </a:tc>
              </a:tr>
              <a:tr h="381000">
                <a:tc>
                  <a:txBody>
                    <a:bodyPr/>
                    <a:lstStyle/>
                    <a:p>
                      <a:pPr lvl="0">
                        <a:spcBef>
                          <a:spcPts val="0"/>
                        </a:spcBef>
                        <a:buNone/>
                      </a:pPr>
                      <a:endParaRPr>
                        <a:solidFill>
                          <a:srgbClr val="FFFFFF"/>
                        </a:solidFill>
                      </a:endParaRPr>
                    </a:p>
                    <a:p>
                      <a:pPr lvl="0">
                        <a:spcBef>
                          <a:spcPts val="0"/>
                        </a:spcBef>
                        <a:buNone/>
                      </a:pPr>
                      <a:r>
                        <a:rPr lang="en">
                          <a:solidFill>
                            <a:srgbClr val="FFFFFF"/>
                          </a:solidFill>
                        </a:rPr>
                        <a:t>Malware</a:t>
                      </a:r>
                    </a:p>
                  </a:txBody>
                  <a:tcPr marL="91425" marR="91425" marT="91425" marB="91425"/>
                </a:tc>
                <a:tc>
                  <a:txBody>
                    <a:bodyPr/>
                    <a:lstStyle/>
                    <a:p>
                      <a:pPr lvl="0">
                        <a:spcBef>
                          <a:spcPts val="0"/>
                        </a:spcBef>
                        <a:buNone/>
                      </a:pPr>
                      <a:r>
                        <a:rPr lang="en">
                          <a:solidFill>
                            <a:srgbClr val="FFFFFF"/>
                          </a:solidFill>
                        </a:rPr>
                        <a:t>Don’t download apps from untrusted sources</a:t>
                      </a:r>
                    </a:p>
                    <a:p>
                      <a:pPr lvl="0">
                        <a:spcBef>
                          <a:spcPts val="0"/>
                        </a:spcBef>
                        <a:buNone/>
                      </a:pPr>
                      <a:r>
                        <a:rPr lang="en">
                          <a:solidFill>
                            <a:srgbClr val="FFFFFF"/>
                          </a:solidFill>
                        </a:rPr>
                        <a:t>Don’t jailbreak your cellphone</a:t>
                      </a:r>
                    </a:p>
                    <a:p>
                      <a:pPr lvl="0">
                        <a:spcBef>
                          <a:spcPts val="0"/>
                        </a:spcBef>
                        <a:buNone/>
                      </a:pPr>
                      <a:r>
                        <a:rPr lang="en">
                          <a:solidFill>
                            <a:srgbClr val="FFFFFF"/>
                          </a:solidFill>
                        </a:rPr>
                        <a:t>Mobile malware detection tools</a:t>
                      </a:r>
                    </a:p>
                  </a:txBody>
                  <a:tcPr marL="91425" marR="91425" marT="91425" marB="91425"/>
                </a:tc>
              </a:tr>
              <a:tr h="381000">
                <a:tc>
                  <a:txBody>
                    <a:bodyPr/>
                    <a:lstStyle/>
                    <a:p>
                      <a:pPr lvl="0">
                        <a:spcBef>
                          <a:spcPts val="0"/>
                        </a:spcBef>
                        <a:buNone/>
                      </a:pPr>
                      <a:r>
                        <a:rPr lang="en">
                          <a:solidFill>
                            <a:srgbClr val="FFFFFF"/>
                          </a:solidFill>
                        </a:rPr>
                        <a:t>SMS vulnerabilities</a:t>
                      </a:r>
                    </a:p>
                  </a:txBody>
                  <a:tcPr marL="91425" marR="91425" marT="91425" marB="91425"/>
                </a:tc>
                <a:tc>
                  <a:txBody>
                    <a:bodyPr/>
                    <a:lstStyle/>
                    <a:p>
                      <a:pPr lvl="0">
                        <a:spcBef>
                          <a:spcPts val="0"/>
                        </a:spcBef>
                        <a:buNone/>
                      </a:pPr>
                      <a:r>
                        <a:rPr lang="en">
                          <a:solidFill>
                            <a:srgbClr val="FFFFFF"/>
                          </a:solidFill>
                        </a:rPr>
                        <a:t>Don’t use SMS as a channel for money movement or any other high risk transactions</a:t>
                      </a:r>
                    </a:p>
                  </a:txBody>
                  <a:tcPr marL="91425" marR="91425" marT="91425" marB="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rtl="0">
              <a:spcBef>
                <a:spcPts val="0"/>
              </a:spcBef>
              <a:buNone/>
            </a:pPr>
            <a:r>
              <a:rPr lang="en" dirty="0" smtClean="0"/>
              <a:t>Security </a:t>
            </a:r>
            <a:r>
              <a:rPr lang="en" dirty="0"/>
              <a:t>Risk </a:t>
            </a:r>
          </a:p>
        </p:txBody>
      </p:sp>
      <p:graphicFrame>
        <p:nvGraphicFramePr>
          <p:cNvPr id="139" name="Shape 139"/>
          <p:cNvGraphicFramePr/>
          <p:nvPr/>
        </p:nvGraphicFramePr>
        <p:xfrm>
          <a:off x="405525" y="1387850"/>
          <a:ext cx="7812250" cy="2651639"/>
        </p:xfrm>
        <a:graphic>
          <a:graphicData uri="http://schemas.openxmlformats.org/drawingml/2006/table">
            <a:tbl>
              <a:tblPr>
                <a:noFill/>
                <a:tableStyleId>{77FDCECF-DFD4-41AE-9769-6C8F38DF2106}</a:tableStyleId>
              </a:tblPr>
              <a:tblGrid>
                <a:gridCol w="3906125"/>
                <a:gridCol w="3906125"/>
              </a:tblGrid>
              <a:tr h="381000">
                <a:tc>
                  <a:txBody>
                    <a:bodyPr/>
                    <a:lstStyle/>
                    <a:p>
                      <a:pPr lvl="0" rtl="0">
                        <a:spcBef>
                          <a:spcPts val="0"/>
                        </a:spcBef>
                        <a:buNone/>
                      </a:pPr>
                      <a:r>
                        <a:rPr lang="en">
                          <a:solidFill>
                            <a:srgbClr val="FFFFFF"/>
                          </a:solidFill>
                        </a:rPr>
                        <a:t>Hardware and OS vulnerabilities</a:t>
                      </a:r>
                    </a:p>
                  </a:txBody>
                  <a:tcPr marL="91425" marR="91425" marT="91425" marB="91425"/>
                </a:tc>
                <a:tc>
                  <a:txBody>
                    <a:bodyPr/>
                    <a:lstStyle/>
                    <a:p>
                      <a:pPr lvl="0" rtl="0">
                        <a:spcBef>
                          <a:spcPts val="0"/>
                        </a:spcBef>
                        <a:buNone/>
                      </a:pPr>
                      <a:r>
                        <a:rPr lang="en">
                          <a:solidFill>
                            <a:srgbClr val="FFFFFF"/>
                          </a:solidFill>
                        </a:rPr>
                        <a:t>Ensure that software updates are being pushed to devices</a:t>
                      </a:r>
                    </a:p>
                  </a:txBody>
                  <a:tcPr marL="91425" marR="91425" marT="91425" marB="91425"/>
                </a:tc>
              </a:tr>
              <a:tr h="381000">
                <a:tc>
                  <a:txBody>
                    <a:bodyPr/>
                    <a:lstStyle/>
                    <a:p>
                      <a:pPr lvl="0" rtl="0">
                        <a:spcBef>
                          <a:spcPts val="0"/>
                        </a:spcBef>
                        <a:buNone/>
                      </a:pPr>
                      <a:r>
                        <a:rPr lang="en">
                          <a:solidFill>
                            <a:srgbClr val="FFFFFF"/>
                          </a:solidFill>
                        </a:rPr>
                        <a:t>Privacy violation</a:t>
                      </a:r>
                    </a:p>
                  </a:txBody>
                  <a:tcPr marL="91425" marR="91425" marT="91425" marB="91425"/>
                </a:tc>
                <a:tc>
                  <a:txBody>
                    <a:bodyPr/>
                    <a:lstStyle/>
                    <a:p>
                      <a:pPr lvl="0">
                        <a:spcBef>
                          <a:spcPts val="0"/>
                        </a:spcBef>
                        <a:buNone/>
                      </a:pPr>
                      <a:r>
                        <a:rPr lang="en">
                          <a:solidFill>
                            <a:srgbClr val="FFFFFF"/>
                          </a:solidFill>
                        </a:rPr>
                        <a:t>Internal and external audit</a:t>
                      </a:r>
                    </a:p>
                    <a:p>
                      <a:pPr lvl="0" rtl="0">
                        <a:spcBef>
                          <a:spcPts val="0"/>
                        </a:spcBef>
                        <a:buNone/>
                      </a:pPr>
                      <a:r>
                        <a:rPr lang="en">
                          <a:solidFill>
                            <a:srgbClr val="FFFFFF"/>
                          </a:solidFill>
                        </a:rPr>
                        <a:t>Security testing of apps and data handling</a:t>
                      </a:r>
                    </a:p>
                  </a:txBody>
                  <a:tcPr marL="91425" marR="91425" marT="91425" marB="91425"/>
                </a:tc>
              </a:tr>
              <a:tr h="381000">
                <a:tc>
                  <a:txBody>
                    <a:bodyPr/>
                    <a:lstStyle/>
                    <a:p>
                      <a:pPr lvl="0" rtl="0">
                        <a:spcBef>
                          <a:spcPts val="0"/>
                        </a:spcBef>
                        <a:buNone/>
                      </a:pPr>
                      <a:endParaRPr>
                        <a:solidFill>
                          <a:srgbClr val="FFFFFF"/>
                        </a:solidFill>
                      </a:endParaRPr>
                    </a:p>
                    <a:p>
                      <a:pPr lvl="0" rtl="0">
                        <a:spcBef>
                          <a:spcPts val="0"/>
                        </a:spcBef>
                        <a:buNone/>
                      </a:pPr>
                      <a:r>
                        <a:rPr lang="en">
                          <a:solidFill>
                            <a:srgbClr val="FFFFFF"/>
                          </a:solidFill>
                        </a:rPr>
                        <a:t>Wireless carrier infrastructure</a:t>
                      </a:r>
                    </a:p>
                  </a:txBody>
                  <a:tcPr marL="91425" marR="91425" marT="91425" marB="91425"/>
                </a:tc>
                <a:tc>
                  <a:txBody>
                    <a:bodyPr/>
                    <a:lstStyle/>
                    <a:p>
                      <a:pPr lvl="0">
                        <a:spcBef>
                          <a:spcPts val="0"/>
                        </a:spcBef>
                        <a:buNone/>
                      </a:pPr>
                      <a:r>
                        <a:rPr lang="en">
                          <a:solidFill>
                            <a:srgbClr val="FFFFFF"/>
                          </a:solidFill>
                        </a:rPr>
                        <a:t>Vet the security of the carrier infrastructure and services</a:t>
                      </a:r>
                    </a:p>
                    <a:p>
                      <a:pPr lvl="0" rtl="0">
                        <a:spcBef>
                          <a:spcPts val="0"/>
                        </a:spcBef>
                        <a:buNone/>
                      </a:pPr>
                      <a:r>
                        <a:rPr lang="en">
                          <a:solidFill>
                            <a:srgbClr val="FFFFFF"/>
                          </a:solidFill>
                        </a:rPr>
                        <a:t>Don’t use mobile banking on public Wi-Fi</a:t>
                      </a:r>
                    </a:p>
                  </a:txBody>
                  <a:tcPr marL="91425" marR="91425" marT="91425" marB="91425"/>
                </a:tc>
              </a:tr>
              <a:tr h="381000">
                <a:tc>
                  <a:txBody>
                    <a:bodyPr/>
                    <a:lstStyle/>
                    <a:p>
                      <a:pPr lvl="0" rtl="0">
                        <a:spcBef>
                          <a:spcPts val="0"/>
                        </a:spcBef>
                        <a:buNone/>
                      </a:pPr>
                      <a:r>
                        <a:rPr lang="en">
                          <a:solidFill>
                            <a:srgbClr val="FFFFFF"/>
                          </a:solidFill>
                        </a:rPr>
                        <a:t>SMS vulnerabilities</a:t>
                      </a:r>
                    </a:p>
                  </a:txBody>
                  <a:tcPr marL="91425" marR="91425" marT="91425" marB="91425"/>
                </a:tc>
                <a:tc>
                  <a:txBody>
                    <a:bodyPr/>
                    <a:lstStyle/>
                    <a:p>
                      <a:pPr lvl="0" rtl="0">
                        <a:spcBef>
                          <a:spcPts val="0"/>
                        </a:spcBef>
                        <a:buNone/>
                      </a:pPr>
                      <a:r>
                        <a:rPr lang="en">
                          <a:solidFill>
                            <a:srgbClr val="FFFFFF"/>
                          </a:solidFill>
                        </a:rPr>
                        <a:t>Don’t use SMS as a channel for money movement or any other high risk transactions</a:t>
                      </a:r>
                    </a:p>
                  </a:txBody>
                  <a:tcPr marL="91425" marR="91425" marT="91425" marB="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Reputational Risk</a:t>
            </a:r>
          </a:p>
          <a:p>
            <a:pPr lvl="0">
              <a:spcBef>
                <a:spcPts val="0"/>
              </a:spcBef>
              <a:buNone/>
            </a:pPr>
            <a:endParaRPr/>
          </a:p>
        </p:txBody>
      </p:sp>
      <p:sp>
        <p:nvSpPr>
          <p:cNvPr id="145" name="Shape 145"/>
          <p:cNvSpPr txBox="1">
            <a:spLocks noGrp="1"/>
          </p:cNvSpPr>
          <p:nvPr>
            <p:ph type="body" idx="1"/>
          </p:nvPr>
        </p:nvSpPr>
        <p:spPr>
          <a:xfrm>
            <a:off x="311700" y="1287850"/>
            <a:ext cx="8520600" cy="3690000"/>
          </a:xfrm>
          <a:prstGeom prst="rect">
            <a:avLst/>
          </a:prstGeom>
        </p:spPr>
        <p:txBody>
          <a:bodyPr lIns="91425" tIns="91425" rIns="91425" bIns="91425" anchor="t" anchorCtr="0">
            <a:noAutofit/>
          </a:bodyPr>
          <a:lstStyle/>
          <a:p>
            <a:pPr lvl="0">
              <a:spcBef>
                <a:spcPts val="0"/>
              </a:spcBef>
              <a:buNone/>
            </a:pPr>
            <a:r>
              <a:rPr lang="en" sz="1600"/>
              <a:t>Meaning:    “Risk to income and investment caused by unenthusiastic public view”</a:t>
            </a:r>
          </a:p>
          <a:p>
            <a:pPr lvl="0">
              <a:spcBef>
                <a:spcPts val="0"/>
              </a:spcBef>
              <a:buNone/>
            </a:pPr>
            <a:r>
              <a:rPr lang="en" sz="1600"/>
              <a:t>Examples:</a:t>
            </a:r>
          </a:p>
          <a:p>
            <a:pPr marL="457200" lvl="0" indent="-317500" rtl="0">
              <a:spcBef>
                <a:spcPts val="0"/>
              </a:spcBef>
              <a:buSzPct val="100000"/>
              <a:buChar char="●"/>
            </a:pPr>
            <a:r>
              <a:rPr lang="en" sz="1400"/>
              <a:t>Data security breaches in the bank's computer system, which houses sensitive financial data of hundreds of thousands of customers</a:t>
            </a:r>
          </a:p>
          <a:p>
            <a:pPr marL="457200" lvl="0" indent="-317500">
              <a:spcBef>
                <a:spcPts val="0"/>
              </a:spcBef>
              <a:buSzPct val="100000"/>
              <a:buChar char="●"/>
            </a:pPr>
            <a:r>
              <a:rPr lang="en" sz="1400"/>
              <a:t>An unethical board member who leaks confidential information to a family member just days prior to a major announcement of a company acquisition </a:t>
            </a:r>
          </a:p>
          <a:p>
            <a:pPr marL="457200" lvl="0" indent="-317500">
              <a:spcBef>
                <a:spcPts val="0"/>
              </a:spcBef>
              <a:buSzPct val="100000"/>
              <a:buChar char="●"/>
            </a:pPr>
            <a:r>
              <a:rPr lang="en" sz="1400"/>
              <a:t>Noncompliance with and violations of laws could lead to issuance of civil money penalties, if published in the local or national media and could ultimately tarnish the bank's image.</a:t>
            </a:r>
          </a:p>
          <a:p>
            <a:pPr marL="457200" lvl="0" indent="-317500">
              <a:spcBef>
                <a:spcPts val="0"/>
              </a:spcBef>
              <a:buSzPct val="100000"/>
              <a:buChar char="●"/>
            </a:pPr>
            <a:r>
              <a:rPr lang="en" sz="1400"/>
              <a:t>Other factors: bad customer service or costly lawsuits and litigation</a:t>
            </a: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rtl="0">
              <a:spcBef>
                <a:spcPts val="0"/>
              </a:spcBef>
              <a:buNone/>
            </a:pPr>
            <a:r>
              <a:rPr lang="en"/>
              <a:t>Reputational Risk </a:t>
            </a:r>
          </a:p>
          <a:p>
            <a:pPr lvl="0" rtl="0">
              <a:spcBef>
                <a:spcPts val="0"/>
              </a:spcBef>
              <a:buNone/>
            </a:pPr>
            <a:endParaRPr/>
          </a:p>
        </p:txBody>
      </p:sp>
      <p:sp>
        <p:nvSpPr>
          <p:cNvPr id="151" name="Shape 151"/>
          <p:cNvSpPr txBox="1">
            <a:spLocks noGrp="1"/>
          </p:cNvSpPr>
          <p:nvPr>
            <p:ph type="body" idx="1"/>
          </p:nvPr>
        </p:nvSpPr>
        <p:spPr>
          <a:xfrm>
            <a:off x="4097150" y="1017725"/>
            <a:ext cx="4810800" cy="35259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p:txBody>
      </p:sp>
      <p:sp>
        <p:nvSpPr>
          <p:cNvPr id="152" name="Shape 152"/>
          <p:cNvSpPr txBox="1"/>
          <p:nvPr/>
        </p:nvSpPr>
        <p:spPr>
          <a:xfrm>
            <a:off x="128800" y="1212000"/>
            <a:ext cx="3155100" cy="33915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rPr>
              <a:t>Damage to reputation and/or brand has moved up to No. 4 from No. 6 among the Top 10 risks identified in Aon’s 2014 Global Risk Management Risk Ranking.</a:t>
            </a:r>
          </a:p>
          <a:p>
            <a:pPr lvl="0">
              <a:spcBef>
                <a:spcPts val="0"/>
              </a:spcBef>
              <a:buNone/>
            </a:pPr>
            <a:endParaRPr>
              <a:solidFill>
                <a:srgbClr val="FFFFFF"/>
              </a:solidFill>
            </a:endParaRPr>
          </a:p>
          <a:p>
            <a:pPr lvl="0">
              <a:spcBef>
                <a:spcPts val="0"/>
              </a:spcBef>
              <a:buNone/>
            </a:pPr>
            <a:r>
              <a:rPr lang="en">
                <a:solidFill>
                  <a:srgbClr val="FFFFFF"/>
                </a:solidFill>
              </a:rPr>
              <a:t>Question to EisenAmper’s third annual Board of Directors survey:</a:t>
            </a:r>
          </a:p>
          <a:p>
            <a:pPr lvl="0">
              <a:spcBef>
                <a:spcPts val="0"/>
              </a:spcBef>
              <a:buNone/>
            </a:pPr>
            <a:endParaRPr>
              <a:solidFill>
                <a:srgbClr val="FFFFFF"/>
              </a:solidFill>
            </a:endParaRPr>
          </a:p>
          <a:p>
            <a:pPr lvl="0">
              <a:spcBef>
                <a:spcPts val="0"/>
              </a:spcBef>
              <a:buNone/>
            </a:pPr>
            <a:r>
              <a:rPr lang="en">
                <a:solidFill>
                  <a:srgbClr val="FFFFFF"/>
                </a:solidFill>
              </a:rPr>
              <a:t>“aside financial risk, which of the following areas of risk management is most important to your boards?”</a:t>
            </a:r>
          </a:p>
          <a:p>
            <a:pPr lvl="0">
              <a:spcBef>
                <a:spcPts val="0"/>
              </a:spcBef>
              <a:buNone/>
            </a:pPr>
            <a:endParaRPr>
              <a:solidFill>
                <a:srgbClr val="FFFFFF"/>
              </a:solidFill>
            </a:endParaRPr>
          </a:p>
          <a:p>
            <a:pPr lvl="0">
              <a:spcBef>
                <a:spcPts val="0"/>
              </a:spcBef>
              <a:buNone/>
            </a:pPr>
            <a:r>
              <a:rPr lang="en">
                <a:solidFill>
                  <a:srgbClr val="FFFFFF"/>
                </a:solidFill>
              </a:rPr>
              <a:t>Reputational risk was of the highest concern.</a:t>
            </a:r>
          </a:p>
          <a:p>
            <a:pPr lvl="0">
              <a:spcBef>
                <a:spcPts val="0"/>
              </a:spcBef>
              <a:buNone/>
            </a:pPr>
            <a:endParaRPr/>
          </a:p>
          <a:p>
            <a:pPr lvl="0">
              <a:spcBef>
                <a:spcPts val="0"/>
              </a:spcBef>
              <a:buNone/>
            </a:pPr>
            <a:endParaRPr/>
          </a:p>
        </p:txBody>
      </p:sp>
      <p:pic>
        <p:nvPicPr>
          <p:cNvPr id="153" name="Shape 153"/>
          <p:cNvPicPr preferRelativeResize="0"/>
          <p:nvPr/>
        </p:nvPicPr>
        <p:blipFill>
          <a:blip r:embed="rId3">
            <a:alphaModFix/>
          </a:blip>
          <a:stretch>
            <a:fillRect/>
          </a:stretch>
        </p:blipFill>
        <p:spPr>
          <a:xfrm>
            <a:off x="3340750" y="1063550"/>
            <a:ext cx="5599249" cy="3626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Managing Reputational Risk</a:t>
            </a:r>
          </a:p>
        </p:txBody>
      </p:sp>
      <p:pic>
        <p:nvPicPr>
          <p:cNvPr id="2" name="Picture 1"/>
          <p:cNvPicPr>
            <a:picLocks noChangeAspect="1"/>
          </p:cNvPicPr>
          <p:nvPr/>
        </p:nvPicPr>
        <p:blipFill>
          <a:blip r:embed="rId3"/>
          <a:stretch>
            <a:fillRect/>
          </a:stretch>
        </p:blipFill>
        <p:spPr>
          <a:xfrm>
            <a:off x="0" y="1276350"/>
            <a:ext cx="9144000" cy="36191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Compliance</a:t>
            </a:r>
          </a:p>
        </p:txBody>
      </p:sp>
      <p:pic>
        <p:nvPicPr>
          <p:cNvPr id="2" name="Picture 1"/>
          <p:cNvPicPr>
            <a:picLocks noChangeAspect="1"/>
          </p:cNvPicPr>
          <p:nvPr/>
        </p:nvPicPr>
        <p:blipFill>
          <a:blip r:embed="rId3"/>
          <a:stretch>
            <a:fillRect/>
          </a:stretch>
        </p:blipFill>
        <p:spPr>
          <a:xfrm>
            <a:off x="0" y="1221581"/>
            <a:ext cx="9144000" cy="37129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Staying Ahead of Compliance</a:t>
            </a:r>
          </a:p>
        </p:txBody>
      </p:sp>
      <p:pic>
        <p:nvPicPr>
          <p:cNvPr id="2" name="Picture 1"/>
          <p:cNvPicPr>
            <a:picLocks noChangeAspect="1"/>
          </p:cNvPicPr>
          <p:nvPr/>
        </p:nvPicPr>
        <p:blipFill>
          <a:blip r:embed="rId3"/>
          <a:stretch>
            <a:fillRect/>
          </a:stretch>
        </p:blipFill>
        <p:spPr>
          <a:xfrm>
            <a:off x="-17757" y="1318022"/>
            <a:ext cx="9161757" cy="347539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Money Laundering Risks</a:t>
            </a:r>
          </a:p>
        </p:txBody>
      </p:sp>
      <p:sp>
        <p:nvSpPr>
          <p:cNvPr id="177" name="Shape 177"/>
          <p:cNvSpPr txBox="1">
            <a:spLocks noGrp="1"/>
          </p:cNvSpPr>
          <p:nvPr>
            <p:ph type="body" idx="1"/>
          </p:nvPr>
        </p:nvSpPr>
        <p:spPr>
          <a:xfrm>
            <a:off x="311700" y="1278723"/>
            <a:ext cx="8520600" cy="3150900"/>
          </a:xfrm>
          <a:prstGeom prst="rect">
            <a:avLst/>
          </a:prstGeom>
        </p:spPr>
        <p:txBody>
          <a:bodyPr lIns="91425" tIns="91425" rIns="91425" bIns="91425" anchor="t" anchorCtr="0">
            <a:noAutofit/>
          </a:bodyPr>
          <a:lstStyle/>
          <a:p>
            <a:pPr marL="457200" lvl="0" indent="-228600" rtl="0">
              <a:spcBef>
                <a:spcPts val="0"/>
              </a:spcBef>
              <a:buChar char="●"/>
            </a:pPr>
            <a:r>
              <a:rPr lang="en" dirty="0">
                <a:solidFill>
                  <a:schemeClr val="dk1"/>
                </a:solidFill>
              </a:rPr>
              <a:t>Causes: Money laundering is the practice of engaging in financial transactions in order to conceal the identity, source, and/or destination of money.</a:t>
            </a:r>
          </a:p>
          <a:p>
            <a:pPr marL="457200" lvl="0" indent="-228600">
              <a:spcBef>
                <a:spcPts val="0"/>
              </a:spcBef>
              <a:buClr>
                <a:srgbClr val="FFFFFF"/>
              </a:buClr>
              <a:buChar char="●"/>
            </a:pPr>
            <a:r>
              <a:rPr lang="en" dirty="0">
                <a:solidFill>
                  <a:srgbClr val="FFFFFF"/>
                </a:solidFill>
              </a:rPr>
              <a:t>Banks face these money laundering risks:</a:t>
            </a:r>
          </a:p>
          <a:p>
            <a:pPr marL="914400" lvl="1" indent="-228600" rtl="0">
              <a:spcBef>
                <a:spcPts val="0"/>
              </a:spcBef>
              <a:buClr>
                <a:srgbClr val="FFFFFF"/>
              </a:buClr>
              <a:buChar char="○"/>
            </a:pPr>
            <a:r>
              <a:rPr lang="en" dirty="0">
                <a:solidFill>
                  <a:srgbClr val="FFFFFF"/>
                </a:solidFill>
              </a:rPr>
              <a:t>Placement - placing through deposits or other means, unlawful proceeds into a financial system. </a:t>
            </a:r>
          </a:p>
          <a:p>
            <a:pPr marL="914400" lvl="1" indent="-228600" rtl="0">
              <a:spcBef>
                <a:spcPts val="0"/>
              </a:spcBef>
              <a:buClr>
                <a:srgbClr val="FFFFFF"/>
              </a:buClr>
              <a:buChar char="○"/>
            </a:pPr>
            <a:r>
              <a:rPr lang="en" dirty="0">
                <a:solidFill>
                  <a:srgbClr val="FFFFFF"/>
                </a:solidFill>
              </a:rPr>
              <a:t>Layering - separating proceeds of criminal activity from their origin through the use of layers of complex financial transactions.</a:t>
            </a:r>
          </a:p>
          <a:p>
            <a:pPr marL="914400" lvl="1" indent="-228600">
              <a:spcBef>
                <a:spcPts val="0"/>
              </a:spcBef>
              <a:buClr>
                <a:srgbClr val="FFFFFF"/>
              </a:buClr>
              <a:buChar char="○"/>
            </a:pPr>
            <a:r>
              <a:rPr lang="en" dirty="0">
                <a:solidFill>
                  <a:srgbClr val="FFFFFF"/>
                </a:solidFill>
              </a:rPr>
              <a:t>Integration - using additional transactions to create the appearance of legality through the purpose of assets.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Controls - Money Laundering</a:t>
            </a:r>
          </a:p>
        </p:txBody>
      </p:sp>
      <p:sp>
        <p:nvSpPr>
          <p:cNvPr id="183" name="Shape 183"/>
          <p:cNvSpPr txBox="1">
            <a:spLocks noGrp="1"/>
          </p:cNvSpPr>
          <p:nvPr>
            <p:ph type="body" idx="1"/>
          </p:nvPr>
        </p:nvSpPr>
        <p:spPr>
          <a:xfrm>
            <a:off x="311700" y="1171150"/>
            <a:ext cx="8520600" cy="3416400"/>
          </a:xfrm>
          <a:prstGeom prst="rect">
            <a:avLst/>
          </a:prstGeom>
        </p:spPr>
        <p:txBody>
          <a:bodyPr lIns="91425" tIns="91425" rIns="91425" bIns="91425" anchor="t" anchorCtr="0">
            <a:noAutofit/>
          </a:bodyPr>
          <a:lstStyle/>
          <a:p>
            <a:pPr marL="457200" lvl="0" indent="-228600" rtl="0">
              <a:spcBef>
                <a:spcPts val="0"/>
              </a:spcBef>
              <a:buClr>
                <a:srgbClr val="FFFFFF"/>
              </a:buClr>
            </a:pPr>
            <a:r>
              <a:rPr lang="en">
                <a:solidFill>
                  <a:srgbClr val="FFFFFF"/>
                </a:solidFill>
              </a:rPr>
              <a:t>Conduct periodic compliance reviews</a:t>
            </a:r>
          </a:p>
          <a:p>
            <a:pPr marL="457200" lvl="0" indent="-228600" rtl="0">
              <a:spcBef>
                <a:spcPts val="0"/>
              </a:spcBef>
              <a:buClr>
                <a:srgbClr val="FFFFFF"/>
              </a:buClr>
            </a:pPr>
            <a:r>
              <a:rPr lang="en">
                <a:solidFill>
                  <a:srgbClr val="FFFFFF"/>
                </a:solidFill>
              </a:rPr>
              <a:t>Development of audit trails</a:t>
            </a:r>
          </a:p>
          <a:p>
            <a:pPr marL="457200" lvl="0" indent="-228600" rtl="0">
              <a:spcBef>
                <a:spcPts val="0"/>
              </a:spcBef>
              <a:buClr>
                <a:srgbClr val="FFFFFF"/>
              </a:buClr>
            </a:pPr>
            <a:r>
              <a:rPr lang="en">
                <a:solidFill>
                  <a:srgbClr val="FFFFFF"/>
                </a:solidFill>
              </a:rPr>
              <a:t>Frame policies and procedures to spot and report suspicious activities </a:t>
            </a:r>
          </a:p>
          <a:p>
            <a:pPr lvl="0">
              <a:spcBef>
                <a:spcPts val="0"/>
              </a:spcBef>
              <a:buNone/>
            </a:pP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343575"/>
            <a:ext cx="8520600" cy="645000"/>
          </a:xfrm>
          <a:prstGeom prst="rect">
            <a:avLst/>
          </a:prstGeom>
        </p:spPr>
        <p:txBody>
          <a:bodyPr lIns="91425" tIns="91425" rIns="91425" bIns="91425" anchor="t" anchorCtr="0">
            <a:noAutofit/>
          </a:bodyPr>
          <a:lstStyle/>
          <a:p>
            <a:pPr lvl="0" rtl="0">
              <a:spcBef>
                <a:spcPts val="0"/>
              </a:spcBef>
              <a:buNone/>
            </a:pPr>
            <a:r>
              <a:rPr lang="en"/>
              <a:t>Operational Risk</a:t>
            </a:r>
          </a:p>
        </p:txBody>
      </p:sp>
      <p:sp>
        <p:nvSpPr>
          <p:cNvPr id="189" name="Shape 189"/>
          <p:cNvSpPr txBox="1">
            <a:spLocks noGrp="1"/>
          </p:cNvSpPr>
          <p:nvPr>
            <p:ph type="body" idx="1"/>
          </p:nvPr>
        </p:nvSpPr>
        <p:spPr>
          <a:xfrm>
            <a:off x="153300" y="1132450"/>
            <a:ext cx="8520600" cy="3418800"/>
          </a:xfrm>
          <a:prstGeom prst="rect">
            <a:avLst/>
          </a:prstGeom>
        </p:spPr>
        <p:txBody>
          <a:bodyPr lIns="91425" tIns="91425" rIns="91425" bIns="91425" anchor="t" anchorCtr="0">
            <a:noAutofit/>
          </a:bodyPr>
          <a:lstStyle/>
          <a:p>
            <a:pPr lvl="0" rtl="0">
              <a:spcBef>
                <a:spcPts val="0"/>
              </a:spcBef>
              <a:spcAft>
                <a:spcPts val="0"/>
              </a:spcAft>
              <a:buNone/>
            </a:pPr>
            <a:r>
              <a:rPr lang="en" sz="1600" dirty="0">
                <a:solidFill>
                  <a:srgbClr val="F4F5F0"/>
                </a:solidFill>
              </a:rPr>
              <a:t>Operational risk is the risk of incurring financial loss due to human or technical errors and fraud. </a:t>
            </a:r>
            <a:r>
              <a:rPr lang="en" sz="1600" dirty="0"/>
              <a:t>Operational Risk is Enterprise Wide</a:t>
            </a:r>
          </a:p>
          <a:p>
            <a:pPr lvl="0" rtl="0">
              <a:spcBef>
                <a:spcPts val="0"/>
              </a:spcBef>
              <a:spcAft>
                <a:spcPts val="0"/>
              </a:spcAft>
              <a:buNone/>
            </a:pPr>
            <a:endParaRPr sz="1600" dirty="0">
              <a:solidFill>
                <a:srgbClr val="F4F5F0"/>
              </a:solidFill>
            </a:endParaRPr>
          </a:p>
          <a:p>
            <a:pPr lvl="0" rtl="0">
              <a:spcBef>
                <a:spcPts val="0"/>
              </a:spcBef>
              <a:buNone/>
            </a:pPr>
            <a:r>
              <a:rPr lang="en" sz="1600" dirty="0"/>
              <a:t>Causes: Operational Risk arises from fraud, processing errors, system disruption, and other unanticipated events which result in the organization’s inability to deliver product or services.</a:t>
            </a:r>
          </a:p>
          <a:p>
            <a:pPr lvl="0" rtl="0">
              <a:spcBef>
                <a:spcPts val="0"/>
              </a:spcBef>
              <a:buNone/>
            </a:pPr>
            <a:r>
              <a:rPr lang="en" sz="1600" dirty="0"/>
              <a:t>Banks face mainly 3 types of Operational Risks:</a:t>
            </a:r>
          </a:p>
          <a:p>
            <a:pPr marL="457200" lvl="0" indent="-228600" rtl="0">
              <a:spcBef>
                <a:spcPts val="0"/>
              </a:spcBef>
              <a:buAutoNum type="arabicPeriod"/>
            </a:pPr>
            <a:r>
              <a:rPr lang="en" sz="1600" dirty="0"/>
              <a:t>Volume forecasting</a:t>
            </a:r>
          </a:p>
          <a:p>
            <a:pPr marL="457200" lvl="0" indent="-228600" rtl="0">
              <a:spcBef>
                <a:spcPts val="0"/>
              </a:spcBef>
              <a:buAutoNum type="arabicPeriod"/>
            </a:pPr>
            <a:r>
              <a:rPr lang="en" sz="1600" dirty="0"/>
              <a:t>Management of Information Systems</a:t>
            </a:r>
          </a:p>
          <a:p>
            <a:pPr marL="457200" lvl="0" indent="-228600" rtl="0">
              <a:spcBef>
                <a:spcPts val="0"/>
              </a:spcBef>
              <a:buAutoNum type="arabicPeriod"/>
            </a:pPr>
            <a:r>
              <a:rPr lang="en" sz="1600" dirty="0"/>
              <a:t>Outsourcing</a:t>
            </a:r>
          </a:p>
          <a:p>
            <a:pPr lvl="0" rtl="0">
              <a:spcBef>
                <a:spcPts val="0"/>
              </a:spcBef>
              <a:buNone/>
            </a:pPr>
            <a:endParaRPr dirty="0"/>
          </a:p>
          <a:p>
            <a:pPr lvl="0" rtl="0">
              <a:spcBef>
                <a:spcPts val="0"/>
              </a:spcBef>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Agenda</a:t>
            </a:r>
          </a:p>
        </p:txBody>
      </p:sp>
      <p:sp>
        <p:nvSpPr>
          <p:cNvPr id="76" name="Shape 76"/>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rtl="0">
              <a:spcBef>
                <a:spcPts val="0"/>
              </a:spcBef>
              <a:spcAft>
                <a:spcPts val="0"/>
              </a:spcAft>
              <a:buNone/>
            </a:pPr>
            <a:r>
              <a:rPr lang="en" dirty="0">
                <a:solidFill>
                  <a:srgbClr val="FFFFFF"/>
                </a:solidFill>
                <a:latin typeface="Arial"/>
                <a:ea typeface="Arial"/>
                <a:cs typeface="Arial"/>
                <a:sym typeface="Arial"/>
              </a:rPr>
              <a:t>Background: history, </a:t>
            </a:r>
            <a:r>
              <a:rPr lang="en" dirty="0" smtClean="0">
                <a:solidFill>
                  <a:srgbClr val="FFFFFF"/>
                </a:solidFill>
                <a:latin typeface="Arial"/>
                <a:ea typeface="Arial"/>
                <a:cs typeface="Arial"/>
                <a:sym typeface="Arial"/>
              </a:rPr>
              <a:t>trending, </a:t>
            </a:r>
            <a:r>
              <a:rPr lang="en" dirty="0">
                <a:solidFill>
                  <a:srgbClr val="FFFFFF"/>
                </a:solidFill>
                <a:latin typeface="Arial"/>
                <a:ea typeface="Arial"/>
                <a:cs typeface="Arial"/>
                <a:sym typeface="Arial"/>
              </a:rPr>
              <a:t>current and future application ---Jianhui Chen</a:t>
            </a:r>
          </a:p>
          <a:p>
            <a:pPr lvl="0" rtl="0">
              <a:spcBef>
                <a:spcPts val="0"/>
              </a:spcBef>
              <a:spcAft>
                <a:spcPts val="0"/>
              </a:spcAft>
              <a:buNone/>
            </a:pPr>
            <a:r>
              <a:rPr lang="en" dirty="0">
                <a:solidFill>
                  <a:srgbClr val="FFFFFF"/>
                </a:solidFill>
                <a:latin typeface="Arial"/>
                <a:ea typeface="Arial"/>
                <a:cs typeface="Arial"/>
                <a:sym typeface="Arial"/>
              </a:rPr>
              <a:t>Risk associated with mobile payment/ internet banking</a:t>
            </a:r>
          </a:p>
          <a:p>
            <a:pPr marL="285750" lvl="0" indent="-285750" rtl="0">
              <a:spcBef>
                <a:spcPts val="0"/>
              </a:spcBef>
              <a:spcAft>
                <a:spcPts val="0"/>
              </a:spcAft>
              <a:buFont typeface="Arial"/>
              <a:buChar char="•"/>
            </a:pPr>
            <a:r>
              <a:rPr lang="en" dirty="0">
                <a:solidFill>
                  <a:srgbClr val="FFFFFF"/>
                </a:solidFill>
                <a:latin typeface="Arial"/>
                <a:ea typeface="Arial"/>
                <a:cs typeface="Arial"/>
                <a:sym typeface="Arial"/>
              </a:rPr>
              <a:t>Security risk and key control-- Ming Hu</a:t>
            </a:r>
          </a:p>
          <a:p>
            <a:pPr marL="285750" lvl="0" indent="-285750" rtl="0">
              <a:spcBef>
                <a:spcPts val="0"/>
              </a:spcBef>
              <a:spcAft>
                <a:spcPts val="0"/>
              </a:spcAft>
              <a:buFont typeface="Arial"/>
              <a:buChar char="•"/>
            </a:pPr>
            <a:r>
              <a:rPr lang="en" dirty="0">
                <a:solidFill>
                  <a:srgbClr val="FFFFFF"/>
                </a:solidFill>
                <a:latin typeface="Arial"/>
                <a:ea typeface="Arial"/>
                <a:cs typeface="Arial"/>
                <a:sym typeface="Arial"/>
              </a:rPr>
              <a:t>Reputational risk and key control--Abhay Kshirsagar</a:t>
            </a:r>
          </a:p>
          <a:p>
            <a:pPr marL="285750" lvl="0" indent="-285750" rtl="0">
              <a:spcBef>
                <a:spcPts val="0"/>
              </a:spcBef>
              <a:spcAft>
                <a:spcPts val="0"/>
              </a:spcAft>
              <a:buFont typeface="Arial"/>
              <a:buChar char="•"/>
            </a:pPr>
            <a:r>
              <a:rPr lang="en" dirty="0">
                <a:solidFill>
                  <a:srgbClr val="FFFFFF"/>
                </a:solidFill>
                <a:latin typeface="Arial"/>
                <a:ea typeface="Arial"/>
                <a:cs typeface="Arial"/>
                <a:sym typeface="Arial"/>
              </a:rPr>
              <a:t>Compliance and key control--Ariana Levinson</a:t>
            </a:r>
          </a:p>
          <a:p>
            <a:pPr marL="285750" lvl="0" indent="-285750" rtl="0">
              <a:spcBef>
                <a:spcPts val="0"/>
              </a:spcBef>
              <a:spcAft>
                <a:spcPts val="0"/>
              </a:spcAft>
              <a:buFont typeface="Arial"/>
              <a:buChar char="•"/>
            </a:pPr>
            <a:r>
              <a:rPr lang="en" dirty="0">
                <a:solidFill>
                  <a:srgbClr val="FFFFFF"/>
                </a:solidFill>
                <a:latin typeface="Arial"/>
                <a:ea typeface="Arial"/>
                <a:cs typeface="Arial"/>
                <a:sym typeface="Arial"/>
              </a:rPr>
              <a:t>Money Laundering risk and key control--Victoria A. Johnson</a:t>
            </a:r>
          </a:p>
          <a:p>
            <a:pPr marL="285750" lvl="0" indent="-285750" rtl="0">
              <a:spcBef>
                <a:spcPts val="0"/>
              </a:spcBef>
              <a:spcAft>
                <a:spcPts val="0"/>
              </a:spcAft>
              <a:buFont typeface="Arial"/>
              <a:buChar char="•"/>
            </a:pPr>
            <a:r>
              <a:rPr lang="en" dirty="0">
                <a:solidFill>
                  <a:srgbClr val="FFFFFF"/>
                </a:solidFill>
                <a:latin typeface="Arial"/>
                <a:ea typeface="Arial"/>
                <a:cs typeface="Arial"/>
                <a:sym typeface="Arial"/>
              </a:rPr>
              <a:t>Operational risk and key control--Binu Anna Eapen</a:t>
            </a:r>
          </a:p>
          <a:p>
            <a:pPr marL="285750" lvl="0" indent="-285750" rtl="0">
              <a:spcBef>
                <a:spcPts val="0"/>
              </a:spcBef>
              <a:spcAft>
                <a:spcPts val="0"/>
              </a:spcAft>
              <a:buFont typeface="Arial"/>
              <a:buChar char="•"/>
            </a:pPr>
            <a:r>
              <a:rPr lang="en" dirty="0">
                <a:solidFill>
                  <a:srgbClr val="FFFFFF"/>
                </a:solidFill>
                <a:latin typeface="Arial"/>
                <a:ea typeface="Arial"/>
                <a:cs typeface="Arial"/>
                <a:sym typeface="Arial"/>
              </a:rPr>
              <a:t>Residual risk-Jianhui Chen </a:t>
            </a:r>
          </a:p>
          <a:p>
            <a:pPr lvl="0" rtl="0">
              <a:spcBef>
                <a:spcPts val="0"/>
              </a:spcBef>
              <a:buNone/>
            </a:pPr>
            <a:endParaRPr sz="1400" b="1" dirty="0">
              <a:solidFill>
                <a:schemeClr val="accent2"/>
              </a:solidFill>
              <a:latin typeface="Source Code Pro"/>
              <a:ea typeface="Source Code Pro"/>
              <a:cs typeface="Source Code Pro"/>
              <a:sym typeface="Source Code Pro"/>
            </a:endParaRPr>
          </a:p>
          <a:p>
            <a:pPr lvl="0">
              <a:spcBef>
                <a:spcPts val="0"/>
              </a:spcBef>
              <a:buNone/>
            </a:pPr>
            <a:endParaRPr sz="1400" b="1" dirty="0">
              <a:solidFill>
                <a:schemeClr val="accent2"/>
              </a:solidFill>
              <a:latin typeface="Source Code Pro"/>
              <a:ea typeface="Source Code Pro"/>
              <a:cs typeface="Source Code Pro"/>
              <a:sym typeface="Source Code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184675"/>
            <a:ext cx="8520600" cy="738300"/>
          </a:xfrm>
          <a:prstGeom prst="rect">
            <a:avLst/>
          </a:prstGeom>
        </p:spPr>
        <p:txBody>
          <a:bodyPr lIns="91425" tIns="91425" rIns="91425" bIns="91425" anchor="t" anchorCtr="0">
            <a:noAutofit/>
          </a:bodyPr>
          <a:lstStyle/>
          <a:p>
            <a:pPr lvl="0" rtl="0">
              <a:spcBef>
                <a:spcPts val="0"/>
              </a:spcBef>
              <a:buNone/>
            </a:pPr>
            <a:r>
              <a:rPr lang="en"/>
              <a:t>Controls</a:t>
            </a:r>
          </a:p>
        </p:txBody>
      </p:sp>
      <p:pic>
        <p:nvPicPr>
          <p:cNvPr id="4" name="Picture 3"/>
          <p:cNvPicPr>
            <a:picLocks noChangeAspect="1"/>
          </p:cNvPicPr>
          <p:nvPr/>
        </p:nvPicPr>
        <p:blipFill>
          <a:blip r:embed="rId3"/>
          <a:stretch>
            <a:fillRect/>
          </a:stretch>
        </p:blipFill>
        <p:spPr>
          <a:xfrm>
            <a:off x="0" y="805275"/>
            <a:ext cx="9144000" cy="422030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774700"/>
            <a:ext cx="9144000" cy="357022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dirty="0"/>
              <a:t>Residual Risk</a:t>
            </a:r>
          </a:p>
        </p:txBody>
      </p:sp>
      <p:sp>
        <p:nvSpPr>
          <p:cNvPr id="206" name="Shape 206"/>
          <p:cNvSpPr txBox="1">
            <a:spLocks noGrp="1"/>
          </p:cNvSpPr>
          <p:nvPr>
            <p:ph type="body" idx="1"/>
          </p:nvPr>
        </p:nvSpPr>
        <p:spPr>
          <a:xfrm>
            <a:off x="311700" y="1097225"/>
            <a:ext cx="8520600" cy="3150900"/>
          </a:xfrm>
          <a:prstGeom prst="rect">
            <a:avLst/>
          </a:prstGeom>
        </p:spPr>
        <p:txBody>
          <a:bodyPr lIns="91425" tIns="91425" rIns="91425" bIns="91425" anchor="t" anchorCtr="0">
            <a:noAutofit/>
          </a:bodyPr>
          <a:lstStyle/>
          <a:p>
            <a:pPr marL="514350" lvl="0" indent="-285750" rtl="0">
              <a:spcBef>
                <a:spcPts val="0"/>
              </a:spcBef>
              <a:buFont typeface="Arial"/>
              <a:buChar char="•"/>
            </a:pPr>
            <a:r>
              <a:rPr lang="en" b="1" dirty="0"/>
              <a:t>Phishing</a:t>
            </a:r>
            <a:r>
              <a:rPr lang="en" dirty="0"/>
              <a:t> was one of the nine most common online frauds concerning the banks and financial institutions of the developed world.</a:t>
            </a:r>
          </a:p>
          <a:p>
            <a:pPr marL="514350" lvl="0" indent="-285750">
              <a:spcBef>
                <a:spcPts val="0"/>
              </a:spcBef>
              <a:buFont typeface="Arial"/>
              <a:buChar char="•"/>
            </a:pPr>
            <a:r>
              <a:rPr lang="en-US" dirty="0"/>
              <a:t>T</a:t>
            </a:r>
            <a:r>
              <a:rPr lang="en" dirty="0" smtClean="0"/>
              <a:t>he </a:t>
            </a:r>
            <a:r>
              <a:rPr lang="en" b="1" dirty="0"/>
              <a:t>balance</a:t>
            </a:r>
            <a:r>
              <a:rPr lang="en" dirty="0"/>
              <a:t> between the security of an online transaction and convenience.</a:t>
            </a:r>
          </a:p>
          <a:p>
            <a:pPr lvl="0">
              <a:spcBef>
                <a:spcPts val="0"/>
              </a:spcBef>
              <a:spcAft>
                <a:spcPts val="0"/>
              </a:spcAft>
              <a:buClr>
                <a:schemeClr val="dk1"/>
              </a:buClr>
              <a:buSzPct val="61111"/>
              <a:buFont typeface="Arial"/>
              <a:buNone/>
            </a:pPr>
            <a:r>
              <a:rPr lang="en" dirty="0"/>
              <a:t>		 	 	 		</a:t>
            </a:r>
          </a:p>
          <a:p>
            <a:pPr lvl="0" rtl="0">
              <a:spcBef>
                <a:spcPts val="0"/>
              </a:spcBef>
              <a:spcAft>
                <a:spcPts val="0"/>
              </a:spcAft>
              <a:buNone/>
            </a:pPr>
            <a:r>
              <a:rPr lang="en" dirty="0"/>
              <a:t>				 	 	 		</a:t>
            </a:r>
          </a:p>
          <a:p>
            <a:pPr lvl="0" rtl="0">
              <a:spcBef>
                <a:spcPts val="0"/>
              </a:spcBef>
              <a:spcAft>
                <a:spcPts val="0"/>
              </a:spcAft>
              <a:buNone/>
            </a:pPr>
            <a:r>
              <a:rPr lang="en" dirty="0"/>
              <a:t>			</a:t>
            </a:r>
          </a:p>
          <a:p>
            <a:pPr lvl="0" rtl="0">
              <a:spcBef>
                <a:spcPts val="0"/>
              </a:spcBef>
              <a:spcAft>
                <a:spcPts val="0"/>
              </a:spcAft>
              <a:buNone/>
            </a:pPr>
            <a:endParaRPr sz="1000" dirty="0"/>
          </a:p>
          <a:p>
            <a:pPr lvl="0" rtl="0">
              <a:spcBef>
                <a:spcPts val="0"/>
              </a:spcBef>
              <a:spcAft>
                <a:spcPts val="0"/>
              </a:spcAft>
              <a:buNone/>
            </a:pPr>
            <a:r>
              <a:rPr lang="en" dirty="0"/>
              <a:t>				</a:t>
            </a:r>
          </a:p>
          <a:p>
            <a:pPr lvl="0" rtl="0">
              <a:spcBef>
                <a:spcPts val="0"/>
              </a:spcBef>
              <a:spcAft>
                <a:spcPts val="0"/>
              </a:spcAft>
              <a:buNone/>
            </a:pPr>
            <a:r>
              <a:rPr lang="en" dirty="0"/>
              <a:t>			</a:t>
            </a:r>
          </a:p>
          <a:p>
            <a:pPr lvl="0" rtl="0">
              <a:spcBef>
                <a:spcPts val="0"/>
              </a:spcBef>
              <a:spcAft>
                <a:spcPts val="0"/>
              </a:spcAft>
              <a:buNone/>
            </a:pPr>
            <a:r>
              <a:rPr lang="en" dirty="0"/>
              <a:t>		</a:t>
            </a:r>
          </a:p>
          <a:p>
            <a:pPr lvl="0">
              <a:spcBef>
                <a:spcPts val="0"/>
              </a:spcBef>
              <a:spcAft>
                <a:spcPts val="0"/>
              </a:spcAft>
              <a:buClr>
                <a:schemeClr val="dk1"/>
              </a:buClr>
              <a:buSzPct val="61111"/>
              <a:buFont typeface="Arial"/>
              <a:buNone/>
            </a:pPr>
            <a:r>
              <a:rPr lang="en" dirty="0"/>
              <a:t>	</a:t>
            </a:r>
          </a:p>
          <a:p>
            <a:pPr lvl="0">
              <a:spcBef>
                <a:spcPts val="0"/>
              </a:spcBef>
              <a:spcAft>
                <a:spcPts val="0"/>
              </a:spcAft>
              <a:buClr>
                <a:schemeClr val="dk1"/>
              </a:buClr>
              <a:buSzPct val="61111"/>
              <a:buFont typeface="Arial"/>
              <a:buNone/>
            </a:pPr>
            <a:r>
              <a:rPr lang="en" dirty="0"/>
              <a:t>				</a:t>
            </a:r>
          </a:p>
          <a:p>
            <a:pPr lvl="0">
              <a:spcBef>
                <a:spcPts val="0"/>
              </a:spcBef>
              <a:spcAft>
                <a:spcPts val="0"/>
              </a:spcAft>
              <a:buClr>
                <a:schemeClr val="dk1"/>
              </a:buClr>
              <a:buSzPct val="61111"/>
              <a:buFont typeface="Arial"/>
              <a:buNone/>
            </a:pPr>
            <a:r>
              <a:rPr lang="en" dirty="0"/>
              <a:t>					</a:t>
            </a:r>
          </a:p>
          <a:p>
            <a:pPr lvl="0">
              <a:spcBef>
                <a:spcPts val="0"/>
              </a:spcBef>
              <a:spcAft>
                <a:spcPts val="0"/>
              </a:spcAft>
              <a:buClr>
                <a:schemeClr val="dk1"/>
              </a:buClr>
              <a:buSzPct val="110000"/>
              <a:buFont typeface="Arial"/>
              <a:buNone/>
            </a:pPr>
            <a:endParaRPr sz="1000" dirty="0"/>
          </a:p>
          <a:p>
            <a:pPr lvl="0">
              <a:spcBef>
                <a:spcPts val="0"/>
              </a:spcBef>
              <a:spcAft>
                <a:spcPts val="0"/>
              </a:spcAft>
              <a:buClr>
                <a:schemeClr val="dk1"/>
              </a:buClr>
              <a:buSzPct val="61111"/>
              <a:buFont typeface="Arial"/>
              <a:buNone/>
            </a:pPr>
            <a:r>
              <a:rPr lang="en" dirty="0"/>
              <a:t>				</a:t>
            </a:r>
          </a:p>
          <a:p>
            <a:pPr lvl="0">
              <a:spcBef>
                <a:spcPts val="0"/>
              </a:spcBef>
              <a:spcAft>
                <a:spcPts val="0"/>
              </a:spcAft>
              <a:buClr>
                <a:schemeClr val="dk1"/>
              </a:buClr>
              <a:buSzPct val="61111"/>
              <a:buFont typeface="Arial"/>
              <a:buNone/>
            </a:pPr>
            <a:r>
              <a:rPr lang="en" dirty="0"/>
              <a:t>			</a:t>
            </a:r>
          </a:p>
          <a:p>
            <a:pPr lvl="0">
              <a:spcBef>
                <a:spcPts val="0"/>
              </a:spcBef>
              <a:spcAft>
                <a:spcPts val="0"/>
              </a:spcAft>
              <a:buClr>
                <a:schemeClr val="dk1"/>
              </a:buClr>
              <a:buSzPct val="61111"/>
              <a:buFont typeface="Arial"/>
              <a:buNone/>
            </a:pPr>
            <a:r>
              <a:rPr lang="en" dirty="0"/>
              <a:t>		</a:t>
            </a:r>
          </a:p>
          <a:p>
            <a:pPr lvl="0">
              <a:spcBef>
                <a:spcPts val="0"/>
              </a:spcBef>
              <a:buNone/>
            </a:pPr>
            <a:endParaRPr dirty="0"/>
          </a:p>
          <a:p>
            <a:pPr lvl="0">
              <a:spcBef>
                <a:spcPts val="0"/>
              </a:spcBef>
              <a:buNone/>
            </a:pPr>
            <a:endParaRPr dirty="0"/>
          </a:p>
          <a:p>
            <a:pPr lvl="0">
              <a:spcBef>
                <a:spcPts val="0"/>
              </a:spcBef>
              <a:buNone/>
            </a:pPr>
            <a:r>
              <a:rPr lang="en" dirty="0"/>
              <a:t> </a:t>
            </a:r>
          </a:p>
        </p:txBody>
      </p:sp>
      <p:pic>
        <p:nvPicPr>
          <p:cNvPr id="207" name="Shape 207"/>
          <p:cNvPicPr preferRelativeResize="0"/>
          <p:nvPr/>
        </p:nvPicPr>
        <p:blipFill>
          <a:blip r:embed="rId3">
            <a:alphaModFix/>
          </a:blip>
          <a:stretch>
            <a:fillRect/>
          </a:stretch>
        </p:blipFill>
        <p:spPr>
          <a:xfrm>
            <a:off x="1646000" y="2501825"/>
            <a:ext cx="5357574" cy="1999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Thanks </a:t>
            </a:r>
          </a:p>
        </p:txBody>
      </p:sp>
      <p:pic>
        <p:nvPicPr>
          <p:cNvPr id="213" name="Shape 213"/>
          <p:cNvPicPr preferRelativeResize="0"/>
          <p:nvPr/>
        </p:nvPicPr>
        <p:blipFill>
          <a:blip r:embed="rId3">
            <a:alphaModFix/>
          </a:blip>
          <a:stretch>
            <a:fillRect/>
          </a:stretch>
        </p:blipFill>
        <p:spPr>
          <a:xfrm>
            <a:off x="1330962" y="1177950"/>
            <a:ext cx="6482074" cy="32410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Background </a:t>
            </a:r>
          </a:p>
        </p:txBody>
      </p:sp>
      <p:sp>
        <p:nvSpPr>
          <p:cNvPr id="82" name="Shape 82"/>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a:t>Internet banking refers to systems that enable bank customers to access accounts and general information on bank products and services through a personal computer (PC) or other intelligent devices. </a:t>
            </a:r>
          </a:p>
          <a:p>
            <a:pPr lvl="0">
              <a:spcBef>
                <a:spcPts val="0"/>
              </a:spcBef>
              <a:buNone/>
            </a:pPr>
            <a:endParaRPr/>
          </a:p>
          <a:p>
            <a:pPr lvl="0">
              <a:spcBef>
                <a:spcPts val="0"/>
              </a:spcBef>
              <a:buNone/>
            </a:pPr>
            <a:endParaRPr/>
          </a:p>
        </p:txBody>
      </p:sp>
      <p:pic>
        <p:nvPicPr>
          <p:cNvPr id="83" name="Shape 83"/>
          <p:cNvPicPr preferRelativeResize="0"/>
          <p:nvPr/>
        </p:nvPicPr>
        <p:blipFill>
          <a:blip r:embed="rId3">
            <a:alphaModFix/>
          </a:blip>
          <a:stretch>
            <a:fillRect/>
          </a:stretch>
        </p:blipFill>
        <p:spPr>
          <a:xfrm>
            <a:off x="4775662" y="2475400"/>
            <a:ext cx="4181475" cy="2343150"/>
          </a:xfrm>
          <a:prstGeom prst="rect">
            <a:avLst/>
          </a:prstGeom>
          <a:noFill/>
          <a:ln>
            <a:noFill/>
          </a:ln>
        </p:spPr>
      </p:pic>
      <p:pic>
        <p:nvPicPr>
          <p:cNvPr id="84" name="Shape 84"/>
          <p:cNvPicPr preferRelativeResize="0"/>
          <p:nvPr/>
        </p:nvPicPr>
        <p:blipFill>
          <a:blip r:embed="rId4">
            <a:alphaModFix/>
          </a:blip>
          <a:stretch>
            <a:fillRect/>
          </a:stretch>
        </p:blipFill>
        <p:spPr>
          <a:xfrm>
            <a:off x="727578" y="2512253"/>
            <a:ext cx="3410375" cy="22694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History (Timeline)  </a:t>
            </a:r>
          </a:p>
        </p:txBody>
      </p:sp>
      <p:sp>
        <p:nvSpPr>
          <p:cNvPr id="90" name="Shape 90"/>
          <p:cNvSpPr txBox="1">
            <a:spLocks noGrp="1"/>
          </p:cNvSpPr>
          <p:nvPr>
            <p:ph type="body" idx="1"/>
          </p:nvPr>
        </p:nvSpPr>
        <p:spPr>
          <a:xfrm>
            <a:off x="413550" y="1145825"/>
            <a:ext cx="8180100" cy="3411000"/>
          </a:xfrm>
          <a:prstGeom prst="rect">
            <a:avLst/>
          </a:prstGeom>
        </p:spPr>
        <p:txBody>
          <a:bodyPr lIns="91425" tIns="91425" rIns="91425" bIns="91425" anchor="t" anchorCtr="0">
            <a:noAutofit/>
          </a:bodyPr>
          <a:lstStyle/>
          <a:p>
            <a:pPr lvl="0">
              <a:spcBef>
                <a:spcPts val="0"/>
              </a:spcBef>
              <a:buNone/>
            </a:pPr>
            <a:r>
              <a:rPr lang="en" sz="1400" b="1"/>
              <a:t>1983</a:t>
            </a:r>
            <a:r>
              <a:rPr lang="en" sz="1400"/>
              <a:t>- Bank of Scotland offers Nottingham Building Society customers the first internet banking services in the UK and call it “Home Links”</a:t>
            </a:r>
          </a:p>
          <a:p>
            <a:pPr lvl="0">
              <a:spcBef>
                <a:spcPts val="0"/>
              </a:spcBef>
              <a:buNone/>
            </a:pPr>
            <a:r>
              <a:rPr lang="en" sz="1400" b="1"/>
              <a:t>1994</a:t>
            </a:r>
            <a:r>
              <a:rPr lang="en" sz="1400"/>
              <a:t>- </a:t>
            </a:r>
            <a:r>
              <a:rPr lang="en" sz="1400" b="1"/>
              <a:t>Online banking</a:t>
            </a:r>
            <a:r>
              <a:rPr lang="en" sz="1400"/>
              <a:t> is built into Microsoft Money personal finance software. 100,000 household begins access bank accounts online.</a:t>
            </a:r>
          </a:p>
          <a:p>
            <a:pPr lvl="0">
              <a:spcBef>
                <a:spcPts val="0"/>
              </a:spcBef>
              <a:buNone/>
            </a:pPr>
            <a:r>
              <a:rPr lang="en" sz="1400" b="1"/>
              <a:t>2001</a:t>
            </a:r>
            <a:r>
              <a:rPr lang="en" sz="1400"/>
              <a:t>-19 million households are accessing bank accounts online</a:t>
            </a:r>
          </a:p>
          <a:p>
            <a:pPr lvl="0">
              <a:spcBef>
                <a:spcPts val="0"/>
              </a:spcBef>
              <a:buNone/>
            </a:pPr>
            <a:r>
              <a:rPr lang="en" sz="1400" b="1"/>
              <a:t>2005</a:t>
            </a:r>
            <a:r>
              <a:rPr lang="en" sz="1400"/>
              <a:t>-</a:t>
            </a:r>
            <a:r>
              <a:rPr lang="en" sz="1400" b="1"/>
              <a:t>FFIEC</a:t>
            </a:r>
            <a:r>
              <a:rPr lang="en" sz="1400"/>
              <a:t> begins to announces rules and regulation for online banking regarding customers awareness programs and security measures  </a:t>
            </a:r>
          </a:p>
          <a:p>
            <a:pPr lvl="0">
              <a:spcBef>
                <a:spcPts val="0"/>
              </a:spcBef>
              <a:buNone/>
            </a:pPr>
            <a:r>
              <a:rPr lang="en" sz="1400" b="1"/>
              <a:t>Direct Bank</a:t>
            </a:r>
            <a:r>
              <a:rPr lang="en" sz="1400"/>
              <a:t> begins to offer their services primarily online: ING Direct, PC Financial, First Direct, HSBC Direct, and eTrade Direct. </a:t>
            </a:r>
          </a:p>
          <a:p>
            <a:pPr lvl="0">
              <a:spcBef>
                <a:spcPts val="0"/>
              </a:spcBef>
              <a:buNone/>
            </a:pPr>
            <a:endParaRPr sz="1400"/>
          </a:p>
          <a:p>
            <a:pPr lvl="0">
              <a:spcBef>
                <a:spcPts val="0"/>
              </a:spcBef>
              <a:buNone/>
            </a:pPr>
            <a:endParaRPr sz="1400"/>
          </a:p>
          <a:p>
            <a:pPr lvl="0">
              <a:spcBef>
                <a:spcPts val="0"/>
              </a:spcBef>
              <a:buNone/>
            </a:pPr>
            <a:r>
              <a:rPr lang="en"/>
              <a:t> </a:t>
            </a: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History (Timeline)</a:t>
            </a:r>
          </a:p>
        </p:txBody>
      </p:sp>
      <p:sp>
        <p:nvSpPr>
          <p:cNvPr id="96" name="Shape 96"/>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 sz="1400" b="1" dirty="0"/>
              <a:t>Direct Bank</a:t>
            </a:r>
            <a:r>
              <a:rPr lang="en" sz="1400" dirty="0"/>
              <a:t> begins to offer their services primarily online: ING Direct, PC Financial, First Direct, HSBC Direct, and eTrade Direct. </a:t>
            </a:r>
          </a:p>
          <a:p>
            <a:pPr lvl="0">
              <a:spcBef>
                <a:spcPts val="0"/>
              </a:spcBef>
              <a:buClr>
                <a:schemeClr val="dk1"/>
              </a:buClr>
              <a:buSzPct val="78571"/>
              <a:buFont typeface="Arial"/>
              <a:buNone/>
            </a:pPr>
            <a:r>
              <a:rPr lang="en" sz="1400" b="1" dirty="0"/>
              <a:t>2007</a:t>
            </a:r>
            <a:r>
              <a:rPr lang="en" sz="1400" dirty="0"/>
              <a:t>- Apple launches </a:t>
            </a:r>
            <a:r>
              <a:rPr lang="en" sz="1400" b="1" dirty="0"/>
              <a:t>iPhone</a:t>
            </a:r>
            <a:r>
              <a:rPr lang="en" sz="1400" dirty="0"/>
              <a:t> and a shift from banking via  PC to via smartphone begins </a:t>
            </a:r>
          </a:p>
          <a:p>
            <a:pPr lvl="0">
              <a:spcBef>
                <a:spcPts val="0"/>
              </a:spcBef>
              <a:buNone/>
            </a:pPr>
            <a:r>
              <a:rPr lang="en" sz="1400" b="1" dirty="0"/>
              <a:t>2009</a:t>
            </a:r>
            <a:r>
              <a:rPr lang="en" sz="1400" dirty="0"/>
              <a:t>- 54 million house are accessing bank accounts online </a:t>
            </a:r>
          </a:p>
          <a:p>
            <a:pPr lvl="0">
              <a:spcBef>
                <a:spcPts val="0"/>
              </a:spcBef>
              <a:buNone/>
            </a:pPr>
            <a:r>
              <a:rPr lang="en" sz="1400" b="1" dirty="0"/>
              <a:t>2012</a:t>
            </a:r>
            <a:r>
              <a:rPr lang="en" sz="1400" dirty="0"/>
              <a:t>- Patco falls to a keyloggers and many fraudulents are made. Bank is able to block some transfer but not all. Court ruled bank provided reasonable protections. This decision was overturned and full of amount was paid back.</a:t>
            </a:r>
          </a:p>
          <a:p>
            <a:pPr lvl="0" rtl="0">
              <a:spcBef>
                <a:spcPts val="0"/>
              </a:spcBef>
              <a:buClr>
                <a:schemeClr val="dk1"/>
              </a:buClr>
              <a:buSzPct val="78571"/>
              <a:buFont typeface="Arial"/>
              <a:buNone/>
            </a:pPr>
            <a:r>
              <a:rPr lang="en" sz="1400" b="1" dirty="0"/>
              <a:t>2015</a:t>
            </a:r>
            <a:r>
              <a:rPr lang="en" sz="1400" dirty="0"/>
              <a:t>- the increase in mobile banking usage has reduced the need for bank branches, and more than 1600 branches shut down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p:cNvPicPr preferRelativeResize="0"/>
          <p:nvPr/>
        </p:nvPicPr>
        <p:blipFill>
          <a:blip r:embed="rId3">
            <a:alphaModFix/>
          </a:blip>
          <a:stretch>
            <a:fillRect/>
          </a:stretch>
        </p:blipFill>
        <p:spPr>
          <a:xfrm>
            <a:off x="1256612" y="461088"/>
            <a:ext cx="6630775" cy="4221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Trending </a:t>
            </a:r>
          </a:p>
        </p:txBody>
      </p:sp>
      <p:pic>
        <p:nvPicPr>
          <p:cNvPr id="107" name="Shape 107"/>
          <p:cNvPicPr preferRelativeResize="0"/>
          <p:nvPr/>
        </p:nvPicPr>
        <p:blipFill>
          <a:blip r:embed="rId3">
            <a:alphaModFix/>
          </a:blip>
          <a:stretch>
            <a:fillRect/>
          </a:stretch>
        </p:blipFill>
        <p:spPr>
          <a:xfrm>
            <a:off x="1101051" y="3140699"/>
            <a:ext cx="3145024" cy="1783549"/>
          </a:xfrm>
          <a:prstGeom prst="rect">
            <a:avLst/>
          </a:prstGeom>
          <a:noFill/>
          <a:ln>
            <a:noFill/>
          </a:ln>
        </p:spPr>
      </p:pic>
      <p:pic>
        <p:nvPicPr>
          <p:cNvPr id="108" name="Shape 108"/>
          <p:cNvPicPr preferRelativeResize="0"/>
          <p:nvPr/>
        </p:nvPicPr>
        <p:blipFill rotWithShape="1">
          <a:blip r:embed="rId4">
            <a:alphaModFix/>
          </a:blip>
          <a:srcRect l="-8108" t="-4054" b="-4054"/>
          <a:stretch/>
        </p:blipFill>
        <p:spPr>
          <a:xfrm>
            <a:off x="6309999" y="2737249"/>
            <a:ext cx="2701649" cy="2406249"/>
          </a:xfrm>
          <a:prstGeom prst="rect">
            <a:avLst/>
          </a:prstGeom>
          <a:noFill/>
          <a:ln>
            <a:noFill/>
          </a:ln>
        </p:spPr>
      </p:pic>
      <p:sp>
        <p:nvSpPr>
          <p:cNvPr id="109" name="Shape 109"/>
          <p:cNvSpPr txBox="1"/>
          <p:nvPr/>
        </p:nvSpPr>
        <p:spPr>
          <a:xfrm>
            <a:off x="888800" y="1076025"/>
            <a:ext cx="6950400" cy="17835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a:solidFill>
                  <a:srgbClr val="FFFFFF"/>
                </a:solidFill>
              </a:rPr>
              <a:t>An opportunity for the growth and promotion of internet banking/ mobile payment lies in chip-enabled EMV cards, as both store staff and consumers can become frustrated by how long it takes to complete a transaction with an EMV card — creating an opportunity to promote the speed of mobile payment services such as Apple Pay, Samsung Pay, and something others.</a:t>
            </a:r>
            <a:r>
              <a:rPr lang="en" sz="1800">
                <a:solidFill>
                  <a:srgbClr val="595959"/>
                </a:solidFill>
              </a:rPr>
              <a:t> </a:t>
            </a:r>
          </a:p>
          <a:p>
            <a:pPr lvl="0" rtl="0">
              <a:lnSpc>
                <a:spcPct val="115000"/>
              </a:lnSpc>
              <a:spcBef>
                <a:spcPts val="0"/>
              </a:spcBef>
              <a:spcAft>
                <a:spcPts val="1600"/>
              </a:spcAft>
              <a:buNone/>
            </a:pPr>
            <a:endParaRPr sz="18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Security Risk </a:t>
            </a:r>
          </a:p>
        </p:txBody>
      </p:sp>
      <p:sp>
        <p:nvSpPr>
          <p:cNvPr id="121" name="Shape 121"/>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a:t>A major challenge for the adoption of mobile banking is the perception of insecurity.</a:t>
            </a:r>
          </a:p>
          <a:p>
            <a:pPr lvl="0">
              <a:spcBef>
                <a:spcPts val="0"/>
              </a:spcBef>
              <a:buNone/>
            </a:pPr>
            <a:r>
              <a:rPr lang="en"/>
              <a:t>In the survey conducted by the Federal Reserve 2016, 73% consumers with mobile phone and bank accounts who don’t use mobile banking is that they concerned about security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rtl="0">
              <a:spcBef>
                <a:spcPts val="0"/>
              </a:spcBef>
              <a:buNone/>
            </a:pPr>
            <a:r>
              <a:rPr lang="en"/>
              <a:t>Security Risk </a:t>
            </a:r>
          </a:p>
        </p:txBody>
      </p:sp>
      <p:sp>
        <p:nvSpPr>
          <p:cNvPr id="127" name="Shape 127"/>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a:t>Mobile devices have a smaller form factor and therefore are more susceptible to loss or theft</a:t>
            </a:r>
          </a:p>
          <a:p>
            <a:pPr lvl="0">
              <a:spcBef>
                <a:spcPts val="0"/>
              </a:spcBef>
              <a:buNone/>
            </a:pPr>
            <a:r>
              <a:rPr lang="en"/>
              <a:t>Mobile devices are more personal and therefore there’s a tendency for users to store personal and sensitive information </a:t>
            </a:r>
          </a:p>
          <a:p>
            <a:pPr lvl="0" rtl="0">
              <a:spcBef>
                <a:spcPts val="0"/>
              </a:spcBef>
              <a:buNone/>
            </a:pPr>
            <a:r>
              <a:rPr lang="en"/>
              <a:t>Security controls and tools available have not matured adequately</a:t>
            </a:r>
          </a:p>
        </p:txBody>
      </p:sp>
    </p:spTree>
  </p:cSld>
  <p:clrMapOvr>
    <a:masterClrMapping/>
  </p:clrMapOvr>
</p:sld>
</file>

<file path=ppt/theme/theme1.xml><?xml version="1.0" encoding="utf-8"?>
<a:theme xmlns:a="http://schemas.openxmlformats.org/drawingml/2006/main" name="blue-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1391</Words>
  <Application>Microsoft Macintosh PowerPoint</Application>
  <PresentationFormat>On-screen Show (16:9)</PresentationFormat>
  <Paragraphs>139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blue-gold</vt:lpstr>
      <vt:lpstr>Mobile payment/ Internet banking</vt:lpstr>
      <vt:lpstr>Agenda</vt:lpstr>
      <vt:lpstr>Background </vt:lpstr>
      <vt:lpstr>History (Timeline)  </vt:lpstr>
      <vt:lpstr>History (Timeline)</vt:lpstr>
      <vt:lpstr>PowerPoint Presentation</vt:lpstr>
      <vt:lpstr>Trending </vt:lpstr>
      <vt:lpstr>Security Risk </vt:lpstr>
      <vt:lpstr>Security Risk </vt:lpstr>
      <vt:lpstr>Security Risk </vt:lpstr>
      <vt:lpstr>Security Risk </vt:lpstr>
      <vt:lpstr>Reputational Risk </vt:lpstr>
      <vt:lpstr>Reputational Risk  </vt:lpstr>
      <vt:lpstr>Managing Reputational Risk</vt:lpstr>
      <vt:lpstr>Compliance</vt:lpstr>
      <vt:lpstr>Staying Ahead of Compliance</vt:lpstr>
      <vt:lpstr>Money Laundering Risks</vt:lpstr>
      <vt:lpstr>Controls - Money Laundering</vt:lpstr>
      <vt:lpstr>Operational Risk</vt:lpstr>
      <vt:lpstr>Controls</vt:lpstr>
      <vt:lpstr>PowerPoint Presentation</vt:lpstr>
      <vt:lpstr>Residual Risk</vt:lpstr>
      <vt:lpstr>Thanks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payment/ Internet banking</dc:title>
  <cp:lastModifiedBy>Jianhui Chen</cp:lastModifiedBy>
  <cp:revision>3</cp:revision>
  <dcterms:modified xsi:type="dcterms:W3CDTF">2016-12-07T01:34:55Z</dcterms:modified>
</cp:coreProperties>
</file>