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http://www.thefiscaltimes.com/Columns/2016/09/13/Real-Scandal-Wells-Fargo-Execs-Got-Rich-Sandbagging-Clients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rgbClr val="FF0000"/>
                </a:solidFill>
                <a:highlight>
                  <a:srgbClr val="FFFFFF"/>
                </a:highlight>
              </a:rPr>
              <a:t>Unreasonable corporate expectations pushed employees to break the rules</a:t>
            </a: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http://fortune.com/2016/10/12/wells-fargo-fake-accounts-scandal/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http://fortune.com/2016/10/18/wells-fargo-sec-john-stumpf/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/>
          <p:nvPr/>
        </p:nvSpPr>
        <p:spPr>
          <a:xfrm rot="10800000" flipH="1">
            <a:off x="5410200" y="3897009"/>
            <a:ext cx="3733800" cy="192023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Shape 27"/>
          <p:cNvSpPr/>
          <p:nvPr/>
        </p:nvSpPr>
        <p:spPr>
          <a:xfrm rot="10800000" flipH="1">
            <a:off x="5410200" y="4115166"/>
            <a:ext cx="3733800" cy="9143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Shape 28"/>
          <p:cNvSpPr/>
          <p:nvPr/>
        </p:nvSpPr>
        <p:spPr>
          <a:xfrm rot="10800000" flipH="1">
            <a:off x="5410200" y="4164403"/>
            <a:ext cx="1965959" cy="18287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Shape 29"/>
          <p:cNvSpPr/>
          <p:nvPr/>
        </p:nvSpPr>
        <p:spPr>
          <a:xfrm rot="10800000" flipH="1">
            <a:off x="5410200" y="4199572"/>
            <a:ext cx="1965959" cy="9143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410200" y="3962400"/>
            <a:ext cx="3063240" cy="2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7376507" y="4060982"/>
            <a:ext cx="1600199" cy="36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0" y="3649662"/>
            <a:ext cx="9144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3675526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Shape 34"/>
          <p:cNvSpPr/>
          <p:nvPr/>
        </p:nvSpPr>
        <p:spPr>
          <a:xfrm rot="10800000" flipH="1">
            <a:off x="6414051" y="3643089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0"/>
            <a:ext cx="9144000" cy="3701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008" marR="0" lvl="0" indent="-507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705600" y="4206239"/>
            <a:ext cx="96011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320088" y="1135"/>
            <a:ext cx="747711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409443" y="297179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863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4991100" y="2933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863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863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marR="0" lvl="0" indent="-7619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21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371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3131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873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690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371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3131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873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690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1999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81000" y="2244969"/>
            <a:ext cx="4041648" cy="457200"/>
          </a:xfrm>
          <a:prstGeom prst="rect">
            <a:avLst/>
          </a:prstGeom>
          <a:solidFill>
            <a:srgbClr val="BA1500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20" marR="0" lvl="0" indent="-7619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721225" y="2244969"/>
            <a:ext cx="4041774" cy="457200"/>
          </a:xfrm>
          <a:prstGeom prst="rect">
            <a:avLst/>
          </a:prstGeom>
          <a:solidFill>
            <a:srgbClr val="BA1500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20" marR="0" lvl="0" indent="-7619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381000" y="2708518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371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249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1000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817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718303" y="2708518"/>
            <a:ext cx="4041774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371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1249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1107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1000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817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583679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353496" y="2010726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" marR="0" lvl="0" indent="-9144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1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609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741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746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-5400000">
            <a:off x="3393016" y="3156576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403670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088442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Georgia"/>
              <a:buNone/>
              <a:defRPr sz="1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251968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225044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201675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183388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366817"/>
            <a:ext cx="9144000" cy="84406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4000" cy="3106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308276"/>
            <a:ext cx="9144001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 rot="10800000" flipH="1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 rot="10800000" flipH="1">
            <a:off x="5410200" y="440112"/>
            <a:ext cx="3733800" cy="18003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407339" y="497504"/>
            <a:ext cx="3063240" cy="2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373646" y="588943"/>
            <a:ext cx="1600199" cy="36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9084965" y="-2001"/>
            <a:ext cx="57625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9044481" y="-2001"/>
            <a:ext cx="27431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9025428" y="-2001"/>
            <a:ext cx="9143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8975422" y="-2001"/>
            <a:ext cx="27431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8915677" y="379"/>
            <a:ext cx="54863" cy="58521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8873475" y="379"/>
            <a:ext cx="9143" cy="585215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8635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marR="0" lvl="1" indent="-86868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marR="0" lvl="2" indent="-72644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marR="0" lvl="3" indent="-61975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marR="0" lvl="4" indent="-56388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nbc.com/2016/10/24/wells-fargo-fallout-could-tally-4-billion-dollars-in-revenue-up-to-30-percent-customer-drop-study-says.html" TargetMode="External"/><Relationship Id="rId4" Type="http://schemas.openxmlformats.org/officeDocument/2006/relationships/hyperlink" Target="http://www.forbes.com/sites/maggiemcgrath/2016/09/08/wells-fargo-fined-185-million-for-opening-accounts-without-customers-knowledg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mn0ZopfoKN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youtube.com/watch?v=mn0ZopfoKNY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457200" y="2133600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400" b="1" i="0" u="sng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Wells Fargo Identity theft incident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5334000" y="4495800"/>
            <a:ext cx="3657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3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Vu Do</a:t>
            </a:r>
          </a:p>
          <a:p>
            <a:pPr marL="64008" marR="0" lvl="0" indent="-507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3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Yang Li Kang</a:t>
            </a:r>
          </a:p>
          <a:p>
            <a:pPr marL="64008" marR="0" lvl="0" indent="-507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3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Deepali Kochhar</a:t>
            </a:r>
          </a:p>
          <a:p>
            <a:pPr marL="64008" marR="0" lvl="0" indent="-507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3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Said </a:t>
            </a:r>
            <a:r>
              <a:rPr lang="en-US" sz="2300"/>
              <a:t>O</a:t>
            </a:r>
            <a:r>
              <a:rPr lang="en-US" sz="23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uedraogo</a:t>
            </a:r>
          </a:p>
          <a:p>
            <a:pPr marL="64008" marR="0" lvl="0" indent="-507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3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Alexandra Adje</a:t>
            </a:r>
          </a:p>
          <a:p>
            <a:pPr marL="64008" marR="0" lvl="0" indent="-507" algn="r" rtl="0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0" name="Shape 110" descr="Image result for wells far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495800"/>
            <a:ext cx="1676399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“Gr-eight initiative”</a:t>
            </a:r>
          </a:p>
          <a:p>
            <a: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Add-on eight products per household.</a:t>
            </a:r>
          </a:p>
          <a:p>
            <a: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Wells Fargo regional managers gave their branch offices daily quotas to “cross-sell” financial products to existing customers.</a:t>
            </a:r>
          </a:p>
          <a:p>
            <a: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Employees who missed sales quotas would have to work weekends, stay late to catch up and also threatened with firing.</a:t>
            </a:r>
          </a:p>
          <a:p>
            <a: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Huge enforcement of meeting quotas but not how quotas are met.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500">
              <a:solidFill>
                <a:srgbClr val="151515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256" name="Shape 256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57" name="Shape 257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</a:t>
            </a:r>
          </a:p>
        </p:txBody>
      </p:sp>
      <p:sp>
        <p:nvSpPr>
          <p:cNvPr id="258" name="Shape 258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259" name="Shape 259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</a:t>
            </a:r>
          </a:p>
        </p:txBody>
      </p:sp>
      <p:sp>
        <p:nvSpPr>
          <p:cNvPr id="260" name="Shape 260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95850" y="1444825"/>
            <a:ext cx="8291100" cy="71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Strict Control of Sales Quota</a:t>
            </a:r>
            <a:r>
              <a:rPr lang="en-US" sz="4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2" name="Shape 262" descr="Image result for wells far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4700" y="6183875"/>
            <a:ext cx="586200" cy="5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250" y="4495275"/>
            <a:ext cx="4189900" cy="207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1309550"/>
            <a:ext cx="8229600" cy="9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/>
              <a:t>Recommendations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</a:p>
        </p:txBody>
      </p:sp>
      <p:sp>
        <p:nvSpPr>
          <p:cNvPr id="270" name="Shape 270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271" name="Shape 271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72" name="Shape 272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 </a:t>
            </a:r>
          </a:p>
        </p:txBody>
      </p:sp>
      <p:sp>
        <p:nvSpPr>
          <p:cNvPr id="273" name="Shape 273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274" name="Shape 274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  <p:pic>
        <p:nvPicPr>
          <p:cNvPr id="275" name="Shape 275" descr="Image result for wells far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4700" y="6183875"/>
            <a:ext cx="586200" cy="5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563250" y="2116100"/>
            <a:ext cx="8229600" cy="396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Eliminate product sales goals (root cause)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 new metrics to measure employee effort and rebuild trust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Audit committee that will rewiew customers accounts on a quarterly based</a:t>
            </a: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customer account for irregularities</a:t>
            </a: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a closer look to dormant accounts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a confirmation letter to customers when they open new accounts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Daily new accounts summary report send to manager 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Reinforce bank EthicsLine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278" name="Shape 278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79" name="Shape 279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</a:t>
            </a:r>
          </a:p>
        </p:txBody>
      </p:sp>
      <p:sp>
        <p:nvSpPr>
          <p:cNvPr id="280" name="Shape 280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281" name="Shape 281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</a:t>
            </a:r>
          </a:p>
        </p:txBody>
      </p:sp>
      <p:sp>
        <p:nvSpPr>
          <p:cNvPr id="282" name="Shape 282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Any Questions?</a:t>
            </a:r>
          </a:p>
        </p:txBody>
      </p:sp>
      <p:pic>
        <p:nvPicPr>
          <p:cNvPr id="288" name="Shape 288" descr="faq.jpg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056499" y="1927650"/>
            <a:ext cx="535665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6413150" y="5097175"/>
            <a:ext cx="2353800" cy="5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/>
              <a:t>Thank you!</a:t>
            </a:r>
          </a:p>
        </p:txBody>
      </p:sp>
      <p:pic>
        <p:nvPicPr>
          <p:cNvPr id="290" name="Shape 290" descr="Image result for wells far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4700" y="6183875"/>
            <a:ext cx="586200" cy="5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404750"/>
            <a:ext cx="8229600" cy="416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Wells Fargo - Financial Services Company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Headquarter in San Francisco, CA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Founded March 18, 1852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Provide service in banking, mortgage, investing, credit card, insurance, and consumer and commercial financial services.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309550"/>
            <a:ext cx="8229600" cy="9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  <a:p>
            <a:pPr lvl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/>
              <a:t>Background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0" y="986175"/>
            <a:ext cx="13191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118" name="Shape 118"/>
          <p:cNvSpPr/>
          <p:nvPr/>
        </p:nvSpPr>
        <p:spPr>
          <a:xfrm>
            <a:off x="13225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119" name="Shape 119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</a:t>
            </a:r>
          </a:p>
        </p:txBody>
      </p:sp>
      <p:sp>
        <p:nvSpPr>
          <p:cNvPr id="120" name="Shape 120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121" name="Shape 121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</a:t>
            </a:r>
          </a:p>
        </p:txBody>
      </p:sp>
      <p:sp>
        <p:nvSpPr>
          <p:cNvPr id="122" name="Shape 122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  <p:pic>
        <p:nvPicPr>
          <p:cNvPr id="123" name="Shape 123" descr="Image result for wells far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4700" y="6183875"/>
            <a:ext cx="586200" cy="5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1309550"/>
            <a:ext cx="8229600" cy="9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  <a:p>
            <a:pPr lvl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/>
              <a:t>Issues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</a:p>
        </p:txBody>
      </p:sp>
      <p:sp>
        <p:nvSpPr>
          <p:cNvPr id="130" name="Shape 130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131" name="Shape 131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132" name="Shape 132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 </a:t>
            </a:r>
          </a:p>
        </p:txBody>
      </p:sp>
      <p:sp>
        <p:nvSpPr>
          <p:cNvPr id="133" name="Shape 133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134" name="Shape 134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33000" y="2155075"/>
            <a:ext cx="8053800" cy="43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200">
                <a:solidFill>
                  <a:schemeClr val="dk1"/>
                </a:solidFill>
              </a:rPr>
              <a:t>Managers hound employees to meet unreachable quotas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200">
                <a:solidFill>
                  <a:schemeClr val="dk1"/>
                </a:solidFill>
              </a:rPr>
              <a:t>Employees had access to customer’s personal information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200">
                <a:solidFill>
                  <a:schemeClr val="dk1"/>
                </a:solidFill>
              </a:rPr>
              <a:t>Employees subscribed customers to products </a:t>
            </a: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0000"/>
              <a:buChar char="○"/>
            </a:pPr>
            <a:r>
              <a:rPr lang="en-US" sz="2000">
                <a:solidFill>
                  <a:schemeClr val="accent2"/>
                </a:solidFill>
              </a:rPr>
              <a:t>Forge Data</a:t>
            </a: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buClr>
                <a:srgbClr val="9B2D1F"/>
              </a:buClr>
              <a:buSzPct val="100000"/>
              <a:buChar char="○"/>
            </a:pPr>
            <a:r>
              <a:rPr lang="en-US" sz="2000">
                <a:solidFill>
                  <a:srgbClr val="9B2D1F"/>
                </a:solidFill>
              </a:rPr>
              <a:t>Enroll into Online Banking &amp; Bill-Paying products</a:t>
            </a: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buClr>
                <a:srgbClr val="9B2D1F"/>
              </a:buClr>
              <a:buSzPct val="100000"/>
              <a:buChar char="○"/>
            </a:pPr>
            <a:r>
              <a:rPr lang="en-US" sz="2000">
                <a:solidFill>
                  <a:srgbClr val="9B2D1F"/>
                </a:solidFill>
              </a:rPr>
              <a:t>Open credit card account</a:t>
            </a: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buClr>
                <a:srgbClr val="9B2D1F"/>
              </a:buClr>
              <a:buSzPct val="100000"/>
              <a:buChar char="○"/>
            </a:pPr>
            <a:r>
              <a:rPr lang="en-US" sz="2000">
                <a:solidFill>
                  <a:srgbClr val="9B2D1F"/>
                </a:solidFill>
              </a:rPr>
              <a:t>Receive compensation for each new enrollment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200">
                <a:solidFill>
                  <a:schemeClr val="dk1"/>
                </a:solidFill>
              </a:rPr>
              <a:t>2 million ghost deposit &amp; credit card accounts were opened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200">
                <a:solidFill>
                  <a:schemeClr val="dk1"/>
                </a:solidFill>
              </a:rPr>
              <a:t>Drove customer to purchase identity theft protection 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200">
                <a:solidFill>
                  <a:schemeClr val="dk1"/>
                </a:solidFill>
              </a:rPr>
              <a:t>Fired 5,300 employees link to the scandal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6" name="Shape 136" descr="Image result for wells far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4700" y="6183875"/>
            <a:ext cx="586200" cy="5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138" name="Shape 138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139" name="Shape 139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</a:t>
            </a:r>
          </a:p>
        </p:txBody>
      </p:sp>
      <p:sp>
        <p:nvSpPr>
          <p:cNvPr id="140" name="Shape 140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141" name="Shape 141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</a:t>
            </a:r>
          </a:p>
        </p:txBody>
      </p:sp>
      <p:sp>
        <p:nvSpPr>
          <p:cNvPr id="142" name="Shape 142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-351700" y="1451000"/>
            <a:ext cx="9495600" cy="9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u="sng"/>
              <a:t>Root Cause</a:t>
            </a:r>
            <a:r>
              <a:rPr lang="en-US"/>
              <a:t>: Unreasonable corporate expectations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</a:p>
        </p:txBody>
      </p:sp>
      <p:sp>
        <p:nvSpPr>
          <p:cNvPr id="149" name="Shape 149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150" name="Shape 150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151" name="Shape 151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 </a:t>
            </a:r>
          </a:p>
        </p:txBody>
      </p:sp>
      <p:sp>
        <p:nvSpPr>
          <p:cNvPr id="152" name="Shape 152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153" name="Shape 153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  <p:pic>
        <p:nvPicPr>
          <p:cNvPr id="154" name="Shape 154" descr="Image result for wells far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4700" y="6183875"/>
            <a:ext cx="586200" cy="5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457200" y="2532300"/>
            <a:ext cx="8581200" cy="4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>
                <a:highlight>
                  <a:srgbClr val="FFFFFF"/>
                </a:highlight>
              </a:rPr>
              <a:t>Banks turned into “stores”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1">
                <a:highlight>
                  <a:srgbClr val="FFFFFF"/>
                </a:highlight>
              </a:rPr>
              <a:t>→ </a:t>
            </a:r>
            <a:r>
              <a:rPr lang="en-US" sz="1800">
                <a:highlight>
                  <a:srgbClr val="FFFFFF"/>
                </a:highlight>
              </a:rPr>
              <a:t>Customers seen as potential upsell opportunities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b="1">
                <a:highlight>
                  <a:srgbClr val="FFFFFF"/>
                </a:highlight>
              </a:rPr>
              <a:t>Number of daily meeting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between managers and bankers doubled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→ pressure to have new sales to report very hours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Bad sales were punished with: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→ forced attendance at 7 a.m. conference calls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→  several hours of cold-calling random people after the close of business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Bankers encouraged to sell to friends and family as perfect strategy to meet sales goal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→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even low credit profile customers were pushed to apply for credit card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157" name="Shape 157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158" name="Shape 158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</a:t>
            </a:r>
          </a:p>
        </p:txBody>
      </p:sp>
      <p:sp>
        <p:nvSpPr>
          <p:cNvPr id="159" name="Shape 159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160" name="Shape 160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</a:t>
            </a:r>
          </a:p>
        </p:txBody>
      </p:sp>
      <p:sp>
        <p:nvSpPr>
          <p:cNvPr id="161" name="Shape 161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6037" y="1405750"/>
            <a:ext cx="9495600" cy="28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u="sng"/>
              <a:t>Triangle Fraud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</a:p>
        </p:txBody>
      </p:sp>
      <p:sp>
        <p:nvSpPr>
          <p:cNvPr id="168" name="Shape 168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169" name="Shape 169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170" name="Shape 170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 </a:t>
            </a:r>
          </a:p>
        </p:txBody>
      </p:sp>
      <p:sp>
        <p:nvSpPr>
          <p:cNvPr id="171" name="Shape 171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172" name="Shape 172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  <p:pic>
        <p:nvPicPr>
          <p:cNvPr id="173" name="Shape 173" descr="Image result for wells far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4700" y="6183875"/>
            <a:ext cx="586200" cy="5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958550" y="5390650"/>
            <a:ext cx="5226900" cy="26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Opportunity: salespersons have access and monitor customers accounts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Motivation: meet sales goals or get fired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➔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Rationalization: It is normal, managers approve it (Corporate culture)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75" name="Shape 175" descr="csm_Fraud_Main_798c89b88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0400" y="1825312"/>
            <a:ext cx="5966875" cy="34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177" name="Shape 177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178" name="Shape 178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</a:t>
            </a:r>
          </a:p>
        </p:txBody>
      </p:sp>
      <p:sp>
        <p:nvSpPr>
          <p:cNvPr id="179" name="Shape 179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180" name="Shape 180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</a:t>
            </a:r>
          </a:p>
        </p:txBody>
      </p:sp>
      <p:sp>
        <p:nvSpPr>
          <p:cNvPr id="181" name="Shape 181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1309550"/>
            <a:ext cx="8229600" cy="9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/>
              <a:t>Impact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</a:p>
        </p:txBody>
      </p:sp>
      <p:sp>
        <p:nvSpPr>
          <p:cNvPr id="188" name="Shape 188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189" name="Shape 189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190" name="Shape 190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 </a:t>
            </a:r>
          </a:p>
        </p:txBody>
      </p:sp>
      <p:sp>
        <p:nvSpPr>
          <p:cNvPr id="191" name="Shape 191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192" name="Shape 192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  <p:pic>
        <p:nvPicPr>
          <p:cNvPr id="193" name="Shape 193" descr="Image result for wells far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4700" y="6183875"/>
            <a:ext cx="586200" cy="5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257700" y="2176525"/>
            <a:ext cx="8563500" cy="45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CUSTOMER LOSS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C</a:t>
            </a:r>
            <a:r>
              <a:rPr lang="en-US" sz="1800">
                <a:highlight>
                  <a:srgbClr val="FFFFFF"/>
                </a:highlight>
              </a:rPr>
              <a:t>alifornia suspended ties with Wells Fargo for at least a year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highlight>
                  <a:srgbClr val="FFFFFF"/>
                </a:highlight>
              </a:rPr>
              <a:t>FINANCIAL LOSS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highlight>
                  <a:srgbClr val="FFFFFF"/>
                </a:highlight>
                <a:hlinkClick r:id="rId4"/>
              </a:rPr>
              <a:t>Wells Fargo is fined $185 million</a:t>
            </a:r>
            <a:r>
              <a:rPr lang="en-US" sz="1800">
                <a:highlight>
                  <a:srgbClr val="FFFFFF"/>
                </a:highlight>
              </a:rPr>
              <a:t>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for opening unauthorized accounts between 2011 and 2015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Wells Fargo can lose an estimated </a:t>
            </a:r>
            <a:r>
              <a:rPr lang="en-US" sz="1800">
                <a:highlight>
                  <a:srgbClr val="FFFFFF"/>
                </a:highlight>
                <a:hlinkClick r:id="rId5"/>
              </a:rPr>
              <a:t>$99 billion in deposits</a:t>
            </a:r>
            <a:r>
              <a:rPr lang="en-US" sz="1800">
                <a:highlight>
                  <a:srgbClr val="FFFFFF"/>
                </a:highlight>
              </a:rPr>
              <a:t> and $4 billion in revenue ov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er the next 18 months </a:t>
            </a:r>
          </a:p>
          <a:p>
            <a:pPr marL="1371600" lvl="2" indent="-342900" rtl="0"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Customers can flee as a result of loss of trust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BUSINESS LOSS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Number of credit card application fell by 30 percent and new opening account checking balance fell by 25 percent</a:t>
            </a:r>
          </a:p>
        </p:txBody>
      </p:sp>
      <p:sp>
        <p:nvSpPr>
          <p:cNvPr id="195" name="Shape 195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196" name="Shape 196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197" name="Shape 197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</a:t>
            </a:r>
          </a:p>
        </p:txBody>
      </p:sp>
      <p:sp>
        <p:nvSpPr>
          <p:cNvPr id="198" name="Shape 198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199" name="Shape 199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</a:t>
            </a:r>
          </a:p>
        </p:txBody>
      </p:sp>
      <p:sp>
        <p:nvSpPr>
          <p:cNvPr id="200" name="Shape 200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1309550"/>
            <a:ext cx="8229600" cy="9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/>
              <a:t>Apology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</a:p>
        </p:txBody>
      </p:sp>
      <p:sp>
        <p:nvSpPr>
          <p:cNvPr id="207" name="Shape 207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208" name="Shape 208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09" name="Shape 209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 </a:t>
            </a:r>
          </a:p>
        </p:txBody>
      </p:sp>
      <p:sp>
        <p:nvSpPr>
          <p:cNvPr id="210" name="Shape 210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211" name="Shape 211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  <p:sp>
        <p:nvSpPr>
          <p:cNvPr id="212" name="Shape 212" descr="Wells Fargo is making changes to make things right.  1. Fully refunding those impacted 2. Proactive new account confirmations 3. Eliminated product sales goals">
            <a:hlinkClick r:id="rId3"/>
          </p:cNvPr>
          <p:cNvSpPr/>
          <p:nvPr/>
        </p:nvSpPr>
        <p:spPr>
          <a:xfrm>
            <a:off x="2286000" y="22098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3" name="Shape 213"/>
          <p:cNvSpPr txBox="1"/>
          <p:nvPr/>
        </p:nvSpPr>
        <p:spPr>
          <a:xfrm>
            <a:off x="228475" y="4624775"/>
            <a:ext cx="9073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65760" lvl="0" indent="-86359" rtl="0">
              <a:spcBef>
                <a:spcPts val="0"/>
              </a:spcBef>
              <a:buNone/>
            </a:pPr>
            <a:r>
              <a:rPr lang="en-US" sz="1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https://www.youtube.com/watch?v=mn0ZopfoKNY</a:t>
            </a:r>
          </a:p>
        </p:txBody>
      </p:sp>
      <p:pic>
        <p:nvPicPr>
          <p:cNvPr id="214" name="Shape 214" descr="Image result for wells far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34700" y="6183875"/>
            <a:ext cx="586200" cy="5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216" name="Shape 216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17" name="Shape 217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</a:t>
            </a:r>
          </a:p>
        </p:txBody>
      </p:sp>
      <p:sp>
        <p:nvSpPr>
          <p:cNvPr id="218" name="Shape 218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219" name="Shape 219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</a:t>
            </a:r>
          </a:p>
        </p:txBody>
      </p:sp>
      <p:sp>
        <p:nvSpPr>
          <p:cNvPr id="220" name="Shape 220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Ignoring and punishing employees who reported the fraud</a:t>
            </a:r>
          </a:p>
          <a:p>
            <a: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</a:pPr>
            <a:r>
              <a:rPr lang="en-US" sz="160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As far back as 2005, multiple employees have reported the fraudulent activities either to their supervisors or anonymously through the EthicsLine.</a:t>
            </a:r>
          </a:p>
          <a:p>
            <a: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</a:pPr>
            <a:r>
              <a:rPr lang="en-US" sz="160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Multiple employees who reported the issue was terminated.</a:t>
            </a:r>
          </a:p>
          <a:p>
            <a: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</a:pPr>
            <a:r>
              <a:rPr lang="en-US" sz="160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Supervisors who knew about the complaint did nothing.</a:t>
            </a:r>
          </a:p>
          <a:p>
            <a: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</a:pPr>
            <a:r>
              <a:rPr lang="en-US" sz="160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“Boiler Room” mentality was widespread and long-term as part of Wells Fargo’s culture. 	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500">
              <a:solidFill>
                <a:srgbClr val="151515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227" name="Shape 227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28" name="Shape 228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</a:t>
            </a:r>
          </a:p>
        </p:txBody>
      </p:sp>
      <p:sp>
        <p:nvSpPr>
          <p:cNvPr id="229" name="Shape 229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230" name="Shape 230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</a:t>
            </a:r>
          </a:p>
        </p:txBody>
      </p:sp>
      <p:sp>
        <p:nvSpPr>
          <p:cNvPr id="231" name="Shape 231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95850" y="1444825"/>
            <a:ext cx="8291100" cy="71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Ignoring Warning</a:t>
            </a:r>
            <a:r>
              <a:rPr lang="en-US" sz="4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3" name="Shape 233" descr="Image result for wells far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4700" y="6183875"/>
            <a:ext cx="586200" cy="5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825" y="4656124"/>
            <a:ext cx="2740550" cy="191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3344" y="4797187"/>
            <a:ext cx="2645150" cy="163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SEC failed to enforce disclosure requirements </a:t>
            </a:r>
          </a:p>
          <a:p>
            <a:pPr marL="914400" lvl="1" indent="-330200" rtl="0">
              <a:spcBef>
                <a:spcPts val="0"/>
              </a:spcBef>
              <a:buSzPct val="100000"/>
              <a:buFont typeface="Arial"/>
            </a:pPr>
            <a:r>
              <a:rPr lang="en-US" sz="160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Purpose of SEC’s corporate disclosure is to forewarn investors about major issues that could affect a company’s well-being.</a:t>
            </a:r>
          </a:p>
          <a:p>
            <a:pPr marL="914400" lvl="1" indent="-330200" rtl="0">
              <a:spcBef>
                <a:spcPts val="0"/>
              </a:spcBef>
              <a:buClr>
                <a:srgbClr val="151515"/>
              </a:buClr>
              <a:buSzPct val="100000"/>
              <a:buFont typeface="Arial"/>
            </a:pPr>
            <a:r>
              <a:rPr lang="en-US" sz="160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SEC allowed Wells Fargo to exclude shareholder proposals from New York’s comptroller which would have provided investors with information on the risky business behaviour of sales incentive bonuses.</a:t>
            </a:r>
          </a:p>
          <a:p>
            <a:pPr marL="1371600" lvl="2" indent="-330200" rtl="0">
              <a:spcBef>
                <a:spcPts val="0"/>
              </a:spcBef>
              <a:buClr>
                <a:srgbClr val="151515"/>
              </a:buClr>
              <a:buSzPct val="100000"/>
              <a:buFont typeface="Arial"/>
            </a:pPr>
            <a:r>
              <a:rPr lang="en-US" sz="160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Wells Fargo CEO John Stumpf and his four top lieutenants’ large bonuses tied to sales measures.	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500">
              <a:solidFill>
                <a:srgbClr val="151515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0" y="986175"/>
            <a:ext cx="1213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242" name="Shape 242"/>
          <p:cNvSpPr/>
          <p:nvPr/>
        </p:nvSpPr>
        <p:spPr>
          <a:xfrm>
            <a:off x="121335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43" name="Shape 243"/>
          <p:cNvSpPr/>
          <p:nvPr/>
        </p:nvSpPr>
        <p:spPr>
          <a:xfrm>
            <a:off x="2841750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Cause</a:t>
            </a:r>
          </a:p>
        </p:txBody>
      </p:sp>
      <p:sp>
        <p:nvSpPr>
          <p:cNvPr id="244" name="Shape 244"/>
          <p:cNvSpPr/>
          <p:nvPr/>
        </p:nvSpPr>
        <p:spPr>
          <a:xfrm>
            <a:off x="4364475" y="986175"/>
            <a:ext cx="15192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</a:p>
        </p:txBody>
      </p:sp>
      <p:sp>
        <p:nvSpPr>
          <p:cNvPr id="245" name="Shape 245"/>
          <p:cNvSpPr/>
          <p:nvPr/>
        </p:nvSpPr>
        <p:spPr>
          <a:xfrm>
            <a:off x="5883675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</a:t>
            </a:r>
          </a:p>
        </p:txBody>
      </p:sp>
      <p:sp>
        <p:nvSpPr>
          <p:cNvPr id="246" name="Shape 246"/>
          <p:cNvSpPr/>
          <p:nvPr/>
        </p:nvSpPr>
        <p:spPr>
          <a:xfrm>
            <a:off x="7515600" y="986175"/>
            <a:ext cx="1628400" cy="283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395850" y="1444825"/>
            <a:ext cx="8291100" cy="71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Lack of Control</a:t>
            </a:r>
            <a:r>
              <a:rPr lang="en-US" sz="4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396" y="4784373"/>
            <a:ext cx="1895876" cy="15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 descr="Image result for wells far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4700" y="6183875"/>
            <a:ext cx="586200" cy="5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ban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On-screen Show (4:3)</PresentationFormat>
  <Paragraphs>192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Wells Fargo Identity theft incident</vt:lpstr>
      <vt:lpstr> Background </vt:lpstr>
      <vt:lpstr> Issues </vt:lpstr>
      <vt:lpstr> Root Cause: Unreasonable corporate expectations </vt:lpstr>
      <vt:lpstr> Triangle Fraud </vt:lpstr>
      <vt:lpstr> Impact </vt:lpstr>
      <vt:lpstr> Apology </vt:lpstr>
      <vt:lpstr>Slide 8</vt:lpstr>
      <vt:lpstr>Slide 9</vt:lpstr>
      <vt:lpstr>Slide 10</vt:lpstr>
      <vt:lpstr> Recommendations 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Wells Fargo Identity theft incident</dc:title>
  <dc:creator>vu do</dc:creator>
  <cp:lastModifiedBy>vu do</cp:lastModifiedBy>
  <cp:revision>1</cp:revision>
  <dcterms:modified xsi:type="dcterms:W3CDTF">2016-11-08T03:08:28Z</dcterms:modified>
</cp:coreProperties>
</file>