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23"/>
  </p:notesMasterIdLst>
  <p:handoutMasterIdLst>
    <p:handoutMasterId r:id="rId24"/>
  </p:handoutMasterIdLst>
  <p:sldIdLst>
    <p:sldId id="280" r:id="rId3"/>
    <p:sldId id="257" r:id="rId4"/>
    <p:sldId id="264" r:id="rId5"/>
    <p:sldId id="275" r:id="rId6"/>
    <p:sldId id="266" r:id="rId7"/>
    <p:sldId id="269" r:id="rId8"/>
    <p:sldId id="274" r:id="rId9"/>
    <p:sldId id="262" r:id="rId10"/>
    <p:sldId id="272" r:id="rId11"/>
    <p:sldId id="273" r:id="rId12"/>
    <p:sldId id="270" r:id="rId13"/>
    <p:sldId id="263" r:id="rId14"/>
    <p:sldId id="258" r:id="rId15"/>
    <p:sldId id="276" r:id="rId16"/>
    <p:sldId id="260" r:id="rId17"/>
    <p:sldId id="282" r:id="rId18"/>
    <p:sldId id="283" r:id="rId19"/>
    <p:sldId id="284" r:id="rId20"/>
    <p:sldId id="285"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8" autoAdjust="0"/>
    <p:restoredTop sz="94614" autoAdjust="0"/>
  </p:normalViewPr>
  <p:slideViewPr>
    <p:cSldViewPr snapToGrid="0">
      <p:cViewPr varScale="1">
        <p:scale>
          <a:sx n="108" d="100"/>
          <a:sy n="108" d="100"/>
        </p:scale>
        <p:origin x="666"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29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98756-5895-4AEB-AE5F-07D9CE947F71}" type="datetimeFigureOut">
              <a:rPr lang="en-US" smtClean="0"/>
              <a:t>11/8/2016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D42BB1-7DD0-4F3B-B71C-B3EF28512820}" type="slidenum">
              <a:rPr lang="en-US" smtClean="0"/>
              <a:t>‹#›</a:t>
            </a:fld>
            <a:endParaRPr lang="en-US"/>
          </a:p>
        </p:txBody>
      </p:sp>
    </p:spTree>
    <p:extLst>
      <p:ext uri="{BB962C8B-B14F-4D97-AF65-F5344CB8AC3E}">
        <p14:creationId xmlns:p14="http://schemas.microsoft.com/office/powerpoint/2010/main" val="1310262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E04A4-8AFC-4B49-88C7-9C7230488836}" type="datetimeFigureOut">
              <a:rPr lang="en-US"/>
              <a:t>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EBC6E-3D4D-4478-9685-3C685F1C9116}"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EBC6E-3D4D-4478-9685-3C685F1C9116}" type="slidenum">
              <a:rPr lang="en-US" smtClean="0"/>
              <a:t>1</a:t>
            </a:fld>
            <a:endParaRPr lang="en-US"/>
          </a:p>
        </p:txBody>
      </p:sp>
    </p:spTree>
    <p:extLst>
      <p:ext uri="{BB962C8B-B14F-4D97-AF65-F5344CB8AC3E}">
        <p14:creationId xmlns:p14="http://schemas.microsoft.com/office/powerpoint/2010/main" val="73079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EBC6E-3D4D-4478-9685-3C685F1C9116}" type="slidenum">
              <a:rPr lang="en-US"/>
              <a:t>18</a:t>
            </a:fld>
            <a:endParaRPr lang="en-US"/>
          </a:p>
        </p:txBody>
      </p:sp>
    </p:spTree>
    <p:extLst>
      <p:ext uri="{BB962C8B-B14F-4D97-AF65-F5344CB8AC3E}">
        <p14:creationId xmlns:p14="http://schemas.microsoft.com/office/powerpoint/2010/main" val="313646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EBC6E-3D4D-4478-9685-3C685F1C9116}" type="slidenum">
              <a:rPr lang="en-US"/>
              <a:t>19</a:t>
            </a:fld>
            <a:endParaRPr lang="en-US"/>
          </a:p>
        </p:txBody>
      </p:sp>
    </p:spTree>
    <p:extLst>
      <p:ext uri="{BB962C8B-B14F-4D97-AF65-F5344CB8AC3E}">
        <p14:creationId xmlns:p14="http://schemas.microsoft.com/office/powerpoint/2010/main" val="366740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EBC6E-3D4D-4478-9685-3C685F1C9116}" type="slidenum">
              <a:rPr lang="en-US"/>
              <a:t>2</a:t>
            </a:fld>
            <a:endParaRPr lang="en-US" dirty="0"/>
          </a:p>
        </p:txBody>
      </p:sp>
    </p:spTree>
    <p:extLst>
      <p:ext uri="{BB962C8B-B14F-4D97-AF65-F5344CB8AC3E}">
        <p14:creationId xmlns:p14="http://schemas.microsoft.com/office/powerpoint/2010/main" val="285357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EBC6E-3D4D-4478-9685-3C685F1C9116}" type="slidenum">
              <a:rPr lang="en-US" smtClean="0"/>
              <a:t>5</a:t>
            </a:fld>
            <a:endParaRPr lang="en-US" dirty="0"/>
          </a:p>
        </p:txBody>
      </p:sp>
    </p:spTree>
    <p:extLst>
      <p:ext uri="{BB962C8B-B14F-4D97-AF65-F5344CB8AC3E}">
        <p14:creationId xmlns:p14="http://schemas.microsoft.com/office/powerpoint/2010/main" val="309451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EBC6E-3D4D-4478-9685-3C685F1C9116}" type="slidenum">
              <a:rPr lang="en-US" smtClean="0"/>
              <a:t>7</a:t>
            </a:fld>
            <a:endParaRPr lang="en-US"/>
          </a:p>
        </p:txBody>
      </p:sp>
    </p:spTree>
    <p:extLst>
      <p:ext uri="{BB962C8B-B14F-4D97-AF65-F5344CB8AC3E}">
        <p14:creationId xmlns:p14="http://schemas.microsoft.com/office/powerpoint/2010/main" val="94635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EBC6E-3D4D-4478-9685-3C685F1C9116}" type="slidenum">
              <a:rPr lang="en-US"/>
              <a:t>13</a:t>
            </a:fld>
            <a:endParaRPr lang="en-US"/>
          </a:p>
        </p:txBody>
      </p:sp>
    </p:spTree>
    <p:extLst>
      <p:ext uri="{BB962C8B-B14F-4D97-AF65-F5344CB8AC3E}">
        <p14:creationId xmlns:p14="http://schemas.microsoft.com/office/powerpoint/2010/main" val="277264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EBC6E-3D4D-4478-9685-3C685F1C9116}" type="slidenum">
              <a:rPr lang="en-US"/>
              <a:t>14</a:t>
            </a:fld>
            <a:endParaRPr lang="en-US"/>
          </a:p>
        </p:txBody>
      </p:sp>
    </p:spTree>
    <p:extLst>
      <p:ext uri="{BB962C8B-B14F-4D97-AF65-F5344CB8AC3E}">
        <p14:creationId xmlns:p14="http://schemas.microsoft.com/office/powerpoint/2010/main" val="186328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EBC6E-3D4D-4478-9685-3C685F1C9116}" type="slidenum">
              <a:rPr lang="en-US"/>
              <a:t>15</a:t>
            </a:fld>
            <a:endParaRPr lang="en-US"/>
          </a:p>
        </p:txBody>
      </p:sp>
    </p:spTree>
    <p:extLst>
      <p:ext uri="{BB962C8B-B14F-4D97-AF65-F5344CB8AC3E}">
        <p14:creationId xmlns:p14="http://schemas.microsoft.com/office/powerpoint/2010/main" val="56776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EBC6E-3D4D-4478-9685-3C685F1C9116}" type="slidenum">
              <a:rPr lang="en-US"/>
              <a:t>16</a:t>
            </a:fld>
            <a:endParaRPr lang="en-US"/>
          </a:p>
        </p:txBody>
      </p:sp>
    </p:spTree>
    <p:extLst>
      <p:ext uri="{BB962C8B-B14F-4D97-AF65-F5344CB8AC3E}">
        <p14:creationId xmlns:p14="http://schemas.microsoft.com/office/powerpoint/2010/main" val="123905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EBC6E-3D4D-4478-9685-3C685F1C9116}" type="slidenum">
              <a:rPr lang="en-US"/>
              <a:t>17</a:t>
            </a:fld>
            <a:endParaRPr lang="en-US"/>
          </a:p>
        </p:txBody>
      </p:sp>
    </p:spTree>
    <p:extLst>
      <p:ext uri="{BB962C8B-B14F-4D97-AF65-F5344CB8AC3E}">
        <p14:creationId xmlns:p14="http://schemas.microsoft.com/office/powerpoint/2010/main" val="243139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6453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407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5338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11/8/2016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grpSp>
        <p:nvGrpSpPr>
          <p:cNvPr id="13" name="Group 12"/>
          <p:cNvGrpSpPr/>
          <p:nvPr userDrawn="1"/>
        </p:nvGrpSpPr>
        <p:grpSpPr bwMode="hidden">
          <a:xfrm>
            <a:off x="-1" y="0"/>
            <a:ext cx="12192002" cy="6858000"/>
            <a:chOff x="-1" y="0"/>
            <a:chExt cx="12192002" cy="6858000"/>
          </a:xfrm>
        </p:grpSpPr>
        <p:cxnSp>
          <p:nvCxnSpPr>
            <p:cNvPr id="14" name="Straight Connector 13"/>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userDrawn="1"/>
          </p:nvGrpSpPr>
          <p:grpSpPr bwMode="hidden">
            <a:xfrm>
              <a:off x="-1" y="0"/>
              <a:ext cx="12192001" cy="6858000"/>
              <a:chOff x="-1" y="0"/>
              <a:chExt cx="12192001" cy="6858000"/>
            </a:xfrm>
          </p:grpSpPr>
          <p:cxnSp>
            <p:nvCxnSpPr>
              <p:cNvPr id="48" name="Straight Connector 47"/>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bwMode="hidden">
              <a:xfrm>
                <a:off x="6327885" y="0"/>
                <a:ext cx="5864115" cy="5898673"/>
                <a:chOff x="6327885" y="0"/>
                <a:chExt cx="5864115" cy="5898673"/>
              </a:xfrm>
            </p:grpSpPr>
            <p:cxnSp>
              <p:nvCxnSpPr>
                <p:cNvPr id="59" name="Straight Connector 58"/>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userDrawn="1"/>
          </p:nvGrpSpPr>
          <p:grpSpPr bwMode="hidden">
            <a:xfrm flipH="1">
              <a:off x="0" y="0"/>
              <a:ext cx="12192001" cy="6858000"/>
              <a:chOff x="-1" y="0"/>
              <a:chExt cx="12192001" cy="6858000"/>
            </a:xfrm>
          </p:grpSpPr>
          <p:cxnSp>
            <p:nvCxnSpPr>
              <p:cNvPr id="32" name="Straight Connector 31"/>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bwMode="hidden">
              <a:xfrm>
                <a:off x="6327885" y="0"/>
                <a:ext cx="5864115" cy="5898673"/>
                <a:chOff x="6327885" y="0"/>
                <a:chExt cx="5864115" cy="5898673"/>
              </a:xfrm>
            </p:grpSpPr>
            <p:cxnSp>
              <p:nvCxnSpPr>
                <p:cNvPr id="43" name="Straight Connector 42"/>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4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374B5B-21A0-4192-BF4C-38187F1A68D8}" type="datetime1">
              <a:rPr lang="en-US" smtClean="0"/>
              <a:t>11/8/2016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7274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grpSp>
        <p:nvGrpSpPr>
          <p:cNvPr id="22" name="Group 21"/>
          <p:cNvGrpSpPr/>
          <p:nvPr userDrawn="1"/>
        </p:nvGrpSpPr>
        <p:grpSpPr bwMode="hidden">
          <a:xfrm>
            <a:off x="-1" y="0"/>
            <a:ext cx="12192002" cy="6858000"/>
            <a:chOff x="-1" y="0"/>
            <a:chExt cx="12192002" cy="6858000"/>
          </a:xfrm>
        </p:grpSpPr>
        <p:cxnSp>
          <p:nvCxnSpPr>
            <p:cNvPr id="23" name="Straight Connector 22"/>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userDrawn="1"/>
          </p:nvGrpSpPr>
          <p:grpSpPr bwMode="hidden">
            <a:xfrm>
              <a:off x="-1" y="0"/>
              <a:ext cx="12192001" cy="6858000"/>
              <a:chOff x="-1" y="0"/>
              <a:chExt cx="12192001" cy="6858000"/>
            </a:xfrm>
          </p:grpSpPr>
          <p:cxnSp>
            <p:nvCxnSpPr>
              <p:cNvPr id="57" name="Straight Connector 5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bwMode="hidden">
              <a:xfrm>
                <a:off x="6327885" y="0"/>
                <a:ext cx="5864115" cy="5898673"/>
                <a:chOff x="6327885" y="0"/>
                <a:chExt cx="5864115" cy="5898673"/>
              </a:xfrm>
            </p:grpSpPr>
            <p:cxnSp>
              <p:nvCxnSpPr>
                <p:cNvPr id="68" name="Straight Connector 6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userDrawn="1"/>
          </p:nvGrpSpPr>
          <p:grpSpPr bwMode="hidden">
            <a:xfrm flipH="1">
              <a:off x="0"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3" name="Straight Connector 72"/>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2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B5CF7C-B333-48E1-A4A6-83A3C8B73AC0}" type="datetime1">
              <a:rPr lang="en-US" smtClean="0"/>
              <a:t>11/8/2016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354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320762-5CBF-4210-AB54-376B091119F8}" type="datetime1">
              <a:rPr lang="en-US" smtClean="0"/>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3951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0DB371-BF5F-4058-A212-1A908E4D2674}" type="datetime1">
              <a:rPr lang="en-US" smtClean="0"/>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65658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4083B-90AA-48CF-BAD5-00AA24D7F288}" type="datetime1">
              <a:rPr lang="en-US" smtClean="0"/>
              <a:t>11/8/2016</a:t>
            </a:fld>
            <a:endParaRPr lang="en-US"/>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31375A4-56A4-47D6-9801-1991572033F7}" type="slidenum">
              <a:rPr lang="en-US" smtClean="0"/>
              <a:pPr/>
              <a:t>‹#›</a:t>
            </a:fld>
            <a:endParaRPr lang="en-US"/>
          </a:p>
        </p:txBody>
      </p:sp>
      <p:grpSp>
        <p:nvGrpSpPr>
          <p:cNvPr id="6" name="Group 5"/>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1402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5BAF629-ECA2-4CF3-B790-9D9BDED98269}" type="datetime1">
              <a:rPr lang="en-US" smtClean="0"/>
              <a:t>11/8/2016</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grpSp>
        <p:nvGrpSpPr>
          <p:cNvPr id="23" name="Group 22"/>
          <p:cNvGrpSpPr/>
          <p:nvPr userDrawn="1"/>
        </p:nvGrpSpPr>
        <p:grpSpPr bwMode="hidden">
          <a:xfrm>
            <a:off x="-1" y="0"/>
            <a:ext cx="12192002" cy="6858000"/>
            <a:chOff x="-1" y="0"/>
            <a:chExt cx="12192002" cy="6858000"/>
          </a:xfrm>
        </p:grpSpPr>
        <p:cxnSp>
          <p:nvCxnSpPr>
            <p:cNvPr id="24" name="Straight Connector 23"/>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bwMode="hidden">
            <a:xfrm>
              <a:off x="-1" y="0"/>
              <a:ext cx="12192001" cy="6858000"/>
              <a:chOff x="-1" y="0"/>
              <a:chExt cx="12192001" cy="6858000"/>
            </a:xfrm>
          </p:grpSpPr>
          <p:cxnSp>
            <p:nvCxnSpPr>
              <p:cNvPr id="58" name="Straight Connector 5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bwMode="hidden">
              <a:xfrm>
                <a:off x="6327885" y="0"/>
                <a:ext cx="5864115" cy="5898673"/>
                <a:chOff x="6327885" y="0"/>
                <a:chExt cx="5864115" cy="5898673"/>
              </a:xfrm>
            </p:grpSpPr>
            <p:cxnSp>
              <p:nvCxnSpPr>
                <p:cNvPr id="69" name="Straight Connector 6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userDrawn="1"/>
          </p:nvGrpSpPr>
          <p:grpSpPr bwMode="hidden">
            <a:xfrm flipH="1">
              <a:off x="0"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4" name="Rectangle 73"/>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61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8" name="Rectangle 7"/>
          <p:cNvSpPr/>
          <p:nvPr userDrawn="1"/>
        </p:nvSpPr>
        <p:spPr>
          <a:xfrm>
            <a:off x="838200" y="5818909"/>
            <a:ext cx="10515600" cy="35805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515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739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1B2453-8663-4C69-AF73-9FD7B1DEC5D0}" type="datetime1">
              <a:rPr lang="en-US" smtClean="0"/>
              <a:t>11/8/2016</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1997549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51B2453-8663-4C69-AF73-9FD7B1DEC5D0}" type="datetime1">
              <a:rPr lang="en-US" smtClean="0"/>
              <a:t>11/8/2016</a:t>
            </a:fld>
            <a:endParaRPr lang="en-US"/>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2448343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51B2453-8663-4C69-AF73-9FD7B1DEC5D0}" type="datetime1">
              <a:rPr lang="en-US" smtClean="0"/>
              <a:t>11/8/2016</a:t>
            </a:fld>
            <a:endParaRPr lang="en-US"/>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8962261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1B2453-8663-4C69-AF73-9FD7B1DEC5D0}" type="datetime1">
              <a:rPr lang="en-US" smtClean="0"/>
              <a:t>11/8/2016</a:t>
            </a:fld>
            <a:endParaRPr lang="en-US"/>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38893156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51B2453-8663-4C69-AF73-9FD7B1DEC5D0}" type="datetime1">
              <a:rPr lang="en-US" smtClean="0"/>
              <a:t>11/8/2016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64253196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51B2453-8663-4C69-AF73-9FD7B1DEC5D0}" type="datetime1">
              <a:rPr lang="en-US" smtClean="0"/>
              <a:t>11/8/2016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79216500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84A29A4-78C8-47AB-BA06-22CB45938951}" type="datetime1">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02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1ED4ACF-2D82-46F2-A8E9-23963AA34E86}" type="datetime1">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5814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0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451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35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3327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4158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802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65294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
        <p:nvSpPr>
          <p:cNvPr id="8" name="Rectangle 7"/>
          <p:cNvSpPr/>
          <p:nvPr userDrawn="1"/>
        </p:nvSpPr>
        <p:spPr>
          <a:xfrm>
            <a:off x="838200" y="5818909"/>
            <a:ext cx="10515600" cy="35805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2699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51B2453-8663-4C69-AF73-9FD7B1DEC5D0}" type="datetime1">
              <a:rPr lang="en-US" smtClean="0"/>
              <a:t>11/8/2016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31375A4-56A4-47D6-9801-1991572033F7}" type="slidenum">
              <a:rPr lang="en-US" smtClean="0"/>
              <a:pPr/>
              <a:t>‹#›</a:t>
            </a:fld>
            <a:endParaRPr lang="en-US"/>
          </a:p>
        </p:txBody>
      </p:sp>
      <p:grpSp>
        <p:nvGrpSpPr>
          <p:cNvPr id="22" name="Group 21"/>
          <p:cNvGrpSpPr/>
          <p:nvPr userDrawn="1"/>
        </p:nvGrpSpPr>
        <p:grpSpPr bwMode="hidden">
          <a:xfrm>
            <a:off x="-1" y="0"/>
            <a:ext cx="12192002" cy="6858000"/>
            <a:chOff x="-1" y="0"/>
            <a:chExt cx="12192002" cy="6858000"/>
          </a:xfrm>
        </p:grpSpPr>
        <p:cxnSp>
          <p:nvCxnSpPr>
            <p:cNvPr id="23" name="Straight Connector 22"/>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userDrawn="1"/>
          </p:nvGrpSpPr>
          <p:grpSpPr bwMode="hidden">
            <a:xfrm>
              <a:off x="-1" y="0"/>
              <a:ext cx="12192001" cy="6858000"/>
              <a:chOff x="-1" y="0"/>
              <a:chExt cx="12192001" cy="6858000"/>
            </a:xfrm>
          </p:grpSpPr>
          <p:cxnSp>
            <p:nvCxnSpPr>
              <p:cNvPr id="57" name="Straight Connector 56"/>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bwMode="hidden">
              <a:xfrm>
                <a:off x="6327885" y="0"/>
                <a:ext cx="5864115" cy="5898673"/>
                <a:chOff x="6327885" y="0"/>
                <a:chExt cx="5864115" cy="5898673"/>
              </a:xfrm>
            </p:grpSpPr>
            <p:cxnSp>
              <p:nvCxnSpPr>
                <p:cNvPr id="68" name="Straight Connector 67"/>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userDrawn="1"/>
          </p:nvGrpSpPr>
          <p:grpSpPr bwMode="hidden">
            <a:xfrm flipH="1">
              <a:off x="0"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3" name="Straight Connector 72"/>
          <p:cNvCxnSpPr/>
          <p:nvPr userDrawn="1"/>
        </p:nvCxnSpPr>
        <p:spPr>
          <a:xfrm>
            <a:off x="609600" y="6172200"/>
            <a:ext cx="109728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53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580766"/>
            <a:ext cx="9604310" cy="3383280"/>
          </a:xfrm>
        </p:spPr>
        <p:txBody>
          <a:bodyPr/>
          <a:lstStyle/>
          <a:p>
            <a:r>
              <a:rPr lang="en-US" sz="8000" dirty="0">
                <a:solidFill>
                  <a:schemeClr val="tx1"/>
                </a:solidFill>
              </a:rPr>
              <a:t>Sony Pictures</a:t>
            </a:r>
          </a:p>
        </p:txBody>
      </p:sp>
      <p:sp>
        <p:nvSpPr>
          <p:cNvPr id="3" name="Subtitle 2"/>
          <p:cNvSpPr>
            <a:spLocks noGrp="1"/>
          </p:cNvSpPr>
          <p:nvPr>
            <p:ph type="subTitle" idx="1"/>
          </p:nvPr>
        </p:nvSpPr>
        <p:spPr>
          <a:xfrm>
            <a:off x="1219200" y="5088400"/>
            <a:ext cx="8825658" cy="861420"/>
          </a:xfrm>
        </p:spPr>
        <p:txBody>
          <a:bodyPr>
            <a:noAutofit/>
          </a:bodyPr>
          <a:lstStyle/>
          <a:p>
            <a:r>
              <a:rPr lang="en-US" sz="4400" dirty="0">
                <a:solidFill>
                  <a:schemeClr val="tx1"/>
                </a:solidFill>
              </a:rPr>
              <a:t>2014 Data Breach</a:t>
            </a:r>
          </a:p>
        </p:txBody>
      </p:sp>
      <p:cxnSp>
        <p:nvCxnSpPr>
          <p:cNvPr id="4" name="Straight Connector 3"/>
          <p:cNvCxnSpPr/>
          <p:nvPr/>
        </p:nvCxnSpPr>
        <p:spPr>
          <a:xfrm>
            <a:off x="1219200" y="4964046"/>
            <a:ext cx="6840505" cy="3000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0" y="0"/>
            <a:ext cx="12192000" cy="111034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176865"/>
            <a:ext cx="12192000" cy="68113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Tamer </a:t>
            </a:r>
            <a:r>
              <a:rPr lang="en-US" sz="2000" dirty="0" err="1"/>
              <a:t>Tayea</a:t>
            </a:r>
            <a:r>
              <a:rPr lang="en-US" sz="2000" dirty="0"/>
              <a:t> </a:t>
            </a:r>
            <a:r>
              <a:rPr lang="en" sz="2000" dirty="0">
                <a:latin typeface="Droid Serif"/>
                <a:ea typeface="Droid Serif"/>
                <a:cs typeface="Droid Serif"/>
                <a:sym typeface="Droid Serif"/>
              </a:rPr>
              <a:t>|</a:t>
            </a:r>
            <a:r>
              <a:rPr lang="en-US" sz="2000" dirty="0"/>
              <a:t> Paul M. Dooley  </a:t>
            </a:r>
            <a:r>
              <a:rPr lang="en" sz="2000" dirty="0">
                <a:latin typeface="Droid Serif"/>
                <a:ea typeface="Droid Serif"/>
                <a:cs typeface="Droid Serif"/>
                <a:sym typeface="Droid Serif"/>
              </a:rPr>
              <a:t>|  </a:t>
            </a:r>
            <a:r>
              <a:rPr lang="en-US" sz="2000" dirty="0"/>
              <a:t>Ian M. Johnson </a:t>
            </a:r>
            <a:r>
              <a:rPr lang="en" sz="2000" dirty="0">
                <a:latin typeface="Droid Serif"/>
                <a:ea typeface="Droid Serif"/>
                <a:cs typeface="Droid Serif"/>
                <a:sym typeface="Droid Serif"/>
              </a:rPr>
              <a:t>|  </a:t>
            </a:r>
            <a:r>
              <a:rPr lang="en-US" sz="2000" dirty="0"/>
              <a:t>Joshua Tarlow </a:t>
            </a:r>
            <a:r>
              <a:rPr lang="en" sz="2000" dirty="0">
                <a:latin typeface="Droid Serif"/>
                <a:ea typeface="Droid Serif"/>
                <a:cs typeface="Droid Serif"/>
                <a:sym typeface="Droid Serif"/>
              </a:rPr>
              <a:t>|</a:t>
            </a:r>
            <a:r>
              <a:rPr lang="en-US" sz="2000" dirty="0"/>
              <a:t>  </a:t>
            </a:r>
            <a:r>
              <a:rPr lang="en-US" sz="2000" dirty="0" err="1"/>
              <a:t>Wenlin</a:t>
            </a:r>
            <a:r>
              <a:rPr lang="en-US" sz="2000" dirty="0"/>
              <a:t> Zhou</a:t>
            </a:r>
          </a:p>
        </p:txBody>
      </p:sp>
    </p:spTree>
    <p:extLst>
      <p:ext uri="{BB962C8B-B14F-4D97-AF65-F5344CB8AC3E}">
        <p14:creationId xmlns:p14="http://schemas.microsoft.com/office/powerpoint/2010/main" val="54127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Root Causes - Security</a:t>
            </a:r>
          </a:p>
        </p:txBody>
      </p:sp>
      <p:sp>
        <p:nvSpPr>
          <p:cNvPr id="3" name="Content Placeholder 2"/>
          <p:cNvSpPr>
            <a:spLocks noGrp="1"/>
          </p:cNvSpPr>
          <p:nvPr>
            <p:ph idx="1"/>
          </p:nvPr>
        </p:nvSpPr>
        <p:spPr>
          <a:xfrm>
            <a:off x="647699" y="1598442"/>
            <a:ext cx="5895144" cy="4351338"/>
          </a:xfrm>
        </p:spPr>
        <p:txBody>
          <a:bodyPr vert="horz" lIns="91440" tIns="45720" rIns="91440" bIns="45720" rtlCol="0">
            <a:normAutofit/>
          </a:bodyPr>
          <a:lstStyle/>
          <a:p>
            <a:r>
              <a:rPr lang="en-US" dirty="0"/>
              <a:t>Weak passwords: "12345," "ABCDE" and "password“</a:t>
            </a:r>
          </a:p>
          <a:p>
            <a:r>
              <a:rPr lang="en-US" dirty="0"/>
              <a:t>Passwords sometimes not used</a:t>
            </a:r>
          </a:p>
          <a:p>
            <a:r>
              <a:rPr lang="en-US" dirty="0"/>
              <a:t>Encryption not used for sensitive data</a:t>
            </a:r>
          </a:p>
          <a:p>
            <a:r>
              <a:rPr lang="en-US" dirty="0"/>
              <a:t>Plaintext documents: PII and Payroll</a:t>
            </a:r>
          </a:p>
          <a:p>
            <a:r>
              <a:rPr lang="en-US" dirty="0"/>
              <a:t>Improper Filenames </a:t>
            </a:r>
          </a:p>
          <a:p>
            <a:pPr lvl="1"/>
            <a:r>
              <a:rPr lang="en-US" dirty="0"/>
              <a:t>“</a:t>
            </a:r>
            <a:r>
              <a:rPr lang="en-US" dirty="0" err="1"/>
              <a:t>Usernames&amp;Passwords</a:t>
            </a:r>
            <a:r>
              <a:rPr lang="en-US" dirty="0"/>
              <a:t>”</a:t>
            </a:r>
          </a:p>
          <a:p>
            <a:endParaRPr lang="en-US" dirty="0"/>
          </a:p>
        </p:txBody>
      </p:sp>
      <p:cxnSp>
        <p:nvCxnSpPr>
          <p:cNvPr id="6" name="Straight Connector 5"/>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6146" name="Picture 2" descr="http://images.gawker.com/vzncvpn4p08lujf9d4i2/c_fit,fl_progressive,q_80,w_636.png"/>
          <p:cNvPicPr>
            <a:picLocks noChangeAspect="1" noChangeArrowheads="1"/>
          </p:cNvPicPr>
          <p:nvPr/>
        </p:nvPicPr>
        <p:blipFill rotWithShape="1">
          <a:blip r:embed="rId2">
            <a:extLst>
              <a:ext uri="{28A0092B-C50C-407E-A947-70E740481C1C}">
                <a14:useLocalDpi xmlns:a14="http://schemas.microsoft.com/office/drawing/2010/main" val="0"/>
              </a:ext>
            </a:extLst>
          </a:blip>
          <a:srcRect r="50859"/>
          <a:stretch/>
        </p:blipFill>
        <p:spPr bwMode="auto">
          <a:xfrm>
            <a:off x="6965908" y="1598441"/>
            <a:ext cx="4568868" cy="418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994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Who?</a:t>
            </a:r>
          </a:p>
        </p:txBody>
      </p:sp>
      <p:sp>
        <p:nvSpPr>
          <p:cNvPr id="3" name="Content Placeholder 2"/>
          <p:cNvSpPr>
            <a:spLocks noGrp="1"/>
          </p:cNvSpPr>
          <p:nvPr>
            <p:ph idx="1"/>
          </p:nvPr>
        </p:nvSpPr>
        <p:spPr>
          <a:xfrm>
            <a:off x="647700" y="1527422"/>
            <a:ext cx="6232494" cy="4837868"/>
          </a:xfrm>
        </p:spPr>
        <p:txBody>
          <a:bodyPr>
            <a:noAutofit/>
          </a:bodyPr>
          <a:lstStyle/>
          <a:p>
            <a:r>
              <a:rPr lang="en-US" b="1" dirty="0">
                <a:solidFill>
                  <a:srgbClr val="C00000"/>
                </a:solidFill>
              </a:rPr>
              <a:t>Guardians of Peace</a:t>
            </a:r>
            <a:r>
              <a:rPr lang="en-US" dirty="0">
                <a:solidFill>
                  <a:srgbClr val="C00000"/>
                </a:solidFill>
              </a:rPr>
              <a:t> </a:t>
            </a:r>
            <a:r>
              <a:rPr lang="en-US" dirty="0"/>
              <a:t>claimed responsibility</a:t>
            </a:r>
          </a:p>
          <a:p>
            <a:r>
              <a:rPr lang="en-US" dirty="0"/>
              <a:t>United States concluded </a:t>
            </a:r>
            <a:r>
              <a:rPr lang="en-US" b="1" dirty="0">
                <a:solidFill>
                  <a:srgbClr val="C00000"/>
                </a:solidFill>
              </a:rPr>
              <a:t>North Korea</a:t>
            </a:r>
            <a:r>
              <a:rPr lang="en-US" b="1" dirty="0"/>
              <a:t> </a:t>
            </a:r>
            <a:r>
              <a:rPr lang="en-US" dirty="0"/>
              <a:t>was responsible</a:t>
            </a:r>
          </a:p>
          <a:p>
            <a:pPr lvl="1"/>
            <a:r>
              <a:rPr lang="en-US" dirty="0"/>
              <a:t>Reused code from a previous North Korean attack</a:t>
            </a:r>
          </a:p>
          <a:p>
            <a:pPr lvl="1"/>
            <a:r>
              <a:rPr lang="en-US" dirty="0"/>
              <a:t>Mostly circumstantial evidence</a:t>
            </a:r>
          </a:p>
          <a:p>
            <a:pPr lvl="1"/>
            <a:r>
              <a:rPr lang="en-US" dirty="0"/>
              <a:t>Similar encryption algorithms, data deletion methods, IP addresses</a:t>
            </a:r>
          </a:p>
          <a:p>
            <a:pPr lvl="1"/>
            <a:r>
              <a:rPr lang="en-US" b="1" dirty="0" err="1">
                <a:solidFill>
                  <a:srgbClr val="C00000"/>
                </a:solidFill>
              </a:rPr>
              <a:t>DarkSeoul</a:t>
            </a:r>
            <a:r>
              <a:rPr lang="en-US" dirty="0"/>
              <a:t>: hackers associated with North Korea</a:t>
            </a:r>
            <a:endParaRPr lang="en-US" b="1" dirty="0"/>
          </a:p>
        </p:txBody>
      </p:sp>
      <p:cxnSp>
        <p:nvCxnSpPr>
          <p:cNvPr id="6" name="Straight Connector 5"/>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rotWithShape="1">
          <a:blip r:embed="rId2"/>
          <a:srcRect l="28216" t="-2" r="30308" b="3824"/>
          <a:stretch/>
        </p:blipFill>
        <p:spPr>
          <a:xfrm>
            <a:off x="7468247" y="1523660"/>
            <a:ext cx="3340686" cy="4841630"/>
          </a:xfrm>
          <a:prstGeom prst="rect">
            <a:avLst/>
          </a:prstGeom>
        </p:spPr>
      </p:pic>
    </p:spTree>
    <p:extLst>
      <p:ext uri="{BB962C8B-B14F-4D97-AF65-F5344CB8AC3E}">
        <p14:creationId xmlns:p14="http://schemas.microsoft.com/office/powerpoint/2010/main" val="36503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Why?</a:t>
            </a:r>
          </a:p>
        </p:txBody>
      </p:sp>
      <p:sp>
        <p:nvSpPr>
          <p:cNvPr id="3" name="Content Placeholder 2"/>
          <p:cNvSpPr>
            <a:spLocks noGrp="1"/>
          </p:cNvSpPr>
          <p:nvPr>
            <p:ph idx="1"/>
          </p:nvPr>
        </p:nvSpPr>
        <p:spPr>
          <a:xfrm>
            <a:off x="647701" y="1541540"/>
            <a:ext cx="5859632" cy="4351338"/>
          </a:xfrm>
        </p:spPr>
        <p:txBody>
          <a:bodyPr>
            <a:noAutofit/>
          </a:bodyPr>
          <a:lstStyle/>
          <a:p>
            <a:r>
              <a:rPr lang="en-US" sz="3200" dirty="0"/>
              <a:t>Still unconfirmed</a:t>
            </a:r>
          </a:p>
          <a:p>
            <a:r>
              <a:rPr lang="en-US" sz="3200" dirty="0"/>
              <a:t>Possible retaliation for the release of The Interview</a:t>
            </a:r>
          </a:p>
          <a:p>
            <a:r>
              <a:rPr lang="en-US" sz="3200" dirty="0"/>
              <a:t>Not motivated by</a:t>
            </a:r>
          </a:p>
          <a:p>
            <a:pPr lvl="1"/>
            <a:r>
              <a:rPr lang="en-US" sz="2800" dirty="0"/>
              <a:t>Money</a:t>
            </a:r>
          </a:p>
          <a:p>
            <a:pPr lvl="1"/>
            <a:r>
              <a:rPr lang="en-US" sz="2800" dirty="0"/>
              <a:t>Trade Secrets/Intellectual Property</a:t>
            </a:r>
          </a:p>
          <a:p>
            <a:pPr lvl="1"/>
            <a:r>
              <a:rPr lang="en-US" sz="2800" dirty="0"/>
              <a:t>Espionage/Intelligence</a:t>
            </a:r>
          </a:p>
          <a:p>
            <a:r>
              <a:rPr lang="en-US" sz="3200" dirty="0"/>
              <a:t>First significant cybercrime on freedom of speech</a:t>
            </a:r>
          </a:p>
          <a:p>
            <a:endParaRPr lang="en-US" sz="3200" dirty="0"/>
          </a:p>
        </p:txBody>
      </p:sp>
      <p:cxnSp>
        <p:nvCxnSpPr>
          <p:cNvPr id="6" name="Straight Connector 5"/>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rotWithShape="1">
          <a:blip r:embed="rId2"/>
          <a:srcRect l="12537" t="14163" r="18967" b="6717"/>
          <a:stretch/>
        </p:blipFill>
        <p:spPr>
          <a:xfrm>
            <a:off x="6700668" y="1541540"/>
            <a:ext cx="4834107" cy="3716260"/>
          </a:xfrm>
          <a:prstGeom prst="rect">
            <a:avLst/>
          </a:prstGeom>
        </p:spPr>
      </p:pic>
    </p:spTree>
    <p:extLst>
      <p:ext uri="{BB962C8B-B14F-4D97-AF65-F5344CB8AC3E}">
        <p14:creationId xmlns:p14="http://schemas.microsoft.com/office/powerpoint/2010/main" val="4155226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647700" y="1539940"/>
            <a:ext cx="5247072" cy="4980851"/>
          </a:xfrm>
          <a:prstGeom prst="rect">
            <a:avLst/>
          </a:prstGeom>
        </p:spPr>
        <p:txBody>
          <a:bodyPr wrap="square" rtlCol="0">
            <a:spAutoFit/>
          </a:bodyPr>
          <a:lstStyle/>
          <a:p>
            <a:pPr marL="228600" indent="-228600" defTabSz="914400">
              <a:lnSpc>
                <a:spcPct val="90000"/>
              </a:lnSpc>
              <a:spcBef>
                <a:spcPts val="1000"/>
              </a:spcBef>
              <a:buFont typeface="Arial" panose="020B0604020202020204" pitchFamily="34" charset="0"/>
              <a:buChar char="•"/>
            </a:pPr>
            <a:r>
              <a:rPr lang="EN-US" sz="2800" dirty="0">
                <a:latin typeface="Calibri (Body)"/>
              </a:rPr>
              <a:t>Sony cancelled the release of The Interview after hackers threatened to attack theaters.</a:t>
            </a:r>
          </a:p>
          <a:p>
            <a:pPr marL="685800" lvl="1" indent="-228600" defTabSz="914400">
              <a:lnSpc>
                <a:spcPct val="90000"/>
              </a:lnSpc>
              <a:spcBef>
                <a:spcPts val="1000"/>
              </a:spcBef>
              <a:buFont typeface="Arial" panose="020B0604020202020204" pitchFamily="34" charset="0"/>
              <a:buChar char="•"/>
            </a:pPr>
            <a:r>
              <a:rPr lang="en-US" sz="2800" dirty="0">
                <a:latin typeface="Calibri (Body)"/>
              </a:rPr>
              <a:t>Criticism from Whitehouse, actors, and industry peers</a:t>
            </a:r>
          </a:p>
          <a:p>
            <a:pPr marL="228600" indent="-228600" defTabSz="914400">
              <a:lnSpc>
                <a:spcPct val="90000"/>
              </a:lnSpc>
              <a:spcBef>
                <a:spcPts val="1000"/>
              </a:spcBef>
              <a:buFont typeface="Arial" panose="020B0604020202020204" pitchFamily="34" charset="0"/>
              <a:buChar char="•"/>
            </a:pPr>
            <a:r>
              <a:rPr lang="EN-US" sz="2800" dirty="0">
                <a:latin typeface="Calibri (Body)"/>
              </a:rPr>
              <a:t>Reputation damage</a:t>
            </a:r>
          </a:p>
          <a:p>
            <a:pPr marL="228600" indent="-228600" defTabSz="914400">
              <a:lnSpc>
                <a:spcPct val="90000"/>
              </a:lnSpc>
              <a:spcBef>
                <a:spcPts val="1000"/>
              </a:spcBef>
              <a:buFont typeface="Arial" panose="020B0604020202020204" pitchFamily="34" charset="0"/>
              <a:buChar char="•"/>
            </a:pPr>
            <a:r>
              <a:rPr lang="EN-US" sz="2800" dirty="0">
                <a:latin typeface="Calibri (Body)"/>
              </a:rPr>
              <a:t>Resignation of the Sony CEO Amy Pascal</a:t>
            </a:r>
          </a:p>
          <a:p>
            <a:pPr marL="228600" indent="-228600" defTabSz="914400">
              <a:lnSpc>
                <a:spcPct val="90000"/>
              </a:lnSpc>
              <a:spcBef>
                <a:spcPts val="1000"/>
              </a:spcBef>
              <a:buFont typeface="Arial" panose="020B0604020202020204" pitchFamily="34" charset="0"/>
              <a:buChar char="•"/>
            </a:pPr>
            <a:r>
              <a:rPr lang="en-US" sz="2800" dirty="0">
                <a:latin typeface="Calibri (Body)"/>
              </a:rPr>
              <a:t>Stock price declined</a:t>
            </a:r>
          </a:p>
          <a:p>
            <a:pPr marL="228600" indent="-228600" defTabSz="914400">
              <a:lnSpc>
                <a:spcPct val="90000"/>
              </a:lnSpc>
              <a:spcBef>
                <a:spcPts val="1000"/>
              </a:spcBef>
              <a:buFont typeface="Arial" panose="020B0604020202020204" pitchFamily="34" charset="0"/>
              <a:buChar char="•"/>
            </a:pPr>
            <a:endParaRPr lang="en-US" sz="2800" dirty="0">
              <a:latin typeface="Calibri (Body)"/>
            </a:endParaRPr>
          </a:p>
          <a:p>
            <a:pPr marL="342900" indent="-342900">
              <a:buFont typeface="Arial" panose="020B0604020202020204" pitchFamily="34" charset="0"/>
              <a:buChar char="•"/>
            </a:pPr>
            <a:endParaRPr lang="EN-US" sz="2400" dirty="0">
              <a:latin typeface="Calibri (Body)"/>
            </a:endParaRPr>
          </a:p>
        </p:txBody>
      </p:sp>
      <p:sp>
        <p:nvSpPr>
          <p:cNvPr id="7"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Business Impact</a:t>
            </a:r>
          </a:p>
        </p:txBody>
      </p:sp>
      <p:cxnSp>
        <p:nvCxnSpPr>
          <p:cNvPr id="8" name="Straight Connector 7"/>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2052" name="Picture 4" descr="Image result for the interview cancel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432" y="1539940"/>
            <a:ext cx="5107343" cy="372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23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647700" y="1429304"/>
            <a:ext cx="5735345" cy="5262979"/>
          </a:xfrm>
          <a:prstGeom prst="rect">
            <a:avLst/>
          </a:prstGeom>
        </p:spPr>
        <p:txBody>
          <a:bodyPr wrap="square" rtlCol="0" anchor="t">
            <a:spAutoFit/>
          </a:bodyPr>
          <a:lstStyle/>
          <a:p>
            <a:pPr marL="342900" indent="-342900">
              <a:buFont typeface="Arial" panose="020B0604020202020204" pitchFamily="34" charset="0"/>
              <a:buChar char="•"/>
            </a:pPr>
            <a:r>
              <a:rPr lang="EN-US" sz="2800" dirty="0">
                <a:latin typeface="Calibri (Body)"/>
              </a:rPr>
              <a:t>Losses from leaked films estimated at </a:t>
            </a:r>
            <a:r>
              <a:rPr lang="EN-US" sz="2800" dirty="0">
                <a:solidFill>
                  <a:srgbClr val="FF0000"/>
                </a:solidFill>
                <a:latin typeface="Calibri (Body)"/>
              </a:rPr>
              <a:t>$80 mil</a:t>
            </a:r>
            <a:r>
              <a:rPr lang="EN-US" sz="2800" dirty="0">
                <a:latin typeface="Calibri (Body)"/>
              </a:rPr>
              <a:t>lion</a:t>
            </a:r>
          </a:p>
          <a:p>
            <a:pPr marL="342900" indent="-342900">
              <a:buFont typeface="Arial" panose="020B0604020202020204" pitchFamily="34" charset="0"/>
              <a:buChar char="•"/>
            </a:pPr>
            <a:r>
              <a:rPr lang="EN-US" sz="2800" dirty="0">
                <a:latin typeface="Calibri (Body)"/>
              </a:rPr>
              <a:t>Over </a:t>
            </a:r>
            <a:r>
              <a:rPr lang="EN-US" sz="2800" dirty="0">
                <a:solidFill>
                  <a:srgbClr val="FF0000"/>
                </a:solidFill>
                <a:latin typeface="Calibri (Body)"/>
              </a:rPr>
              <a:t>$100 million</a:t>
            </a:r>
            <a:r>
              <a:rPr lang="EN-US" sz="2800" dirty="0">
                <a:latin typeface="Calibri (Body)"/>
              </a:rPr>
              <a:t> in direct losses</a:t>
            </a:r>
          </a:p>
          <a:p>
            <a:pPr marL="800100" lvl="1" indent="-342900">
              <a:buFont typeface="Arial" panose="020B0604020202020204" pitchFamily="34" charset="0"/>
              <a:buChar char="•"/>
            </a:pPr>
            <a:r>
              <a:rPr lang="EN-US" sz="2800" dirty="0">
                <a:latin typeface="Calibri (Body)"/>
              </a:rPr>
              <a:t>Hardware</a:t>
            </a:r>
          </a:p>
          <a:p>
            <a:pPr marL="800100" lvl="1" indent="-342900">
              <a:buFont typeface="Arial" panose="020B0604020202020204" pitchFamily="34" charset="0"/>
              <a:buChar char="•"/>
            </a:pPr>
            <a:r>
              <a:rPr lang="EN-US" sz="2800" dirty="0">
                <a:latin typeface="Calibri (Body)"/>
              </a:rPr>
              <a:t>Investigation</a:t>
            </a:r>
          </a:p>
          <a:p>
            <a:pPr marL="800100" lvl="1" indent="-342900">
              <a:buFont typeface="Arial" panose="020B0604020202020204" pitchFamily="34" charset="0"/>
              <a:buChar char="•"/>
            </a:pPr>
            <a:r>
              <a:rPr lang="EN-US" sz="2800" dirty="0">
                <a:latin typeface="Calibri (Body)"/>
              </a:rPr>
              <a:t>Employee labor</a:t>
            </a:r>
          </a:p>
          <a:p>
            <a:pPr marL="800100" lvl="1" indent="-342900">
              <a:buFont typeface="Arial" panose="020B0604020202020204" pitchFamily="34" charset="0"/>
              <a:buChar char="•"/>
            </a:pPr>
            <a:r>
              <a:rPr lang="EN-US" sz="2800" dirty="0">
                <a:latin typeface="Calibri (Body)"/>
              </a:rPr>
              <a:t>Business Interruption</a:t>
            </a:r>
          </a:p>
          <a:p>
            <a:pPr marL="342900" indent="-342900">
              <a:buFont typeface="Arial" panose="020B0604020202020204" pitchFamily="34" charset="0"/>
              <a:buChar char="•"/>
            </a:pPr>
            <a:r>
              <a:rPr lang="EN-US" sz="2800" dirty="0">
                <a:solidFill>
                  <a:srgbClr val="FF0000"/>
                </a:solidFill>
                <a:latin typeface="Calibri (Body)"/>
              </a:rPr>
              <a:t>$30 million</a:t>
            </a:r>
            <a:r>
              <a:rPr lang="EN-US" sz="2800" dirty="0">
                <a:latin typeface="Calibri (Body)"/>
              </a:rPr>
              <a:t> loss for The Interview</a:t>
            </a:r>
          </a:p>
          <a:p>
            <a:pPr marL="342900" indent="-342900">
              <a:buFont typeface="Arial" panose="020B0604020202020204" pitchFamily="34" charset="0"/>
              <a:buChar char="•"/>
            </a:pPr>
            <a:r>
              <a:rPr lang="EN-US" sz="2800" dirty="0">
                <a:solidFill>
                  <a:srgbClr val="FF0000"/>
                </a:solidFill>
                <a:latin typeface="Calibri (Body)"/>
              </a:rPr>
              <a:t>$8 million </a:t>
            </a:r>
            <a:r>
              <a:rPr lang="EN-US" sz="2800" dirty="0">
                <a:latin typeface="Calibri (Body)"/>
              </a:rPr>
              <a:t>to settle employee lawsuit</a:t>
            </a:r>
          </a:p>
          <a:p>
            <a:pPr marL="800100" lvl="1" indent="-342900">
              <a:buFont typeface="Arial" panose="020B0604020202020204" pitchFamily="34" charset="0"/>
              <a:buChar char="•"/>
            </a:pPr>
            <a:endParaRPr lang="EN-US" sz="2800" dirty="0">
              <a:latin typeface="Calibri (Body)"/>
            </a:endParaRPr>
          </a:p>
        </p:txBody>
      </p:sp>
      <p:sp>
        <p:nvSpPr>
          <p:cNvPr id="7"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Business Impact</a:t>
            </a:r>
          </a:p>
        </p:txBody>
      </p:sp>
      <p:cxnSp>
        <p:nvCxnSpPr>
          <p:cNvPr id="8" name="Straight Connector 7"/>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AutoShape 2" descr="Image result for sony n 2014 breach emails a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https://i.guim.co.uk/img/static/sys-images/Guardian/Pix/pictures/2015/2/5/1423157953323/fcf151f4-d63e-4ee1-842b-00640027bad2-2060x1236.jpeg?w=620&amp;q=55&amp;auto=format&amp;usm=12&amp;fit=max&amp;s=fc2b52833049d4d9f9bee3547f49ed5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3"/>
          <a:srcRect l="9584" r="13968"/>
          <a:stretch/>
        </p:blipFill>
        <p:spPr>
          <a:xfrm>
            <a:off x="6636935" y="1429304"/>
            <a:ext cx="4897840" cy="3844032"/>
          </a:xfrm>
          <a:prstGeom prst="rect">
            <a:avLst/>
          </a:prstGeom>
        </p:spPr>
      </p:pic>
      <p:sp>
        <p:nvSpPr>
          <p:cNvPr id="3" name="TextBox 2"/>
          <p:cNvSpPr txBox="1"/>
          <p:nvPr/>
        </p:nvSpPr>
        <p:spPr>
          <a:xfrm>
            <a:off x="8045345" y="5414915"/>
            <a:ext cx="2081019" cy="523220"/>
          </a:xfrm>
          <a:prstGeom prst="rect">
            <a:avLst/>
          </a:prstGeom>
          <a:noFill/>
        </p:spPr>
        <p:txBody>
          <a:bodyPr wrap="none" rtlCol="0">
            <a:spAutoFit/>
          </a:bodyPr>
          <a:lstStyle/>
          <a:p>
            <a:r>
              <a:rPr lang="EN-US" sz="2800" dirty="0">
                <a:latin typeface="Calibri (Body)"/>
              </a:rPr>
              <a:t>Amy Pascal</a:t>
            </a:r>
            <a:endParaRPr lang="en-US" sz="2800" dirty="0"/>
          </a:p>
        </p:txBody>
      </p:sp>
    </p:spTree>
    <p:extLst>
      <p:ext uri="{BB962C8B-B14F-4D97-AF65-F5344CB8AC3E}">
        <p14:creationId xmlns:p14="http://schemas.microsoft.com/office/powerpoint/2010/main" val="2524235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647700" y="330200"/>
            <a:ext cx="11007621" cy="957263"/>
          </a:xfrm>
        </p:spPr>
        <p:txBody>
          <a:bodyPr>
            <a:normAutofit/>
          </a:bodyPr>
          <a:lstStyle/>
          <a:p>
            <a:r>
              <a:rPr lang="EN-US" sz="4000" b="1">
                <a:solidFill>
                  <a:schemeClr val="accent2">
                    <a:lumMod val="75000"/>
                  </a:schemeClr>
                </a:solidFill>
              </a:rPr>
              <a:t>Control Improvements: Access Management</a:t>
            </a:r>
          </a:p>
        </p:txBody>
      </p:sp>
      <p:sp>
        <p:nvSpPr>
          <p:cNvPr id="3" name="Content Placeholder 2"/>
          <p:cNvSpPr>
            <a:spLocks noGrp="1"/>
          </p:cNvSpPr>
          <p:nvPr>
            <p:ph idx="1"/>
          </p:nvPr>
        </p:nvSpPr>
        <p:spPr>
          <a:xfrm>
            <a:off x="648738" y="1395953"/>
            <a:ext cx="5875887" cy="5030648"/>
          </a:xfrm>
        </p:spPr>
        <p:txBody>
          <a:bodyPr vert="horz" lIns="91440" tIns="45720" rIns="91440" bIns="45720" rtlCol="0" anchor="t">
            <a:noAutofit/>
          </a:bodyPr>
          <a:lstStyle/>
          <a:p>
            <a:pPr>
              <a:lnSpc>
                <a:spcPct val="80000"/>
              </a:lnSpc>
            </a:pPr>
            <a:r>
              <a:rPr lang="EN-US" dirty="0"/>
              <a:t>Inventory of Authorized and Unauthorized Devices </a:t>
            </a:r>
          </a:p>
          <a:p>
            <a:pPr>
              <a:lnSpc>
                <a:spcPct val="80000"/>
              </a:lnSpc>
            </a:pPr>
            <a:r>
              <a:rPr lang="EN-US" dirty="0"/>
              <a:t>Inventory of Authorized and Unauthorized Software</a:t>
            </a:r>
          </a:p>
          <a:p>
            <a:pPr>
              <a:lnSpc>
                <a:spcPct val="80000"/>
              </a:lnSpc>
            </a:pPr>
            <a:r>
              <a:rPr lang="EN-US" dirty="0"/>
              <a:t>Continuous Vulnerability Assessment and Remediation </a:t>
            </a:r>
          </a:p>
          <a:p>
            <a:pPr>
              <a:lnSpc>
                <a:spcPct val="80000"/>
              </a:lnSpc>
            </a:pPr>
            <a:r>
              <a:rPr lang="EN-US" dirty="0"/>
              <a:t>Institute application Software Security using RBAC methodology.</a:t>
            </a:r>
          </a:p>
          <a:p>
            <a:pPr>
              <a:lnSpc>
                <a:spcPct val="80000"/>
              </a:lnSpc>
            </a:pPr>
            <a:r>
              <a:rPr lang="EN-US" dirty="0"/>
              <a:t>Malware Defenses using inside and perimeter network listeners.</a:t>
            </a:r>
          </a:p>
          <a:p>
            <a:pPr>
              <a:lnSpc>
                <a:spcPct val="80000"/>
              </a:lnSpc>
            </a:pPr>
            <a:r>
              <a:rPr lang="EN-US" dirty="0"/>
              <a:t>Administrative Privileges </a:t>
            </a:r>
          </a:p>
          <a:p>
            <a:pPr>
              <a:lnSpc>
                <a:spcPct val="80000"/>
              </a:lnSpc>
            </a:pPr>
            <a:r>
              <a:rPr lang="EN-US" dirty="0"/>
              <a:t>Incident Response and Management</a:t>
            </a:r>
          </a:p>
        </p:txBody>
      </p:sp>
      <p:cxnSp>
        <p:nvCxnSpPr>
          <p:cNvPr id="5" name="Straight Connector 4"/>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3"/>
          <a:stretch>
            <a:fillRect/>
          </a:stretch>
        </p:blipFill>
        <p:spPr>
          <a:xfrm>
            <a:off x="7086963" y="1395953"/>
            <a:ext cx="4447812" cy="2956972"/>
          </a:xfrm>
          <a:prstGeom prst="rect">
            <a:avLst/>
          </a:prstGeom>
        </p:spPr>
      </p:pic>
    </p:spTree>
    <p:extLst>
      <p:ext uri="{BB962C8B-B14F-4D97-AF65-F5344CB8AC3E}">
        <p14:creationId xmlns:p14="http://schemas.microsoft.com/office/powerpoint/2010/main" val="1891543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647700" y="330200"/>
            <a:ext cx="10956346" cy="957263"/>
          </a:xfrm>
        </p:spPr>
        <p:txBody>
          <a:bodyPr>
            <a:normAutofit/>
          </a:bodyPr>
          <a:lstStyle/>
          <a:p>
            <a:r>
              <a:rPr lang="EN-US" sz="4000" b="1">
                <a:solidFill>
                  <a:schemeClr val="accent2">
                    <a:lumMod val="75000"/>
                  </a:schemeClr>
                </a:solidFill>
              </a:rPr>
              <a:t>Control Improvements: Audit and Monitor</a:t>
            </a:r>
          </a:p>
        </p:txBody>
      </p:sp>
      <p:sp>
        <p:nvSpPr>
          <p:cNvPr id="3" name="Content Placeholder 2"/>
          <p:cNvSpPr>
            <a:spLocks noGrp="1"/>
          </p:cNvSpPr>
          <p:nvPr>
            <p:ph idx="1"/>
          </p:nvPr>
        </p:nvSpPr>
        <p:spPr>
          <a:xfrm>
            <a:off x="647700" y="1531938"/>
            <a:ext cx="6846888" cy="5286992"/>
          </a:xfrm>
        </p:spPr>
        <p:txBody>
          <a:bodyPr vert="horz" lIns="91440" tIns="45720" rIns="91440" bIns="45720" rtlCol="0" anchor="t">
            <a:noAutofit/>
          </a:bodyPr>
          <a:lstStyle/>
          <a:p>
            <a:r>
              <a:rPr lang="EN-US" dirty="0">
                <a:latin typeface="Calibri"/>
              </a:rPr>
              <a:t>Implement IPS/IDS/DLP protection to detect account/network anomalous data access patterns .</a:t>
            </a:r>
            <a:endParaRPr lang="EN-US" dirty="0"/>
          </a:p>
          <a:p>
            <a:r>
              <a:rPr lang="EN-US" dirty="0"/>
              <a:t>Monitor computer resource utilization and investigate anomaly (CPU/Memory/Network).</a:t>
            </a:r>
          </a:p>
          <a:p>
            <a:r>
              <a:rPr lang="EN-US" dirty="0"/>
              <a:t>Encourage self-audit capabilities to enable the end user report any anomalies.</a:t>
            </a:r>
          </a:p>
          <a:p>
            <a:r>
              <a:rPr lang="EN-US" dirty="0"/>
              <a:t>Continuous Vulnerability Assessment and Remediation </a:t>
            </a:r>
          </a:p>
          <a:p>
            <a:endParaRPr lang="EN-US" dirty="0"/>
          </a:p>
          <a:p>
            <a:pPr marL="0" indent="0">
              <a:buNone/>
            </a:pPr>
            <a:endParaRPr lang="EN-US" dirty="0"/>
          </a:p>
        </p:txBody>
      </p:sp>
      <p:cxnSp>
        <p:nvCxnSpPr>
          <p:cNvPr id="5" name="Straight Connector 4"/>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7170" name="Picture 2" descr="Image result for it secur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5425" y="1531938"/>
            <a:ext cx="3809350" cy="288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54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647700" y="330200"/>
            <a:ext cx="10917890" cy="957263"/>
          </a:xfrm>
        </p:spPr>
        <p:txBody>
          <a:bodyPr>
            <a:noAutofit/>
          </a:bodyPr>
          <a:lstStyle/>
          <a:p>
            <a:r>
              <a:rPr lang="EN-US" sz="4000" b="1" dirty="0">
                <a:solidFill>
                  <a:schemeClr val="accent2">
                    <a:lumMod val="75000"/>
                  </a:schemeClr>
                </a:solidFill>
              </a:rPr>
              <a:t>Control Improvements: Strengthen Infrastructure</a:t>
            </a:r>
          </a:p>
        </p:txBody>
      </p:sp>
      <p:sp>
        <p:nvSpPr>
          <p:cNvPr id="3" name="Content Placeholder 2"/>
          <p:cNvSpPr>
            <a:spLocks noGrp="1"/>
          </p:cNvSpPr>
          <p:nvPr>
            <p:ph idx="1"/>
          </p:nvPr>
        </p:nvSpPr>
        <p:spPr>
          <a:xfrm>
            <a:off x="647701" y="1438632"/>
            <a:ext cx="6658168" cy="5286375"/>
          </a:xfrm>
        </p:spPr>
        <p:txBody>
          <a:bodyPr vert="horz" lIns="91440" tIns="45720" rIns="91440" bIns="45720" rtlCol="0" anchor="t">
            <a:noAutofit/>
          </a:bodyPr>
          <a:lstStyle/>
          <a:p>
            <a:pPr>
              <a:lnSpc>
                <a:spcPct val="80000"/>
              </a:lnSpc>
            </a:pPr>
            <a:r>
              <a:rPr lang="EN-US" dirty="0">
                <a:solidFill>
                  <a:srgbClr val="000000"/>
                </a:solidFill>
                <a:latin typeface="Calibri"/>
              </a:rPr>
              <a:t>Do not allow incoming connections to user’s systems or any backend processing systems. Once Malware controls IT assets, it notifies outside BOT, BOT initiates connection back to the compromised system. (2FA and contextual security)</a:t>
            </a:r>
            <a:endParaRPr lang="en-US" dirty="0">
              <a:solidFill>
                <a:srgbClr val="000000"/>
              </a:solidFill>
              <a:latin typeface="Calibri"/>
            </a:endParaRPr>
          </a:p>
          <a:p>
            <a:pPr>
              <a:lnSpc>
                <a:spcPct val="80000"/>
              </a:lnSpc>
            </a:pPr>
            <a:r>
              <a:rPr lang="EN-US" dirty="0">
                <a:latin typeface="Calibri"/>
              </a:rPr>
              <a:t>Solidify Access policy ( Strong password, regularly change password)</a:t>
            </a:r>
          </a:p>
          <a:p>
            <a:pPr>
              <a:lnSpc>
                <a:spcPct val="80000"/>
              </a:lnSpc>
            </a:pPr>
            <a:r>
              <a:rPr lang="EN-US" dirty="0">
                <a:solidFill>
                  <a:srgbClr val="000000"/>
                </a:solidFill>
                <a:latin typeface="Calibri"/>
              </a:rPr>
              <a:t>Set alerts on suspicious activity or when communicating with unknown IP addresses.</a:t>
            </a:r>
          </a:p>
          <a:p>
            <a:pPr>
              <a:lnSpc>
                <a:spcPct val="80000"/>
              </a:lnSpc>
            </a:pPr>
            <a:r>
              <a:rPr lang="EN-US" dirty="0">
                <a:solidFill>
                  <a:srgbClr val="000000"/>
                </a:solidFill>
                <a:latin typeface="Calibri"/>
              </a:rPr>
              <a:t>Include more firewalls in the network, if not , take advantage of next-generation firewall.</a:t>
            </a:r>
          </a:p>
          <a:p>
            <a:pPr>
              <a:lnSpc>
                <a:spcPct val="80000"/>
              </a:lnSpc>
            </a:pPr>
            <a:endParaRPr lang="EN-US" dirty="0"/>
          </a:p>
          <a:p>
            <a:pPr marL="0" indent="0">
              <a:lnSpc>
                <a:spcPct val="80000"/>
              </a:lnSpc>
              <a:buNone/>
            </a:pPr>
            <a:endParaRPr lang="EN-US" dirty="0">
              <a:latin typeface="Calibri"/>
            </a:endParaRPr>
          </a:p>
        </p:txBody>
      </p:sp>
      <p:cxnSp>
        <p:nvCxnSpPr>
          <p:cNvPr id="5" name="Straight Connector 4"/>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p:nvPicPr>
        <p:blipFill>
          <a:blip r:embed="rId3"/>
          <a:stretch>
            <a:fillRect/>
          </a:stretch>
        </p:blipFill>
        <p:spPr>
          <a:xfrm>
            <a:off x="7406714" y="1438632"/>
            <a:ext cx="4128061" cy="3096046"/>
          </a:xfrm>
          <a:prstGeom prst="rect">
            <a:avLst/>
          </a:prstGeom>
        </p:spPr>
      </p:pic>
    </p:spTree>
    <p:extLst>
      <p:ext uri="{BB962C8B-B14F-4D97-AF65-F5344CB8AC3E}">
        <p14:creationId xmlns:p14="http://schemas.microsoft.com/office/powerpoint/2010/main" val="1118090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647700" y="330200"/>
            <a:ext cx="10917890" cy="957263"/>
          </a:xfrm>
        </p:spPr>
        <p:txBody>
          <a:bodyPr>
            <a:noAutofit/>
          </a:bodyPr>
          <a:lstStyle/>
          <a:p>
            <a:r>
              <a:rPr lang="EN-US" sz="4000" b="1">
                <a:solidFill>
                  <a:schemeClr val="accent2">
                    <a:lumMod val="75000"/>
                  </a:schemeClr>
                </a:solidFill>
              </a:rPr>
              <a:t>Control Improvements: Strengthen Infrastructure</a:t>
            </a:r>
          </a:p>
        </p:txBody>
      </p:sp>
      <p:sp>
        <p:nvSpPr>
          <p:cNvPr id="3" name="Content Placeholder 2"/>
          <p:cNvSpPr>
            <a:spLocks noGrp="1"/>
          </p:cNvSpPr>
          <p:nvPr>
            <p:ph idx="1"/>
          </p:nvPr>
        </p:nvSpPr>
        <p:spPr>
          <a:xfrm>
            <a:off x="647701" y="1531938"/>
            <a:ext cx="5183932" cy="6162713"/>
          </a:xfrm>
        </p:spPr>
        <p:txBody>
          <a:bodyPr wrap="square" rtlCol="0" anchor="t">
            <a:spAutoFit/>
          </a:bodyPr>
          <a:lstStyle/>
          <a:p>
            <a:pPr marL="342900" indent="-342900" defTabSz="457200"/>
            <a:r>
              <a:rPr lang="EN-US" dirty="0">
                <a:latin typeface="Calibri (Body)"/>
              </a:rPr>
              <a:t>Use two factor authentication and/or contextual security on critical systems like databases, ERP</a:t>
            </a:r>
            <a:endParaRPr lang="en-US" dirty="0">
              <a:latin typeface="Calibri (Body)"/>
            </a:endParaRPr>
          </a:p>
          <a:p>
            <a:pPr marL="342900" indent="-342900" defTabSz="457200"/>
            <a:r>
              <a:rPr lang="EN-US" dirty="0">
                <a:latin typeface="Calibri (Body)"/>
              </a:rPr>
              <a:t>Apply data masking which removes sensitive information by applying sophisticated data transformation techniques to non-production environments</a:t>
            </a:r>
          </a:p>
          <a:p>
            <a:pPr marL="342900" indent="-342900" defTabSz="457200"/>
            <a:endParaRPr lang="EN-US" dirty="0">
              <a:latin typeface="Calibri (Body)"/>
            </a:endParaRPr>
          </a:p>
          <a:p>
            <a:pPr marL="342900" indent="-342900" defTabSz="457200"/>
            <a:endParaRPr lang="EN-US" dirty="0">
              <a:latin typeface="Calibri (Body)"/>
            </a:endParaRPr>
          </a:p>
          <a:p>
            <a:pPr marL="342900" indent="-342900" defTabSz="457200"/>
            <a:endParaRPr lang="EN-US" dirty="0">
              <a:latin typeface="Calibri (Body)"/>
            </a:endParaRPr>
          </a:p>
          <a:p>
            <a:pPr marL="342900" indent="-342900" defTabSz="457200"/>
            <a:endParaRPr lang="EN-US" dirty="0">
              <a:latin typeface="Calibri (Body)"/>
            </a:endParaRPr>
          </a:p>
        </p:txBody>
      </p:sp>
      <p:cxnSp>
        <p:nvCxnSpPr>
          <p:cNvPr id="5" name="Straight Connector 4"/>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3"/>
          <a:srcRect l="7652" t="4857" r="5023" b="4880"/>
          <a:stretch/>
        </p:blipFill>
        <p:spPr>
          <a:xfrm>
            <a:off x="6587412" y="1531938"/>
            <a:ext cx="4978178" cy="2940382"/>
          </a:xfrm>
          <a:prstGeom prst="rect">
            <a:avLst/>
          </a:prstGeom>
        </p:spPr>
      </p:pic>
    </p:spTree>
    <p:extLst>
      <p:ext uri="{BB962C8B-B14F-4D97-AF65-F5344CB8AC3E}">
        <p14:creationId xmlns:p14="http://schemas.microsoft.com/office/powerpoint/2010/main" val="309123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647700" y="330200"/>
            <a:ext cx="10917890" cy="957263"/>
          </a:xfrm>
        </p:spPr>
        <p:txBody>
          <a:bodyPr>
            <a:noAutofit/>
          </a:bodyPr>
          <a:lstStyle/>
          <a:p>
            <a:r>
              <a:rPr lang="EN-US" sz="4000" b="1">
                <a:solidFill>
                  <a:schemeClr val="accent2">
                    <a:lumMod val="75000"/>
                  </a:schemeClr>
                </a:solidFill>
              </a:rPr>
              <a:t>Control Improvements: Security Awareness</a:t>
            </a:r>
          </a:p>
        </p:txBody>
      </p:sp>
      <p:sp>
        <p:nvSpPr>
          <p:cNvPr id="3" name="Content Placeholder 2"/>
          <p:cNvSpPr>
            <a:spLocks noGrp="1"/>
          </p:cNvSpPr>
          <p:nvPr>
            <p:ph idx="1"/>
          </p:nvPr>
        </p:nvSpPr>
        <p:spPr>
          <a:xfrm>
            <a:off x="647701" y="1531938"/>
            <a:ext cx="6116993" cy="5643596"/>
          </a:xfrm>
        </p:spPr>
        <p:txBody>
          <a:bodyPr vert="horz" wrap="square" lIns="91440" tIns="45720" rIns="91440" bIns="45720" rtlCol="0" anchor="t">
            <a:spAutoFit/>
          </a:bodyPr>
          <a:lstStyle/>
          <a:p>
            <a:pPr marL="342900" indent="-342900" defTabSz="457200"/>
            <a:r>
              <a:rPr lang="EN-US" dirty="0">
                <a:latin typeface="Calibri (Body)"/>
              </a:rPr>
              <a:t>Provide regular user awareness training.</a:t>
            </a:r>
            <a:endParaRPr lang="en-US" dirty="0">
              <a:latin typeface="Calibri (Body)"/>
            </a:endParaRPr>
          </a:p>
          <a:p>
            <a:pPr marL="342900" indent="-342900" defTabSz="457200"/>
            <a:r>
              <a:rPr lang="EN-US" dirty="0">
                <a:latin typeface="Calibri (Body)"/>
              </a:rPr>
              <a:t>Regularly test internal users on phishing attacks (i.e.: send spam emails).</a:t>
            </a:r>
          </a:p>
          <a:p>
            <a:pPr marL="342900" indent="-342900" defTabSz="457200"/>
            <a:r>
              <a:rPr lang="EN-US" dirty="0">
                <a:latin typeface="Calibri (Body)"/>
              </a:rPr>
              <a:t>Award those employees who become aware of the risks .</a:t>
            </a:r>
          </a:p>
          <a:p>
            <a:pPr marL="342900" indent="-342900" defTabSz="457200"/>
            <a:endParaRPr lang="EN-US" dirty="0">
              <a:latin typeface="Calibri (Body)"/>
            </a:endParaRPr>
          </a:p>
          <a:p>
            <a:pPr marL="342900" indent="-342900" defTabSz="457200"/>
            <a:endParaRPr lang="EN-US" dirty="0">
              <a:latin typeface="Calibri (Body)"/>
            </a:endParaRPr>
          </a:p>
          <a:p>
            <a:pPr marL="342900" indent="-342900" defTabSz="457200"/>
            <a:endParaRPr lang="EN-US" dirty="0">
              <a:latin typeface="Calibri (Body)"/>
            </a:endParaRPr>
          </a:p>
          <a:p>
            <a:pPr marL="342900" indent="-342900" defTabSz="457200"/>
            <a:endParaRPr lang="EN-US" dirty="0">
              <a:latin typeface="Calibri (Body)"/>
            </a:endParaRPr>
          </a:p>
          <a:p>
            <a:pPr marL="342900" indent="-342900" defTabSz="457200"/>
            <a:endParaRPr lang="EN-US" dirty="0">
              <a:latin typeface="Calibri (Body)"/>
            </a:endParaRPr>
          </a:p>
        </p:txBody>
      </p:sp>
      <p:cxnSp>
        <p:nvCxnSpPr>
          <p:cNvPr id="5" name="Straight Connector 4"/>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3"/>
          <a:stretch>
            <a:fillRect/>
          </a:stretch>
        </p:blipFill>
        <p:spPr>
          <a:xfrm>
            <a:off x="7375040" y="1531938"/>
            <a:ext cx="4159735" cy="4159735"/>
          </a:xfrm>
          <a:prstGeom prst="rect">
            <a:avLst/>
          </a:prstGeom>
        </p:spPr>
      </p:pic>
    </p:spTree>
    <p:extLst>
      <p:ext uri="{BB962C8B-B14F-4D97-AF65-F5344CB8AC3E}">
        <p14:creationId xmlns:p14="http://schemas.microsoft.com/office/powerpoint/2010/main" val="2503696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Background</a:t>
            </a:r>
          </a:p>
        </p:txBody>
      </p:sp>
      <p:sp>
        <p:nvSpPr>
          <p:cNvPr id="3" name="Content Placeholder 2"/>
          <p:cNvSpPr>
            <a:spLocks noGrp="1"/>
          </p:cNvSpPr>
          <p:nvPr>
            <p:ph idx="1"/>
          </p:nvPr>
        </p:nvSpPr>
        <p:spPr>
          <a:xfrm>
            <a:off x="647700" y="1514906"/>
            <a:ext cx="6525457" cy="4351338"/>
          </a:xfrm>
        </p:spPr>
        <p:txBody>
          <a:bodyPr>
            <a:noAutofit/>
          </a:bodyPr>
          <a:lstStyle/>
          <a:p>
            <a:pPr>
              <a:lnSpc>
                <a:spcPct val="80000"/>
              </a:lnSpc>
            </a:pPr>
            <a:r>
              <a:rPr lang="en-US" sz="3200" dirty="0"/>
              <a:t>100 terabytes of data (unconfirmed)</a:t>
            </a:r>
          </a:p>
          <a:p>
            <a:pPr>
              <a:lnSpc>
                <a:spcPct val="80000"/>
              </a:lnSpc>
            </a:pPr>
            <a:r>
              <a:rPr lang="en-US" sz="3200" dirty="0"/>
              <a:t>Destroyed 3,000 computers</a:t>
            </a:r>
          </a:p>
          <a:p>
            <a:pPr>
              <a:lnSpc>
                <a:spcPct val="80000"/>
              </a:lnSpc>
            </a:pPr>
            <a:r>
              <a:rPr lang="en-US" sz="3200" dirty="0"/>
              <a:t>Network offline for one week</a:t>
            </a:r>
          </a:p>
          <a:p>
            <a:pPr>
              <a:lnSpc>
                <a:spcPct val="80000"/>
              </a:lnSpc>
            </a:pPr>
            <a:r>
              <a:rPr lang="en-US" sz="3200" dirty="0"/>
              <a:t>Leaked</a:t>
            </a:r>
          </a:p>
          <a:p>
            <a:pPr lvl="1">
              <a:lnSpc>
                <a:spcPct val="80000"/>
              </a:lnSpc>
            </a:pPr>
            <a:r>
              <a:rPr lang="en-US" sz="2800" dirty="0"/>
              <a:t>Sensitive data</a:t>
            </a:r>
          </a:p>
          <a:p>
            <a:pPr lvl="1">
              <a:lnSpc>
                <a:spcPct val="80000"/>
              </a:lnSpc>
            </a:pPr>
            <a:r>
              <a:rPr lang="en-US" sz="2800" dirty="0"/>
              <a:t>Films: In theatres &amp; unreleased</a:t>
            </a:r>
          </a:p>
          <a:p>
            <a:pPr lvl="1">
              <a:lnSpc>
                <a:spcPct val="80000"/>
              </a:lnSpc>
            </a:pPr>
            <a:r>
              <a:rPr lang="en-US" sz="2800" dirty="0"/>
              <a:t>Film &amp; TV show scripts</a:t>
            </a:r>
          </a:p>
          <a:p>
            <a:pPr lvl="1">
              <a:lnSpc>
                <a:spcPct val="80000"/>
              </a:lnSpc>
            </a:pPr>
            <a:r>
              <a:rPr lang="en-US" sz="2800" dirty="0"/>
              <a:t>Emails</a:t>
            </a:r>
          </a:p>
          <a:p>
            <a:pPr>
              <a:lnSpc>
                <a:spcPct val="80000"/>
              </a:lnSpc>
            </a:pPr>
            <a:r>
              <a:rPr lang="en-US" sz="3200" dirty="0"/>
              <a:t>Theatrical release of The Interview canceled</a:t>
            </a:r>
          </a:p>
        </p:txBody>
      </p:sp>
      <p:cxnSp>
        <p:nvCxnSpPr>
          <p:cNvPr id="6" name="Straight Connector 5"/>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4100" name="Picture 4" descr="Image result for sony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294" y="1433365"/>
            <a:ext cx="2881639" cy="451441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10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Questions?</a:t>
            </a:r>
          </a:p>
        </p:txBody>
      </p:sp>
      <p:cxnSp>
        <p:nvCxnSpPr>
          <p:cNvPr id="5" name="Straight Connector 4"/>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4102" name="Picture 6" descr="Image result for question mark"/>
          <p:cNvPicPr>
            <a:picLocks noChangeAspect="1" noChangeArrowheads="1"/>
          </p:cNvPicPr>
          <p:nvPr/>
        </p:nvPicPr>
        <p:blipFill rotWithShape="1">
          <a:blip r:embed="rId2">
            <a:extLst>
              <a:ext uri="{28A0092B-C50C-407E-A947-70E740481C1C}">
                <a14:useLocalDpi xmlns:a14="http://schemas.microsoft.com/office/drawing/2010/main" val="0"/>
              </a:ext>
            </a:extLst>
          </a:blip>
          <a:srcRect l="8652" t="11975" r="6852" b="9930"/>
          <a:stretch/>
        </p:blipFill>
        <p:spPr bwMode="auto">
          <a:xfrm>
            <a:off x="3352799" y="1478224"/>
            <a:ext cx="5476875" cy="506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8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Timeline</a:t>
            </a:r>
          </a:p>
        </p:txBody>
      </p:sp>
      <p:sp>
        <p:nvSpPr>
          <p:cNvPr id="11" name="TextBox 10"/>
          <p:cNvSpPr txBox="1"/>
          <p:nvPr/>
        </p:nvSpPr>
        <p:spPr>
          <a:xfrm>
            <a:off x="647700" y="1495333"/>
            <a:ext cx="5114626" cy="6186309"/>
          </a:xfrm>
          <a:prstGeom prst="rect">
            <a:avLst/>
          </a:prstGeom>
          <a:noFill/>
        </p:spPr>
        <p:txBody>
          <a:bodyPr wrap="square" rtlCol="0">
            <a:spAutoFit/>
          </a:bodyPr>
          <a:lstStyle/>
          <a:p>
            <a:pPr marL="285750" indent="-285750">
              <a:buFont typeface="Arial" panose="020B0604020202020204" pitchFamily="34" charset="0"/>
              <a:buChar char="•"/>
            </a:pPr>
            <a:r>
              <a:rPr lang="en-US" sz="2200" b="1" dirty="0"/>
              <a:t>November 21</a:t>
            </a:r>
            <a:r>
              <a:rPr lang="en-US" sz="2200" dirty="0"/>
              <a:t>: </a:t>
            </a:r>
          </a:p>
          <a:p>
            <a:pPr marL="742950" lvl="1" indent="-285750">
              <a:buFont typeface="Arial" panose="020B0604020202020204" pitchFamily="34" charset="0"/>
              <a:buChar char="•"/>
            </a:pPr>
            <a:r>
              <a:rPr lang="en-US" sz="2200" dirty="0"/>
              <a:t>Email threatening Sony Pictures</a:t>
            </a:r>
          </a:p>
          <a:p>
            <a:pPr marL="285750" indent="-285750">
              <a:buFont typeface="Arial" panose="020B0604020202020204" pitchFamily="34" charset="0"/>
              <a:buChar char="•"/>
            </a:pPr>
            <a:r>
              <a:rPr lang="en-US" sz="2200" b="1" dirty="0"/>
              <a:t>November 24</a:t>
            </a:r>
            <a:r>
              <a:rPr lang="en-US" sz="2200" dirty="0"/>
              <a:t>: </a:t>
            </a:r>
          </a:p>
          <a:p>
            <a:pPr marL="742950" lvl="1" indent="-285750">
              <a:buFont typeface="Arial" panose="020B0604020202020204" pitchFamily="34" charset="0"/>
              <a:buChar char="•"/>
            </a:pPr>
            <a:r>
              <a:rPr lang="en-US" sz="2200" dirty="0"/>
              <a:t>Employees locked out of computers</a:t>
            </a:r>
          </a:p>
          <a:p>
            <a:pPr marL="742950" lvl="1" indent="-285750">
              <a:buFont typeface="Arial" panose="020B0604020202020204" pitchFamily="34" charset="0"/>
              <a:buChar char="•"/>
            </a:pPr>
            <a:r>
              <a:rPr lang="en-US" sz="2200" dirty="0"/>
              <a:t>Attackers threaten to release data if demands were not met by a deadline of 11:00 PM</a:t>
            </a:r>
          </a:p>
          <a:p>
            <a:pPr marL="742950" lvl="1" indent="-285750">
              <a:buFont typeface="Arial" panose="020B0604020202020204" pitchFamily="34" charset="0"/>
              <a:buChar char="•"/>
            </a:pPr>
            <a:r>
              <a:rPr lang="en-US" sz="2200" dirty="0"/>
              <a:t>Demands not clear</a:t>
            </a:r>
          </a:p>
          <a:p>
            <a:pPr marL="285750" indent="-285750">
              <a:buFont typeface="Arial" panose="020B0604020202020204" pitchFamily="34" charset="0"/>
              <a:buChar char="•"/>
            </a:pPr>
            <a:r>
              <a:rPr lang="en-US" sz="2200" b="1" dirty="0"/>
              <a:t>November 27:</a:t>
            </a:r>
          </a:p>
          <a:p>
            <a:pPr marL="742950" lvl="1" indent="-285750">
              <a:buFont typeface="Arial" panose="020B0604020202020204" pitchFamily="34" charset="0"/>
              <a:buChar char="•"/>
            </a:pPr>
            <a:r>
              <a:rPr lang="en-US" sz="2200" dirty="0"/>
              <a:t>5 unfinished films leaked</a:t>
            </a:r>
          </a:p>
          <a:p>
            <a:pPr marL="285750" indent="-285750">
              <a:buFont typeface="Arial" panose="020B0604020202020204" pitchFamily="34" charset="0"/>
              <a:buChar char="•"/>
            </a:pPr>
            <a:r>
              <a:rPr lang="en-US" sz="2200" b="1" dirty="0"/>
              <a:t>December 1</a:t>
            </a:r>
          </a:p>
          <a:p>
            <a:pPr marL="742950" lvl="1" indent="-285750">
              <a:buFont typeface="Arial" panose="020B0604020202020204" pitchFamily="34" charset="0"/>
              <a:buChar char="•"/>
            </a:pPr>
            <a:r>
              <a:rPr lang="en-US" sz="2200" dirty="0"/>
              <a:t>First document leak</a:t>
            </a:r>
          </a:p>
          <a:p>
            <a:pPr marL="742950" lvl="1" indent="-285750">
              <a:buFont typeface="Arial" panose="020B0604020202020204" pitchFamily="34" charset="0"/>
              <a:buChar char="•"/>
            </a:pPr>
            <a:r>
              <a:rPr lang="en-US" sz="2200" dirty="0">
                <a:solidFill>
                  <a:srgbClr val="FF0000"/>
                </a:solidFill>
              </a:rPr>
              <a:t>47,426</a:t>
            </a:r>
            <a:r>
              <a:rPr lang="en-US" sz="2200" dirty="0"/>
              <a:t> unique Social Security Numbers (SSN)</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cxnSp>
        <p:nvCxnSpPr>
          <p:cNvPr id="3" name="Straight Connector 2"/>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a:srcRect l="2148" t="1" r="6408" b="8987"/>
          <a:stretch/>
        </p:blipFill>
        <p:spPr>
          <a:xfrm>
            <a:off x="5960317" y="1495333"/>
            <a:ext cx="5574458" cy="3337541"/>
          </a:xfrm>
          <a:prstGeom prst="rect">
            <a:avLst/>
          </a:prstGeom>
        </p:spPr>
      </p:pic>
    </p:spTree>
    <p:extLst>
      <p:ext uri="{BB962C8B-B14F-4D97-AF65-F5344CB8AC3E}">
        <p14:creationId xmlns:p14="http://schemas.microsoft.com/office/powerpoint/2010/main" val="3439775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acked-by-gop-sony-pictures-under-attack"/>
          <p:cNvPicPr>
            <a:picLocks noChangeAspect="1" noChangeArrowheads="1"/>
          </p:cNvPicPr>
          <p:nvPr/>
        </p:nvPicPr>
        <p:blipFill rotWithShape="1">
          <a:blip r:embed="rId2">
            <a:extLst>
              <a:ext uri="{28A0092B-C50C-407E-A947-70E740481C1C}">
                <a14:useLocalDpi xmlns:a14="http://schemas.microsoft.com/office/drawing/2010/main" val="0"/>
              </a:ext>
            </a:extLst>
          </a:blip>
          <a:srcRect l="1" t="9997" r="522" b="10830"/>
          <a:stretch/>
        </p:blipFill>
        <p:spPr bwMode="auto">
          <a:xfrm>
            <a:off x="932156" y="346229"/>
            <a:ext cx="10115308" cy="605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81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59294" y="1411549"/>
            <a:ext cx="5114626" cy="7879080"/>
          </a:xfrm>
          <a:prstGeom prst="rect">
            <a:avLst/>
          </a:prstGeom>
          <a:noFill/>
        </p:spPr>
        <p:txBody>
          <a:bodyPr wrap="square" rtlCol="0">
            <a:spAutoFit/>
          </a:bodyPr>
          <a:lstStyle/>
          <a:p>
            <a:pPr marL="285750" indent="-285750">
              <a:buFont typeface="Arial" panose="020B0604020202020204" pitchFamily="34" charset="0"/>
              <a:buChar char="•"/>
            </a:pPr>
            <a:r>
              <a:rPr lang="en-US" sz="2200" b="1" dirty="0"/>
              <a:t>December 3</a:t>
            </a:r>
            <a:r>
              <a:rPr lang="en-US" sz="2200" dirty="0"/>
              <a:t>:</a:t>
            </a:r>
          </a:p>
          <a:p>
            <a:pPr marL="742950" lvl="1" indent="-285750">
              <a:buFont typeface="Arial" panose="020B0604020202020204" pitchFamily="34" charset="0"/>
              <a:buChar char="•"/>
            </a:pPr>
            <a:r>
              <a:rPr lang="en-US" sz="2200" dirty="0"/>
              <a:t>Second Document Leak</a:t>
            </a:r>
          </a:p>
          <a:p>
            <a:pPr marL="742950" lvl="1" indent="-285750">
              <a:buFont typeface="Arial" panose="020B0604020202020204" pitchFamily="34" charset="0"/>
              <a:buChar char="•"/>
            </a:pPr>
            <a:r>
              <a:rPr lang="en-US" sz="2200" dirty="0"/>
              <a:t>Contained: Full security certificate information, internal/external account credentials, authentication credentials</a:t>
            </a:r>
          </a:p>
          <a:p>
            <a:pPr marL="285750" indent="-285750">
              <a:buFont typeface="Arial" panose="020B0604020202020204" pitchFamily="34" charset="0"/>
              <a:buChar char="•"/>
            </a:pPr>
            <a:r>
              <a:rPr lang="en-US" sz="2200" dirty="0"/>
              <a:t> </a:t>
            </a:r>
            <a:r>
              <a:rPr lang="en-US" sz="2200" b="1" dirty="0"/>
              <a:t>December 8</a:t>
            </a:r>
          </a:p>
          <a:p>
            <a:pPr marL="742950" lvl="1" indent="-285750">
              <a:buFont typeface="Arial" panose="020B0604020202020204" pitchFamily="34" charset="0"/>
              <a:buChar char="•"/>
            </a:pPr>
            <a:r>
              <a:rPr lang="en-US" sz="2200" dirty="0"/>
              <a:t>Hackers demand Sony cancel The Interview release</a:t>
            </a:r>
          </a:p>
          <a:p>
            <a:pPr marL="742950" lvl="1" indent="-285750">
              <a:buFont typeface="Arial" panose="020B0604020202020204" pitchFamily="34" charset="0"/>
              <a:buChar char="•"/>
            </a:pPr>
            <a:r>
              <a:rPr lang="en-US" sz="2200" dirty="0"/>
              <a:t>Threaten terrorism</a:t>
            </a:r>
          </a:p>
          <a:p>
            <a:pPr marL="285750" indent="-285750">
              <a:buFont typeface="Arial" panose="020B0604020202020204" pitchFamily="34" charset="0"/>
              <a:buChar char="•"/>
            </a:pPr>
            <a:r>
              <a:rPr lang="en-US" sz="2200" b="1" dirty="0"/>
              <a:t>December 9</a:t>
            </a:r>
          </a:p>
          <a:p>
            <a:pPr marL="742950" lvl="1" indent="-285750">
              <a:buFont typeface="Arial" panose="020B0604020202020204" pitchFamily="34" charset="0"/>
              <a:buChar char="•"/>
            </a:pPr>
            <a:r>
              <a:rPr lang="en-US" sz="2200" dirty="0"/>
              <a:t>Sony Executives’ email boxes leaked</a:t>
            </a:r>
          </a:p>
          <a:p>
            <a:pPr marL="742950" lvl="1" indent="-285750">
              <a:buFont typeface="Arial" panose="020B0604020202020204" pitchFamily="34" charset="0"/>
              <a:buChar char="•"/>
            </a:pPr>
            <a:r>
              <a:rPr lang="en-US" sz="2200" dirty="0"/>
              <a:t>Included embarrassing information</a:t>
            </a:r>
          </a:p>
          <a:p>
            <a:pPr marL="285750" indent="-285750">
              <a:buFont typeface="Arial" panose="020B0604020202020204" pitchFamily="34" charset="0"/>
              <a:buChar char="•"/>
            </a:pPr>
            <a:r>
              <a:rPr lang="en-US" sz="2200" b="1" dirty="0"/>
              <a:t>December 19</a:t>
            </a:r>
          </a:p>
          <a:p>
            <a:pPr marL="742950" lvl="1" indent="-285750">
              <a:buFont typeface="Arial" panose="020B0604020202020204" pitchFamily="34" charset="0"/>
              <a:buChar char="•"/>
            </a:pPr>
            <a:r>
              <a:rPr lang="en-US" sz="2200" dirty="0"/>
              <a:t>US blames North Korea for attack</a:t>
            </a:r>
          </a:p>
          <a:p>
            <a:pPr marL="285750"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
        <p:nvSpPr>
          <p:cNvPr id="6" name="Title 4"/>
          <p:cNvSpPr txBox="1">
            <a:spLocks/>
          </p:cNvSpPr>
          <p:nvPr/>
        </p:nvSpPr>
        <p:spPr>
          <a:xfrm>
            <a:off x="647700" y="330076"/>
            <a:ext cx="10161233" cy="957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accent2">
                    <a:lumMod val="75000"/>
                  </a:schemeClr>
                </a:solidFill>
              </a:rPr>
              <a:t>Timeline</a:t>
            </a:r>
          </a:p>
        </p:txBody>
      </p:sp>
      <p:cxnSp>
        <p:nvCxnSpPr>
          <p:cNvPr id="7" name="Straight Connector 6"/>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3"/>
          <a:srcRect r="12528" b="8091"/>
          <a:stretch/>
        </p:blipFill>
        <p:spPr>
          <a:xfrm>
            <a:off x="6008874" y="1411548"/>
            <a:ext cx="5543985" cy="3382393"/>
          </a:xfrm>
          <a:prstGeom prst="rect">
            <a:avLst/>
          </a:prstGeom>
        </p:spPr>
      </p:pic>
    </p:spTree>
    <p:extLst>
      <p:ext uri="{BB962C8B-B14F-4D97-AF65-F5344CB8AC3E}">
        <p14:creationId xmlns:p14="http://schemas.microsoft.com/office/powerpoint/2010/main" val="269871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Christmas Eve DDoS Attack</a:t>
            </a:r>
          </a:p>
        </p:txBody>
      </p:sp>
      <p:sp>
        <p:nvSpPr>
          <p:cNvPr id="3" name="Content Placeholder 2"/>
          <p:cNvSpPr>
            <a:spLocks noGrp="1"/>
          </p:cNvSpPr>
          <p:nvPr>
            <p:ph idx="1"/>
          </p:nvPr>
        </p:nvSpPr>
        <p:spPr>
          <a:xfrm>
            <a:off x="647700" y="1467282"/>
            <a:ext cx="6427803" cy="4351338"/>
          </a:xfrm>
        </p:spPr>
        <p:txBody>
          <a:bodyPr>
            <a:noAutofit/>
          </a:bodyPr>
          <a:lstStyle/>
          <a:p>
            <a:r>
              <a:rPr lang="en-US" sz="2700" dirty="0"/>
              <a:t>PlayStation &amp; Xbox networks brought down by DDoS attack</a:t>
            </a:r>
          </a:p>
          <a:p>
            <a:r>
              <a:rPr lang="en-US" sz="2700" dirty="0"/>
              <a:t>“</a:t>
            </a:r>
            <a:r>
              <a:rPr lang="en-US" sz="2700" dirty="0">
                <a:solidFill>
                  <a:srgbClr val="C00000"/>
                </a:solidFill>
              </a:rPr>
              <a:t>Lizard Squad</a:t>
            </a:r>
            <a:r>
              <a:rPr lang="en-US" sz="2700" dirty="0"/>
              <a:t>” claimed responsibility</a:t>
            </a:r>
          </a:p>
          <a:p>
            <a:r>
              <a:rPr lang="en-US" sz="2700" dirty="0"/>
              <a:t>Allegedly sold Sony username/passwords to Guardians of the Peace</a:t>
            </a:r>
          </a:p>
          <a:p>
            <a:r>
              <a:rPr lang="en-US" sz="2700" dirty="0"/>
              <a:t>“</a:t>
            </a:r>
            <a:r>
              <a:rPr lang="en-US" sz="2700" dirty="0">
                <a:solidFill>
                  <a:srgbClr val="C00000"/>
                </a:solidFill>
              </a:rPr>
              <a:t>Finest Squad</a:t>
            </a:r>
            <a:r>
              <a:rPr lang="en-US" sz="2700" dirty="0"/>
              <a:t>” hacked Lizard Squad to assist law enforcement</a:t>
            </a:r>
          </a:p>
          <a:p>
            <a:r>
              <a:rPr lang="en-US" sz="2700" dirty="0">
                <a:solidFill>
                  <a:srgbClr val="C00000"/>
                </a:solidFill>
              </a:rPr>
              <a:t>Kim Dotcom </a:t>
            </a:r>
            <a:r>
              <a:rPr lang="en-US" sz="2700" dirty="0"/>
              <a:t>brokered a truce between Finest Squad and Lizard Squad</a:t>
            </a:r>
          </a:p>
          <a:p>
            <a:pPr lvl="1"/>
            <a:r>
              <a:rPr lang="en-US" dirty="0"/>
              <a:t>Offered </a:t>
            </a:r>
            <a:r>
              <a:rPr lang="en-US" dirty="0">
                <a:solidFill>
                  <a:srgbClr val="FF0000"/>
                </a:solidFill>
              </a:rPr>
              <a:t>300,000</a:t>
            </a:r>
            <a:r>
              <a:rPr lang="en-US" dirty="0"/>
              <a:t> in </a:t>
            </a:r>
            <a:r>
              <a:rPr lang="en-US" dirty="0" err="1"/>
              <a:t>MegaUpload</a:t>
            </a:r>
            <a:r>
              <a:rPr lang="en-US" dirty="0"/>
              <a:t> credits to end the attack</a:t>
            </a:r>
          </a:p>
          <a:p>
            <a:pPr lvl="1"/>
            <a:r>
              <a:rPr lang="en-US" dirty="0"/>
              <a:t>Upset because he could not play Destiny</a:t>
            </a:r>
          </a:p>
        </p:txBody>
      </p:sp>
      <p:cxnSp>
        <p:nvCxnSpPr>
          <p:cNvPr id="6" name="Straight Connector 5"/>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2" descr="Image result for sony playstation lizard squad"/>
          <p:cNvPicPr>
            <a:picLocks noChangeAspect="1" noChangeArrowheads="1"/>
          </p:cNvPicPr>
          <p:nvPr/>
        </p:nvPicPr>
        <p:blipFill rotWithShape="1">
          <a:blip r:embed="rId2">
            <a:extLst>
              <a:ext uri="{28A0092B-C50C-407E-A947-70E740481C1C}">
                <a14:useLocalDpi xmlns:a14="http://schemas.microsoft.com/office/drawing/2010/main" val="0"/>
              </a:ext>
            </a:extLst>
          </a:blip>
          <a:srcRect r="69295" b="31347"/>
          <a:stretch/>
        </p:blipFill>
        <p:spPr bwMode="auto">
          <a:xfrm>
            <a:off x="7792683" y="1467282"/>
            <a:ext cx="3016250" cy="4552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50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5318" y="727968"/>
            <a:ext cx="6372362" cy="5595372"/>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264887" y="2533740"/>
            <a:ext cx="5218718" cy="1983828"/>
          </a:xfrm>
          <a:prstGeom prst="rect">
            <a:avLst/>
          </a:prstGeom>
          <a:ln>
            <a:solidFill>
              <a:schemeClr val="tx1"/>
            </a:solidFill>
          </a:ln>
        </p:spPr>
      </p:pic>
    </p:spTree>
    <p:extLst>
      <p:ext uri="{BB962C8B-B14F-4D97-AF65-F5344CB8AC3E}">
        <p14:creationId xmlns:p14="http://schemas.microsoft.com/office/powerpoint/2010/main" val="131578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How?</a:t>
            </a:r>
          </a:p>
        </p:txBody>
      </p:sp>
      <p:sp>
        <p:nvSpPr>
          <p:cNvPr id="3" name="Content Placeholder 2"/>
          <p:cNvSpPr>
            <a:spLocks noGrp="1"/>
          </p:cNvSpPr>
          <p:nvPr>
            <p:ph idx="1"/>
          </p:nvPr>
        </p:nvSpPr>
        <p:spPr>
          <a:xfrm>
            <a:off x="647700" y="1470797"/>
            <a:ext cx="6125962" cy="4351338"/>
          </a:xfrm>
        </p:spPr>
        <p:txBody>
          <a:bodyPr>
            <a:noAutofit/>
          </a:bodyPr>
          <a:lstStyle/>
          <a:p>
            <a:r>
              <a:rPr lang="en-US" dirty="0"/>
              <a:t>Stole credential from a system administrator</a:t>
            </a:r>
          </a:p>
          <a:p>
            <a:r>
              <a:rPr lang="en-US" dirty="0"/>
              <a:t>Planted </a:t>
            </a:r>
            <a:r>
              <a:rPr lang="en-US" b="1" dirty="0"/>
              <a:t>“</a:t>
            </a:r>
            <a:r>
              <a:rPr lang="en-US" b="1" dirty="0">
                <a:solidFill>
                  <a:srgbClr val="FF0000"/>
                </a:solidFill>
              </a:rPr>
              <a:t>Wiper</a:t>
            </a:r>
            <a:r>
              <a:rPr lang="en-US" b="1" dirty="0"/>
              <a:t>” </a:t>
            </a:r>
            <a:r>
              <a:rPr lang="en-US" dirty="0"/>
              <a:t>malware on network</a:t>
            </a:r>
          </a:p>
          <a:p>
            <a:pPr lvl="1"/>
            <a:r>
              <a:rPr lang="en-US" dirty="0"/>
              <a:t>Malware designed to destroy data</a:t>
            </a:r>
          </a:p>
          <a:p>
            <a:pPr lvl="1"/>
            <a:r>
              <a:rPr lang="en-US" dirty="0"/>
              <a:t>Used to collect data instead</a:t>
            </a:r>
          </a:p>
          <a:p>
            <a:r>
              <a:rPr lang="en-US" dirty="0"/>
              <a:t>Used Microsoft Windows Management and Network file-sharing to spread through the network</a:t>
            </a:r>
          </a:p>
          <a:p>
            <a:r>
              <a:rPr lang="en-US" dirty="0"/>
              <a:t>Malware then transmitted information back to hackers</a:t>
            </a:r>
          </a:p>
          <a:p>
            <a:endParaRPr lang="en-US" dirty="0"/>
          </a:p>
        </p:txBody>
      </p:sp>
      <p:cxnSp>
        <p:nvCxnSpPr>
          <p:cNvPr id="6" name="Straight Connector 5"/>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a:srcRect l="9252" r="7863" b="3897"/>
          <a:stretch/>
        </p:blipFill>
        <p:spPr>
          <a:xfrm>
            <a:off x="7248525" y="1470797"/>
            <a:ext cx="4286250" cy="3005953"/>
          </a:xfrm>
          <a:prstGeom prst="rect">
            <a:avLst/>
          </a:prstGeom>
        </p:spPr>
      </p:pic>
    </p:spTree>
    <p:extLst>
      <p:ext uri="{BB962C8B-B14F-4D97-AF65-F5344CB8AC3E}">
        <p14:creationId xmlns:p14="http://schemas.microsoft.com/office/powerpoint/2010/main" val="423460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647700" y="330076"/>
            <a:ext cx="10161233" cy="957648"/>
          </a:xfrm>
        </p:spPr>
        <p:txBody>
          <a:bodyPr>
            <a:normAutofit/>
          </a:bodyPr>
          <a:lstStyle/>
          <a:p>
            <a:r>
              <a:rPr lang="en-US" sz="5400" dirty="0">
                <a:solidFill>
                  <a:schemeClr val="accent2">
                    <a:lumMod val="75000"/>
                  </a:schemeClr>
                </a:solidFill>
              </a:rPr>
              <a:t>Root Causes - Culture</a:t>
            </a:r>
          </a:p>
        </p:txBody>
      </p:sp>
      <p:sp>
        <p:nvSpPr>
          <p:cNvPr id="3" name="Content Placeholder 2"/>
          <p:cNvSpPr>
            <a:spLocks noGrp="1"/>
          </p:cNvSpPr>
          <p:nvPr>
            <p:ph idx="1"/>
          </p:nvPr>
        </p:nvSpPr>
        <p:spPr>
          <a:xfrm>
            <a:off x="647700" y="1443885"/>
            <a:ext cx="6631990" cy="4877016"/>
          </a:xfrm>
        </p:spPr>
        <p:txBody>
          <a:bodyPr>
            <a:noAutofit/>
          </a:bodyPr>
          <a:lstStyle/>
          <a:p>
            <a:r>
              <a:rPr lang="en-US" dirty="0"/>
              <a:t>Business operated in silos</a:t>
            </a:r>
          </a:p>
          <a:p>
            <a:r>
              <a:rPr lang="en-US" dirty="0"/>
              <a:t>Few improvements from 2011 attack</a:t>
            </a:r>
          </a:p>
          <a:p>
            <a:r>
              <a:rPr lang="en-US" dirty="0"/>
              <a:t>Movie studio isolated</a:t>
            </a:r>
          </a:p>
          <a:p>
            <a:r>
              <a:rPr lang="en-US" dirty="0"/>
              <a:t>Lack of InfoSec training</a:t>
            </a:r>
          </a:p>
          <a:p>
            <a:r>
              <a:rPr lang="en-US" dirty="0">
                <a:solidFill>
                  <a:srgbClr val="FF0000"/>
                </a:solidFill>
              </a:rPr>
              <a:t>11</a:t>
            </a:r>
            <a:r>
              <a:rPr lang="en-US" dirty="0"/>
              <a:t> employees on information security team</a:t>
            </a:r>
          </a:p>
          <a:p>
            <a:r>
              <a:rPr lang="en-US" dirty="0"/>
              <a:t>Jason Spaltro 2007 Interview</a:t>
            </a:r>
          </a:p>
          <a:p>
            <a:pPr lvl="1"/>
            <a:r>
              <a:rPr lang="en-US" dirty="0"/>
              <a:t>“valid business decision to accept the risk of a security breach”</a:t>
            </a:r>
          </a:p>
          <a:p>
            <a:pPr lvl="1"/>
            <a:r>
              <a:rPr lang="en-US" dirty="0"/>
              <a:t>Would not invest </a:t>
            </a:r>
            <a:r>
              <a:rPr lang="en-US" dirty="0">
                <a:solidFill>
                  <a:srgbClr val="FF0000"/>
                </a:solidFill>
              </a:rPr>
              <a:t>"$10 million</a:t>
            </a:r>
            <a:r>
              <a:rPr lang="en-US" dirty="0"/>
              <a:t> to avoid a possible </a:t>
            </a:r>
            <a:r>
              <a:rPr lang="en-US" dirty="0">
                <a:solidFill>
                  <a:srgbClr val="FF0000"/>
                </a:solidFill>
              </a:rPr>
              <a:t>$1 million loss</a:t>
            </a:r>
            <a:r>
              <a:rPr lang="en-US" dirty="0"/>
              <a:t>“</a:t>
            </a:r>
          </a:p>
          <a:p>
            <a:pPr lvl="1"/>
            <a:r>
              <a:rPr lang="en-US" dirty="0"/>
              <a:t>Executive Director of Information Security</a:t>
            </a:r>
          </a:p>
          <a:p>
            <a:endParaRPr lang="en-US" dirty="0"/>
          </a:p>
        </p:txBody>
      </p:sp>
      <p:cxnSp>
        <p:nvCxnSpPr>
          <p:cNvPr id="5" name="Straight Connector 4"/>
          <p:cNvCxnSpPr/>
          <p:nvPr/>
        </p:nvCxnSpPr>
        <p:spPr>
          <a:xfrm>
            <a:off x="647700" y="1287724"/>
            <a:ext cx="10887075"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p:nvPicPr>
        <p:blipFill rotWithShape="1">
          <a:blip r:embed="rId2"/>
          <a:srcRect l="19009" t="20003" r="6783" b="13232"/>
          <a:stretch/>
        </p:blipFill>
        <p:spPr>
          <a:xfrm>
            <a:off x="7362063" y="1539088"/>
            <a:ext cx="4172712" cy="2815629"/>
          </a:xfrm>
          <a:prstGeom prst="rect">
            <a:avLst/>
          </a:prstGeom>
        </p:spPr>
      </p:pic>
    </p:spTree>
    <p:extLst>
      <p:ext uri="{BB962C8B-B14F-4D97-AF65-F5344CB8AC3E}">
        <p14:creationId xmlns:p14="http://schemas.microsoft.com/office/powerpoint/2010/main" val="390318985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1337</TotalTime>
  <Words>661</Words>
  <Application>Microsoft Office PowerPoint</Application>
  <PresentationFormat>Widescreen</PresentationFormat>
  <Paragraphs>150</Paragraphs>
  <Slides>20</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(Body)</vt:lpstr>
      <vt:lpstr>Calibri Light</vt:lpstr>
      <vt:lpstr>Century Gothic</vt:lpstr>
      <vt:lpstr>Droid Serif</vt:lpstr>
      <vt:lpstr>Wingdings 3</vt:lpstr>
      <vt:lpstr>Office Theme</vt:lpstr>
      <vt:lpstr>Ion Boardroom</vt:lpstr>
      <vt:lpstr>Sony Pictures</vt:lpstr>
      <vt:lpstr>Background</vt:lpstr>
      <vt:lpstr>Timeline</vt:lpstr>
      <vt:lpstr>PowerPoint Presentation</vt:lpstr>
      <vt:lpstr>PowerPoint Presentation</vt:lpstr>
      <vt:lpstr>Christmas Eve DDoS Attack</vt:lpstr>
      <vt:lpstr>PowerPoint Presentation</vt:lpstr>
      <vt:lpstr>How?</vt:lpstr>
      <vt:lpstr>Root Causes - Culture</vt:lpstr>
      <vt:lpstr>Root Causes - Security</vt:lpstr>
      <vt:lpstr>Who?</vt:lpstr>
      <vt:lpstr>Why?</vt:lpstr>
      <vt:lpstr>Business Impact</vt:lpstr>
      <vt:lpstr>Business Impact</vt:lpstr>
      <vt:lpstr>Control Improvements: Access Management</vt:lpstr>
      <vt:lpstr>Control Improvements: Audit and Monitor</vt:lpstr>
      <vt:lpstr>Control Improvements: Strengthen Infrastructure</vt:lpstr>
      <vt:lpstr>Control Improvements: Strengthen Infrastructure</vt:lpstr>
      <vt:lpstr>Control Improvements: Security Awareness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Sony Pictures</dc:title>
  <dc:creator>Joshua Tarlow</dc:creator>
  <cp:lastModifiedBy>Joshua Tarlow</cp:lastModifiedBy>
  <cp:revision>62</cp:revision>
  <dcterms:modified xsi:type="dcterms:W3CDTF">2016-11-08T20:05:02Z</dcterms:modified>
</cp:coreProperties>
</file>