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Droid Serif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99" autoAdjust="0"/>
  </p:normalViewPr>
  <p:slideViewPr>
    <p:cSldViewPr snapToGrid="0">
      <p:cViewPr varScale="1">
        <p:scale>
          <a:sx n="92" d="100"/>
          <a:sy n="92" d="100"/>
        </p:scale>
        <p:origin x="90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happened?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Timeline of events (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source #1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Nov. 27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Dec. 18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2013 – Customer data stolen of 40 million customers (PII, CC#’s, DC#’s, etc.)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Dec. 13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2013 – Target executives meet with DOJ (DOJ tells Target they’ve had their data stolen)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Dec. 14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2013 – Target hires 3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party forensics team.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Dec. 15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2013 – Target confirms data has been stolen, and removes malware used from practically all POS devices.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Dec. 18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2013 – Security Industry blogger breaks story about Target breach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Dec. 19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2013 – Target informs public about the hack of customer data. Does not suggest PIN #’s have been compromised.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Dec. 27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2013 – 3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party forensics teams indicates encrypted CC pins may have been accessed, but Target believes they are still secure.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Jan. 10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2014 – Target informs public that an additional 70 million customers’ data was stolen.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did it happen? (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source #2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Phishing email sent to employees at Fazio Mechanical (3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party HVAC vendor for Target) that delivered “Citadel” Trojan malware.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Fazio Mechanical’s vendor credentials were the stolen by attackers and used to access Target’s network.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Attackers then exploited a web application vulnerability with an SQL injection method of attack.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the backdoor was created, the attackers took their time conducting reconnaissance to locate the servers they wanted to steal data from.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the servers were located the attackers probably used a “pass-the-hash” attack to steal an Admin access token to use to create a new Admin account.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70 million customers PII was stolen, but the servers did not store credit card #’s or associated info so attackers had to go after point-of-sale (POS) machines.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Attackers next installed malware onto POS machines to copy all credit and debit card data used for purchases.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copying the data from the POS, the data was then forwarded to servers in America and Brazil to wait for the attackers to retrieve it at their convenience.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 offered 10% discounts immediately after hack disclosed to public to entice shoppers which cost the business profit.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Target’s sales fell 3-4% during Christmas holiday period 2013 compared to 2012 while other retailers saw strong increases in sales.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 revised 4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quarter results lower causing drop in stock price.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 lays off almost 500 employees at HQ and around the world while leaving 700 positions unfulfilled within the business.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February 2014, costs had already topped $200M for Target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 commits an additional $100M to update security technology and chip cards and chip readers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2014, CEO Gregg Steinhafel resigned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March 2015, $10M settlement with Target customers for losses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August 2015, $67M settlement with Visa for losses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December 2015, $39M settlement with MasterCard and other banks for losses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Target did wrong? (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source #4 and #5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 allowed 3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party vendors to access its internal network without proper segmentation as required by PCI standards.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FireEye security system flagged hacker activity as early as Nov 30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2013, but was not set to intercede.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Security team personnel in Bangalore sent notification of attack to HQ in Minnesota on Nov 30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2013, without any action taken.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should Target have done instead?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have properly segregated networks so the portion of the network 3</a:t>
            </a:r>
            <a:r>
              <a:rPr lang="en" sz="1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party vendors access would not allow attackers access to other critical networks.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FireEye security system to enact corrective intervention techniques and actions when suspicious activity is detected, and not just send notifications.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security notifications seriously and treat the notifications as a top-level priority when received.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uterworld.com/article/2487425/cybercrime-hacking/target-breach-happened-because-of-a-basic-network-segmentation-error.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money.cnn.com/2015/12/02/news/companies/target-data-breach-settleme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io.com/article/2600345/security0/11-steps-attackers-took-to-crack-target.html" TargetMode="External"/><Relationship Id="rId5" Type="http://schemas.openxmlformats.org/officeDocument/2006/relationships/hyperlink" Target="http://www.ibtimes.com/timeline-targets-data-breach-aftermath-how-cybertheft-snowballed-giant-retailer-1580056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www.bloomberg.com/news/articles/2014-03-13/target-missed-warnings-in-epic-hack-of-credit-card-da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11700" y="376717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2013 Target Data Breach</a:t>
            </a:r>
          </a:p>
        </p:txBody>
      </p:sp>
      <p:pic>
        <p:nvPicPr>
          <p:cNvPr id="55" name="Shape 55" descr="Image result for target brea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037" y="81650"/>
            <a:ext cx="2893925" cy="3848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hape 56"/>
          <p:cNvCxnSpPr/>
          <p:nvPr/>
        </p:nvCxnSpPr>
        <p:spPr>
          <a:xfrm>
            <a:off x="311700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" name="Shape 57"/>
          <p:cNvCxnSpPr/>
          <p:nvPr/>
        </p:nvCxnSpPr>
        <p:spPr>
          <a:xfrm>
            <a:off x="8829025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311700" y="44155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>
                <a:latin typeface="Droid Serif"/>
                <a:ea typeface="Droid Serif"/>
                <a:cs typeface="Droid Serif"/>
                <a:sym typeface="Droid Serif"/>
              </a:rPr>
              <a:t>Team 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latin typeface="Droid Serif"/>
                <a:ea typeface="Droid Serif"/>
                <a:cs typeface="Droid Serif"/>
                <a:sym typeface="Droid Serif"/>
              </a:rPr>
              <a:t>Annamarie Filippone | Daniel Min | Mansi Paun | Sean Walsh | Shizhong Yang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709050" y="233250"/>
            <a:ext cx="5998200" cy="6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500" b="1">
                <a:solidFill>
                  <a:srgbClr val="CC0000"/>
                </a:solidFill>
                <a:latin typeface="Droid Serif"/>
                <a:ea typeface="Droid Serif"/>
                <a:cs typeface="Droid Serif"/>
                <a:sym typeface="Droid Serif"/>
              </a:rPr>
              <a:t>AGENDA</a:t>
            </a:r>
          </a:p>
        </p:txBody>
      </p:sp>
      <p:pic>
        <p:nvPicPr>
          <p:cNvPr id="64" name="Shape 64" descr="Image result for target brea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3415" y="116625"/>
            <a:ext cx="700475" cy="93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Shape 65"/>
          <p:cNvCxnSpPr/>
          <p:nvPr/>
        </p:nvCxnSpPr>
        <p:spPr>
          <a:xfrm>
            <a:off x="311700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6" name="Shape 66"/>
          <p:cNvCxnSpPr/>
          <p:nvPr/>
        </p:nvCxnSpPr>
        <p:spPr>
          <a:xfrm>
            <a:off x="8829025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09050" y="1048275"/>
            <a:ext cx="8044500" cy="311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What happened?</a:t>
            </a:r>
          </a:p>
          <a:p>
            <a:pPr marL="457200" lvl="0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How did it happen?</a:t>
            </a:r>
          </a:p>
          <a:p>
            <a:pPr marL="457200" lvl="0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What were the consequences?</a:t>
            </a:r>
          </a:p>
          <a:p>
            <a:pPr marL="457200" lvl="0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How could it have been prevented?</a:t>
            </a:r>
          </a:p>
          <a:p>
            <a:pPr lvl="0" algn="l" rtl="0">
              <a:spcBef>
                <a:spcPts val="0"/>
              </a:spcBef>
              <a:buNone/>
            </a:pPr>
            <a:endParaRPr sz="20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68" name="Shape 68" descr="Image result for fox itacs"/>
          <p:cNvPicPr preferRelativeResize="0"/>
          <p:nvPr/>
        </p:nvPicPr>
        <p:blipFill rotWithShape="1">
          <a:blip r:embed="rId4">
            <a:alphaModFix/>
          </a:blip>
          <a:srcRect b="56786"/>
          <a:stretch/>
        </p:blipFill>
        <p:spPr>
          <a:xfrm>
            <a:off x="3799525" y="4791150"/>
            <a:ext cx="1544975" cy="2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Image result for target data breach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4500" y="2499551"/>
            <a:ext cx="3211074" cy="206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709050" y="233250"/>
            <a:ext cx="5998200" cy="6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500" b="1">
                <a:solidFill>
                  <a:srgbClr val="CC0000"/>
                </a:solidFill>
                <a:latin typeface="Droid Serif"/>
                <a:ea typeface="Droid Serif"/>
                <a:cs typeface="Droid Serif"/>
                <a:sym typeface="Droid Serif"/>
              </a:rPr>
              <a:t>TIMELINE</a:t>
            </a:r>
          </a:p>
        </p:txBody>
      </p:sp>
      <p:cxnSp>
        <p:nvCxnSpPr>
          <p:cNvPr id="75" name="Shape 75"/>
          <p:cNvCxnSpPr/>
          <p:nvPr/>
        </p:nvCxnSpPr>
        <p:spPr>
          <a:xfrm>
            <a:off x="311700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6" name="Shape 76"/>
          <p:cNvCxnSpPr/>
          <p:nvPr/>
        </p:nvCxnSpPr>
        <p:spPr>
          <a:xfrm>
            <a:off x="8829025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7" name="Shape 77" descr="Image result for fox itacs"/>
          <p:cNvPicPr preferRelativeResize="0"/>
          <p:nvPr/>
        </p:nvPicPr>
        <p:blipFill rotWithShape="1">
          <a:blip r:embed="rId3">
            <a:alphaModFix/>
          </a:blip>
          <a:srcRect b="56786"/>
          <a:stretch/>
        </p:blipFill>
        <p:spPr>
          <a:xfrm>
            <a:off x="3799525" y="4791150"/>
            <a:ext cx="1544975" cy="2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 descr="Image result for target data breach"/>
          <p:cNvPicPr preferRelativeResize="0"/>
          <p:nvPr/>
        </p:nvPicPr>
        <p:blipFill rotWithShape="1">
          <a:blip r:embed="rId4">
            <a:alphaModFix/>
          </a:blip>
          <a:srcRect t="3260"/>
          <a:stretch/>
        </p:blipFill>
        <p:spPr>
          <a:xfrm>
            <a:off x="510500" y="931650"/>
            <a:ext cx="8168325" cy="42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 descr="Image result for target breach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3415" y="116625"/>
            <a:ext cx="700475" cy="9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Image result for target data brea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475" y="2740875"/>
            <a:ext cx="2306825" cy="22728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709050" y="233250"/>
            <a:ext cx="5998200" cy="6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500" b="1">
                <a:solidFill>
                  <a:srgbClr val="CC0000"/>
                </a:solidFill>
                <a:latin typeface="Droid Serif"/>
                <a:ea typeface="Droid Serif"/>
                <a:cs typeface="Droid Serif"/>
                <a:sym typeface="Droid Serif"/>
              </a:rPr>
              <a:t>2013 DATA BREACH</a:t>
            </a:r>
          </a:p>
        </p:txBody>
      </p:sp>
      <p:pic>
        <p:nvPicPr>
          <p:cNvPr id="86" name="Shape 86" descr="Image result for target breac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3415" y="116625"/>
            <a:ext cx="700475" cy="93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Shape 87"/>
          <p:cNvCxnSpPr/>
          <p:nvPr/>
        </p:nvCxnSpPr>
        <p:spPr>
          <a:xfrm>
            <a:off x="311700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" name="Shape 88"/>
          <p:cNvCxnSpPr/>
          <p:nvPr/>
        </p:nvCxnSpPr>
        <p:spPr>
          <a:xfrm>
            <a:off x="8829025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9" name="Shape 89" descr="Image result for fox itacs"/>
          <p:cNvPicPr preferRelativeResize="0"/>
          <p:nvPr/>
        </p:nvPicPr>
        <p:blipFill rotWithShape="1">
          <a:blip r:embed="rId5">
            <a:alphaModFix/>
          </a:blip>
          <a:srcRect b="56786"/>
          <a:stretch/>
        </p:blipFill>
        <p:spPr>
          <a:xfrm>
            <a:off x="3799525" y="4791150"/>
            <a:ext cx="1544975" cy="2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709050" y="1231475"/>
            <a:ext cx="8044500" cy="311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Phishing email sent to Fazio Mechanical</a:t>
            </a:r>
          </a:p>
          <a:p>
            <a:pPr marL="457200" lvl="0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Trojan Malware “Citadel” steals login credentials</a:t>
            </a:r>
          </a:p>
          <a:p>
            <a:pPr marL="457200" lvl="0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SQL Injection attack</a:t>
            </a:r>
          </a:p>
          <a:p>
            <a:pPr marL="457200" lvl="0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Custom malware installed on POS machines</a:t>
            </a:r>
          </a:p>
          <a:p>
            <a:pPr marL="457200" lvl="0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Data sent to middle-man servers to await download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709050" y="233250"/>
            <a:ext cx="5998200" cy="6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500" b="1">
                <a:solidFill>
                  <a:srgbClr val="CC0000"/>
                </a:solidFill>
                <a:latin typeface="Droid Serif"/>
                <a:ea typeface="Droid Serif"/>
                <a:cs typeface="Droid Serif"/>
                <a:sym typeface="Droid Serif"/>
              </a:rPr>
              <a:t>EFFECTS OF THE BREACH</a:t>
            </a:r>
          </a:p>
        </p:txBody>
      </p:sp>
      <p:pic>
        <p:nvPicPr>
          <p:cNvPr id="96" name="Shape 96" descr="Image result for target brea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3415" y="116625"/>
            <a:ext cx="700475" cy="93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Shape 97"/>
          <p:cNvCxnSpPr/>
          <p:nvPr/>
        </p:nvCxnSpPr>
        <p:spPr>
          <a:xfrm>
            <a:off x="311700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8" name="Shape 98"/>
          <p:cNvCxnSpPr/>
          <p:nvPr/>
        </p:nvCxnSpPr>
        <p:spPr>
          <a:xfrm>
            <a:off x="8829025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9" name="Shape 99" descr="Image result for fox itacs"/>
          <p:cNvPicPr preferRelativeResize="0"/>
          <p:nvPr/>
        </p:nvPicPr>
        <p:blipFill rotWithShape="1">
          <a:blip r:embed="rId4">
            <a:alphaModFix/>
          </a:blip>
          <a:srcRect b="56786"/>
          <a:stretch/>
        </p:blipFill>
        <p:spPr>
          <a:xfrm>
            <a:off x="3799525" y="4791150"/>
            <a:ext cx="1544975" cy="2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709050" y="931650"/>
            <a:ext cx="8044500" cy="311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Reputational</a:t>
            </a:r>
          </a:p>
          <a:p>
            <a:pPr marL="457200" lvl="0" indent="-3429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Lose customer trust and business</a:t>
            </a:r>
          </a:p>
          <a:p>
            <a:pPr lvl="0" algn="l" rtl="0">
              <a:spcBef>
                <a:spcPts val="0"/>
              </a:spcBef>
              <a:buNone/>
            </a:pPr>
            <a:endParaRPr sz="20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Financial</a:t>
            </a:r>
          </a:p>
          <a:p>
            <a:pPr marL="457200" lvl="0" indent="-3429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Sales discounts that lower profit margins</a:t>
            </a:r>
          </a:p>
          <a:p>
            <a:pPr marL="457200" lvl="0" indent="-3429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Holiday sales fall</a:t>
            </a:r>
          </a:p>
          <a:p>
            <a:pPr marL="457200" lvl="0" indent="-3429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Reduced stock price</a:t>
            </a:r>
          </a:p>
          <a:p>
            <a:pPr marL="457200" lvl="0" indent="-3429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Costs exceed $300M</a:t>
            </a:r>
          </a:p>
          <a:p>
            <a:pPr marL="457200" lvl="0" indent="-3429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$116M spent in settlements</a:t>
            </a:r>
          </a:p>
          <a:p>
            <a:pPr lvl="0" algn="l" rtl="0">
              <a:spcBef>
                <a:spcPts val="0"/>
              </a:spcBef>
              <a:buNone/>
            </a:pPr>
            <a:endParaRPr sz="20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Operational</a:t>
            </a:r>
          </a:p>
          <a:p>
            <a:pPr marL="457200" lvl="0" indent="-3429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Layoffs and hiring freeze</a:t>
            </a:r>
          </a:p>
          <a:p>
            <a:pPr marL="457200" lvl="0" indent="-3429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CEO resigns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Image result for target data brea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176" y="2858275"/>
            <a:ext cx="2742500" cy="220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709050" y="233250"/>
            <a:ext cx="5998200" cy="6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500" b="1">
                <a:solidFill>
                  <a:srgbClr val="CC0000"/>
                </a:solidFill>
                <a:latin typeface="Droid Serif"/>
                <a:ea typeface="Droid Serif"/>
                <a:cs typeface="Droid Serif"/>
                <a:sym typeface="Droid Serif"/>
              </a:rPr>
              <a:t>CONCLUSION</a:t>
            </a:r>
          </a:p>
        </p:txBody>
      </p:sp>
      <p:pic>
        <p:nvPicPr>
          <p:cNvPr id="107" name="Shape 107" descr="Image result for target breac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3415" y="116625"/>
            <a:ext cx="700475" cy="93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Shape 108"/>
          <p:cNvCxnSpPr/>
          <p:nvPr/>
        </p:nvCxnSpPr>
        <p:spPr>
          <a:xfrm>
            <a:off x="311700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" name="Shape 109"/>
          <p:cNvCxnSpPr/>
          <p:nvPr/>
        </p:nvCxnSpPr>
        <p:spPr>
          <a:xfrm>
            <a:off x="8829025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10" name="Shape 110" descr="Image result for fox itacs"/>
          <p:cNvPicPr preferRelativeResize="0"/>
          <p:nvPr/>
        </p:nvPicPr>
        <p:blipFill rotWithShape="1">
          <a:blip r:embed="rId5">
            <a:alphaModFix/>
          </a:blip>
          <a:srcRect b="56786"/>
          <a:stretch/>
        </p:blipFill>
        <p:spPr>
          <a:xfrm>
            <a:off x="3799525" y="4791150"/>
            <a:ext cx="1544975" cy="2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709050" y="1231475"/>
            <a:ext cx="8044500" cy="311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3rd party vendor access to network</a:t>
            </a:r>
          </a:p>
          <a:p>
            <a:pPr marL="914400" lvl="1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○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What went wrong?</a:t>
            </a:r>
          </a:p>
          <a:p>
            <a:pPr marL="914400" lvl="1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○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How to prevent it?</a:t>
            </a:r>
          </a:p>
          <a:p>
            <a:pPr marL="457200" lvl="0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FireEye Security System</a:t>
            </a:r>
          </a:p>
          <a:p>
            <a:pPr marL="914400" lvl="1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○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What went wrong?</a:t>
            </a:r>
          </a:p>
          <a:p>
            <a:pPr marL="914400" lvl="1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○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How to prevent it?</a:t>
            </a:r>
          </a:p>
          <a:p>
            <a:pPr marL="457200" lvl="0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●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Security Team Personnel in Bangalore</a:t>
            </a:r>
          </a:p>
          <a:p>
            <a:pPr marL="914400" lvl="1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○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What went wrong?</a:t>
            </a:r>
          </a:p>
          <a:p>
            <a:pPr marL="914400" lvl="1" indent="-355600" algn="l" rtl="0">
              <a:spcBef>
                <a:spcPts val="0"/>
              </a:spcBef>
              <a:buClr>
                <a:srgbClr val="434343"/>
              </a:buClr>
              <a:buSzPct val="100000"/>
              <a:buFont typeface="Droid Serif"/>
              <a:buChar char="○"/>
            </a:pPr>
            <a:r>
              <a:rPr lang="en" sz="2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How to prevent it?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709050" y="233250"/>
            <a:ext cx="5998200" cy="6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500" b="1">
                <a:solidFill>
                  <a:srgbClr val="CC0000"/>
                </a:solidFill>
                <a:latin typeface="Droid Serif"/>
                <a:ea typeface="Droid Serif"/>
                <a:cs typeface="Droid Serif"/>
                <a:sym typeface="Droid Serif"/>
              </a:rPr>
              <a:t>Q&amp;A</a:t>
            </a:r>
          </a:p>
        </p:txBody>
      </p:sp>
      <p:pic>
        <p:nvPicPr>
          <p:cNvPr id="117" name="Shape 117" descr="Image result for target brea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3415" y="116625"/>
            <a:ext cx="700475" cy="93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Shape 118"/>
          <p:cNvCxnSpPr/>
          <p:nvPr/>
        </p:nvCxnSpPr>
        <p:spPr>
          <a:xfrm>
            <a:off x="311700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9" name="Shape 119"/>
          <p:cNvCxnSpPr/>
          <p:nvPr/>
        </p:nvCxnSpPr>
        <p:spPr>
          <a:xfrm>
            <a:off x="8829025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0" name="Shape 120" descr="Image result for fox itacs"/>
          <p:cNvPicPr preferRelativeResize="0"/>
          <p:nvPr/>
        </p:nvPicPr>
        <p:blipFill rotWithShape="1">
          <a:blip r:embed="rId4">
            <a:alphaModFix/>
          </a:blip>
          <a:srcRect b="56786"/>
          <a:stretch/>
        </p:blipFill>
        <p:spPr>
          <a:xfrm>
            <a:off x="3799525" y="4791150"/>
            <a:ext cx="1544975" cy="2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Image result for target data breach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1987" y="1551975"/>
            <a:ext cx="3860049" cy="293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 descr="Image result for question mark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31112">
            <a:off x="5178356" y="946026"/>
            <a:ext cx="1659811" cy="1659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709050" y="233250"/>
            <a:ext cx="5998200" cy="6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500" b="1">
                <a:solidFill>
                  <a:srgbClr val="CC0000"/>
                </a:solidFill>
                <a:latin typeface="Droid Serif"/>
                <a:ea typeface="Droid Serif"/>
                <a:cs typeface="Droid Serif"/>
                <a:sym typeface="Droid Serif"/>
              </a:rPr>
              <a:t>WORKS CITED</a:t>
            </a:r>
          </a:p>
        </p:txBody>
      </p:sp>
      <p:pic>
        <p:nvPicPr>
          <p:cNvPr id="128" name="Shape 128" descr="Image result for target brea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3415" y="116625"/>
            <a:ext cx="700475" cy="93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Shape 129"/>
          <p:cNvCxnSpPr/>
          <p:nvPr/>
        </p:nvCxnSpPr>
        <p:spPr>
          <a:xfrm>
            <a:off x="311700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0" name="Shape 130"/>
          <p:cNvCxnSpPr/>
          <p:nvPr/>
        </p:nvCxnSpPr>
        <p:spPr>
          <a:xfrm>
            <a:off x="8829025" y="5850"/>
            <a:ext cx="3300" cy="5126100"/>
          </a:xfrm>
          <a:prstGeom prst="straightConnector1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31" name="Shape 131" descr="Image result for fox itacs"/>
          <p:cNvPicPr preferRelativeResize="0"/>
          <p:nvPr/>
        </p:nvPicPr>
        <p:blipFill rotWithShape="1">
          <a:blip r:embed="rId4">
            <a:alphaModFix/>
          </a:blip>
          <a:srcRect b="56786"/>
          <a:stretch/>
        </p:blipFill>
        <p:spPr>
          <a:xfrm>
            <a:off x="3799525" y="4791150"/>
            <a:ext cx="1544975" cy="2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512225" y="931650"/>
            <a:ext cx="8241300" cy="311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buSzPct val="100000"/>
              <a:buFont typeface="Droid Serif"/>
              <a:buAutoNum type="arabicPeriod"/>
            </a:pP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Clark, Meagan. "Timeline of Target's Data Breach And Aftermath: How Cybertheft Snowballed For The Giant Retailer." </a:t>
            </a:r>
            <a:r>
              <a:rPr lang="en" sz="1200" i="1">
                <a:latin typeface="Droid Serif"/>
                <a:ea typeface="Droid Serif"/>
                <a:cs typeface="Droid Serif"/>
                <a:sym typeface="Droid Serif"/>
              </a:rPr>
              <a:t>International Business Times</a:t>
            </a: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. IBT Media, Inc., 05 May 2014. Web. 05 Nov. 2016. </a:t>
            </a:r>
            <a:r>
              <a:rPr lang="en" sz="1200" u="sng">
                <a:solidFill>
                  <a:schemeClr val="hlink"/>
                </a:solidFill>
                <a:latin typeface="Droid Serif"/>
                <a:ea typeface="Droid Serif"/>
                <a:cs typeface="Droid Serif"/>
                <a:sym typeface="Droid Serif"/>
                <a:hlinkClick r:id="rId5"/>
              </a:rPr>
              <a:t>&lt;http://www.ibtimes.com/timeline-targets-data-breach-aftermath-how-cybertheft-snowballed-giant-retailer-1580056&gt;</a:t>
            </a: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.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buSzPct val="83333"/>
              <a:buFont typeface="Droid Serif"/>
              <a:buAutoNum type="arabicPeriod"/>
            </a:pP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Olavsrud, Thor. "11 Steps Attackers Took to Crack Target." </a:t>
            </a:r>
            <a:r>
              <a:rPr lang="en" sz="1200" i="1">
                <a:latin typeface="Droid Serif"/>
                <a:ea typeface="Droid Serif"/>
                <a:cs typeface="Droid Serif"/>
                <a:sym typeface="Droid Serif"/>
              </a:rPr>
              <a:t>CIO.</a:t>
            </a: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 CXO Media, Inc., 02 Sept. 2014. Web. 05 Nov. 2016. </a:t>
            </a:r>
            <a:r>
              <a:rPr lang="en" sz="1200" u="sng">
                <a:solidFill>
                  <a:schemeClr val="hlink"/>
                </a:solidFill>
                <a:latin typeface="Droid Serif"/>
                <a:ea typeface="Droid Serif"/>
                <a:cs typeface="Droid Serif"/>
                <a:sym typeface="Droid Serif"/>
                <a:hlinkClick r:id="rId6"/>
              </a:rPr>
              <a:t>&lt;http://www.cio.com/article/2600345/security0/11-steps-attackers-took-to-crack-target.html&gt;</a:t>
            </a: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.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buSzPct val="100000"/>
              <a:buFont typeface="Droid Serif"/>
              <a:buAutoNum type="arabicPeriod"/>
            </a:pP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Garcia, Ahiza. “Target Settles for $39 Million Over Data Breach.” </a:t>
            </a:r>
            <a:r>
              <a:rPr lang="en" sz="1200" i="1">
                <a:latin typeface="Droid Serif"/>
                <a:ea typeface="Droid Serif"/>
                <a:cs typeface="Droid Serif"/>
                <a:sym typeface="Droid Serif"/>
              </a:rPr>
              <a:t>CNNMoney</a:t>
            </a: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. Cable News Network, 02 Dec. 2015. Web. 05 Nov. 2016. </a:t>
            </a:r>
            <a:r>
              <a:rPr lang="en" sz="1200" u="sng">
                <a:solidFill>
                  <a:schemeClr val="hlink"/>
                </a:solidFill>
                <a:latin typeface="Droid Serif"/>
                <a:ea typeface="Droid Serif"/>
                <a:cs typeface="Droid Serif"/>
                <a:sym typeface="Droid Serif"/>
                <a:hlinkClick r:id="rId7"/>
              </a:rPr>
              <a:t>&lt;http://money.cnn.com/2015/12/02/news/companies/target-data-breach-settlement/&gt;</a:t>
            </a: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.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buSzPct val="100000"/>
              <a:buFont typeface="Droid Serif"/>
              <a:buAutoNum type="arabicPeriod"/>
            </a:pP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Vijayan, Jaikumar. “Target Breach Happened Because of Basic Network Segmentation Error.” </a:t>
            </a:r>
            <a:r>
              <a:rPr lang="en" sz="1200" i="1">
                <a:latin typeface="Droid Serif"/>
                <a:ea typeface="Droid Serif"/>
                <a:cs typeface="Droid Serif"/>
                <a:sym typeface="Droid Serif"/>
              </a:rPr>
              <a:t>Computerworld.</a:t>
            </a: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 Computerworld, Inc., 06 Feb. 2014. Web. 05 Nov. 2016. </a:t>
            </a:r>
            <a:r>
              <a:rPr lang="en" sz="1200" u="sng">
                <a:solidFill>
                  <a:schemeClr val="hlink"/>
                </a:solidFill>
                <a:latin typeface="Droid Serif"/>
                <a:ea typeface="Droid Serif"/>
                <a:cs typeface="Droid Serif"/>
                <a:sym typeface="Droid Serif"/>
                <a:hlinkClick r:id="rId8"/>
              </a:rPr>
              <a:t>&lt;http://www.computerworld.com/article/2487425/cybercrime-hacking/target-breach-happened-because-of-a-basic-network-segmentation-error.html&gt;</a:t>
            </a: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.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buSzPct val="100000"/>
              <a:buFont typeface="Droid Serif"/>
              <a:buAutoNum type="arabicPeriod"/>
            </a:pP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Riley, Michael, Benjamin Elgin, Dune Lawrence, and Carol Matlack. “Missed Alarms and 40 Million Stolen Credit Card Numbers: How Target Blew It.” </a:t>
            </a:r>
            <a:r>
              <a:rPr lang="en" sz="1200" i="1">
                <a:latin typeface="Droid Serif"/>
                <a:ea typeface="Droid Serif"/>
                <a:cs typeface="Droid Serif"/>
                <a:sym typeface="Droid Serif"/>
              </a:rPr>
              <a:t>Bloomberg</a:t>
            </a: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. Bloomberg, L.P., 13 Mar. 2014. Web. 05 Nov. 2016. </a:t>
            </a:r>
            <a:r>
              <a:rPr lang="en" sz="1200" u="sng">
                <a:solidFill>
                  <a:schemeClr val="hlink"/>
                </a:solidFill>
                <a:latin typeface="Droid Serif"/>
                <a:ea typeface="Droid Serif"/>
                <a:cs typeface="Droid Serif"/>
                <a:sym typeface="Droid Serif"/>
                <a:hlinkClick r:id="rId9"/>
              </a:rPr>
              <a:t>&lt;http://www.bloomberg.com/news/articles/2014-03-13/target-missed-warnings-in-epic-hack-of-credit-card-data&gt;</a:t>
            </a: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.</a:t>
            </a:r>
          </a:p>
          <a:p>
            <a:pPr lvl="0" algn="l" rtl="0">
              <a:spcBef>
                <a:spcPts val="0"/>
              </a:spcBef>
              <a:buNone/>
            </a:pPr>
            <a:endParaRPr sz="15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Microsoft Office PowerPoint</Application>
  <PresentationFormat>On-screen Show (16:9)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Droid Serif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Bob</dc:creator>
  <cp:lastModifiedBy>Bob Bob</cp:lastModifiedBy>
  <cp:revision>1</cp:revision>
  <dcterms:modified xsi:type="dcterms:W3CDTF">2016-11-07T17:57:54Z</dcterms:modified>
</cp:coreProperties>
</file>