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C960612-87F1-4238-9380-F1FADB5370E4}">
  <a:tblStyle styleId="{EC960612-87F1-4238-9380-F1FADB5370E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940" y="6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114b32e744b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114b32e744b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16ee37dc89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116ee37dc89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16ee37dc89_0_1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116ee37dc89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16ee37dc89_0_2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116ee37dc89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14b32e744b_0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14b32e744b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14b32e744b_0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114b32e744b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16fe2b596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116fe2b596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16ee37dc89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116ee37dc89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16fe2b5969_2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116fe2b5969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16ee37dc89_2_1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116ee37dc89_2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16ee37dc89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116ee37dc89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116ee37dc89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116ee37dc89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16ee37dc89_0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116ee37dc89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116e6d81c7c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116e6d81c7c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116fe2b5969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116fe2b5969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 more link toward Ins&amp; tik</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6ee37dc89_2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16ee37dc89_2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16ee37dc89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116ee37dc89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KPI, strategy (come back to objective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116ee37dc89_2_1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116ee37dc89_2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116ee37dc89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116ee37dc89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16ee37dc89_0_3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116ee37dc89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16ee37dc89_0_3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116ee37dc89_0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16ee37dc89_0_3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116ee37dc89_0_3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16ee37dc89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16ee37dc89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116fe2b5969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116fe2b5969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116fe2b5969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116fe2b596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116fe2b5969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116fe2b5969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116fe2b5969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116fe2b5969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116ee37dc89_0_3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116ee37dc89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This will be the implementation plan I will be going further in depth with each of the objectives that were just mentioned, starting off with Drive Brand Awareness. Midnight Lunch should contact local bloggers to be featured in stories as shown here as an example. Our team had also created a Google Ad that included keywords relating to the boutique, as shown here. The next objective is to increase engagement. One way is to post instagram stories daily, those can include outfits of the day showing a model wearing at least one item from the brand and also any styling tips and tricks, here is an example of this. Another way to increase engagement is to use local philadelphia influencers, and to provide them with discount code links for their followers and have them promote pop up events at universities. This is Katherine, she is a temple student and is a representative for a lot of local brands. And the last suggestion on how to increase engagement is to offer promotions such as giveaways on social medias or through brand partnerships with other small businesses in Philly.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16fe2b5969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16fe2b5969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16fe2b5969_1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16fe2b5969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This will be the implementation plan I will be going further in depth with each of the objectives that were just mentioned, starting off with Drive Brand Awareness. Midnight Lunch should contact local bloggers to be featured in stories as shown here as an example. Our team had also created a Google Ad that included keywords relating to the boutique, as shown here. The next objective is to increase engagement. One way is to post instagram stories daily, those can include outfits of the day showing a model wearing at least one item from the brand and also any styling tips and tricks, here is an example of this. Another way to increase engagement is to use local philadelphia influencers, and to provide them with discount code links for their followers and have them promote pop up events at universities. This is Katherine, she is a temple student and is a representative for a lot of local brands. And the last suggestion on how to increase engagement is to offer promotions such as giveaways on social medias or through brand partnerships with other small businesses in Philly. The third objective is to build brand philosophy, through that, Midnight Lunch can add a more indepth “Our Story” section to the website that showcases what MidnightLunch believes in and who the founder is, like how their competitor brand Moon and Arrow did as shown in this picture.</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116ee37dc89_2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116ee37dc89_2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116ee37dc89_0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116ee37dc89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 a result of implementing the 3 objectives which is to drive brand awareness, increase engagement, and build brand philosophy,this will be implemented over the course of 3 months. Midnight lunch will also have a better foundation on its purposed… etc. </a:t>
            </a:r>
            <a:endParaRPr/>
          </a:p>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116ee37dc89_2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116ee37dc89_2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16fe2b5969_2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16fe2b5969_2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16ee37dc89_0_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16ee37dc89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116ee37dc89_2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116ee37dc89_2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114b32e744b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114b32e744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16e6d81c7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16e6d81c7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r>
              <a:rPr lang="en">
                <a:solidFill>
                  <a:schemeClr val="dk1"/>
                </a:solidFill>
              </a:rPr>
              <a:t>Midnight Lunch stands at the intersection of art &amp; fashion to present our consumers with unique &amp; deliberate designs and products.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116ee37dc89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116ee37dc89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chemeClr val="dk1"/>
              </a:buClr>
              <a:buSzPts val="1200"/>
              <a:buChar char="●"/>
            </a:pPr>
            <a:r>
              <a:rPr lang="en" sz="1200">
                <a:solidFill>
                  <a:schemeClr val="dk1"/>
                </a:solidFill>
              </a:rPr>
              <a:t>The stylish city women from their late teens through their late twenties with a mid and mid-upper social class. </a:t>
            </a:r>
            <a:endParaRPr sz="120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16ee37dc89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116ee37dc89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16ee37dc89_2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116ee37dc89_2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cSld name="AUTOLAYOUT">
    <p:bg>
      <p:bgPr>
        <a:solidFill>
          <a:srgbClr val="FFFFFF"/>
        </a:solidFill>
        <a:effectLst/>
      </p:bgPr>
    </p:bg>
    <p:spTree>
      <p:nvGrpSpPr>
        <p:cNvPr id="1" name="Shape 50"/>
        <p:cNvGrpSpPr/>
        <p:nvPr/>
      </p:nvGrpSpPr>
      <p:grpSpPr>
        <a:xfrm>
          <a:off x="0" y="0"/>
          <a:ext cx="0" cy="0"/>
          <a:chOff x="0" y="0"/>
          <a:chExt cx="0" cy="0"/>
        </a:xfrm>
      </p:grpSpPr>
      <p:sp>
        <p:nvSpPr>
          <p:cNvPr id="51" name="Google Shape;51;p13"/>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3"/>
          <p:cNvSpPr txBox="1">
            <a:spLocks noGrp="1"/>
          </p:cNvSpPr>
          <p:nvPr>
            <p:ph type="title"/>
          </p:nvPr>
        </p:nvSpPr>
        <p:spPr>
          <a:xfrm>
            <a:off x="291875" y="406900"/>
            <a:ext cx="4813500" cy="1388700"/>
          </a:xfrm>
          <a:prstGeom prst="rect">
            <a:avLst/>
          </a:prstGeom>
          <a:noFill/>
        </p:spPr>
        <p:txBody>
          <a:bodyPr spcFirstLastPara="1" wrap="square" lIns="91425" tIns="91425" rIns="91425" bIns="91425" anchor="b" anchorCtr="0">
            <a:normAutofit/>
          </a:bodyPr>
          <a:lstStyle>
            <a:lvl1pPr lvl="0" algn="l">
              <a:lnSpc>
                <a:spcPct val="100000"/>
              </a:lnSpc>
              <a:spcBef>
                <a:spcPts val="0"/>
              </a:spcBef>
              <a:spcAft>
                <a:spcPts val="0"/>
              </a:spcAft>
              <a:buClr>
                <a:schemeClr val="dk1"/>
              </a:buClr>
              <a:buSzPts val="3000"/>
              <a:buNone/>
              <a:defRPr sz="3000">
                <a:solidFill>
                  <a:schemeClr val="lt1"/>
                </a:solidFill>
              </a:defRPr>
            </a:lvl1pPr>
            <a:lvl2pPr lvl="1" algn="l">
              <a:lnSpc>
                <a:spcPct val="100000"/>
              </a:lnSpc>
              <a:spcBef>
                <a:spcPts val="0"/>
              </a:spcBef>
              <a:spcAft>
                <a:spcPts val="0"/>
              </a:spcAft>
              <a:buClr>
                <a:schemeClr val="dk1"/>
              </a:buClr>
              <a:buSzPts val="3000"/>
              <a:buNone/>
              <a:defRPr sz="3000">
                <a:solidFill>
                  <a:schemeClr val="lt1"/>
                </a:solidFill>
              </a:defRPr>
            </a:lvl2pPr>
            <a:lvl3pPr lvl="2" algn="l">
              <a:lnSpc>
                <a:spcPct val="100000"/>
              </a:lnSpc>
              <a:spcBef>
                <a:spcPts val="0"/>
              </a:spcBef>
              <a:spcAft>
                <a:spcPts val="0"/>
              </a:spcAft>
              <a:buClr>
                <a:schemeClr val="dk1"/>
              </a:buClr>
              <a:buSzPts val="3000"/>
              <a:buNone/>
              <a:defRPr sz="3000">
                <a:solidFill>
                  <a:schemeClr val="lt1"/>
                </a:solidFill>
              </a:defRPr>
            </a:lvl3pPr>
            <a:lvl4pPr lvl="3" algn="l">
              <a:lnSpc>
                <a:spcPct val="100000"/>
              </a:lnSpc>
              <a:spcBef>
                <a:spcPts val="0"/>
              </a:spcBef>
              <a:spcAft>
                <a:spcPts val="0"/>
              </a:spcAft>
              <a:buClr>
                <a:schemeClr val="dk1"/>
              </a:buClr>
              <a:buSzPts val="3000"/>
              <a:buNone/>
              <a:defRPr sz="3000">
                <a:solidFill>
                  <a:schemeClr val="lt1"/>
                </a:solidFill>
              </a:defRPr>
            </a:lvl4pPr>
            <a:lvl5pPr lvl="4" algn="l">
              <a:lnSpc>
                <a:spcPct val="100000"/>
              </a:lnSpc>
              <a:spcBef>
                <a:spcPts val="0"/>
              </a:spcBef>
              <a:spcAft>
                <a:spcPts val="0"/>
              </a:spcAft>
              <a:buClr>
                <a:schemeClr val="dk1"/>
              </a:buClr>
              <a:buSzPts val="3000"/>
              <a:buNone/>
              <a:defRPr sz="3000">
                <a:solidFill>
                  <a:schemeClr val="lt1"/>
                </a:solidFill>
              </a:defRPr>
            </a:lvl5pPr>
            <a:lvl6pPr lvl="5" algn="l">
              <a:lnSpc>
                <a:spcPct val="100000"/>
              </a:lnSpc>
              <a:spcBef>
                <a:spcPts val="0"/>
              </a:spcBef>
              <a:spcAft>
                <a:spcPts val="0"/>
              </a:spcAft>
              <a:buClr>
                <a:schemeClr val="dk1"/>
              </a:buClr>
              <a:buSzPts val="3000"/>
              <a:buNone/>
              <a:defRPr sz="3000">
                <a:solidFill>
                  <a:schemeClr val="lt1"/>
                </a:solidFill>
              </a:defRPr>
            </a:lvl6pPr>
            <a:lvl7pPr lvl="6" algn="l">
              <a:lnSpc>
                <a:spcPct val="100000"/>
              </a:lnSpc>
              <a:spcBef>
                <a:spcPts val="0"/>
              </a:spcBef>
              <a:spcAft>
                <a:spcPts val="0"/>
              </a:spcAft>
              <a:buClr>
                <a:schemeClr val="dk1"/>
              </a:buClr>
              <a:buSzPts val="3000"/>
              <a:buNone/>
              <a:defRPr sz="3000">
                <a:solidFill>
                  <a:schemeClr val="lt1"/>
                </a:solidFill>
              </a:defRPr>
            </a:lvl7pPr>
            <a:lvl8pPr lvl="7" algn="l">
              <a:lnSpc>
                <a:spcPct val="100000"/>
              </a:lnSpc>
              <a:spcBef>
                <a:spcPts val="0"/>
              </a:spcBef>
              <a:spcAft>
                <a:spcPts val="0"/>
              </a:spcAft>
              <a:buClr>
                <a:schemeClr val="dk1"/>
              </a:buClr>
              <a:buSzPts val="3000"/>
              <a:buNone/>
              <a:defRPr sz="3000">
                <a:solidFill>
                  <a:schemeClr val="lt1"/>
                </a:solidFill>
              </a:defRPr>
            </a:lvl8pPr>
            <a:lvl9pPr lvl="8" algn="l">
              <a:lnSpc>
                <a:spcPct val="100000"/>
              </a:lnSpc>
              <a:spcBef>
                <a:spcPts val="0"/>
              </a:spcBef>
              <a:spcAft>
                <a:spcPts val="0"/>
              </a:spcAft>
              <a:buClr>
                <a:schemeClr val="dk1"/>
              </a:buClr>
              <a:buSzPts val="3000"/>
              <a:buNone/>
              <a:defRPr sz="3000">
                <a:solidFill>
                  <a:schemeClr val="lt1"/>
                </a:solidFill>
              </a:defRPr>
            </a:lvl9pPr>
          </a:lstStyle>
          <a:p>
            <a:endParaRPr/>
          </a:p>
        </p:txBody>
      </p:sp>
      <p:sp>
        <p:nvSpPr>
          <p:cNvPr id="53" name="Google Shape;53;p13"/>
          <p:cNvSpPr txBox="1">
            <a:spLocks noGrp="1"/>
          </p:cNvSpPr>
          <p:nvPr>
            <p:ph type="body" idx="1"/>
          </p:nvPr>
        </p:nvSpPr>
        <p:spPr>
          <a:xfrm>
            <a:off x="291975" y="1854951"/>
            <a:ext cx="4813500" cy="2577000"/>
          </a:xfrm>
          <a:prstGeom prst="rect">
            <a:avLst/>
          </a:prstGeom>
          <a:noFill/>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2"/>
              </a:buClr>
              <a:buSzPts val="1600"/>
              <a:buChar char="●"/>
              <a:defRPr sz="1600">
                <a:solidFill>
                  <a:schemeClr val="dk2"/>
                </a:solidFill>
              </a:defRPr>
            </a:lvl1pPr>
            <a:lvl2pPr marL="914400" lvl="1" indent="-317500" algn="l">
              <a:lnSpc>
                <a:spcPct val="115000"/>
              </a:lnSpc>
              <a:spcBef>
                <a:spcPts val="0"/>
              </a:spcBef>
              <a:spcAft>
                <a:spcPts val="0"/>
              </a:spcAft>
              <a:buClr>
                <a:schemeClr val="dk2"/>
              </a:buClr>
              <a:buSzPts val="1400"/>
              <a:buChar char="○"/>
              <a:defRPr sz="1400">
                <a:solidFill>
                  <a:schemeClr val="dk2"/>
                </a:solidFill>
              </a:defRPr>
            </a:lvl2pPr>
            <a:lvl3pPr marL="1371600" lvl="2" indent="-317500" algn="l">
              <a:lnSpc>
                <a:spcPct val="115000"/>
              </a:lnSpc>
              <a:spcBef>
                <a:spcPts val="0"/>
              </a:spcBef>
              <a:spcAft>
                <a:spcPts val="0"/>
              </a:spcAft>
              <a:buClr>
                <a:schemeClr val="dk2"/>
              </a:buClr>
              <a:buSzPts val="1400"/>
              <a:buChar char="■"/>
              <a:defRPr sz="1400">
                <a:solidFill>
                  <a:schemeClr val="dk2"/>
                </a:solidFill>
              </a:defRPr>
            </a:lvl3pPr>
            <a:lvl4pPr marL="1828800" lvl="3" indent="-317500" algn="l">
              <a:lnSpc>
                <a:spcPct val="115000"/>
              </a:lnSpc>
              <a:spcBef>
                <a:spcPts val="0"/>
              </a:spcBef>
              <a:spcAft>
                <a:spcPts val="0"/>
              </a:spcAft>
              <a:buClr>
                <a:schemeClr val="dk2"/>
              </a:buClr>
              <a:buSzPts val="1400"/>
              <a:buChar char="●"/>
              <a:defRPr sz="1400">
                <a:solidFill>
                  <a:schemeClr val="dk2"/>
                </a:solidFill>
              </a:defRPr>
            </a:lvl4pPr>
            <a:lvl5pPr marL="2286000" lvl="4" indent="-317500" algn="l">
              <a:lnSpc>
                <a:spcPct val="115000"/>
              </a:lnSpc>
              <a:spcBef>
                <a:spcPts val="0"/>
              </a:spcBef>
              <a:spcAft>
                <a:spcPts val="0"/>
              </a:spcAft>
              <a:buClr>
                <a:schemeClr val="dk2"/>
              </a:buClr>
              <a:buSzPts val="1400"/>
              <a:buChar char="○"/>
              <a:defRPr sz="1400">
                <a:solidFill>
                  <a:schemeClr val="dk2"/>
                </a:solidFill>
              </a:defRPr>
            </a:lvl5pPr>
            <a:lvl6pPr marL="2743200" lvl="5" indent="-317500" algn="l">
              <a:lnSpc>
                <a:spcPct val="115000"/>
              </a:lnSpc>
              <a:spcBef>
                <a:spcPts val="0"/>
              </a:spcBef>
              <a:spcAft>
                <a:spcPts val="0"/>
              </a:spcAft>
              <a:buClr>
                <a:schemeClr val="dk2"/>
              </a:buClr>
              <a:buSzPts val="1400"/>
              <a:buChar char="■"/>
              <a:defRPr sz="1400">
                <a:solidFill>
                  <a:schemeClr val="dk2"/>
                </a:solidFill>
              </a:defRPr>
            </a:lvl6pPr>
            <a:lvl7pPr marL="3200400" lvl="6" indent="-317500" algn="l">
              <a:lnSpc>
                <a:spcPct val="115000"/>
              </a:lnSpc>
              <a:spcBef>
                <a:spcPts val="0"/>
              </a:spcBef>
              <a:spcAft>
                <a:spcPts val="0"/>
              </a:spcAft>
              <a:buClr>
                <a:schemeClr val="dk2"/>
              </a:buClr>
              <a:buSzPts val="1400"/>
              <a:buChar char="●"/>
              <a:defRPr sz="1400">
                <a:solidFill>
                  <a:schemeClr val="dk2"/>
                </a:solidFill>
              </a:defRPr>
            </a:lvl7pPr>
            <a:lvl8pPr marL="3657600" lvl="7" indent="-317500" algn="l">
              <a:lnSpc>
                <a:spcPct val="115000"/>
              </a:lnSpc>
              <a:spcBef>
                <a:spcPts val="0"/>
              </a:spcBef>
              <a:spcAft>
                <a:spcPts val="0"/>
              </a:spcAft>
              <a:buClr>
                <a:schemeClr val="dk2"/>
              </a:buClr>
              <a:buSzPts val="1400"/>
              <a:buChar char="○"/>
              <a:defRPr sz="1400">
                <a:solidFill>
                  <a:schemeClr val="dk2"/>
                </a:solidFill>
              </a:defRPr>
            </a:lvl8pPr>
            <a:lvl9pPr marL="4114800" lvl="8" indent="-317500" algn="l">
              <a:lnSpc>
                <a:spcPct val="115000"/>
              </a:lnSpc>
              <a:spcBef>
                <a:spcPts val="0"/>
              </a:spcBef>
              <a:spcAft>
                <a:spcPts val="0"/>
              </a:spcAft>
              <a:buClr>
                <a:schemeClr val="dk2"/>
              </a:buClr>
              <a:buSzPts val="1400"/>
              <a:buChar char="■"/>
              <a:defRPr sz="1400">
                <a:solidFill>
                  <a:schemeClr val="dk2"/>
                </a:solidFill>
              </a:defRPr>
            </a:lvl9pPr>
          </a:lstStyle>
          <a:p>
            <a:endParaRPr/>
          </a:p>
        </p:txBody>
      </p:sp>
      <p:sp>
        <p:nvSpPr>
          <p:cNvPr id="54" name="Google Shape;54;p13"/>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0"/>
              </a:spcBef>
              <a:spcAft>
                <a:spcPts val="0"/>
              </a:spcAft>
              <a:buClr>
                <a:schemeClr val="dk1"/>
              </a:buClr>
              <a:buSzPts val="1400"/>
              <a:buChar char="○"/>
              <a:defRPr>
                <a:solidFill>
                  <a:schemeClr val="dk1"/>
                </a:solidFill>
              </a:defRPr>
            </a:lvl2pPr>
            <a:lvl3pPr marL="1371600" lvl="2" indent="-317500">
              <a:spcBef>
                <a:spcPts val="0"/>
              </a:spcBef>
              <a:spcAft>
                <a:spcPts val="0"/>
              </a:spcAft>
              <a:buClr>
                <a:schemeClr val="dk1"/>
              </a:buClr>
              <a:buSzPts val="1400"/>
              <a:buChar char="■"/>
              <a:defRPr>
                <a:solidFill>
                  <a:schemeClr val="dk1"/>
                </a:solidFill>
              </a:defRPr>
            </a:lvl3pPr>
            <a:lvl4pPr marL="1828800" lvl="3" indent="-317500">
              <a:spcBef>
                <a:spcPts val="0"/>
              </a:spcBef>
              <a:spcAft>
                <a:spcPts val="0"/>
              </a:spcAft>
              <a:buClr>
                <a:schemeClr val="dk1"/>
              </a:buClr>
              <a:buSzPts val="1400"/>
              <a:buChar char="●"/>
              <a:defRPr>
                <a:solidFill>
                  <a:schemeClr val="dk1"/>
                </a:solidFill>
              </a:defRPr>
            </a:lvl4pPr>
            <a:lvl5pPr marL="2286000" lvl="4" indent="-317500">
              <a:spcBef>
                <a:spcPts val="0"/>
              </a:spcBef>
              <a:spcAft>
                <a:spcPts val="0"/>
              </a:spcAft>
              <a:buClr>
                <a:schemeClr val="dk1"/>
              </a:buClr>
              <a:buSzPts val="1400"/>
              <a:buChar char="○"/>
              <a:defRPr>
                <a:solidFill>
                  <a:schemeClr val="dk1"/>
                </a:solidFill>
              </a:defRPr>
            </a:lvl5pPr>
            <a:lvl6pPr marL="2743200" lvl="5" indent="-317500">
              <a:spcBef>
                <a:spcPts val="0"/>
              </a:spcBef>
              <a:spcAft>
                <a:spcPts val="0"/>
              </a:spcAft>
              <a:buClr>
                <a:schemeClr val="dk1"/>
              </a:buClr>
              <a:buSzPts val="1400"/>
              <a:buChar char="■"/>
              <a:defRPr>
                <a:solidFill>
                  <a:schemeClr val="dk1"/>
                </a:solidFill>
              </a:defRPr>
            </a:lvl6pPr>
            <a:lvl7pPr marL="3200400" lvl="6" indent="-317500">
              <a:spcBef>
                <a:spcPts val="0"/>
              </a:spcBef>
              <a:spcAft>
                <a:spcPts val="0"/>
              </a:spcAft>
              <a:buClr>
                <a:schemeClr val="dk1"/>
              </a:buClr>
              <a:buSzPts val="1400"/>
              <a:buChar char="●"/>
              <a:defRPr>
                <a:solidFill>
                  <a:schemeClr val="dk1"/>
                </a:solidFill>
              </a:defRPr>
            </a:lvl7pPr>
            <a:lvl8pPr marL="3657600" lvl="7" indent="-317500">
              <a:spcBef>
                <a:spcPts val="0"/>
              </a:spcBef>
              <a:spcAft>
                <a:spcPts val="0"/>
              </a:spcAft>
              <a:buClr>
                <a:schemeClr val="dk1"/>
              </a:buClr>
              <a:buSzPts val="1400"/>
              <a:buChar char="○"/>
              <a:defRPr>
                <a:solidFill>
                  <a:schemeClr val="dk1"/>
                </a:solidFill>
              </a:defRPr>
            </a:lvl8pPr>
            <a:lvl9pPr marL="4114800" lvl="8" indent="-317500">
              <a:spcBef>
                <a:spcPts val="0"/>
              </a:spcBef>
              <a:spcAft>
                <a:spcPts val="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0"/>
              </a:spcBef>
              <a:spcAft>
                <a:spcPts val="0"/>
              </a:spcAft>
              <a:buClr>
                <a:schemeClr val="lt2"/>
              </a:buClr>
              <a:buSzPts val="1400"/>
              <a:buChar char="○"/>
              <a:defRPr>
                <a:solidFill>
                  <a:schemeClr val="lt2"/>
                </a:solidFill>
              </a:defRPr>
            </a:lvl2pPr>
            <a:lvl3pPr marL="1371600" lvl="2" indent="-317500">
              <a:lnSpc>
                <a:spcPct val="115000"/>
              </a:lnSpc>
              <a:spcBef>
                <a:spcPts val="0"/>
              </a:spcBef>
              <a:spcAft>
                <a:spcPts val="0"/>
              </a:spcAft>
              <a:buClr>
                <a:schemeClr val="lt2"/>
              </a:buClr>
              <a:buSzPts val="1400"/>
              <a:buChar char="■"/>
              <a:defRPr>
                <a:solidFill>
                  <a:schemeClr val="lt2"/>
                </a:solidFill>
              </a:defRPr>
            </a:lvl3pPr>
            <a:lvl4pPr marL="1828800" lvl="3" indent="-317500">
              <a:lnSpc>
                <a:spcPct val="115000"/>
              </a:lnSpc>
              <a:spcBef>
                <a:spcPts val="0"/>
              </a:spcBef>
              <a:spcAft>
                <a:spcPts val="0"/>
              </a:spcAft>
              <a:buClr>
                <a:schemeClr val="lt2"/>
              </a:buClr>
              <a:buSzPts val="1400"/>
              <a:buChar char="●"/>
              <a:defRPr>
                <a:solidFill>
                  <a:schemeClr val="lt2"/>
                </a:solidFill>
              </a:defRPr>
            </a:lvl4pPr>
            <a:lvl5pPr marL="2286000" lvl="4" indent="-317500">
              <a:lnSpc>
                <a:spcPct val="115000"/>
              </a:lnSpc>
              <a:spcBef>
                <a:spcPts val="0"/>
              </a:spcBef>
              <a:spcAft>
                <a:spcPts val="0"/>
              </a:spcAft>
              <a:buClr>
                <a:schemeClr val="lt2"/>
              </a:buClr>
              <a:buSzPts val="1400"/>
              <a:buChar char="○"/>
              <a:defRPr>
                <a:solidFill>
                  <a:schemeClr val="lt2"/>
                </a:solidFill>
              </a:defRPr>
            </a:lvl5pPr>
            <a:lvl6pPr marL="2743200" lvl="5" indent="-317500">
              <a:lnSpc>
                <a:spcPct val="115000"/>
              </a:lnSpc>
              <a:spcBef>
                <a:spcPts val="0"/>
              </a:spcBef>
              <a:spcAft>
                <a:spcPts val="0"/>
              </a:spcAft>
              <a:buClr>
                <a:schemeClr val="lt2"/>
              </a:buClr>
              <a:buSzPts val="1400"/>
              <a:buChar char="■"/>
              <a:defRPr>
                <a:solidFill>
                  <a:schemeClr val="lt2"/>
                </a:solidFill>
              </a:defRPr>
            </a:lvl6pPr>
            <a:lvl7pPr marL="3200400" lvl="6" indent="-317500">
              <a:lnSpc>
                <a:spcPct val="115000"/>
              </a:lnSpc>
              <a:spcBef>
                <a:spcPts val="0"/>
              </a:spcBef>
              <a:spcAft>
                <a:spcPts val="0"/>
              </a:spcAft>
              <a:buClr>
                <a:schemeClr val="lt2"/>
              </a:buClr>
              <a:buSzPts val="1400"/>
              <a:buChar char="●"/>
              <a:defRPr>
                <a:solidFill>
                  <a:schemeClr val="lt2"/>
                </a:solidFill>
              </a:defRPr>
            </a:lvl7pPr>
            <a:lvl8pPr marL="3657600" lvl="7" indent="-317500">
              <a:lnSpc>
                <a:spcPct val="115000"/>
              </a:lnSpc>
              <a:spcBef>
                <a:spcPts val="0"/>
              </a:spcBef>
              <a:spcAft>
                <a:spcPts val="0"/>
              </a:spcAft>
              <a:buClr>
                <a:schemeClr val="lt2"/>
              </a:buClr>
              <a:buSzPts val="1400"/>
              <a:buChar char="○"/>
              <a:defRPr>
                <a:solidFill>
                  <a:schemeClr val="lt2"/>
                </a:solidFill>
              </a:defRPr>
            </a:lvl8pPr>
            <a:lvl9pPr marL="4114800" lvl="8" indent="-317500">
              <a:lnSpc>
                <a:spcPct val="115000"/>
              </a:lnSpc>
              <a:spcBef>
                <a:spcPts val="0"/>
              </a:spcBef>
              <a:spcAft>
                <a:spcPts val="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s://moonandarrow.com/collections/apparel-accessorie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moonandarrow.com/collections/apparel-accessories"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31.xml.rels><?xml version="1.0" encoding="UTF-8" standalone="yes"?>
<Relationships xmlns="http://schemas.openxmlformats.org/package/2006/relationships"><Relationship Id="rId3" Type="http://schemas.openxmlformats.org/officeDocument/2006/relationships/hyperlink" Target="https://shopmidnightlunch.com"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4.png"/><Relationship Id="rId7"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8"/>
        <p:cNvGrpSpPr/>
        <p:nvPr/>
      </p:nvGrpSpPr>
      <p:grpSpPr>
        <a:xfrm>
          <a:off x="0" y="0"/>
          <a:ext cx="0" cy="0"/>
          <a:chOff x="0" y="0"/>
          <a:chExt cx="0" cy="0"/>
        </a:xfrm>
      </p:grpSpPr>
      <p:pic>
        <p:nvPicPr>
          <p:cNvPr id="59" name="Google Shape;59;p14"/>
          <p:cNvPicPr preferRelativeResize="0"/>
          <p:nvPr/>
        </p:nvPicPr>
        <p:blipFill>
          <a:blip r:embed="rId3">
            <a:alphaModFix/>
          </a:blip>
          <a:stretch>
            <a:fillRect/>
          </a:stretch>
        </p:blipFill>
        <p:spPr>
          <a:xfrm rot="-5400000">
            <a:off x="1881251" y="-594950"/>
            <a:ext cx="5134499" cy="6381701"/>
          </a:xfrm>
          <a:prstGeom prst="rect">
            <a:avLst/>
          </a:prstGeom>
          <a:noFill/>
          <a:ln>
            <a:noFill/>
          </a:ln>
        </p:spPr>
      </p:pic>
      <p:pic>
        <p:nvPicPr>
          <p:cNvPr id="60" name="Google Shape;60;p14"/>
          <p:cNvPicPr preferRelativeResize="0"/>
          <p:nvPr/>
        </p:nvPicPr>
        <p:blipFill>
          <a:blip r:embed="rId4">
            <a:alphaModFix/>
          </a:blip>
          <a:stretch>
            <a:fillRect/>
          </a:stretch>
        </p:blipFill>
        <p:spPr>
          <a:xfrm>
            <a:off x="1763450" y="312031"/>
            <a:ext cx="5477325" cy="1326525"/>
          </a:xfrm>
          <a:prstGeom prst="rect">
            <a:avLst/>
          </a:prstGeom>
          <a:noFill/>
          <a:ln w="38100" cap="flat" cmpd="sng">
            <a:solidFill>
              <a:schemeClr val="accent4"/>
            </a:solidFill>
            <a:prstDash val="solid"/>
            <a:round/>
            <a:headEnd type="none" w="sm" len="sm"/>
            <a:tailEnd type="none" w="sm" len="sm"/>
          </a:ln>
        </p:spPr>
      </p:pic>
      <p:sp>
        <p:nvSpPr>
          <p:cNvPr id="61" name="Google Shape;61;p14"/>
          <p:cNvSpPr txBox="1">
            <a:spLocks noGrp="1"/>
          </p:cNvSpPr>
          <p:nvPr>
            <p:ph type="subTitle" idx="1"/>
          </p:nvPr>
        </p:nvSpPr>
        <p:spPr>
          <a:xfrm>
            <a:off x="3027148" y="2457675"/>
            <a:ext cx="3089700" cy="1962000"/>
          </a:xfrm>
          <a:prstGeom prst="rect">
            <a:avLst/>
          </a:prstGeom>
          <a:solidFill>
            <a:schemeClr val="dk1"/>
          </a:solidFill>
          <a:ln w="38100" cap="flat" cmpd="sng">
            <a:solidFill>
              <a:schemeClr val="accent4"/>
            </a:solidFill>
            <a:prstDash val="solid"/>
            <a:round/>
            <a:headEnd type="none" w="sm" len="sm"/>
            <a:tailEnd type="none" w="sm" len="sm"/>
          </a:ln>
        </p:spPr>
        <p:txBody>
          <a:bodyPr spcFirstLastPara="1" wrap="square" lIns="91425" tIns="91425" rIns="91425" bIns="91425" anchor="t" anchorCtr="0">
            <a:normAutofit fontScale="85000" lnSpcReduction="20000"/>
          </a:bodyPr>
          <a:lstStyle/>
          <a:p>
            <a:pPr marL="0" lvl="0" indent="0" algn="ctr" rtl="0">
              <a:spcBef>
                <a:spcPts val="0"/>
              </a:spcBef>
              <a:spcAft>
                <a:spcPts val="0"/>
              </a:spcAft>
              <a:buNone/>
            </a:pPr>
            <a:r>
              <a:rPr lang="en">
                <a:solidFill>
                  <a:schemeClr val="lt1"/>
                </a:solidFill>
              </a:rPr>
              <a:t>Feb. 23, 2022</a:t>
            </a:r>
            <a:endParaRPr>
              <a:solidFill>
                <a:schemeClr val="lt1"/>
              </a:solidFill>
            </a:endParaRPr>
          </a:p>
          <a:p>
            <a:pPr marL="0" lvl="0" indent="0" algn="ctr" rtl="0">
              <a:spcBef>
                <a:spcPts val="0"/>
              </a:spcBef>
              <a:spcAft>
                <a:spcPts val="0"/>
              </a:spcAft>
              <a:buNone/>
            </a:pPr>
            <a:r>
              <a:rPr lang="en">
                <a:solidFill>
                  <a:schemeClr val="lt1"/>
                </a:solidFill>
              </a:rPr>
              <a:t>—</a:t>
            </a:r>
            <a:endParaRPr>
              <a:solidFill>
                <a:schemeClr val="lt1"/>
              </a:solidFill>
            </a:endParaRPr>
          </a:p>
          <a:p>
            <a:pPr marL="0" lvl="0" indent="0" algn="ctr" rtl="0">
              <a:spcBef>
                <a:spcPts val="0"/>
              </a:spcBef>
              <a:spcAft>
                <a:spcPts val="0"/>
              </a:spcAft>
              <a:buNone/>
            </a:pPr>
            <a:r>
              <a:rPr lang="en">
                <a:solidFill>
                  <a:schemeClr val="lt1"/>
                </a:solidFill>
              </a:rPr>
              <a:t>Cameron Dillon</a:t>
            </a:r>
            <a:endParaRPr>
              <a:solidFill>
                <a:schemeClr val="lt1"/>
              </a:solidFill>
            </a:endParaRPr>
          </a:p>
          <a:p>
            <a:pPr marL="0" lvl="0" indent="0" algn="ctr" rtl="0">
              <a:spcBef>
                <a:spcPts val="0"/>
              </a:spcBef>
              <a:spcAft>
                <a:spcPts val="0"/>
              </a:spcAft>
              <a:buNone/>
            </a:pPr>
            <a:r>
              <a:rPr lang="en">
                <a:solidFill>
                  <a:schemeClr val="lt1"/>
                </a:solidFill>
              </a:rPr>
              <a:t>Jane Kobylinski</a:t>
            </a:r>
            <a:endParaRPr>
              <a:solidFill>
                <a:schemeClr val="lt1"/>
              </a:solidFill>
            </a:endParaRPr>
          </a:p>
          <a:p>
            <a:pPr marL="0" lvl="0" indent="0" algn="ctr" rtl="0">
              <a:spcBef>
                <a:spcPts val="0"/>
              </a:spcBef>
              <a:spcAft>
                <a:spcPts val="0"/>
              </a:spcAft>
              <a:buNone/>
            </a:pPr>
            <a:r>
              <a:rPr lang="en">
                <a:solidFill>
                  <a:schemeClr val="lt1"/>
                </a:solidFill>
              </a:rPr>
              <a:t>Thuy Quynh Nguyen</a:t>
            </a:r>
            <a:endParaRPr>
              <a:solidFill>
                <a:schemeClr val="lt1"/>
              </a:solidFill>
            </a:endParaRPr>
          </a:p>
          <a:p>
            <a:pPr marL="0" lvl="0" indent="0" algn="ctr" rtl="0">
              <a:spcBef>
                <a:spcPts val="0"/>
              </a:spcBef>
              <a:spcAft>
                <a:spcPts val="0"/>
              </a:spcAft>
              <a:buNone/>
            </a:pPr>
            <a:r>
              <a:rPr lang="en">
                <a:solidFill>
                  <a:schemeClr val="lt1"/>
                </a:solidFill>
              </a:rPr>
              <a:t>Mingtao Xia</a:t>
            </a:r>
            <a:endParaRPr/>
          </a:p>
        </p:txBody>
      </p:sp>
      <p:pic>
        <p:nvPicPr>
          <p:cNvPr id="62" name="Google Shape;62;p14"/>
          <p:cNvPicPr preferRelativeResize="0"/>
          <p:nvPr/>
        </p:nvPicPr>
        <p:blipFill>
          <a:blip r:embed="rId5">
            <a:alphaModFix/>
          </a:blip>
          <a:stretch>
            <a:fillRect/>
          </a:stretch>
        </p:blipFill>
        <p:spPr>
          <a:xfrm>
            <a:off x="7791749" y="152400"/>
            <a:ext cx="1207150" cy="12071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3"/>
          <p:cNvSpPr/>
          <p:nvPr/>
        </p:nvSpPr>
        <p:spPr>
          <a:xfrm>
            <a:off x="177675" y="4191325"/>
            <a:ext cx="2540700" cy="8517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3"/>
          <p:cNvSpPr/>
          <p:nvPr/>
        </p:nvSpPr>
        <p:spPr>
          <a:xfrm>
            <a:off x="2896000" y="656175"/>
            <a:ext cx="6174000" cy="39987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8" name="Google Shape;138;p23"/>
          <p:cNvPicPr preferRelativeResize="0"/>
          <p:nvPr/>
        </p:nvPicPr>
        <p:blipFill>
          <a:blip r:embed="rId3">
            <a:alphaModFix/>
          </a:blip>
          <a:stretch>
            <a:fillRect/>
          </a:stretch>
        </p:blipFill>
        <p:spPr>
          <a:xfrm>
            <a:off x="2941850" y="710675"/>
            <a:ext cx="6065951" cy="3859175"/>
          </a:xfrm>
          <a:prstGeom prst="rect">
            <a:avLst/>
          </a:prstGeom>
          <a:noFill/>
          <a:ln>
            <a:noFill/>
          </a:ln>
        </p:spPr>
      </p:pic>
      <p:sp>
        <p:nvSpPr>
          <p:cNvPr id="139" name="Google Shape;139;p23"/>
          <p:cNvSpPr txBox="1">
            <a:spLocks noGrp="1"/>
          </p:cNvSpPr>
          <p:nvPr>
            <p:ph type="title"/>
          </p:nvPr>
        </p:nvSpPr>
        <p:spPr>
          <a:xfrm>
            <a:off x="311700" y="4527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lt1"/>
                </a:solidFill>
                <a:highlight>
                  <a:schemeClr val="accent4"/>
                </a:highlight>
              </a:rPr>
              <a:t>Website - 7 C’s Framework</a:t>
            </a:r>
            <a:endParaRPr b="1">
              <a:solidFill>
                <a:schemeClr val="lt1"/>
              </a:solidFill>
              <a:highlight>
                <a:schemeClr val="accent4"/>
              </a:highlight>
            </a:endParaRPr>
          </a:p>
        </p:txBody>
      </p:sp>
      <p:sp>
        <p:nvSpPr>
          <p:cNvPr id="140" name="Google Shape;140;p23"/>
          <p:cNvSpPr txBox="1">
            <a:spLocks noGrp="1"/>
          </p:cNvSpPr>
          <p:nvPr>
            <p:ph type="body" idx="1"/>
          </p:nvPr>
        </p:nvSpPr>
        <p:spPr>
          <a:xfrm>
            <a:off x="213975" y="656175"/>
            <a:ext cx="4565400" cy="36357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Char char="●"/>
            </a:pPr>
            <a:r>
              <a:rPr lang="en">
                <a:solidFill>
                  <a:schemeClr val="dk1"/>
                </a:solidFill>
              </a:rPr>
              <a:t>Context</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highlight>
                  <a:schemeClr val="lt1"/>
                </a:highlight>
              </a:rPr>
              <a:t>Aesthetically pleasing set up</a:t>
            </a:r>
            <a:endParaRPr>
              <a:solidFill>
                <a:schemeClr val="dk1"/>
              </a:solidFill>
              <a:highlight>
                <a:schemeClr val="lt1"/>
              </a:highlight>
            </a:endParaRPr>
          </a:p>
          <a:p>
            <a:pPr marL="914400" lvl="1" indent="-317500" algn="l" rtl="0">
              <a:spcBef>
                <a:spcPts val="0"/>
              </a:spcBef>
              <a:spcAft>
                <a:spcPts val="0"/>
              </a:spcAft>
              <a:buClr>
                <a:schemeClr val="dk1"/>
              </a:buClr>
              <a:buSzPts val="1400"/>
              <a:buChar char="○"/>
            </a:pPr>
            <a:r>
              <a:rPr lang="en">
                <a:solidFill>
                  <a:schemeClr val="dk1"/>
                </a:solidFill>
                <a:highlight>
                  <a:schemeClr val="lt1"/>
                </a:highlight>
              </a:rPr>
              <a:t>Various CTA buttons</a:t>
            </a:r>
            <a:endParaRPr>
              <a:solidFill>
                <a:schemeClr val="dk1"/>
              </a:solidFill>
              <a:highlight>
                <a:schemeClr val="lt1"/>
              </a:highlight>
            </a:endParaRPr>
          </a:p>
          <a:p>
            <a:pPr marL="914400" lvl="1" indent="-317500" algn="l" rtl="0">
              <a:spcBef>
                <a:spcPts val="0"/>
              </a:spcBef>
              <a:spcAft>
                <a:spcPts val="0"/>
              </a:spcAft>
              <a:buClr>
                <a:schemeClr val="dk1"/>
              </a:buClr>
              <a:buSzPts val="1400"/>
              <a:buChar char="○"/>
            </a:pPr>
            <a:r>
              <a:rPr lang="en">
                <a:solidFill>
                  <a:schemeClr val="dk1"/>
                </a:solidFill>
                <a:highlight>
                  <a:schemeClr val="lt1"/>
                </a:highlight>
              </a:rPr>
              <a:t>Reviews accessible on every page</a:t>
            </a:r>
            <a:endParaRPr>
              <a:solidFill>
                <a:schemeClr val="dk1"/>
              </a:solidFill>
              <a:highlight>
                <a:schemeClr val="lt1"/>
              </a:highlight>
            </a:endParaRPr>
          </a:p>
          <a:p>
            <a:pPr marL="914400" lvl="1" indent="-317500" algn="l" rtl="0">
              <a:spcBef>
                <a:spcPts val="0"/>
              </a:spcBef>
              <a:spcAft>
                <a:spcPts val="0"/>
              </a:spcAft>
              <a:buClr>
                <a:schemeClr val="dk1"/>
              </a:buClr>
              <a:buSzPts val="1400"/>
              <a:buChar char="○"/>
            </a:pPr>
            <a:r>
              <a:rPr lang="en">
                <a:solidFill>
                  <a:schemeClr val="dk1"/>
                </a:solidFill>
                <a:highlight>
                  <a:schemeClr val="lt1"/>
                </a:highlight>
              </a:rPr>
              <a:t>Product categories displayed across top</a:t>
            </a:r>
            <a:endParaRPr>
              <a:solidFill>
                <a:schemeClr val="dk1"/>
              </a:solidFill>
              <a:highlight>
                <a:schemeClr val="lt1"/>
              </a:highlight>
            </a:endParaRPr>
          </a:p>
          <a:p>
            <a:pPr marL="0" lvl="0" indent="0" algn="l" rtl="0">
              <a:spcBef>
                <a:spcPts val="1200"/>
              </a:spcBef>
              <a:spcAft>
                <a:spcPts val="1200"/>
              </a:spcAft>
              <a:buNone/>
            </a:pPr>
            <a:endParaRPr>
              <a:solidFill>
                <a:schemeClr val="dk1"/>
              </a:solidFill>
              <a:highlight>
                <a:schemeClr val="dk2"/>
              </a:highlight>
            </a:endParaRPr>
          </a:p>
        </p:txBody>
      </p:sp>
      <p:sp>
        <p:nvSpPr>
          <p:cNvPr id="141" name="Google Shape;141;p23"/>
          <p:cNvSpPr txBox="1"/>
          <p:nvPr/>
        </p:nvSpPr>
        <p:spPr>
          <a:xfrm>
            <a:off x="177675" y="2442925"/>
            <a:ext cx="4156800" cy="14622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1"/>
              </a:buClr>
              <a:buSzPts val="1800"/>
              <a:buChar char="●"/>
            </a:pPr>
            <a:r>
              <a:rPr lang="en" sz="1800">
                <a:solidFill>
                  <a:schemeClr val="dk1"/>
                </a:solidFill>
                <a:highlight>
                  <a:schemeClr val="lt1"/>
                </a:highlight>
              </a:rPr>
              <a:t>Community</a:t>
            </a:r>
            <a:endParaRPr sz="1800">
              <a:solidFill>
                <a:schemeClr val="dk1"/>
              </a:solidFill>
              <a:highlight>
                <a:schemeClr val="lt1"/>
              </a:highlight>
            </a:endParaRPr>
          </a:p>
          <a:p>
            <a:pPr marL="914400" lvl="1" indent="-317500" algn="l" rtl="0">
              <a:lnSpc>
                <a:spcPct val="115000"/>
              </a:lnSpc>
              <a:spcBef>
                <a:spcPts val="0"/>
              </a:spcBef>
              <a:spcAft>
                <a:spcPts val="0"/>
              </a:spcAft>
              <a:buClr>
                <a:schemeClr val="dk1"/>
              </a:buClr>
              <a:buSzPts val="1400"/>
              <a:buChar char="○"/>
            </a:pPr>
            <a:r>
              <a:rPr lang="en">
                <a:solidFill>
                  <a:schemeClr val="dk1"/>
                </a:solidFill>
                <a:highlight>
                  <a:schemeClr val="lt1"/>
                </a:highlight>
              </a:rPr>
              <a:t>Review tab </a:t>
            </a:r>
            <a:endParaRPr>
              <a:solidFill>
                <a:schemeClr val="dk1"/>
              </a:solidFill>
              <a:highlight>
                <a:schemeClr val="lt1"/>
              </a:highlight>
            </a:endParaRPr>
          </a:p>
          <a:p>
            <a:pPr marL="914400" lvl="1" indent="-317500" algn="l" rtl="0">
              <a:lnSpc>
                <a:spcPct val="115000"/>
              </a:lnSpc>
              <a:spcBef>
                <a:spcPts val="0"/>
              </a:spcBef>
              <a:spcAft>
                <a:spcPts val="0"/>
              </a:spcAft>
              <a:buClr>
                <a:schemeClr val="dk1"/>
              </a:buClr>
              <a:buSzPts val="1400"/>
              <a:buChar char="○"/>
            </a:pPr>
            <a:r>
              <a:rPr lang="en">
                <a:solidFill>
                  <a:schemeClr val="dk1"/>
                </a:solidFill>
                <a:highlight>
                  <a:schemeClr val="lt1"/>
                </a:highlight>
              </a:rPr>
              <a:t>Does not promote social media on website</a:t>
            </a:r>
            <a:endParaRPr>
              <a:solidFill>
                <a:schemeClr val="dk1"/>
              </a:solidFill>
              <a:highlight>
                <a:schemeClr val="lt1"/>
              </a:highlight>
            </a:endParaRPr>
          </a:p>
          <a:p>
            <a:pPr marL="914400" lvl="1" indent="-317500" algn="l" rtl="0">
              <a:lnSpc>
                <a:spcPct val="115000"/>
              </a:lnSpc>
              <a:spcBef>
                <a:spcPts val="0"/>
              </a:spcBef>
              <a:spcAft>
                <a:spcPts val="0"/>
              </a:spcAft>
              <a:buClr>
                <a:schemeClr val="dk1"/>
              </a:buClr>
              <a:buSzPts val="1400"/>
              <a:buChar char="○"/>
            </a:pPr>
            <a:r>
              <a:rPr lang="en">
                <a:solidFill>
                  <a:schemeClr val="dk1"/>
                </a:solidFill>
                <a:highlight>
                  <a:schemeClr val="lt1"/>
                </a:highlight>
              </a:rPr>
              <a:t>Encourages visiting in store</a:t>
            </a:r>
            <a:endParaRPr>
              <a:solidFill>
                <a:schemeClr val="dk1"/>
              </a:solidFill>
              <a:highlight>
                <a:schemeClr val="lt1"/>
              </a:highlight>
            </a:endParaRPr>
          </a:p>
        </p:txBody>
      </p:sp>
      <p:pic>
        <p:nvPicPr>
          <p:cNvPr id="142" name="Google Shape;142;p23"/>
          <p:cNvPicPr preferRelativeResize="0"/>
          <p:nvPr/>
        </p:nvPicPr>
        <p:blipFill>
          <a:blip r:embed="rId4">
            <a:alphaModFix/>
          </a:blip>
          <a:stretch>
            <a:fillRect/>
          </a:stretch>
        </p:blipFill>
        <p:spPr>
          <a:xfrm>
            <a:off x="224738" y="4242700"/>
            <a:ext cx="2446575" cy="7489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4"/>
          <p:cNvSpPr/>
          <p:nvPr/>
        </p:nvSpPr>
        <p:spPr>
          <a:xfrm>
            <a:off x="4939175" y="3109200"/>
            <a:ext cx="3651000" cy="13413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4"/>
          <p:cNvSpPr/>
          <p:nvPr/>
        </p:nvSpPr>
        <p:spPr>
          <a:xfrm>
            <a:off x="159901" y="644875"/>
            <a:ext cx="3722100" cy="29706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4"/>
          <p:cNvSpPr txBox="1">
            <a:spLocks noGrp="1"/>
          </p:cNvSpPr>
          <p:nvPr>
            <p:ph type="title"/>
          </p:nvPr>
        </p:nvSpPr>
        <p:spPr>
          <a:xfrm>
            <a:off x="311700" y="1130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solidFill>
                  <a:schemeClr val="lt1"/>
                </a:solidFill>
                <a:highlight>
                  <a:schemeClr val="accent4"/>
                </a:highlight>
              </a:rPr>
              <a:t>Website - 7 Cs Framework</a:t>
            </a:r>
            <a:endParaRPr>
              <a:solidFill>
                <a:schemeClr val="lt1"/>
              </a:solidFill>
              <a:highlight>
                <a:schemeClr val="accent4"/>
              </a:highlight>
            </a:endParaRPr>
          </a:p>
        </p:txBody>
      </p:sp>
      <p:sp>
        <p:nvSpPr>
          <p:cNvPr id="150" name="Google Shape;150;p24"/>
          <p:cNvSpPr txBox="1">
            <a:spLocks noGrp="1"/>
          </p:cNvSpPr>
          <p:nvPr>
            <p:ph type="body" idx="1"/>
          </p:nvPr>
        </p:nvSpPr>
        <p:spPr>
          <a:xfrm>
            <a:off x="3989425" y="850450"/>
            <a:ext cx="4485300" cy="1228200"/>
          </a:xfrm>
          <a:prstGeom prst="rect">
            <a:avLst/>
          </a:prstGeom>
        </p:spPr>
        <p:txBody>
          <a:bodyPr spcFirstLastPara="1" wrap="square" lIns="91425" tIns="91425" rIns="91425" bIns="91425" anchor="t" anchorCtr="0">
            <a:normAutofit fontScale="25000" lnSpcReduction="20000"/>
          </a:bodyPr>
          <a:lstStyle/>
          <a:p>
            <a:pPr marL="457200" lvl="0" indent="-326015" algn="l" rtl="0">
              <a:spcBef>
                <a:spcPts val="0"/>
              </a:spcBef>
              <a:spcAft>
                <a:spcPts val="0"/>
              </a:spcAft>
              <a:buClr>
                <a:schemeClr val="dk1"/>
              </a:buClr>
              <a:buSzPct val="100000"/>
              <a:buChar char="●"/>
            </a:pPr>
            <a:r>
              <a:rPr lang="en" sz="6136">
                <a:solidFill>
                  <a:schemeClr val="dk1"/>
                </a:solidFill>
              </a:rPr>
              <a:t>Content</a:t>
            </a:r>
            <a:endParaRPr sz="6136">
              <a:solidFill>
                <a:schemeClr val="dk1"/>
              </a:solidFill>
            </a:endParaRPr>
          </a:p>
          <a:p>
            <a:pPr marL="914400" lvl="1" indent="-319666" algn="l" rtl="0">
              <a:spcBef>
                <a:spcPts val="0"/>
              </a:spcBef>
              <a:spcAft>
                <a:spcPts val="0"/>
              </a:spcAft>
              <a:buClr>
                <a:schemeClr val="dk1"/>
              </a:buClr>
              <a:buSzPct val="100000"/>
              <a:buChar char="○"/>
            </a:pPr>
            <a:r>
              <a:rPr lang="en" sz="5736">
                <a:solidFill>
                  <a:schemeClr val="dk1"/>
                </a:solidFill>
              </a:rPr>
              <a:t>Inconsistent photo styles</a:t>
            </a:r>
            <a:endParaRPr sz="5736">
              <a:solidFill>
                <a:schemeClr val="dk1"/>
              </a:solidFill>
            </a:endParaRPr>
          </a:p>
          <a:p>
            <a:pPr marL="914400" lvl="1" indent="-319666" algn="l" rtl="0">
              <a:spcBef>
                <a:spcPts val="0"/>
              </a:spcBef>
              <a:spcAft>
                <a:spcPts val="0"/>
              </a:spcAft>
              <a:buClr>
                <a:schemeClr val="dk1"/>
              </a:buClr>
              <a:buSzPct val="100000"/>
              <a:buChar char="○"/>
            </a:pPr>
            <a:r>
              <a:rPr lang="en" sz="5736">
                <a:solidFill>
                  <a:schemeClr val="dk1"/>
                </a:solidFill>
              </a:rPr>
              <a:t>Simple, modern, neutral toned background</a:t>
            </a:r>
            <a:endParaRPr sz="5736">
              <a:solidFill>
                <a:schemeClr val="dk1"/>
              </a:solidFill>
            </a:endParaRPr>
          </a:p>
          <a:p>
            <a:pPr marL="914400" lvl="1" indent="-319666" algn="l" rtl="0">
              <a:spcBef>
                <a:spcPts val="0"/>
              </a:spcBef>
              <a:spcAft>
                <a:spcPts val="0"/>
              </a:spcAft>
              <a:buClr>
                <a:schemeClr val="dk1"/>
              </a:buClr>
              <a:buSzPct val="100000"/>
              <a:buChar char="○"/>
            </a:pPr>
            <a:r>
              <a:rPr lang="en" sz="5736">
                <a:solidFill>
                  <a:schemeClr val="dk1"/>
                </a:solidFill>
              </a:rPr>
              <a:t>Easy to read font</a:t>
            </a:r>
            <a:endParaRPr sz="5736">
              <a:solidFill>
                <a:schemeClr val="dk1"/>
              </a:solidFill>
            </a:endParaRPr>
          </a:p>
          <a:p>
            <a:pPr marL="457200" lvl="0" indent="0" algn="l" rtl="0">
              <a:spcBef>
                <a:spcPts val="1200"/>
              </a:spcBef>
              <a:spcAft>
                <a:spcPts val="0"/>
              </a:spcAft>
              <a:buNone/>
            </a:pPr>
            <a:endParaRPr>
              <a:solidFill>
                <a:schemeClr val="dk1"/>
              </a:solidFill>
            </a:endParaRPr>
          </a:p>
          <a:p>
            <a:pPr marL="0" lvl="0" indent="0" algn="l" rtl="0">
              <a:spcBef>
                <a:spcPts val="1200"/>
              </a:spcBef>
              <a:spcAft>
                <a:spcPts val="1200"/>
              </a:spcAft>
              <a:buNone/>
            </a:pPr>
            <a:endParaRPr>
              <a:solidFill>
                <a:schemeClr val="dk1"/>
              </a:solidFill>
            </a:endParaRPr>
          </a:p>
        </p:txBody>
      </p:sp>
      <p:pic>
        <p:nvPicPr>
          <p:cNvPr id="151" name="Google Shape;151;p24"/>
          <p:cNvPicPr preferRelativeResize="0"/>
          <p:nvPr/>
        </p:nvPicPr>
        <p:blipFill>
          <a:blip r:embed="rId3">
            <a:alphaModFix/>
          </a:blip>
          <a:stretch>
            <a:fillRect/>
          </a:stretch>
        </p:blipFill>
        <p:spPr>
          <a:xfrm>
            <a:off x="248713" y="685750"/>
            <a:ext cx="3544476" cy="2888850"/>
          </a:xfrm>
          <a:prstGeom prst="rect">
            <a:avLst/>
          </a:prstGeom>
          <a:noFill/>
          <a:ln>
            <a:noFill/>
          </a:ln>
        </p:spPr>
      </p:pic>
      <p:pic>
        <p:nvPicPr>
          <p:cNvPr id="152" name="Google Shape;152;p24"/>
          <p:cNvPicPr preferRelativeResize="0"/>
          <p:nvPr/>
        </p:nvPicPr>
        <p:blipFill>
          <a:blip r:embed="rId4">
            <a:alphaModFix/>
          </a:blip>
          <a:stretch>
            <a:fillRect/>
          </a:stretch>
        </p:blipFill>
        <p:spPr>
          <a:xfrm>
            <a:off x="4985649" y="3165750"/>
            <a:ext cx="3558065" cy="1228200"/>
          </a:xfrm>
          <a:prstGeom prst="rect">
            <a:avLst/>
          </a:prstGeom>
          <a:noFill/>
          <a:ln>
            <a:noFill/>
          </a:ln>
        </p:spPr>
      </p:pic>
      <p:sp>
        <p:nvSpPr>
          <p:cNvPr id="153" name="Google Shape;153;p24"/>
          <p:cNvSpPr txBox="1"/>
          <p:nvPr/>
        </p:nvSpPr>
        <p:spPr>
          <a:xfrm>
            <a:off x="479700" y="3569000"/>
            <a:ext cx="4397100" cy="1409100"/>
          </a:xfrm>
          <a:prstGeom prst="rect">
            <a:avLst/>
          </a:prstGeom>
          <a:noFill/>
          <a:ln>
            <a:noFill/>
          </a:ln>
        </p:spPr>
        <p:txBody>
          <a:bodyPr spcFirstLastPara="1" wrap="square" lIns="91425" tIns="91425" rIns="91425" bIns="91425" anchor="t" anchorCtr="0">
            <a:spAutoFit/>
          </a:bodyPr>
          <a:lstStyle/>
          <a:p>
            <a:pPr marL="457200" lvl="0" indent="-323850" algn="l" rtl="0">
              <a:lnSpc>
                <a:spcPct val="115000"/>
              </a:lnSpc>
              <a:spcBef>
                <a:spcPts val="0"/>
              </a:spcBef>
              <a:spcAft>
                <a:spcPts val="0"/>
              </a:spcAft>
              <a:buClr>
                <a:schemeClr val="dk1"/>
              </a:buClr>
              <a:buSzPts val="1500"/>
              <a:buChar char="●"/>
            </a:pPr>
            <a:r>
              <a:rPr lang="en" sz="1500">
                <a:solidFill>
                  <a:schemeClr val="dk1"/>
                </a:solidFill>
              </a:rPr>
              <a:t>Communication</a:t>
            </a:r>
            <a:endParaRPr sz="1500">
              <a:solidFill>
                <a:schemeClr val="dk1"/>
              </a:solidFill>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Encourages through “join our community” pop-up to join email list</a:t>
            </a:r>
            <a:endParaRPr>
              <a:solidFill>
                <a:schemeClr val="dk1"/>
              </a:solidFill>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Quick links section to contact store &amp; info on shipping &amp; returns</a:t>
            </a:r>
            <a:endParaRPr>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5"/>
          <p:cNvSpPr/>
          <p:nvPr/>
        </p:nvSpPr>
        <p:spPr>
          <a:xfrm>
            <a:off x="1467150" y="1871700"/>
            <a:ext cx="6209700" cy="14001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5"/>
          <p:cNvSpPr txBox="1">
            <a:spLocks noGrp="1"/>
          </p:cNvSpPr>
          <p:nvPr>
            <p:ph type="title"/>
          </p:nvPr>
        </p:nvSpPr>
        <p:spPr>
          <a:xfrm>
            <a:off x="311700" y="13970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solidFill>
                  <a:schemeClr val="lt1"/>
                </a:solidFill>
                <a:highlight>
                  <a:schemeClr val="accent4"/>
                </a:highlight>
              </a:rPr>
              <a:t>Website - 7 Cs Framework</a:t>
            </a:r>
            <a:endParaRPr>
              <a:solidFill>
                <a:schemeClr val="lt1"/>
              </a:solidFill>
              <a:highlight>
                <a:schemeClr val="accent4"/>
              </a:highlight>
            </a:endParaRPr>
          </a:p>
        </p:txBody>
      </p:sp>
      <p:sp>
        <p:nvSpPr>
          <p:cNvPr id="160" name="Google Shape;160;p25"/>
          <p:cNvSpPr txBox="1"/>
          <p:nvPr/>
        </p:nvSpPr>
        <p:spPr>
          <a:xfrm>
            <a:off x="159925" y="712400"/>
            <a:ext cx="7231200" cy="9666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1"/>
              </a:buClr>
              <a:buSzPts val="1800"/>
              <a:buChar char="●"/>
            </a:pPr>
            <a:r>
              <a:rPr lang="en" sz="1800">
                <a:solidFill>
                  <a:schemeClr val="dk1"/>
                </a:solidFill>
              </a:rPr>
              <a:t>Connection</a:t>
            </a:r>
            <a:endParaRPr sz="1800">
              <a:solidFill>
                <a:schemeClr val="dk1"/>
              </a:solidFill>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Lists “brands we love” but does not provide any links to those sites</a:t>
            </a:r>
            <a:endParaRPr>
              <a:solidFill>
                <a:schemeClr val="dk1"/>
              </a:solidFill>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Does not facilitate any connection to Philadelphia area boutiques/sellers</a:t>
            </a:r>
            <a:endParaRPr>
              <a:solidFill>
                <a:schemeClr val="dk1"/>
              </a:solidFill>
            </a:endParaRPr>
          </a:p>
        </p:txBody>
      </p:sp>
      <p:pic>
        <p:nvPicPr>
          <p:cNvPr id="161" name="Google Shape;161;p25"/>
          <p:cNvPicPr preferRelativeResize="0"/>
          <p:nvPr/>
        </p:nvPicPr>
        <p:blipFill>
          <a:blip r:embed="rId3">
            <a:alphaModFix/>
          </a:blip>
          <a:stretch>
            <a:fillRect/>
          </a:stretch>
        </p:blipFill>
        <p:spPr>
          <a:xfrm>
            <a:off x="1528213" y="1932522"/>
            <a:ext cx="6087574" cy="1278475"/>
          </a:xfrm>
          <a:prstGeom prst="rect">
            <a:avLst/>
          </a:prstGeom>
          <a:noFill/>
          <a:ln>
            <a:noFill/>
          </a:ln>
        </p:spPr>
      </p:pic>
      <p:sp>
        <p:nvSpPr>
          <p:cNvPr id="162" name="Google Shape;162;p25"/>
          <p:cNvSpPr txBox="1"/>
          <p:nvPr/>
        </p:nvSpPr>
        <p:spPr>
          <a:xfrm>
            <a:off x="381650" y="3341850"/>
            <a:ext cx="6902700" cy="9666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1"/>
              </a:buClr>
              <a:buSzPts val="1800"/>
              <a:buChar char="●"/>
            </a:pPr>
            <a:r>
              <a:rPr lang="en" sz="1800">
                <a:solidFill>
                  <a:schemeClr val="dk1"/>
                </a:solidFill>
              </a:rPr>
              <a:t>Commerce</a:t>
            </a:r>
            <a:endParaRPr sz="1800">
              <a:solidFill>
                <a:schemeClr val="dk1"/>
              </a:solidFill>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Heavy focus on in-store commerce</a:t>
            </a:r>
            <a:endParaRPr>
              <a:solidFill>
                <a:schemeClr val="dk1"/>
              </a:solidFill>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Offers payment plan options, add to cart, and add to wishlist options</a:t>
            </a:r>
            <a:endParaRPr/>
          </a:p>
        </p:txBody>
      </p:sp>
      <p:sp>
        <p:nvSpPr>
          <p:cNvPr id="163" name="Google Shape;163;p25"/>
          <p:cNvSpPr txBox="1"/>
          <p:nvPr/>
        </p:nvSpPr>
        <p:spPr>
          <a:xfrm>
            <a:off x="381650" y="4308450"/>
            <a:ext cx="3000000" cy="7188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1"/>
              </a:buClr>
              <a:buSzPts val="1800"/>
              <a:buChar char="●"/>
            </a:pPr>
            <a:r>
              <a:rPr lang="en" sz="1800">
                <a:solidFill>
                  <a:schemeClr val="dk1"/>
                </a:solidFill>
              </a:rPr>
              <a:t>Customization</a:t>
            </a:r>
            <a:endParaRPr sz="1800">
              <a:solidFill>
                <a:schemeClr val="dk1"/>
              </a:solidFill>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N/A</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6"/>
          <p:cNvSpPr/>
          <p:nvPr/>
        </p:nvSpPr>
        <p:spPr>
          <a:xfrm>
            <a:off x="334100" y="296300"/>
            <a:ext cx="2707800" cy="8499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6"/>
          <p:cNvSpPr txBox="1">
            <a:spLocks noGrp="1"/>
          </p:cNvSpPr>
          <p:nvPr>
            <p:ph type="title"/>
          </p:nvPr>
        </p:nvSpPr>
        <p:spPr>
          <a:xfrm>
            <a:off x="3118150" y="445025"/>
            <a:ext cx="5866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@abagail.midnightlunch</a:t>
            </a:r>
            <a:endParaRPr/>
          </a:p>
        </p:txBody>
      </p:sp>
      <p:pic>
        <p:nvPicPr>
          <p:cNvPr id="170" name="Google Shape;170;p26"/>
          <p:cNvPicPr preferRelativeResize="0"/>
          <p:nvPr/>
        </p:nvPicPr>
        <p:blipFill>
          <a:blip r:embed="rId3">
            <a:alphaModFix/>
          </a:blip>
          <a:stretch>
            <a:fillRect/>
          </a:stretch>
        </p:blipFill>
        <p:spPr>
          <a:xfrm>
            <a:off x="387888" y="445025"/>
            <a:ext cx="2523437" cy="572700"/>
          </a:xfrm>
          <a:prstGeom prst="rect">
            <a:avLst/>
          </a:prstGeom>
          <a:noFill/>
          <a:ln>
            <a:noFill/>
          </a:ln>
        </p:spPr>
      </p:pic>
      <p:graphicFrame>
        <p:nvGraphicFramePr>
          <p:cNvPr id="171" name="Google Shape;171;p26"/>
          <p:cNvGraphicFramePr/>
          <p:nvPr/>
        </p:nvGraphicFramePr>
        <p:xfrm>
          <a:off x="334100" y="1226000"/>
          <a:ext cx="3000000" cy="3000000"/>
        </p:xfrm>
        <a:graphic>
          <a:graphicData uri="http://schemas.openxmlformats.org/drawingml/2006/table">
            <a:tbl>
              <a:tblPr>
                <a:noFill/>
                <a:tableStyleId>{EC960612-87F1-4238-9380-F1FADB5370E4}</a:tableStyleId>
              </a:tblPr>
              <a:tblGrid>
                <a:gridCol w="1229125">
                  <a:extLst>
                    <a:ext uri="{9D8B030D-6E8A-4147-A177-3AD203B41FA5}">
                      <a16:colId xmlns:a16="http://schemas.microsoft.com/office/drawing/2014/main" val="20000"/>
                    </a:ext>
                  </a:extLst>
                </a:gridCol>
                <a:gridCol w="1761825">
                  <a:extLst>
                    <a:ext uri="{9D8B030D-6E8A-4147-A177-3AD203B41FA5}">
                      <a16:colId xmlns:a16="http://schemas.microsoft.com/office/drawing/2014/main" val="20001"/>
                    </a:ext>
                  </a:extLst>
                </a:gridCol>
              </a:tblGrid>
              <a:tr h="635425">
                <a:tc>
                  <a:txBody>
                    <a:bodyPr/>
                    <a:lstStyle/>
                    <a:p>
                      <a:pPr marL="0" lvl="0" indent="0" algn="l" rtl="0">
                        <a:spcBef>
                          <a:spcPts val="0"/>
                        </a:spcBef>
                        <a:spcAft>
                          <a:spcPts val="0"/>
                        </a:spcAft>
                        <a:buNone/>
                      </a:pPr>
                      <a:r>
                        <a:rPr lang="en">
                          <a:solidFill>
                            <a:schemeClr val="lt1"/>
                          </a:solidFill>
                        </a:rPr>
                        <a:t>Views</a:t>
                      </a:r>
                      <a:endParaRPr>
                        <a:solidFill>
                          <a:schemeClr val="lt1"/>
                        </a:solidFill>
                      </a:endParaRPr>
                    </a:p>
                  </a:txBody>
                  <a:tcPr marL="91425" marR="91425" marT="91425" marB="91425">
                    <a:lnL w="38100" cap="flat" cmpd="sng">
                      <a:solidFill>
                        <a:schemeClr val="dk2"/>
                      </a:solidFill>
                      <a:prstDash val="solid"/>
                      <a:round/>
                      <a:headEnd type="none" w="sm" len="sm"/>
                      <a:tailEnd type="none" w="sm" len="sm"/>
                    </a:lnL>
                    <a:lnR w="38100" cap="flat" cmpd="sng">
                      <a:solidFill>
                        <a:schemeClr val="dk2"/>
                      </a:solidFill>
                      <a:prstDash val="solid"/>
                      <a:round/>
                      <a:headEnd type="none" w="sm" len="sm"/>
                      <a:tailEnd type="none" w="sm" len="sm"/>
                    </a:lnR>
                    <a:lnT w="38100" cap="flat" cmpd="sng">
                      <a:solidFill>
                        <a:schemeClr val="dk2"/>
                      </a:solidFill>
                      <a:prstDash val="solid"/>
                      <a:round/>
                      <a:headEnd type="none" w="sm" len="sm"/>
                      <a:tailEnd type="none" w="sm" len="sm"/>
                    </a:lnT>
                    <a:lnB w="38100" cap="flat" cmpd="sng">
                      <a:solidFill>
                        <a:schemeClr val="dk2"/>
                      </a:solidFill>
                      <a:prstDash val="solid"/>
                      <a:round/>
                      <a:headEnd type="none" w="sm" len="sm"/>
                      <a:tailEnd type="none" w="sm" len="sm"/>
                    </a:lnB>
                    <a:solidFill>
                      <a:srgbClr val="FCE5CD"/>
                    </a:solidFill>
                  </a:tcPr>
                </a:tc>
                <a:tc>
                  <a:txBody>
                    <a:bodyPr/>
                    <a:lstStyle/>
                    <a:p>
                      <a:pPr marL="0" lvl="0" indent="0" algn="l" rtl="0">
                        <a:spcBef>
                          <a:spcPts val="0"/>
                        </a:spcBef>
                        <a:spcAft>
                          <a:spcPts val="0"/>
                        </a:spcAft>
                        <a:buNone/>
                      </a:pPr>
                      <a:r>
                        <a:rPr lang="en">
                          <a:solidFill>
                            <a:schemeClr val="lt1"/>
                          </a:solidFill>
                        </a:rPr>
                        <a:t>Highest: 117K</a:t>
                      </a:r>
                      <a:endParaRPr>
                        <a:solidFill>
                          <a:schemeClr val="lt1"/>
                        </a:solidFill>
                      </a:endParaRPr>
                    </a:p>
                    <a:p>
                      <a:pPr marL="0" lvl="0" indent="0" algn="l" rtl="0">
                        <a:spcBef>
                          <a:spcPts val="0"/>
                        </a:spcBef>
                        <a:spcAft>
                          <a:spcPts val="0"/>
                        </a:spcAft>
                        <a:buNone/>
                      </a:pPr>
                      <a:r>
                        <a:rPr lang="en">
                          <a:solidFill>
                            <a:schemeClr val="lt1"/>
                          </a:solidFill>
                        </a:rPr>
                        <a:t>Average: 200-300</a:t>
                      </a:r>
                      <a:endParaRPr>
                        <a:solidFill>
                          <a:schemeClr val="lt1"/>
                        </a:solidFill>
                      </a:endParaRPr>
                    </a:p>
                  </a:txBody>
                  <a:tcPr marL="91425" marR="91425" marT="91425" marB="91425">
                    <a:lnL w="38100" cap="flat" cmpd="sng">
                      <a:solidFill>
                        <a:schemeClr val="dk2"/>
                      </a:solidFill>
                      <a:prstDash val="solid"/>
                      <a:round/>
                      <a:headEnd type="none" w="sm" len="sm"/>
                      <a:tailEnd type="none" w="sm" len="sm"/>
                    </a:lnL>
                    <a:lnR w="38100" cap="flat" cmpd="sng">
                      <a:solidFill>
                        <a:schemeClr val="dk2"/>
                      </a:solidFill>
                      <a:prstDash val="solid"/>
                      <a:round/>
                      <a:headEnd type="none" w="sm" len="sm"/>
                      <a:tailEnd type="none" w="sm" len="sm"/>
                    </a:lnR>
                    <a:lnT w="38100" cap="flat" cmpd="sng">
                      <a:solidFill>
                        <a:schemeClr val="dk2"/>
                      </a:solidFill>
                      <a:prstDash val="solid"/>
                      <a:round/>
                      <a:headEnd type="none" w="sm" len="sm"/>
                      <a:tailEnd type="none" w="sm" len="sm"/>
                    </a:lnT>
                    <a:lnB w="38100" cap="flat" cmpd="sng">
                      <a:solidFill>
                        <a:schemeClr val="dk2"/>
                      </a:solidFill>
                      <a:prstDash val="solid"/>
                      <a:round/>
                      <a:headEnd type="none" w="sm" len="sm"/>
                      <a:tailEnd type="none" w="sm" len="sm"/>
                    </a:lnB>
                    <a:solidFill>
                      <a:srgbClr val="FCE5CD"/>
                    </a:solidFill>
                  </a:tcPr>
                </a:tc>
                <a:extLst>
                  <a:ext uri="{0D108BD9-81ED-4DB2-BD59-A6C34878D82A}">
                    <a16:rowId xmlns:a16="http://schemas.microsoft.com/office/drawing/2014/main" val="10000"/>
                  </a:ext>
                </a:extLst>
              </a:tr>
              <a:tr h="635425">
                <a:tc>
                  <a:txBody>
                    <a:bodyPr/>
                    <a:lstStyle/>
                    <a:p>
                      <a:pPr marL="0" lvl="0" indent="0" algn="l" rtl="0">
                        <a:spcBef>
                          <a:spcPts val="0"/>
                        </a:spcBef>
                        <a:spcAft>
                          <a:spcPts val="0"/>
                        </a:spcAft>
                        <a:buNone/>
                      </a:pPr>
                      <a:r>
                        <a:rPr lang="en">
                          <a:solidFill>
                            <a:schemeClr val="lt1"/>
                          </a:solidFill>
                        </a:rPr>
                        <a:t>Likes</a:t>
                      </a:r>
                      <a:endParaRPr>
                        <a:solidFill>
                          <a:schemeClr val="lt1"/>
                        </a:solidFill>
                      </a:endParaRPr>
                    </a:p>
                  </a:txBody>
                  <a:tcPr marL="91425" marR="91425" marT="91425" marB="91425">
                    <a:lnL w="38100" cap="flat" cmpd="sng">
                      <a:solidFill>
                        <a:schemeClr val="dk2"/>
                      </a:solidFill>
                      <a:prstDash val="solid"/>
                      <a:round/>
                      <a:headEnd type="none" w="sm" len="sm"/>
                      <a:tailEnd type="none" w="sm" len="sm"/>
                    </a:lnL>
                    <a:lnR w="38100" cap="flat" cmpd="sng">
                      <a:solidFill>
                        <a:schemeClr val="dk2"/>
                      </a:solidFill>
                      <a:prstDash val="solid"/>
                      <a:round/>
                      <a:headEnd type="none" w="sm" len="sm"/>
                      <a:tailEnd type="none" w="sm" len="sm"/>
                    </a:lnR>
                    <a:lnT w="38100" cap="flat" cmpd="sng">
                      <a:solidFill>
                        <a:schemeClr val="dk2"/>
                      </a:solidFill>
                      <a:prstDash val="solid"/>
                      <a:round/>
                      <a:headEnd type="none" w="sm" len="sm"/>
                      <a:tailEnd type="none" w="sm" len="sm"/>
                    </a:lnT>
                    <a:lnB w="38100" cap="flat" cmpd="sng">
                      <a:solidFill>
                        <a:schemeClr val="dk2"/>
                      </a:solidFill>
                      <a:prstDash val="solid"/>
                      <a:round/>
                      <a:headEnd type="none" w="sm" len="sm"/>
                      <a:tailEnd type="none" w="sm" len="sm"/>
                    </a:lnB>
                    <a:solidFill>
                      <a:srgbClr val="FCE5CD"/>
                    </a:solidFill>
                  </a:tcPr>
                </a:tc>
                <a:tc>
                  <a:txBody>
                    <a:bodyPr/>
                    <a:lstStyle/>
                    <a:p>
                      <a:pPr marL="0" lvl="0" indent="0" algn="l" rtl="0">
                        <a:spcBef>
                          <a:spcPts val="0"/>
                        </a:spcBef>
                        <a:spcAft>
                          <a:spcPts val="0"/>
                        </a:spcAft>
                        <a:buNone/>
                      </a:pPr>
                      <a:r>
                        <a:rPr lang="en">
                          <a:solidFill>
                            <a:schemeClr val="lt1"/>
                          </a:solidFill>
                        </a:rPr>
                        <a:t>Highest: 10.3K</a:t>
                      </a:r>
                      <a:endParaRPr>
                        <a:solidFill>
                          <a:schemeClr val="lt1"/>
                        </a:solidFill>
                      </a:endParaRPr>
                    </a:p>
                    <a:p>
                      <a:pPr marL="0" lvl="0" indent="0" algn="l" rtl="0">
                        <a:spcBef>
                          <a:spcPts val="0"/>
                        </a:spcBef>
                        <a:spcAft>
                          <a:spcPts val="0"/>
                        </a:spcAft>
                        <a:buNone/>
                      </a:pPr>
                      <a:r>
                        <a:rPr lang="en">
                          <a:solidFill>
                            <a:schemeClr val="lt1"/>
                          </a:solidFill>
                        </a:rPr>
                        <a:t>Average: 15-30</a:t>
                      </a:r>
                      <a:endParaRPr>
                        <a:solidFill>
                          <a:schemeClr val="lt1"/>
                        </a:solidFill>
                      </a:endParaRPr>
                    </a:p>
                  </a:txBody>
                  <a:tcPr marL="91425" marR="91425" marT="91425" marB="91425">
                    <a:lnL w="38100" cap="flat" cmpd="sng">
                      <a:solidFill>
                        <a:schemeClr val="dk2"/>
                      </a:solidFill>
                      <a:prstDash val="solid"/>
                      <a:round/>
                      <a:headEnd type="none" w="sm" len="sm"/>
                      <a:tailEnd type="none" w="sm" len="sm"/>
                    </a:lnL>
                    <a:lnR w="38100" cap="flat" cmpd="sng">
                      <a:solidFill>
                        <a:schemeClr val="dk2"/>
                      </a:solidFill>
                      <a:prstDash val="solid"/>
                      <a:round/>
                      <a:headEnd type="none" w="sm" len="sm"/>
                      <a:tailEnd type="none" w="sm" len="sm"/>
                    </a:lnR>
                    <a:lnT w="38100" cap="flat" cmpd="sng">
                      <a:solidFill>
                        <a:schemeClr val="dk2"/>
                      </a:solidFill>
                      <a:prstDash val="solid"/>
                      <a:round/>
                      <a:headEnd type="none" w="sm" len="sm"/>
                      <a:tailEnd type="none" w="sm" len="sm"/>
                    </a:lnT>
                    <a:lnB w="38100" cap="flat" cmpd="sng">
                      <a:solidFill>
                        <a:schemeClr val="dk2"/>
                      </a:solidFill>
                      <a:prstDash val="solid"/>
                      <a:round/>
                      <a:headEnd type="none" w="sm" len="sm"/>
                      <a:tailEnd type="none" w="sm" len="sm"/>
                    </a:lnB>
                    <a:solidFill>
                      <a:srgbClr val="FCE5CD"/>
                    </a:solidFill>
                  </a:tcPr>
                </a:tc>
                <a:extLst>
                  <a:ext uri="{0D108BD9-81ED-4DB2-BD59-A6C34878D82A}">
                    <a16:rowId xmlns:a16="http://schemas.microsoft.com/office/drawing/2014/main" val="10001"/>
                  </a:ext>
                </a:extLst>
              </a:tr>
              <a:tr h="573550">
                <a:tc>
                  <a:txBody>
                    <a:bodyPr/>
                    <a:lstStyle/>
                    <a:p>
                      <a:pPr marL="0" lvl="0" indent="0" algn="l" rtl="0">
                        <a:spcBef>
                          <a:spcPts val="0"/>
                        </a:spcBef>
                        <a:spcAft>
                          <a:spcPts val="0"/>
                        </a:spcAft>
                        <a:buNone/>
                      </a:pPr>
                      <a:r>
                        <a:rPr lang="en">
                          <a:solidFill>
                            <a:schemeClr val="lt1"/>
                          </a:solidFill>
                        </a:rPr>
                        <a:t>Comments</a:t>
                      </a:r>
                      <a:endParaRPr>
                        <a:solidFill>
                          <a:schemeClr val="lt1"/>
                        </a:solidFill>
                      </a:endParaRPr>
                    </a:p>
                  </a:txBody>
                  <a:tcPr marL="91425" marR="91425" marT="91425" marB="91425">
                    <a:lnL w="38100" cap="flat" cmpd="sng">
                      <a:solidFill>
                        <a:schemeClr val="dk2"/>
                      </a:solidFill>
                      <a:prstDash val="solid"/>
                      <a:round/>
                      <a:headEnd type="none" w="sm" len="sm"/>
                      <a:tailEnd type="none" w="sm" len="sm"/>
                    </a:lnL>
                    <a:lnR w="38100" cap="flat" cmpd="sng">
                      <a:solidFill>
                        <a:schemeClr val="dk2"/>
                      </a:solidFill>
                      <a:prstDash val="solid"/>
                      <a:round/>
                      <a:headEnd type="none" w="sm" len="sm"/>
                      <a:tailEnd type="none" w="sm" len="sm"/>
                    </a:lnR>
                    <a:lnT w="38100" cap="flat" cmpd="sng">
                      <a:solidFill>
                        <a:schemeClr val="dk2"/>
                      </a:solidFill>
                      <a:prstDash val="solid"/>
                      <a:round/>
                      <a:headEnd type="none" w="sm" len="sm"/>
                      <a:tailEnd type="none" w="sm" len="sm"/>
                    </a:lnT>
                    <a:lnB w="38100" cap="flat" cmpd="sng">
                      <a:solidFill>
                        <a:schemeClr val="dk2"/>
                      </a:solidFill>
                      <a:prstDash val="solid"/>
                      <a:round/>
                      <a:headEnd type="none" w="sm" len="sm"/>
                      <a:tailEnd type="none" w="sm" len="sm"/>
                    </a:lnB>
                    <a:solidFill>
                      <a:srgbClr val="FCE5CD"/>
                    </a:solidFill>
                  </a:tcPr>
                </a:tc>
                <a:tc>
                  <a:txBody>
                    <a:bodyPr/>
                    <a:lstStyle/>
                    <a:p>
                      <a:pPr marL="0" lvl="0" indent="0" algn="l" rtl="0">
                        <a:spcBef>
                          <a:spcPts val="0"/>
                        </a:spcBef>
                        <a:spcAft>
                          <a:spcPts val="0"/>
                        </a:spcAft>
                        <a:buNone/>
                      </a:pPr>
                      <a:r>
                        <a:rPr lang="en">
                          <a:solidFill>
                            <a:schemeClr val="lt1"/>
                          </a:solidFill>
                        </a:rPr>
                        <a:t>0</a:t>
                      </a:r>
                      <a:endParaRPr>
                        <a:solidFill>
                          <a:schemeClr val="lt1"/>
                        </a:solidFill>
                      </a:endParaRPr>
                    </a:p>
                  </a:txBody>
                  <a:tcPr marL="91425" marR="91425" marT="91425" marB="91425">
                    <a:lnL w="38100" cap="flat" cmpd="sng">
                      <a:solidFill>
                        <a:schemeClr val="dk2"/>
                      </a:solidFill>
                      <a:prstDash val="solid"/>
                      <a:round/>
                      <a:headEnd type="none" w="sm" len="sm"/>
                      <a:tailEnd type="none" w="sm" len="sm"/>
                    </a:lnL>
                    <a:lnR w="38100" cap="flat" cmpd="sng">
                      <a:solidFill>
                        <a:schemeClr val="dk2"/>
                      </a:solidFill>
                      <a:prstDash val="solid"/>
                      <a:round/>
                      <a:headEnd type="none" w="sm" len="sm"/>
                      <a:tailEnd type="none" w="sm" len="sm"/>
                    </a:lnR>
                    <a:lnT w="38100" cap="flat" cmpd="sng">
                      <a:solidFill>
                        <a:schemeClr val="dk2"/>
                      </a:solidFill>
                      <a:prstDash val="solid"/>
                      <a:round/>
                      <a:headEnd type="none" w="sm" len="sm"/>
                      <a:tailEnd type="none" w="sm" len="sm"/>
                    </a:lnT>
                    <a:lnB w="38100" cap="flat" cmpd="sng">
                      <a:solidFill>
                        <a:schemeClr val="dk2"/>
                      </a:solidFill>
                      <a:prstDash val="solid"/>
                      <a:round/>
                      <a:headEnd type="none" w="sm" len="sm"/>
                      <a:tailEnd type="none" w="sm" len="sm"/>
                    </a:lnB>
                    <a:solidFill>
                      <a:srgbClr val="FCE5CD"/>
                    </a:solidFill>
                  </a:tcPr>
                </a:tc>
                <a:extLst>
                  <a:ext uri="{0D108BD9-81ED-4DB2-BD59-A6C34878D82A}">
                    <a16:rowId xmlns:a16="http://schemas.microsoft.com/office/drawing/2014/main" val="10002"/>
                  </a:ext>
                </a:extLst>
              </a:tr>
              <a:tr h="573550">
                <a:tc>
                  <a:txBody>
                    <a:bodyPr/>
                    <a:lstStyle/>
                    <a:p>
                      <a:pPr marL="0" lvl="0" indent="0" algn="l" rtl="0">
                        <a:spcBef>
                          <a:spcPts val="0"/>
                        </a:spcBef>
                        <a:spcAft>
                          <a:spcPts val="0"/>
                        </a:spcAft>
                        <a:buNone/>
                      </a:pPr>
                      <a:r>
                        <a:rPr lang="en">
                          <a:solidFill>
                            <a:schemeClr val="lt1"/>
                          </a:solidFill>
                        </a:rPr>
                        <a:t>Shares</a:t>
                      </a:r>
                      <a:endParaRPr>
                        <a:solidFill>
                          <a:schemeClr val="lt1"/>
                        </a:solidFill>
                      </a:endParaRPr>
                    </a:p>
                  </a:txBody>
                  <a:tcPr marL="91425" marR="91425" marT="91425" marB="91425">
                    <a:lnL w="38100" cap="flat" cmpd="sng">
                      <a:solidFill>
                        <a:schemeClr val="dk2"/>
                      </a:solidFill>
                      <a:prstDash val="solid"/>
                      <a:round/>
                      <a:headEnd type="none" w="sm" len="sm"/>
                      <a:tailEnd type="none" w="sm" len="sm"/>
                    </a:lnL>
                    <a:lnR w="38100" cap="flat" cmpd="sng">
                      <a:solidFill>
                        <a:schemeClr val="dk2"/>
                      </a:solidFill>
                      <a:prstDash val="solid"/>
                      <a:round/>
                      <a:headEnd type="none" w="sm" len="sm"/>
                      <a:tailEnd type="none" w="sm" len="sm"/>
                    </a:lnR>
                    <a:lnT w="38100" cap="flat" cmpd="sng">
                      <a:solidFill>
                        <a:schemeClr val="dk2"/>
                      </a:solidFill>
                      <a:prstDash val="solid"/>
                      <a:round/>
                      <a:headEnd type="none" w="sm" len="sm"/>
                      <a:tailEnd type="none" w="sm" len="sm"/>
                    </a:lnT>
                    <a:lnB w="38100" cap="flat" cmpd="sng">
                      <a:solidFill>
                        <a:schemeClr val="dk2"/>
                      </a:solidFill>
                      <a:prstDash val="solid"/>
                      <a:round/>
                      <a:headEnd type="none" w="sm" len="sm"/>
                      <a:tailEnd type="none" w="sm" len="sm"/>
                    </a:lnB>
                    <a:solidFill>
                      <a:srgbClr val="FCE5CD"/>
                    </a:solidFill>
                  </a:tcPr>
                </a:tc>
                <a:tc>
                  <a:txBody>
                    <a:bodyPr/>
                    <a:lstStyle/>
                    <a:p>
                      <a:pPr marL="0" lvl="0" indent="0" algn="l" rtl="0">
                        <a:spcBef>
                          <a:spcPts val="0"/>
                        </a:spcBef>
                        <a:spcAft>
                          <a:spcPts val="0"/>
                        </a:spcAft>
                        <a:buNone/>
                      </a:pPr>
                      <a:r>
                        <a:rPr lang="en">
                          <a:solidFill>
                            <a:schemeClr val="lt1"/>
                          </a:solidFill>
                        </a:rPr>
                        <a:t>0</a:t>
                      </a:r>
                      <a:endParaRPr>
                        <a:solidFill>
                          <a:schemeClr val="lt1"/>
                        </a:solidFill>
                      </a:endParaRPr>
                    </a:p>
                  </a:txBody>
                  <a:tcPr marL="91425" marR="91425" marT="91425" marB="91425">
                    <a:lnL w="38100" cap="flat" cmpd="sng">
                      <a:solidFill>
                        <a:schemeClr val="dk2"/>
                      </a:solidFill>
                      <a:prstDash val="solid"/>
                      <a:round/>
                      <a:headEnd type="none" w="sm" len="sm"/>
                      <a:tailEnd type="none" w="sm" len="sm"/>
                    </a:lnL>
                    <a:lnR w="38100" cap="flat" cmpd="sng">
                      <a:solidFill>
                        <a:schemeClr val="dk2"/>
                      </a:solidFill>
                      <a:prstDash val="solid"/>
                      <a:round/>
                      <a:headEnd type="none" w="sm" len="sm"/>
                      <a:tailEnd type="none" w="sm" len="sm"/>
                    </a:lnR>
                    <a:lnT w="38100" cap="flat" cmpd="sng">
                      <a:solidFill>
                        <a:schemeClr val="dk2"/>
                      </a:solidFill>
                      <a:prstDash val="solid"/>
                      <a:round/>
                      <a:headEnd type="none" w="sm" len="sm"/>
                      <a:tailEnd type="none" w="sm" len="sm"/>
                    </a:lnT>
                    <a:lnB w="38100" cap="flat" cmpd="sng">
                      <a:solidFill>
                        <a:schemeClr val="dk2"/>
                      </a:solidFill>
                      <a:prstDash val="solid"/>
                      <a:round/>
                      <a:headEnd type="none" w="sm" len="sm"/>
                      <a:tailEnd type="none" w="sm" len="sm"/>
                    </a:lnB>
                    <a:solidFill>
                      <a:srgbClr val="FCE5CD"/>
                    </a:solidFill>
                  </a:tcPr>
                </a:tc>
                <a:extLst>
                  <a:ext uri="{0D108BD9-81ED-4DB2-BD59-A6C34878D82A}">
                    <a16:rowId xmlns:a16="http://schemas.microsoft.com/office/drawing/2014/main" val="10003"/>
                  </a:ext>
                </a:extLst>
              </a:tr>
              <a:tr h="573550">
                <a:tc>
                  <a:txBody>
                    <a:bodyPr/>
                    <a:lstStyle/>
                    <a:p>
                      <a:pPr marL="0" lvl="0" indent="0" algn="l" rtl="0">
                        <a:spcBef>
                          <a:spcPts val="0"/>
                        </a:spcBef>
                        <a:spcAft>
                          <a:spcPts val="0"/>
                        </a:spcAft>
                        <a:buNone/>
                      </a:pPr>
                      <a:r>
                        <a:rPr lang="en">
                          <a:solidFill>
                            <a:schemeClr val="lt1"/>
                          </a:solidFill>
                        </a:rPr>
                        <a:t>Frequency</a:t>
                      </a:r>
                      <a:endParaRPr>
                        <a:solidFill>
                          <a:schemeClr val="lt1"/>
                        </a:solidFill>
                      </a:endParaRPr>
                    </a:p>
                  </a:txBody>
                  <a:tcPr marL="91425" marR="91425" marT="91425" marB="91425">
                    <a:lnL w="38100" cap="flat" cmpd="sng">
                      <a:solidFill>
                        <a:schemeClr val="dk2"/>
                      </a:solidFill>
                      <a:prstDash val="solid"/>
                      <a:round/>
                      <a:headEnd type="none" w="sm" len="sm"/>
                      <a:tailEnd type="none" w="sm" len="sm"/>
                    </a:lnL>
                    <a:lnR w="38100" cap="flat" cmpd="sng">
                      <a:solidFill>
                        <a:schemeClr val="dk2"/>
                      </a:solidFill>
                      <a:prstDash val="solid"/>
                      <a:round/>
                      <a:headEnd type="none" w="sm" len="sm"/>
                      <a:tailEnd type="none" w="sm" len="sm"/>
                    </a:lnR>
                    <a:lnT w="38100" cap="flat" cmpd="sng">
                      <a:solidFill>
                        <a:schemeClr val="dk2"/>
                      </a:solidFill>
                      <a:prstDash val="solid"/>
                      <a:round/>
                      <a:headEnd type="none" w="sm" len="sm"/>
                      <a:tailEnd type="none" w="sm" len="sm"/>
                    </a:lnT>
                    <a:lnB w="38100" cap="flat" cmpd="sng">
                      <a:solidFill>
                        <a:schemeClr val="dk2"/>
                      </a:solidFill>
                      <a:prstDash val="solid"/>
                      <a:round/>
                      <a:headEnd type="none" w="sm" len="sm"/>
                      <a:tailEnd type="none" w="sm" len="sm"/>
                    </a:lnB>
                    <a:solidFill>
                      <a:srgbClr val="FCE5CD"/>
                    </a:solidFill>
                  </a:tcPr>
                </a:tc>
                <a:tc>
                  <a:txBody>
                    <a:bodyPr/>
                    <a:lstStyle/>
                    <a:p>
                      <a:pPr marL="0" lvl="0" indent="0" algn="l" rtl="0">
                        <a:spcBef>
                          <a:spcPts val="0"/>
                        </a:spcBef>
                        <a:spcAft>
                          <a:spcPts val="0"/>
                        </a:spcAft>
                        <a:buNone/>
                      </a:pPr>
                      <a:r>
                        <a:rPr lang="en">
                          <a:solidFill>
                            <a:schemeClr val="lt1"/>
                          </a:solidFill>
                        </a:rPr>
                        <a:t>1-3 posts weekly</a:t>
                      </a:r>
                      <a:endParaRPr>
                        <a:solidFill>
                          <a:schemeClr val="lt1"/>
                        </a:solidFill>
                      </a:endParaRPr>
                    </a:p>
                  </a:txBody>
                  <a:tcPr marL="91425" marR="91425" marT="91425" marB="91425">
                    <a:lnL w="38100" cap="flat" cmpd="sng">
                      <a:solidFill>
                        <a:schemeClr val="dk2"/>
                      </a:solidFill>
                      <a:prstDash val="solid"/>
                      <a:round/>
                      <a:headEnd type="none" w="sm" len="sm"/>
                      <a:tailEnd type="none" w="sm" len="sm"/>
                    </a:lnL>
                    <a:lnR w="38100" cap="flat" cmpd="sng">
                      <a:solidFill>
                        <a:schemeClr val="dk2"/>
                      </a:solidFill>
                      <a:prstDash val="solid"/>
                      <a:round/>
                      <a:headEnd type="none" w="sm" len="sm"/>
                      <a:tailEnd type="none" w="sm" len="sm"/>
                    </a:lnR>
                    <a:lnT w="38100" cap="flat" cmpd="sng">
                      <a:solidFill>
                        <a:schemeClr val="dk2"/>
                      </a:solidFill>
                      <a:prstDash val="solid"/>
                      <a:round/>
                      <a:headEnd type="none" w="sm" len="sm"/>
                      <a:tailEnd type="none" w="sm" len="sm"/>
                    </a:lnT>
                    <a:lnB w="38100" cap="flat" cmpd="sng">
                      <a:solidFill>
                        <a:schemeClr val="dk2"/>
                      </a:solidFill>
                      <a:prstDash val="solid"/>
                      <a:round/>
                      <a:headEnd type="none" w="sm" len="sm"/>
                      <a:tailEnd type="none" w="sm" len="sm"/>
                    </a:lnB>
                    <a:solidFill>
                      <a:srgbClr val="FCE5CD"/>
                    </a:solidFill>
                  </a:tcPr>
                </a:tc>
                <a:extLst>
                  <a:ext uri="{0D108BD9-81ED-4DB2-BD59-A6C34878D82A}">
                    <a16:rowId xmlns:a16="http://schemas.microsoft.com/office/drawing/2014/main" val="10004"/>
                  </a:ext>
                </a:extLst>
              </a:tr>
              <a:tr h="573550">
                <a:tc>
                  <a:txBody>
                    <a:bodyPr/>
                    <a:lstStyle/>
                    <a:p>
                      <a:pPr marL="0" lvl="0" indent="0" algn="l" rtl="0">
                        <a:spcBef>
                          <a:spcPts val="0"/>
                        </a:spcBef>
                        <a:spcAft>
                          <a:spcPts val="0"/>
                        </a:spcAft>
                        <a:buNone/>
                      </a:pPr>
                      <a:r>
                        <a:rPr lang="en">
                          <a:solidFill>
                            <a:schemeClr val="lt1"/>
                          </a:solidFill>
                        </a:rPr>
                        <a:t>Followers</a:t>
                      </a:r>
                      <a:endParaRPr>
                        <a:solidFill>
                          <a:schemeClr val="lt1"/>
                        </a:solidFill>
                      </a:endParaRPr>
                    </a:p>
                  </a:txBody>
                  <a:tcPr marL="91425" marR="91425" marT="91425" marB="91425">
                    <a:lnL w="38100" cap="flat" cmpd="sng">
                      <a:solidFill>
                        <a:schemeClr val="dk2"/>
                      </a:solidFill>
                      <a:prstDash val="solid"/>
                      <a:round/>
                      <a:headEnd type="none" w="sm" len="sm"/>
                      <a:tailEnd type="none" w="sm" len="sm"/>
                    </a:lnL>
                    <a:lnR w="38100" cap="flat" cmpd="sng">
                      <a:solidFill>
                        <a:schemeClr val="dk2"/>
                      </a:solidFill>
                      <a:prstDash val="solid"/>
                      <a:round/>
                      <a:headEnd type="none" w="sm" len="sm"/>
                      <a:tailEnd type="none" w="sm" len="sm"/>
                    </a:lnR>
                    <a:lnT w="38100" cap="flat" cmpd="sng">
                      <a:solidFill>
                        <a:schemeClr val="dk2"/>
                      </a:solidFill>
                      <a:prstDash val="solid"/>
                      <a:round/>
                      <a:headEnd type="none" w="sm" len="sm"/>
                      <a:tailEnd type="none" w="sm" len="sm"/>
                    </a:lnT>
                    <a:lnB w="38100" cap="flat" cmpd="sng">
                      <a:solidFill>
                        <a:schemeClr val="dk2"/>
                      </a:solidFill>
                      <a:prstDash val="solid"/>
                      <a:round/>
                      <a:headEnd type="none" w="sm" len="sm"/>
                      <a:tailEnd type="none" w="sm" len="sm"/>
                    </a:lnB>
                    <a:solidFill>
                      <a:srgbClr val="FCE5CD"/>
                    </a:solidFill>
                  </a:tcPr>
                </a:tc>
                <a:tc>
                  <a:txBody>
                    <a:bodyPr/>
                    <a:lstStyle/>
                    <a:p>
                      <a:pPr marL="0" lvl="0" indent="0" algn="l" rtl="0">
                        <a:spcBef>
                          <a:spcPts val="0"/>
                        </a:spcBef>
                        <a:spcAft>
                          <a:spcPts val="0"/>
                        </a:spcAft>
                        <a:buNone/>
                      </a:pPr>
                      <a:r>
                        <a:rPr lang="en">
                          <a:solidFill>
                            <a:schemeClr val="lt1"/>
                          </a:solidFill>
                        </a:rPr>
                        <a:t>373</a:t>
                      </a:r>
                      <a:endParaRPr>
                        <a:solidFill>
                          <a:schemeClr val="lt1"/>
                        </a:solidFill>
                      </a:endParaRPr>
                    </a:p>
                  </a:txBody>
                  <a:tcPr marL="91425" marR="91425" marT="91425" marB="91425">
                    <a:lnL w="38100" cap="flat" cmpd="sng">
                      <a:solidFill>
                        <a:schemeClr val="dk2"/>
                      </a:solidFill>
                      <a:prstDash val="solid"/>
                      <a:round/>
                      <a:headEnd type="none" w="sm" len="sm"/>
                      <a:tailEnd type="none" w="sm" len="sm"/>
                    </a:lnL>
                    <a:lnR w="38100" cap="flat" cmpd="sng">
                      <a:solidFill>
                        <a:schemeClr val="dk2"/>
                      </a:solidFill>
                      <a:prstDash val="solid"/>
                      <a:round/>
                      <a:headEnd type="none" w="sm" len="sm"/>
                      <a:tailEnd type="none" w="sm" len="sm"/>
                    </a:lnR>
                    <a:lnT w="38100" cap="flat" cmpd="sng">
                      <a:solidFill>
                        <a:schemeClr val="dk2"/>
                      </a:solidFill>
                      <a:prstDash val="solid"/>
                      <a:round/>
                      <a:headEnd type="none" w="sm" len="sm"/>
                      <a:tailEnd type="none" w="sm" len="sm"/>
                    </a:lnT>
                    <a:lnB w="38100" cap="flat" cmpd="sng">
                      <a:solidFill>
                        <a:schemeClr val="dk2"/>
                      </a:solidFill>
                      <a:prstDash val="solid"/>
                      <a:round/>
                      <a:headEnd type="none" w="sm" len="sm"/>
                      <a:tailEnd type="none" w="sm" len="sm"/>
                    </a:lnB>
                    <a:solidFill>
                      <a:srgbClr val="FCE5CD"/>
                    </a:solidFill>
                  </a:tcPr>
                </a:tc>
                <a:extLst>
                  <a:ext uri="{0D108BD9-81ED-4DB2-BD59-A6C34878D82A}">
                    <a16:rowId xmlns:a16="http://schemas.microsoft.com/office/drawing/2014/main" val="10005"/>
                  </a:ext>
                </a:extLst>
              </a:tr>
            </a:tbl>
          </a:graphicData>
        </a:graphic>
      </p:graphicFrame>
      <p:pic>
        <p:nvPicPr>
          <p:cNvPr id="172" name="Google Shape;172;p26"/>
          <p:cNvPicPr preferRelativeResize="0"/>
          <p:nvPr/>
        </p:nvPicPr>
        <p:blipFill rotWithShape="1">
          <a:blip r:embed="rId4">
            <a:alphaModFix/>
          </a:blip>
          <a:srcRect t="51655"/>
          <a:stretch/>
        </p:blipFill>
        <p:spPr>
          <a:xfrm>
            <a:off x="5371000" y="1149800"/>
            <a:ext cx="3537449" cy="3565050"/>
          </a:xfrm>
          <a:prstGeom prst="rect">
            <a:avLst/>
          </a:prstGeom>
          <a:noFill/>
          <a:ln w="9525" cap="flat" cmpd="sng">
            <a:solidFill>
              <a:schemeClr val="lt1"/>
            </a:solidFill>
            <a:prstDash val="solid"/>
            <a:round/>
            <a:headEnd type="none" w="sm" len="sm"/>
            <a:tailEnd type="none" w="sm" len="sm"/>
          </a:ln>
        </p:spPr>
      </p:pic>
      <p:sp>
        <p:nvSpPr>
          <p:cNvPr id="173" name="Google Shape;173;p26"/>
          <p:cNvSpPr txBox="1">
            <a:spLocks noGrp="1"/>
          </p:cNvSpPr>
          <p:nvPr>
            <p:ph type="body" idx="1"/>
          </p:nvPr>
        </p:nvSpPr>
        <p:spPr>
          <a:xfrm>
            <a:off x="3248850" y="1224125"/>
            <a:ext cx="3180300" cy="3416400"/>
          </a:xfrm>
          <a:prstGeom prst="rect">
            <a:avLst/>
          </a:prstGeom>
        </p:spPr>
        <p:txBody>
          <a:bodyPr spcFirstLastPara="1" wrap="square" lIns="91425" tIns="91425" rIns="91425" bIns="91425" anchor="t" anchorCtr="0">
            <a:normAutofit/>
          </a:bodyPr>
          <a:lstStyle/>
          <a:p>
            <a:pPr marL="457200" lvl="0" indent="-342900" algn="l" rtl="0">
              <a:lnSpc>
                <a:spcPct val="100000"/>
              </a:lnSpc>
              <a:spcBef>
                <a:spcPts val="0"/>
              </a:spcBef>
              <a:spcAft>
                <a:spcPts val="0"/>
              </a:spcAft>
              <a:buClr>
                <a:schemeClr val="dk1"/>
              </a:buClr>
              <a:buSzPts val="1800"/>
              <a:buChar char="-"/>
            </a:pPr>
            <a:r>
              <a:rPr lang="en" u="sng">
                <a:solidFill>
                  <a:schemeClr val="dk1"/>
                </a:solidFill>
                <a:highlight>
                  <a:schemeClr val="dk2"/>
                </a:highlight>
              </a:rPr>
              <a:t>Aesthetic</a:t>
            </a:r>
            <a:r>
              <a:rPr lang="en">
                <a:solidFill>
                  <a:schemeClr val="dk1"/>
                </a:solidFill>
                <a:highlight>
                  <a:schemeClr val="dk2"/>
                </a:highlight>
              </a:rPr>
              <a:t> content, </a:t>
            </a:r>
            <a:r>
              <a:rPr lang="en" b="1">
                <a:solidFill>
                  <a:schemeClr val="dk1"/>
                </a:solidFill>
                <a:highlight>
                  <a:schemeClr val="dk2"/>
                </a:highlight>
              </a:rPr>
              <a:t>consistent</a:t>
            </a:r>
            <a:r>
              <a:rPr lang="en">
                <a:solidFill>
                  <a:schemeClr val="dk1"/>
                </a:solidFill>
                <a:highlight>
                  <a:schemeClr val="dk2"/>
                </a:highlight>
              </a:rPr>
              <a:t> with brand</a:t>
            </a:r>
            <a:endParaRPr>
              <a:solidFill>
                <a:schemeClr val="dk1"/>
              </a:solidFill>
              <a:highlight>
                <a:schemeClr val="dk2"/>
              </a:highlight>
            </a:endParaRPr>
          </a:p>
          <a:p>
            <a:pPr marL="457200" lvl="0" indent="-342900" algn="l" rtl="0">
              <a:lnSpc>
                <a:spcPct val="100000"/>
              </a:lnSpc>
              <a:spcBef>
                <a:spcPts val="0"/>
              </a:spcBef>
              <a:spcAft>
                <a:spcPts val="0"/>
              </a:spcAft>
              <a:buClr>
                <a:schemeClr val="dk1"/>
              </a:buClr>
              <a:buSzPts val="1800"/>
              <a:buChar char="-"/>
            </a:pPr>
            <a:r>
              <a:rPr lang="en">
                <a:solidFill>
                  <a:schemeClr val="dk1"/>
                </a:solidFill>
                <a:highlight>
                  <a:schemeClr val="dk2"/>
                </a:highlight>
              </a:rPr>
              <a:t>Behind the scenes look into boutique</a:t>
            </a:r>
            <a:endParaRPr>
              <a:solidFill>
                <a:schemeClr val="dk1"/>
              </a:solidFill>
              <a:highlight>
                <a:schemeClr val="dk2"/>
              </a:highlight>
            </a:endParaRPr>
          </a:p>
          <a:p>
            <a:pPr marL="457200" lvl="0" indent="-342900" algn="l" rtl="0">
              <a:lnSpc>
                <a:spcPct val="100000"/>
              </a:lnSpc>
              <a:spcBef>
                <a:spcPts val="0"/>
              </a:spcBef>
              <a:spcAft>
                <a:spcPts val="0"/>
              </a:spcAft>
              <a:buClr>
                <a:schemeClr val="dk1"/>
              </a:buClr>
              <a:buSzPts val="1800"/>
              <a:buChar char="-"/>
            </a:pPr>
            <a:r>
              <a:rPr lang="en">
                <a:solidFill>
                  <a:schemeClr val="dk1"/>
                </a:solidFill>
                <a:highlight>
                  <a:schemeClr val="dk2"/>
                </a:highlight>
              </a:rPr>
              <a:t>Follows </a:t>
            </a:r>
            <a:r>
              <a:rPr lang="en" b="1">
                <a:solidFill>
                  <a:schemeClr val="dk1"/>
                </a:solidFill>
                <a:highlight>
                  <a:schemeClr val="dk2"/>
                </a:highlight>
              </a:rPr>
              <a:t>trends</a:t>
            </a:r>
            <a:endParaRPr b="1">
              <a:solidFill>
                <a:schemeClr val="dk1"/>
              </a:solidFill>
              <a:highlight>
                <a:schemeClr val="dk2"/>
              </a:highlight>
            </a:endParaRPr>
          </a:p>
          <a:p>
            <a:pPr marL="457200" lvl="0" indent="-342900" algn="l" rtl="0">
              <a:lnSpc>
                <a:spcPct val="100000"/>
              </a:lnSpc>
              <a:spcBef>
                <a:spcPts val="0"/>
              </a:spcBef>
              <a:spcAft>
                <a:spcPts val="0"/>
              </a:spcAft>
              <a:buClr>
                <a:schemeClr val="dk1"/>
              </a:buClr>
              <a:buSzPts val="1800"/>
              <a:buChar char="-"/>
            </a:pPr>
            <a:r>
              <a:rPr lang="en">
                <a:solidFill>
                  <a:schemeClr val="dk1"/>
                </a:solidFill>
                <a:highlight>
                  <a:schemeClr val="dk2"/>
                </a:highlight>
              </a:rPr>
              <a:t>Recommend a change in username</a:t>
            </a:r>
            <a:endParaRPr>
              <a:solidFill>
                <a:schemeClr val="dk1"/>
              </a:solidFill>
              <a:highlight>
                <a:schemeClr val="dk2"/>
              </a:highlight>
            </a:endParaRPr>
          </a:p>
          <a:p>
            <a:pPr marL="457200" lvl="0" indent="-342900" algn="l" rtl="0">
              <a:lnSpc>
                <a:spcPct val="100000"/>
              </a:lnSpc>
              <a:spcBef>
                <a:spcPts val="0"/>
              </a:spcBef>
              <a:spcAft>
                <a:spcPts val="0"/>
              </a:spcAft>
              <a:buClr>
                <a:schemeClr val="dk1"/>
              </a:buClr>
              <a:buSzPts val="1800"/>
              <a:buChar char="-"/>
            </a:pPr>
            <a:r>
              <a:rPr lang="en">
                <a:solidFill>
                  <a:schemeClr val="dk1"/>
                </a:solidFill>
                <a:highlight>
                  <a:schemeClr val="dk2"/>
                </a:highlight>
              </a:rPr>
              <a:t>Lacks </a:t>
            </a:r>
            <a:r>
              <a:rPr lang="en" u="sng">
                <a:solidFill>
                  <a:schemeClr val="dk1"/>
                </a:solidFill>
                <a:highlight>
                  <a:schemeClr val="dk2"/>
                </a:highlight>
              </a:rPr>
              <a:t>engagement</a:t>
            </a:r>
            <a:endParaRPr u="sng">
              <a:solidFill>
                <a:schemeClr val="dk1"/>
              </a:solidFill>
              <a:highlight>
                <a:schemeClr val="dk2"/>
              </a:high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7"/>
          <p:cNvSpPr/>
          <p:nvPr/>
        </p:nvSpPr>
        <p:spPr>
          <a:xfrm>
            <a:off x="334100" y="220100"/>
            <a:ext cx="3739800" cy="849900"/>
          </a:xfrm>
          <a:prstGeom prst="rect">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7"/>
          <p:cNvSpPr txBox="1">
            <a:spLocks noGrp="1"/>
          </p:cNvSpPr>
          <p:nvPr>
            <p:ph type="title"/>
          </p:nvPr>
        </p:nvSpPr>
        <p:spPr>
          <a:xfrm>
            <a:off x="625725" y="1045925"/>
            <a:ext cx="4983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@shopmidnightlunch</a:t>
            </a:r>
            <a:endParaRPr/>
          </a:p>
        </p:txBody>
      </p:sp>
      <p:graphicFrame>
        <p:nvGraphicFramePr>
          <p:cNvPr id="180" name="Google Shape;180;p27"/>
          <p:cNvGraphicFramePr/>
          <p:nvPr/>
        </p:nvGraphicFramePr>
        <p:xfrm>
          <a:off x="660775" y="1825825"/>
          <a:ext cx="3000000" cy="3000000"/>
        </p:xfrm>
        <a:graphic>
          <a:graphicData uri="http://schemas.openxmlformats.org/drawingml/2006/table">
            <a:tbl>
              <a:tblPr>
                <a:noFill/>
                <a:tableStyleId>{EC960612-87F1-4238-9380-F1FADB5370E4}</a:tableStyleId>
              </a:tblPr>
              <a:tblGrid>
                <a:gridCol w="1137275">
                  <a:extLst>
                    <a:ext uri="{9D8B030D-6E8A-4147-A177-3AD203B41FA5}">
                      <a16:colId xmlns:a16="http://schemas.microsoft.com/office/drawing/2014/main" val="20000"/>
                    </a:ext>
                  </a:extLst>
                </a:gridCol>
                <a:gridCol w="1630175">
                  <a:extLst>
                    <a:ext uri="{9D8B030D-6E8A-4147-A177-3AD203B41FA5}">
                      <a16:colId xmlns:a16="http://schemas.microsoft.com/office/drawing/2014/main" val="20001"/>
                    </a:ext>
                  </a:extLst>
                </a:gridCol>
              </a:tblGrid>
              <a:tr h="635425">
                <a:tc>
                  <a:txBody>
                    <a:bodyPr/>
                    <a:lstStyle/>
                    <a:p>
                      <a:pPr marL="0" lvl="0" indent="0" algn="l" rtl="0">
                        <a:spcBef>
                          <a:spcPts val="0"/>
                        </a:spcBef>
                        <a:spcAft>
                          <a:spcPts val="0"/>
                        </a:spcAft>
                        <a:buNone/>
                      </a:pPr>
                      <a:r>
                        <a:rPr lang="en">
                          <a:solidFill>
                            <a:schemeClr val="lt1"/>
                          </a:solidFill>
                        </a:rPr>
                        <a:t>Followers</a:t>
                      </a:r>
                      <a:endParaRPr>
                        <a:solidFill>
                          <a:schemeClr val="lt1"/>
                        </a:solidFill>
                      </a:endParaRPr>
                    </a:p>
                  </a:txBody>
                  <a:tcPr marL="91425" marR="91425" marT="91425" marB="91425">
                    <a:lnL w="38100" cap="flat" cmpd="sng">
                      <a:solidFill>
                        <a:schemeClr val="dk2"/>
                      </a:solidFill>
                      <a:prstDash val="solid"/>
                      <a:round/>
                      <a:headEnd type="none" w="sm" len="sm"/>
                      <a:tailEnd type="none" w="sm" len="sm"/>
                    </a:lnL>
                    <a:lnR w="38100" cap="flat" cmpd="sng">
                      <a:solidFill>
                        <a:schemeClr val="dk2"/>
                      </a:solidFill>
                      <a:prstDash val="solid"/>
                      <a:round/>
                      <a:headEnd type="none" w="sm" len="sm"/>
                      <a:tailEnd type="none" w="sm" len="sm"/>
                    </a:lnR>
                    <a:lnT w="38100" cap="flat" cmpd="sng">
                      <a:solidFill>
                        <a:schemeClr val="dk2"/>
                      </a:solidFill>
                      <a:prstDash val="solid"/>
                      <a:round/>
                      <a:headEnd type="none" w="sm" len="sm"/>
                      <a:tailEnd type="none" w="sm" len="sm"/>
                    </a:lnT>
                    <a:lnB w="38100" cap="flat" cmpd="sng">
                      <a:solidFill>
                        <a:schemeClr val="dk2"/>
                      </a:solidFill>
                      <a:prstDash val="solid"/>
                      <a:round/>
                      <a:headEnd type="none" w="sm" len="sm"/>
                      <a:tailEnd type="none" w="sm" len="sm"/>
                    </a:lnB>
                    <a:solidFill>
                      <a:srgbClr val="FCE5CD"/>
                    </a:solidFill>
                  </a:tcPr>
                </a:tc>
                <a:tc>
                  <a:txBody>
                    <a:bodyPr/>
                    <a:lstStyle/>
                    <a:p>
                      <a:pPr marL="0" lvl="0" indent="0" algn="l" rtl="0">
                        <a:spcBef>
                          <a:spcPts val="0"/>
                        </a:spcBef>
                        <a:spcAft>
                          <a:spcPts val="0"/>
                        </a:spcAft>
                        <a:buNone/>
                      </a:pPr>
                      <a:r>
                        <a:rPr lang="en">
                          <a:solidFill>
                            <a:schemeClr val="lt1"/>
                          </a:solidFill>
                        </a:rPr>
                        <a:t>3086</a:t>
                      </a:r>
                      <a:endParaRPr>
                        <a:solidFill>
                          <a:schemeClr val="lt1"/>
                        </a:solidFill>
                      </a:endParaRPr>
                    </a:p>
                  </a:txBody>
                  <a:tcPr marL="91425" marR="91425" marT="91425" marB="91425">
                    <a:lnL w="38100" cap="flat" cmpd="sng">
                      <a:solidFill>
                        <a:schemeClr val="dk2"/>
                      </a:solidFill>
                      <a:prstDash val="solid"/>
                      <a:round/>
                      <a:headEnd type="none" w="sm" len="sm"/>
                      <a:tailEnd type="none" w="sm" len="sm"/>
                    </a:lnL>
                    <a:lnR w="38100" cap="flat" cmpd="sng">
                      <a:solidFill>
                        <a:schemeClr val="dk2"/>
                      </a:solidFill>
                      <a:prstDash val="solid"/>
                      <a:round/>
                      <a:headEnd type="none" w="sm" len="sm"/>
                      <a:tailEnd type="none" w="sm" len="sm"/>
                    </a:lnR>
                    <a:lnT w="38100" cap="flat" cmpd="sng">
                      <a:solidFill>
                        <a:schemeClr val="dk2"/>
                      </a:solidFill>
                      <a:prstDash val="solid"/>
                      <a:round/>
                      <a:headEnd type="none" w="sm" len="sm"/>
                      <a:tailEnd type="none" w="sm" len="sm"/>
                    </a:lnT>
                    <a:lnB w="38100" cap="flat" cmpd="sng">
                      <a:solidFill>
                        <a:schemeClr val="dk2"/>
                      </a:solidFill>
                      <a:prstDash val="solid"/>
                      <a:round/>
                      <a:headEnd type="none" w="sm" len="sm"/>
                      <a:tailEnd type="none" w="sm" len="sm"/>
                    </a:lnB>
                    <a:solidFill>
                      <a:srgbClr val="FCE5CD"/>
                    </a:solidFill>
                  </a:tcPr>
                </a:tc>
                <a:extLst>
                  <a:ext uri="{0D108BD9-81ED-4DB2-BD59-A6C34878D82A}">
                    <a16:rowId xmlns:a16="http://schemas.microsoft.com/office/drawing/2014/main" val="10000"/>
                  </a:ext>
                </a:extLst>
              </a:tr>
              <a:tr h="635425">
                <a:tc>
                  <a:txBody>
                    <a:bodyPr/>
                    <a:lstStyle/>
                    <a:p>
                      <a:pPr marL="0" lvl="0" indent="0" algn="l" rtl="0">
                        <a:spcBef>
                          <a:spcPts val="0"/>
                        </a:spcBef>
                        <a:spcAft>
                          <a:spcPts val="0"/>
                        </a:spcAft>
                        <a:buNone/>
                      </a:pPr>
                      <a:r>
                        <a:rPr lang="en">
                          <a:solidFill>
                            <a:schemeClr val="lt1"/>
                          </a:solidFill>
                        </a:rPr>
                        <a:t>Likes</a:t>
                      </a:r>
                      <a:endParaRPr>
                        <a:solidFill>
                          <a:schemeClr val="lt1"/>
                        </a:solidFill>
                      </a:endParaRPr>
                    </a:p>
                  </a:txBody>
                  <a:tcPr marL="91425" marR="91425" marT="91425" marB="91425">
                    <a:lnL w="38100" cap="flat" cmpd="sng">
                      <a:solidFill>
                        <a:schemeClr val="dk2"/>
                      </a:solidFill>
                      <a:prstDash val="solid"/>
                      <a:round/>
                      <a:headEnd type="none" w="sm" len="sm"/>
                      <a:tailEnd type="none" w="sm" len="sm"/>
                    </a:lnL>
                    <a:lnR w="38100" cap="flat" cmpd="sng">
                      <a:solidFill>
                        <a:schemeClr val="dk2"/>
                      </a:solidFill>
                      <a:prstDash val="solid"/>
                      <a:round/>
                      <a:headEnd type="none" w="sm" len="sm"/>
                      <a:tailEnd type="none" w="sm" len="sm"/>
                    </a:lnR>
                    <a:lnT w="38100" cap="flat" cmpd="sng">
                      <a:solidFill>
                        <a:schemeClr val="dk2"/>
                      </a:solidFill>
                      <a:prstDash val="solid"/>
                      <a:round/>
                      <a:headEnd type="none" w="sm" len="sm"/>
                      <a:tailEnd type="none" w="sm" len="sm"/>
                    </a:lnT>
                    <a:lnB w="38100" cap="flat" cmpd="sng">
                      <a:solidFill>
                        <a:schemeClr val="dk2"/>
                      </a:solidFill>
                      <a:prstDash val="solid"/>
                      <a:round/>
                      <a:headEnd type="none" w="sm" len="sm"/>
                      <a:tailEnd type="none" w="sm" len="sm"/>
                    </a:lnB>
                    <a:solidFill>
                      <a:srgbClr val="FCE5CD"/>
                    </a:solidFill>
                  </a:tcPr>
                </a:tc>
                <a:tc>
                  <a:txBody>
                    <a:bodyPr/>
                    <a:lstStyle/>
                    <a:p>
                      <a:pPr marL="0" lvl="0" indent="0" algn="l" rtl="0">
                        <a:spcBef>
                          <a:spcPts val="0"/>
                        </a:spcBef>
                        <a:spcAft>
                          <a:spcPts val="0"/>
                        </a:spcAft>
                        <a:buNone/>
                      </a:pPr>
                      <a:r>
                        <a:rPr lang="en">
                          <a:solidFill>
                            <a:schemeClr val="lt1"/>
                          </a:solidFill>
                        </a:rPr>
                        <a:t>45</a:t>
                      </a:r>
                      <a:endParaRPr>
                        <a:solidFill>
                          <a:schemeClr val="lt1"/>
                        </a:solidFill>
                      </a:endParaRPr>
                    </a:p>
                  </a:txBody>
                  <a:tcPr marL="91425" marR="91425" marT="91425" marB="91425">
                    <a:lnL w="38100" cap="flat" cmpd="sng">
                      <a:solidFill>
                        <a:schemeClr val="dk2"/>
                      </a:solidFill>
                      <a:prstDash val="solid"/>
                      <a:round/>
                      <a:headEnd type="none" w="sm" len="sm"/>
                      <a:tailEnd type="none" w="sm" len="sm"/>
                    </a:lnL>
                    <a:lnR w="38100" cap="flat" cmpd="sng">
                      <a:solidFill>
                        <a:schemeClr val="dk2"/>
                      </a:solidFill>
                      <a:prstDash val="solid"/>
                      <a:round/>
                      <a:headEnd type="none" w="sm" len="sm"/>
                      <a:tailEnd type="none" w="sm" len="sm"/>
                    </a:lnR>
                    <a:lnT w="38100" cap="flat" cmpd="sng">
                      <a:solidFill>
                        <a:schemeClr val="dk2"/>
                      </a:solidFill>
                      <a:prstDash val="solid"/>
                      <a:round/>
                      <a:headEnd type="none" w="sm" len="sm"/>
                      <a:tailEnd type="none" w="sm" len="sm"/>
                    </a:lnT>
                    <a:lnB w="38100" cap="flat" cmpd="sng">
                      <a:solidFill>
                        <a:schemeClr val="dk2"/>
                      </a:solidFill>
                      <a:prstDash val="solid"/>
                      <a:round/>
                      <a:headEnd type="none" w="sm" len="sm"/>
                      <a:tailEnd type="none" w="sm" len="sm"/>
                    </a:lnB>
                    <a:solidFill>
                      <a:srgbClr val="FCE5CD"/>
                    </a:solidFill>
                  </a:tcPr>
                </a:tc>
                <a:extLst>
                  <a:ext uri="{0D108BD9-81ED-4DB2-BD59-A6C34878D82A}">
                    <a16:rowId xmlns:a16="http://schemas.microsoft.com/office/drawing/2014/main" val="10001"/>
                  </a:ext>
                </a:extLst>
              </a:tr>
              <a:tr h="573550">
                <a:tc>
                  <a:txBody>
                    <a:bodyPr/>
                    <a:lstStyle/>
                    <a:p>
                      <a:pPr marL="0" lvl="0" indent="0" algn="l" rtl="0">
                        <a:spcBef>
                          <a:spcPts val="0"/>
                        </a:spcBef>
                        <a:spcAft>
                          <a:spcPts val="0"/>
                        </a:spcAft>
                        <a:buNone/>
                      </a:pPr>
                      <a:r>
                        <a:rPr lang="en">
                          <a:solidFill>
                            <a:schemeClr val="lt1"/>
                          </a:solidFill>
                        </a:rPr>
                        <a:t>Comments</a:t>
                      </a:r>
                      <a:endParaRPr>
                        <a:solidFill>
                          <a:schemeClr val="lt1"/>
                        </a:solidFill>
                      </a:endParaRPr>
                    </a:p>
                  </a:txBody>
                  <a:tcPr marL="91425" marR="91425" marT="91425" marB="91425">
                    <a:lnL w="38100" cap="flat" cmpd="sng">
                      <a:solidFill>
                        <a:schemeClr val="dk2"/>
                      </a:solidFill>
                      <a:prstDash val="solid"/>
                      <a:round/>
                      <a:headEnd type="none" w="sm" len="sm"/>
                      <a:tailEnd type="none" w="sm" len="sm"/>
                    </a:lnL>
                    <a:lnR w="38100" cap="flat" cmpd="sng">
                      <a:solidFill>
                        <a:schemeClr val="dk2"/>
                      </a:solidFill>
                      <a:prstDash val="solid"/>
                      <a:round/>
                      <a:headEnd type="none" w="sm" len="sm"/>
                      <a:tailEnd type="none" w="sm" len="sm"/>
                    </a:lnR>
                    <a:lnT w="38100" cap="flat" cmpd="sng">
                      <a:solidFill>
                        <a:schemeClr val="dk2"/>
                      </a:solidFill>
                      <a:prstDash val="solid"/>
                      <a:round/>
                      <a:headEnd type="none" w="sm" len="sm"/>
                      <a:tailEnd type="none" w="sm" len="sm"/>
                    </a:lnT>
                    <a:lnB w="38100" cap="flat" cmpd="sng">
                      <a:solidFill>
                        <a:schemeClr val="dk2"/>
                      </a:solidFill>
                      <a:prstDash val="solid"/>
                      <a:round/>
                      <a:headEnd type="none" w="sm" len="sm"/>
                      <a:tailEnd type="none" w="sm" len="sm"/>
                    </a:lnB>
                    <a:solidFill>
                      <a:srgbClr val="FCE5CD"/>
                    </a:solidFill>
                  </a:tcPr>
                </a:tc>
                <a:tc>
                  <a:txBody>
                    <a:bodyPr/>
                    <a:lstStyle/>
                    <a:p>
                      <a:pPr marL="0" lvl="0" indent="0" algn="l" rtl="0">
                        <a:spcBef>
                          <a:spcPts val="0"/>
                        </a:spcBef>
                        <a:spcAft>
                          <a:spcPts val="0"/>
                        </a:spcAft>
                        <a:buNone/>
                      </a:pPr>
                      <a:r>
                        <a:rPr lang="en">
                          <a:solidFill>
                            <a:schemeClr val="lt1"/>
                          </a:solidFill>
                        </a:rPr>
                        <a:t>&lt;10</a:t>
                      </a:r>
                      <a:endParaRPr>
                        <a:solidFill>
                          <a:schemeClr val="lt1"/>
                        </a:solidFill>
                      </a:endParaRPr>
                    </a:p>
                  </a:txBody>
                  <a:tcPr marL="91425" marR="91425" marT="91425" marB="91425">
                    <a:lnL w="38100" cap="flat" cmpd="sng">
                      <a:solidFill>
                        <a:schemeClr val="dk2"/>
                      </a:solidFill>
                      <a:prstDash val="solid"/>
                      <a:round/>
                      <a:headEnd type="none" w="sm" len="sm"/>
                      <a:tailEnd type="none" w="sm" len="sm"/>
                    </a:lnL>
                    <a:lnR w="38100" cap="flat" cmpd="sng">
                      <a:solidFill>
                        <a:schemeClr val="dk2"/>
                      </a:solidFill>
                      <a:prstDash val="solid"/>
                      <a:round/>
                      <a:headEnd type="none" w="sm" len="sm"/>
                      <a:tailEnd type="none" w="sm" len="sm"/>
                    </a:lnR>
                    <a:lnT w="38100" cap="flat" cmpd="sng">
                      <a:solidFill>
                        <a:schemeClr val="dk2"/>
                      </a:solidFill>
                      <a:prstDash val="solid"/>
                      <a:round/>
                      <a:headEnd type="none" w="sm" len="sm"/>
                      <a:tailEnd type="none" w="sm" len="sm"/>
                    </a:lnT>
                    <a:lnB w="38100" cap="flat" cmpd="sng">
                      <a:solidFill>
                        <a:schemeClr val="dk2"/>
                      </a:solidFill>
                      <a:prstDash val="solid"/>
                      <a:round/>
                      <a:headEnd type="none" w="sm" len="sm"/>
                      <a:tailEnd type="none" w="sm" len="sm"/>
                    </a:lnB>
                    <a:solidFill>
                      <a:srgbClr val="FCE5CD"/>
                    </a:solidFill>
                  </a:tcPr>
                </a:tc>
                <a:extLst>
                  <a:ext uri="{0D108BD9-81ED-4DB2-BD59-A6C34878D82A}">
                    <a16:rowId xmlns:a16="http://schemas.microsoft.com/office/drawing/2014/main" val="10002"/>
                  </a:ext>
                </a:extLst>
              </a:tr>
              <a:tr h="573550">
                <a:tc>
                  <a:txBody>
                    <a:bodyPr/>
                    <a:lstStyle/>
                    <a:p>
                      <a:pPr marL="0" lvl="0" indent="0" algn="l" rtl="0">
                        <a:spcBef>
                          <a:spcPts val="0"/>
                        </a:spcBef>
                        <a:spcAft>
                          <a:spcPts val="0"/>
                        </a:spcAft>
                        <a:buNone/>
                      </a:pPr>
                      <a:r>
                        <a:rPr lang="en">
                          <a:solidFill>
                            <a:schemeClr val="lt1"/>
                          </a:solidFill>
                        </a:rPr>
                        <a:t>Highlights</a:t>
                      </a:r>
                      <a:endParaRPr>
                        <a:solidFill>
                          <a:schemeClr val="lt1"/>
                        </a:solidFill>
                      </a:endParaRPr>
                    </a:p>
                  </a:txBody>
                  <a:tcPr marL="91425" marR="91425" marT="91425" marB="91425">
                    <a:lnL w="38100" cap="flat" cmpd="sng">
                      <a:solidFill>
                        <a:schemeClr val="dk2"/>
                      </a:solidFill>
                      <a:prstDash val="solid"/>
                      <a:round/>
                      <a:headEnd type="none" w="sm" len="sm"/>
                      <a:tailEnd type="none" w="sm" len="sm"/>
                    </a:lnL>
                    <a:lnR w="38100" cap="flat" cmpd="sng">
                      <a:solidFill>
                        <a:schemeClr val="dk2"/>
                      </a:solidFill>
                      <a:prstDash val="solid"/>
                      <a:round/>
                      <a:headEnd type="none" w="sm" len="sm"/>
                      <a:tailEnd type="none" w="sm" len="sm"/>
                    </a:lnR>
                    <a:lnT w="38100" cap="flat" cmpd="sng">
                      <a:solidFill>
                        <a:schemeClr val="dk2"/>
                      </a:solidFill>
                      <a:prstDash val="solid"/>
                      <a:round/>
                      <a:headEnd type="none" w="sm" len="sm"/>
                      <a:tailEnd type="none" w="sm" len="sm"/>
                    </a:lnT>
                    <a:lnB w="38100" cap="flat" cmpd="sng">
                      <a:solidFill>
                        <a:schemeClr val="dk2"/>
                      </a:solidFill>
                      <a:prstDash val="solid"/>
                      <a:round/>
                      <a:headEnd type="none" w="sm" len="sm"/>
                      <a:tailEnd type="none" w="sm" len="sm"/>
                    </a:lnB>
                    <a:solidFill>
                      <a:srgbClr val="FCE5CD"/>
                    </a:solidFill>
                  </a:tcPr>
                </a:tc>
                <a:tc>
                  <a:txBody>
                    <a:bodyPr/>
                    <a:lstStyle/>
                    <a:p>
                      <a:pPr marL="0" lvl="0" indent="0" algn="l" rtl="0">
                        <a:spcBef>
                          <a:spcPts val="0"/>
                        </a:spcBef>
                        <a:spcAft>
                          <a:spcPts val="0"/>
                        </a:spcAft>
                        <a:buNone/>
                      </a:pPr>
                      <a:r>
                        <a:rPr lang="en">
                          <a:solidFill>
                            <a:schemeClr val="lt1"/>
                          </a:solidFill>
                        </a:rPr>
                        <a:t>11</a:t>
                      </a:r>
                      <a:endParaRPr>
                        <a:solidFill>
                          <a:schemeClr val="lt1"/>
                        </a:solidFill>
                      </a:endParaRPr>
                    </a:p>
                  </a:txBody>
                  <a:tcPr marL="91425" marR="91425" marT="91425" marB="91425">
                    <a:lnL w="38100" cap="flat" cmpd="sng">
                      <a:solidFill>
                        <a:schemeClr val="dk2"/>
                      </a:solidFill>
                      <a:prstDash val="solid"/>
                      <a:round/>
                      <a:headEnd type="none" w="sm" len="sm"/>
                      <a:tailEnd type="none" w="sm" len="sm"/>
                    </a:lnL>
                    <a:lnR w="38100" cap="flat" cmpd="sng">
                      <a:solidFill>
                        <a:schemeClr val="dk2"/>
                      </a:solidFill>
                      <a:prstDash val="solid"/>
                      <a:round/>
                      <a:headEnd type="none" w="sm" len="sm"/>
                      <a:tailEnd type="none" w="sm" len="sm"/>
                    </a:lnR>
                    <a:lnT w="38100" cap="flat" cmpd="sng">
                      <a:solidFill>
                        <a:schemeClr val="dk2"/>
                      </a:solidFill>
                      <a:prstDash val="solid"/>
                      <a:round/>
                      <a:headEnd type="none" w="sm" len="sm"/>
                      <a:tailEnd type="none" w="sm" len="sm"/>
                    </a:lnT>
                    <a:lnB w="38100" cap="flat" cmpd="sng">
                      <a:solidFill>
                        <a:schemeClr val="dk2"/>
                      </a:solidFill>
                      <a:prstDash val="solid"/>
                      <a:round/>
                      <a:headEnd type="none" w="sm" len="sm"/>
                      <a:tailEnd type="none" w="sm" len="sm"/>
                    </a:lnB>
                    <a:solidFill>
                      <a:srgbClr val="FCE5CD"/>
                    </a:solidFill>
                  </a:tcPr>
                </a:tc>
                <a:extLst>
                  <a:ext uri="{0D108BD9-81ED-4DB2-BD59-A6C34878D82A}">
                    <a16:rowId xmlns:a16="http://schemas.microsoft.com/office/drawing/2014/main" val="10003"/>
                  </a:ext>
                </a:extLst>
              </a:tr>
              <a:tr h="573550">
                <a:tc>
                  <a:txBody>
                    <a:bodyPr/>
                    <a:lstStyle/>
                    <a:p>
                      <a:pPr marL="0" lvl="0" indent="0" algn="l" rtl="0">
                        <a:spcBef>
                          <a:spcPts val="0"/>
                        </a:spcBef>
                        <a:spcAft>
                          <a:spcPts val="0"/>
                        </a:spcAft>
                        <a:buNone/>
                      </a:pPr>
                      <a:r>
                        <a:rPr lang="en">
                          <a:solidFill>
                            <a:schemeClr val="lt1"/>
                          </a:solidFill>
                        </a:rPr>
                        <a:t>Frequency</a:t>
                      </a:r>
                      <a:endParaRPr>
                        <a:solidFill>
                          <a:schemeClr val="lt1"/>
                        </a:solidFill>
                      </a:endParaRPr>
                    </a:p>
                  </a:txBody>
                  <a:tcPr marL="91425" marR="91425" marT="91425" marB="91425">
                    <a:lnL w="38100" cap="flat" cmpd="sng">
                      <a:solidFill>
                        <a:schemeClr val="dk2"/>
                      </a:solidFill>
                      <a:prstDash val="solid"/>
                      <a:round/>
                      <a:headEnd type="none" w="sm" len="sm"/>
                      <a:tailEnd type="none" w="sm" len="sm"/>
                    </a:lnL>
                    <a:lnR w="38100" cap="flat" cmpd="sng">
                      <a:solidFill>
                        <a:schemeClr val="dk2"/>
                      </a:solidFill>
                      <a:prstDash val="solid"/>
                      <a:round/>
                      <a:headEnd type="none" w="sm" len="sm"/>
                      <a:tailEnd type="none" w="sm" len="sm"/>
                    </a:lnR>
                    <a:lnT w="38100" cap="flat" cmpd="sng">
                      <a:solidFill>
                        <a:schemeClr val="dk2"/>
                      </a:solidFill>
                      <a:prstDash val="solid"/>
                      <a:round/>
                      <a:headEnd type="none" w="sm" len="sm"/>
                      <a:tailEnd type="none" w="sm" len="sm"/>
                    </a:lnT>
                    <a:lnB w="38100" cap="flat" cmpd="sng">
                      <a:solidFill>
                        <a:schemeClr val="dk2"/>
                      </a:solidFill>
                      <a:prstDash val="solid"/>
                      <a:round/>
                      <a:headEnd type="none" w="sm" len="sm"/>
                      <a:tailEnd type="none" w="sm" len="sm"/>
                    </a:lnB>
                    <a:solidFill>
                      <a:srgbClr val="FCE5CD"/>
                    </a:solidFill>
                  </a:tcPr>
                </a:tc>
                <a:tc>
                  <a:txBody>
                    <a:bodyPr/>
                    <a:lstStyle/>
                    <a:p>
                      <a:pPr marL="0" lvl="0" indent="0" algn="l" rtl="0">
                        <a:spcBef>
                          <a:spcPts val="0"/>
                        </a:spcBef>
                        <a:spcAft>
                          <a:spcPts val="0"/>
                        </a:spcAft>
                        <a:buNone/>
                      </a:pPr>
                      <a:r>
                        <a:rPr lang="en">
                          <a:solidFill>
                            <a:schemeClr val="lt1"/>
                          </a:solidFill>
                        </a:rPr>
                        <a:t>5-6 posts weekly</a:t>
                      </a:r>
                      <a:endParaRPr>
                        <a:solidFill>
                          <a:schemeClr val="lt1"/>
                        </a:solidFill>
                      </a:endParaRPr>
                    </a:p>
                  </a:txBody>
                  <a:tcPr marL="91425" marR="91425" marT="91425" marB="91425">
                    <a:lnL w="38100" cap="flat" cmpd="sng">
                      <a:solidFill>
                        <a:schemeClr val="dk2"/>
                      </a:solidFill>
                      <a:prstDash val="solid"/>
                      <a:round/>
                      <a:headEnd type="none" w="sm" len="sm"/>
                      <a:tailEnd type="none" w="sm" len="sm"/>
                    </a:lnL>
                    <a:lnR w="38100" cap="flat" cmpd="sng">
                      <a:solidFill>
                        <a:schemeClr val="dk2"/>
                      </a:solidFill>
                      <a:prstDash val="solid"/>
                      <a:round/>
                      <a:headEnd type="none" w="sm" len="sm"/>
                      <a:tailEnd type="none" w="sm" len="sm"/>
                    </a:lnR>
                    <a:lnT w="38100" cap="flat" cmpd="sng">
                      <a:solidFill>
                        <a:schemeClr val="dk2"/>
                      </a:solidFill>
                      <a:prstDash val="solid"/>
                      <a:round/>
                      <a:headEnd type="none" w="sm" len="sm"/>
                      <a:tailEnd type="none" w="sm" len="sm"/>
                    </a:lnT>
                    <a:lnB w="38100" cap="flat" cmpd="sng">
                      <a:solidFill>
                        <a:schemeClr val="dk2"/>
                      </a:solidFill>
                      <a:prstDash val="solid"/>
                      <a:round/>
                      <a:headEnd type="none" w="sm" len="sm"/>
                      <a:tailEnd type="none" w="sm" len="sm"/>
                    </a:lnB>
                    <a:solidFill>
                      <a:srgbClr val="FCE5CD"/>
                    </a:solidFill>
                  </a:tcPr>
                </a:tc>
                <a:extLst>
                  <a:ext uri="{0D108BD9-81ED-4DB2-BD59-A6C34878D82A}">
                    <a16:rowId xmlns:a16="http://schemas.microsoft.com/office/drawing/2014/main" val="10004"/>
                  </a:ext>
                </a:extLst>
              </a:tr>
            </a:tbl>
          </a:graphicData>
        </a:graphic>
      </p:graphicFrame>
      <p:pic>
        <p:nvPicPr>
          <p:cNvPr id="181" name="Google Shape;181;p27"/>
          <p:cNvPicPr preferRelativeResize="0"/>
          <p:nvPr/>
        </p:nvPicPr>
        <p:blipFill>
          <a:blip r:embed="rId3">
            <a:alphaModFix/>
          </a:blip>
          <a:stretch>
            <a:fillRect/>
          </a:stretch>
        </p:blipFill>
        <p:spPr>
          <a:xfrm>
            <a:off x="401175" y="103675"/>
            <a:ext cx="3672626" cy="1027800"/>
          </a:xfrm>
          <a:prstGeom prst="rect">
            <a:avLst/>
          </a:prstGeom>
          <a:noFill/>
          <a:ln>
            <a:noFill/>
          </a:ln>
        </p:spPr>
      </p:pic>
      <p:pic>
        <p:nvPicPr>
          <p:cNvPr id="182" name="Google Shape;182;p27"/>
          <p:cNvPicPr preferRelativeResize="0"/>
          <p:nvPr/>
        </p:nvPicPr>
        <p:blipFill rotWithShape="1">
          <a:blip r:embed="rId4">
            <a:alphaModFix/>
          </a:blip>
          <a:srcRect t="55559"/>
          <a:stretch/>
        </p:blipFill>
        <p:spPr>
          <a:xfrm>
            <a:off x="4699300" y="634949"/>
            <a:ext cx="4106654" cy="3416402"/>
          </a:xfrm>
          <a:prstGeom prst="rect">
            <a:avLst/>
          </a:prstGeom>
          <a:noFill/>
          <a:ln w="9525" cap="flat" cmpd="sng">
            <a:solidFill>
              <a:srgbClr val="BDC1C6"/>
            </a:solidFill>
            <a:prstDash val="solid"/>
            <a:round/>
            <a:headEnd type="none" w="sm" len="sm"/>
            <a:tailEnd type="none" w="sm" len="sm"/>
          </a:ln>
        </p:spPr>
      </p:pic>
      <p:sp>
        <p:nvSpPr>
          <p:cNvPr id="183" name="Google Shape;183;p27"/>
          <p:cNvSpPr txBox="1">
            <a:spLocks noGrp="1"/>
          </p:cNvSpPr>
          <p:nvPr>
            <p:ph type="body" idx="1"/>
          </p:nvPr>
        </p:nvSpPr>
        <p:spPr>
          <a:xfrm>
            <a:off x="3388825" y="1548450"/>
            <a:ext cx="2895600" cy="3416400"/>
          </a:xfrm>
          <a:prstGeom prst="rect">
            <a:avLst/>
          </a:prstGeom>
        </p:spPr>
        <p:txBody>
          <a:bodyPr spcFirstLastPara="1" wrap="square" lIns="91425" tIns="91425" rIns="91425" bIns="91425" anchor="t" anchorCtr="0">
            <a:normAutofit/>
          </a:bodyPr>
          <a:lstStyle/>
          <a:p>
            <a:pPr marL="457200" lvl="0" indent="-342900" algn="l" rtl="0">
              <a:lnSpc>
                <a:spcPct val="100000"/>
              </a:lnSpc>
              <a:spcBef>
                <a:spcPts val="0"/>
              </a:spcBef>
              <a:spcAft>
                <a:spcPts val="0"/>
              </a:spcAft>
              <a:buClr>
                <a:schemeClr val="dk1"/>
              </a:buClr>
              <a:buSzPts val="1800"/>
              <a:buChar char="-"/>
            </a:pPr>
            <a:r>
              <a:rPr lang="en" u="sng">
                <a:solidFill>
                  <a:schemeClr val="dk1"/>
                </a:solidFill>
                <a:highlight>
                  <a:schemeClr val="dk2"/>
                </a:highlight>
              </a:rPr>
              <a:t>Aesthetic</a:t>
            </a:r>
            <a:r>
              <a:rPr lang="en">
                <a:solidFill>
                  <a:schemeClr val="dk1"/>
                </a:solidFill>
                <a:highlight>
                  <a:schemeClr val="dk2"/>
                </a:highlight>
              </a:rPr>
              <a:t> content, </a:t>
            </a:r>
            <a:r>
              <a:rPr lang="en" b="1">
                <a:solidFill>
                  <a:schemeClr val="dk1"/>
                </a:solidFill>
                <a:highlight>
                  <a:schemeClr val="dk2"/>
                </a:highlight>
              </a:rPr>
              <a:t>consistent</a:t>
            </a:r>
            <a:r>
              <a:rPr lang="en">
                <a:solidFill>
                  <a:schemeClr val="dk1"/>
                </a:solidFill>
                <a:highlight>
                  <a:schemeClr val="dk2"/>
                </a:highlight>
              </a:rPr>
              <a:t> with brand</a:t>
            </a:r>
            <a:endParaRPr>
              <a:solidFill>
                <a:schemeClr val="dk1"/>
              </a:solidFill>
              <a:highlight>
                <a:schemeClr val="dk2"/>
              </a:highlight>
            </a:endParaRPr>
          </a:p>
          <a:p>
            <a:pPr marL="457200" lvl="0" indent="-342900" algn="l" rtl="0">
              <a:lnSpc>
                <a:spcPct val="100000"/>
              </a:lnSpc>
              <a:spcBef>
                <a:spcPts val="0"/>
              </a:spcBef>
              <a:spcAft>
                <a:spcPts val="0"/>
              </a:spcAft>
              <a:buClr>
                <a:schemeClr val="dk1"/>
              </a:buClr>
              <a:buSzPts val="1800"/>
              <a:buChar char="-"/>
            </a:pPr>
            <a:r>
              <a:rPr lang="en">
                <a:solidFill>
                  <a:schemeClr val="dk1"/>
                </a:solidFill>
                <a:highlight>
                  <a:schemeClr val="dk2"/>
                </a:highlight>
              </a:rPr>
              <a:t>Showcases clothing and artwork in-store</a:t>
            </a:r>
            <a:endParaRPr>
              <a:solidFill>
                <a:schemeClr val="dk1"/>
              </a:solidFill>
              <a:highlight>
                <a:schemeClr val="dk2"/>
              </a:highlight>
            </a:endParaRPr>
          </a:p>
          <a:p>
            <a:pPr marL="457200" lvl="0" indent="-342900" algn="l" rtl="0">
              <a:lnSpc>
                <a:spcPct val="100000"/>
              </a:lnSpc>
              <a:spcBef>
                <a:spcPts val="0"/>
              </a:spcBef>
              <a:spcAft>
                <a:spcPts val="0"/>
              </a:spcAft>
              <a:buClr>
                <a:schemeClr val="dk1"/>
              </a:buClr>
              <a:buSzPts val="1800"/>
              <a:buChar char="-"/>
            </a:pPr>
            <a:r>
              <a:rPr lang="en">
                <a:solidFill>
                  <a:schemeClr val="dk1"/>
                </a:solidFill>
                <a:highlight>
                  <a:schemeClr val="dk2"/>
                </a:highlight>
              </a:rPr>
              <a:t>Promotes in-store events</a:t>
            </a:r>
            <a:endParaRPr>
              <a:solidFill>
                <a:schemeClr val="dk1"/>
              </a:solidFill>
              <a:highlight>
                <a:schemeClr val="dk2"/>
              </a:highlight>
            </a:endParaRPr>
          </a:p>
          <a:p>
            <a:pPr marL="457200" lvl="0" indent="-342900" algn="l" rtl="0">
              <a:lnSpc>
                <a:spcPct val="100000"/>
              </a:lnSpc>
              <a:spcBef>
                <a:spcPts val="0"/>
              </a:spcBef>
              <a:spcAft>
                <a:spcPts val="0"/>
              </a:spcAft>
              <a:buClr>
                <a:schemeClr val="dk1"/>
              </a:buClr>
              <a:buSzPts val="1800"/>
              <a:buChar char="-"/>
            </a:pPr>
            <a:r>
              <a:rPr lang="en">
                <a:solidFill>
                  <a:schemeClr val="dk1"/>
                </a:solidFill>
                <a:highlight>
                  <a:schemeClr val="dk2"/>
                </a:highlight>
              </a:rPr>
              <a:t>Posts according to holidays/seasons</a:t>
            </a:r>
            <a:endParaRPr>
              <a:solidFill>
                <a:schemeClr val="dk1"/>
              </a:solidFill>
              <a:highlight>
                <a:schemeClr val="dk2"/>
              </a:highlight>
            </a:endParaRPr>
          </a:p>
          <a:p>
            <a:pPr marL="457200" lvl="0" indent="-342900" algn="l" rtl="0">
              <a:lnSpc>
                <a:spcPct val="100000"/>
              </a:lnSpc>
              <a:spcBef>
                <a:spcPts val="0"/>
              </a:spcBef>
              <a:spcAft>
                <a:spcPts val="0"/>
              </a:spcAft>
              <a:buClr>
                <a:schemeClr val="dk1"/>
              </a:buClr>
              <a:buSzPts val="1800"/>
              <a:buChar char="-"/>
            </a:pPr>
            <a:r>
              <a:rPr lang="en">
                <a:solidFill>
                  <a:schemeClr val="dk1"/>
                </a:solidFill>
                <a:highlight>
                  <a:schemeClr val="dk2"/>
                </a:highlight>
              </a:rPr>
              <a:t>Consistent engagement</a:t>
            </a:r>
            <a:endParaRPr u="sng">
              <a:solidFill>
                <a:schemeClr val="dk1"/>
              </a:solidFill>
              <a:highlight>
                <a:schemeClr val="dk2"/>
              </a:high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8"/>
          <p:cNvSpPr txBox="1">
            <a:spLocks noGrp="1"/>
          </p:cNvSpPr>
          <p:nvPr>
            <p:ph type="ctrTitle"/>
          </p:nvPr>
        </p:nvSpPr>
        <p:spPr>
          <a:xfrm>
            <a:off x="311700" y="245925"/>
            <a:ext cx="8520600" cy="9687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What is </a:t>
            </a:r>
            <a:r>
              <a:rPr lang="en">
                <a:solidFill>
                  <a:schemeClr val="accent4"/>
                </a:solidFill>
              </a:rPr>
              <a:t>SEO</a:t>
            </a:r>
            <a:r>
              <a:rPr lang="en"/>
              <a:t>?</a:t>
            </a:r>
            <a:endParaRPr/>
          </a:p>
        </p:txBody>
      </p:sp>
      <p:sp>
        <p:nvSpPr>
          <p:cNvPr id="189" name="Google Shape;189;p28"/>
          <p:cNvSpPr txBox="1">
            <a:spLocks noGrp="1"/>
          </p:cNvSpPr>
          <p:nvPr>
            <p:ph type="subTitle" idx="1"/>
          </p:nvPr>
        </p:nvSpPr>
        <p:spPr>
          <a:xfrm>
            <a:off x="382875" y="1321350"/>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SEO stands for </a:t>
            </a:r>
            <a:r>
              <a:rPr lang="en" b="1">
                <a:solidFill>
                  <a:schemeClr val="accent4"/>
                </a:solidFill>
              </a:rPr>
              <a:t>S</a:t>
            </a:r>
            <a:r>
              <a:rPr lang="en"/>
              <a:t>earch </a:t>
            </a:r>
            <a:r>
              <a:rPr lang="en" b="1">
                <a:solidFill>
                  <a:schemeClr val="accent4"/>
                </a:solidFill>
              </a:rPr>
              <a:t>E</a:t>
            </a:r>
            <a:r>
              <a:rPr lang="en"/>
              <a:t>ngine </a:t>
            </a:r>
            <a:r>
              <a:rPr lang="en" b="1">
                <a:solidFill>
                  <a:schemeClr val="accent4"/>
                </a:solidFill>
              </a:rPr>
              <a:t>O</a:t>
            </a:r>
            <a:r>
              <a:rPr lang="en"/>
              <a:t>ptimization </a:t>
            </a:r>
            <a:endParaRPr/>
          </a:p>
        </p:txBody>
      </p:sp>
      <p:sp>
        <p:nvSpPr>
          <p:cNvPr id="190" name="Google Shape;190;p28"/>
          <p:cNvSpPr txBox="1"/>
          <p:nvPr/>
        </p:nvSpPr>
        <p:spPr>
          <a:xfrm>
            <a:off x="1332900" y="2322575"/>
            <a:ext cx="6478200" cy="1908600"/>
          </a:xfrm>
          <a:prstGeom prst="rect">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t" anchorCtr="0">
            <a:spAutoFit/>
          </a:bodyPr>
          <a:lstStyle/>
          <a:p>
            <a:pPr marL="457200" lvl="0" indent="-317500" algn="l" rtl="0">
              <a:spcBef>
                <a:spcPts val="0"/>
              </a:spcBef>
              <a:spcAft>
                <a:spcPts val="0"/>
              </a:spcAft>
              <a:buClr>
                <a:schemeClr val="dk1"/>
              </a:buClr>
              <a:buSzPts val="1400"/>
              <a:buChar char="●"/>
            </a:pPr>
            <a:r>
              <a:rPr lang="en">
                <a:solidFill>
                  <a:schemeClr val="dk1"/>
                </a:solidFill>
              </a:rPr>
              <a:t>SEO is a digital marketing tool that improve sites to increase its visibility when people search for products or services related to businesses (especially small businesses) in search engines, like Google.</a:t>
            </a:r>
            <a:endParaRPr>
              <a:solidFill>
                <a:schemeClr val="dk1"/>
              </a:solidFill>
            </a:endParaRPr>
          </a:p>
          <a:p>
            <a:pPr marL="0" lvl="0" indent="0" algn="l" rtl="0">
              <a:spcBef>
                <a:spcPts val="0"/>
              </a:spcBef>
              <a:spcAft>
                <a:spcPts val="0"/>
              </a:spcAft>
              <a:buNone/>
            </a:pP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SEO is crucial because it makes businesses website more visible which means more traffic and more opportunities to convert prospects into customers.  </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9"/>
          <p:cNvSpPr txBox="1">
            <a:spLocks noGrp="1"/>
          </p:cNvSpPr>
          <p:nvPr>
            <p:ph type="title"/>
          </p:nvPr>
        </p:nvSpPr>
        <p:spPr>
          <a:xfrm>
            <a:off x="2451525" y="541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highlight>
                  <a:schemeClr val="accent4"/>
                </a:highlight>
              </a:rPr>
              <a:t>Search Engine Optimization</a:t>
            </a:r>
            <a:endParaRPr>
              <a:solidFill>
                <a:schemeClr val="lt1"/>
              </a:solidFill>
              <a:highlight>
                <a:schemeClr val="accent4"/>
              </a:highlight>
            </a:endParaRPr>
          </a:p>
        </p:txBody>
      </p:sp>
      <p:graphicFrame>
        <p:nvGraphicFramePr>
          <p:cNvPr id="196" name="Google Shape;196;p29"/>
          <p:cNvGraphicFramePr/>
          <p:nvPr/>
        </p:nvGraphicFramePr>
        <p:xfrm>
          <a:off x="325000" y="928837"/>
          <a:ext cx="3000000" cy="3000000"/>
        </p:xfrm>
        <a:graphic>
          <a:graphicData uri="http://schemas.openxmlformats.org/drawingml/2006/table">
            <a:tbl>
              <a:tblPr>
                <a:noFill/>
                <a:tableStyleId>{EC960612-87F1-4238-9380-F1FADB5370E4}</a:tableStyleId>
              </a:tblPr>
              <a:tblGrid>
                <a:gridCol w="2145400">
                  <a:extLst>
                    <a:ext uri="{9D8B030D-6E8A-4147-A177-3AD203B41FA5}">
                      <a16:colId xmlns:a16="http://schemas.microsoft.com/office/drawing/2014/main" val="20000"/>
                    </a:ext>
                  </a:extLst>
                </a:gridCol>
                <a:gridCol w="2145400">
                  <a:extLst>
                    <a:ext uri="{9D8B030D-6E8A-4147-A177-3AD203B41FA5}">
                      <a16:colId xmlns:a16="http://schemas.microsoft.com/office/drawing/2014/main" val="20001"/>
                    </a:ext>
                  </a:extLst>
                </a:gridCol>
                <a:gridCol w="2145400">
                  <a:extLst>
                    <a:ext uri="{9D8B030D-6E8A-4147-A177-3AD203B41FA5}">
                      <a16:colId xmlns:a16="http://schemas.microsoft.com/office/drawing/2014/main" val="20002"/>
                    </a:ext>
                  </a:extLst>
                </a:gridCol>
                <a:gridCol w="2145400">
                  <a:extLst>
                    <a:ext uri="{9D8B030D-6E8A-4147-A177-3AD203B41FA5}">
                      <a16:colId xmlns:a16="http://schemas.microsoft.com/office/drawing/2014/main" val="20003"/>
                    </a:ext>
                  </a:extLst>
                </a:gridCol>
              </a:tblGrid>
              <a:tr h="430400">
                <a:tc>
                  <a:txBody>
                    <a:bodyPr/>
                    <a:lstStyle/>
                    <a:p>
                      <a:pPr marL="0" lvl="0" indent="0" algn="l" rtl="0">
                        <a:spcBef>
                          <a:spcPts val="0"/>
                        </a:spcBef>
                        <a:spcAft>
                          <a:spcPts val="0"/>
                        </a:spcAft>
                        <a:buNone/>
                      </a:pPr>
                      <a:endParaRPr>
                        <a:solidFill>
                          <a:schemeClr val="dk1"/>
                        </a:solidFill>
                      </a:endParaRPr>
                    </a:p>
                  </a:txBody>
                  <a:tcPr marL="91425" marR="91425" marT="91425" marB="91425">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a:solidFill>
                            <a:schemeClr val="dk1"/>
                          </a:solidFill>
                        </a:rPr>
                        <a:t>Keywords</a:t>
                      </a:r>
                      <a:endParaRPr sz="1100">
                        <a:solidFill>
                          <a:schemeClr val="dk1"/>
                        </a:solidFill>
                      </a:endParaRPr>
                    </a:p>
                  </a:txBody>
                  <a:tcPr marL="91425" marR="91425" marT="91425" marB="91425">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a:solidFill>
                            <a:schemeClr val="dk1"/>
                          </a:solidFill>
                        </a:rPr>
                        <a:t>Google Search</a:t>
                      </a:r>
                      <a:endParaRPr sz="1100">
                        <a:solidFill>
                          <a:schemeClr val="dk1"/>
                        </a:solidFill>
                      </a:endParaRPr>
                    </a:p>
                  </a:txBody>
                  <a:tcPr marL="91425" marR="91425" marT="91425" marB="91425">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a:solidFill>
                            <a:schemeClr val="dk1"/>
                          </a:solidFill>
                        </a:rPr>
                        <a:t>Bing Search</a:t>
                      </a:r>
                      <a:endParaRPr sz="1100">
                        <a:solidFill>
                          <a:schemeClr val="dk1"/>
                        </a:solidFill>
                      </a:endParaRPr>
                    </a:p>
                  </a:txBody>
                  <a:tcPr marL="91425" marR="91425" marT="91425" marB="91425">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extLst>
                  <a:ext uri="{0D108BD9-81ED-4DB2-BD59-A6C34878D82A}">
                    <a16:rowId xmlns:a16="http://schemas.microsoft.com/office/drawing/2014/main" val="10000"/>
                  </a:ext>
                </a:extLst>
              </a:tr>
              <a:tr h="1770225">
                <a:tc>
                  <a:txBody>
                    <a:bodyPr/>
                    <a:lstStyle/>
                    <a:p>
                      <a:pPr marL="0" lvl="0" indent="0" algn="l" rtl="0">
                        <a:spcBef>
                          <a:spcPts val="0"/>
                        </a:spcBef>
                        <a:spcAft>
                          <a:spcPts val="0"/>
                        </a:spcAft>
                        <a:buNone/>
                      </a:pPr>
                      <a:r>
                        <a:rPr lang="en" sz="1100">
                          <a:solidFill>
                            <a:schemeClr val="dk1"/>
                          </a:solidFill>
                        </a:rPr>
                        <a:t>Accidental Search</a:t>
                      </a:r>
                      <a:endParaRPr sz="1100">
                        <a:solidFill>
                          <a:schemeClr val="dk1"/>
                        </a:solidFill>
                      </a:endParaRPr>
                    </a:p>
                  </a:txBody>
                  <a:tcPr marL="91425" marR="91425" marT="91425" marB="91425">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a:solidFill>
                            <a:schemeClr val="dk1"/>
                          </a:solidFill>
                        </a:rPr>
                        <a:t>1. Local boutique </a:t>
                      </a:r>
                      <a:endParaRPr sz="1100">
                        <a:solidFill>
                          <a:schemeClr val="dk1"/>
                        </a:solidFill>
                      </a:endParaRPr>
                    </a:p>
                    <a:p>
                      <a:pPr marL="0" lvl="0" indent="0" algn="l" rtl="0">
                        <a:lnSpc>
                          <a:spcPct val="115000"/>
                        </a:lnSpc>
                        <a:spcBef>
                          <a:spcPts val="0"/>
                        </a:spcBef>
                        <a:spcAft>
                          <a:spcPts val="0"/>
                        </a:spcAft>
                        <a:buNone/>
                      </a:pPr>
                      <a:r>
                        <a:rPr lang="en" sz="1100">
                          <a:solidFill>
                            <a:schemeClr val="dk1"/>
                          </a:solidFill>
                        </a:rPr>
                        <a:t>2. Women’s fashion</a:t>
                      </a:r>
                      <a:endParaRPr sz="1100">
                        <a:solidFill>
                          <a:schemeClr val="dk1"/>
                        </a:solidFill>
                      </a:endParaRPr>
                    </a:p>
                    <a:p>
                      <a:pPr marL="0" lvl="0" indent="0" algn="l" rtl="0">
                        <a:lnSpc>
                          <a:spcPct val="115000"/>
                        </a:lnSpc>
                        <a:spcBef>
                          <a:spcPts val="0"/>
                        </a:spcBef>
                        <a:spcAft>
                          <a:spcPts val="0"/>
                        </a:spcAft>
                        <a:buNone/>
                      </a:pPr>
                      <a:r>
                        <a:rPr lang="en" sz="1100">
                          <a:solidFill>
                            <a:schemeClr val="dk1"/>
                          </a:solidFill>
                        </a:rPr>
                        <a:t>3. Clothing store near me </a:t>
                      </a:r>
                      <a:endParaRPr sz="1100">
                        <a:solidFill>
                          <a:schemeClr val="dk1"/>
                        </a:solidFill>
                      </a:endParaRPr>
                    </a:p>
                    <a:p>
                      <a:pPr marL="0" lvl="0" indent="0" algn="l" rtl="0">
                        <a:lnSpc>
                          <a:spcPct val="115000"/>
                        </a:lnSpc>
                        <a:spcBef>
                          <a:spcPts val="0"/>
                        </a:spcBef>
                        <a:spcAft>
                          <a:spcPts val="0"/>
                        </a:spcAft>
                        <a:buNone/>
                      </a:pPr>
                      <a:r>
                        <a:rPr lang="en" sz="1100">
                          <a:solidFill>
                            <a:schemeClr val="dk1"/>
                          </a:solidFill>
                        </a:rPr>
                        <a:t>4. Francesca’s (competing store)</a:t>
                      </a:r>
                      <a:endParaRPr sz="1100">
                        <a:solidFill>
                          <a:schemeClr val="dk1"/>
                        </a:solidFill>
                      </a:endParaRPr>
                    </a:p>
                    <a:p>
                      <a:pPr marL="0" lvl="0" indent="0" algn="l" rtl="0">
                        <a:lnSpc>
                          <a:spcPct val="115000"/>
                        </a:lnSpc>
                        <a:spcBef>
                          <a:spcPts val="0"/>
                        </a:spcBef>
                        <a:spcAft>
                          <a:spcPts val="0"/>
                        </a:spcAft>
                        <a:buNone/>
                      </a:pPr>
                      <a:r>
                        <a:rPr lang="en" sz="1100">
                          <a:solidFill>
                            <a:schemeClr val="dk1"/>
                          </a:solidFill>
                        </a:rPr>
                        <a:t>5. Shopping stores near me</a:t>
                      </a:r>
                      <a:endParaRPr>
                        <a:solidFill>
                          <a:schemeClr val="dk1"/>
                        </a:solidFill>
                      </a:endParaRPr>
                    </a:p>
                  </a:txBody>
                  <a:tcPr marL="91425" marR="91425" marT="91425" marB="91425">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a:solidFill>
                            <a:schemeClr val="dk1"/>
                          </a:solidFill>
                        </a:rPr>
                        <a:t>1. &gt;10</a:t>
                      </a:r>
                      <a:endParaRPr sz="1100">
                        <a:solidFill>
                          <a:schemeClr val="dk1"/>
                        </a:solidFill>
                      </a:endParaRPr>
                    </a:p>
                    <a:p>
                      <a:pPr marL="0" lvl="0" indent="0" algn="l" rtl="0">
                        <a:lnSpc>
                          <a:spcPct val="115000"/>
                        </a:lnSpc>
                        <a:spcBef>
                          <a:spcPts val="1000"/>
                        </a:spcBef>
                        <a:spcAft>
                          <a:spcPts val="0"/>
                        </a:spcAft>
                        <a:buNone/>
                      </a:pPr>
                      <a:r>
                        <a:rPr lang="en" sz="1100">
                          <a:solidFill>
                            <a:schemeClr val="dk1"/>
                          </a:solidFill>
                        </a:rPr>
                        <a:t>2. &gt;10</a:t>
                      </a:r>
                      <a:endParaRPr sz="1100">
                        <a:solidFill>
                          <a:schemeClr val="dk1"/>
                        </a:solidFill>
                      </a:endParaRPr>
                    </a:p>
                    <a:p>
                      <a:pPr marL="0" lvl="0" indent="0" algn="l" rtl="0">
                        <a:lnSpc>
                          <a:spcPct val="115000"/>
                        </a:lnSpc>
                        <a:spcBef>
                          <a:spcPts val="1000"/>
                        </a:spcBef>
                        <a:spcAft>
                          <a:spcPts val="0"/>
                        </a:spcAft>
                        <a:buNone/>
                      </a:pPr>
                      <a:r>
                        <a:rPr lang="en" sz="1100">
                          <a:solidFill>
                            <a:schemeClr val="dk1"/>
                          </a:solidFill>
                        </a:rPr>
                        <a:t>3. &gt;10</a:t>
                      </a:r>
                      <a:endParaRPr sz="1100">
                        <a:solidFill>
                          <a:schemeClr val="dk1"/>
                        </a:solidFill>
                      </a:endParaRPr>
                    </a:p>
                    <a:p>
                      <a:pPr marL="0" lvl="0" indent="0" algn="l" rtl="0">
                        <a:lnSpc>
                          <a:spcPct val="115000"/>
                        </a:lnSpc>
                        <a:spcBef>
                          <a:spcPts val="1000"/>
                        </a:spcBef>
                        <a:spcAft>
                          <a:spcPts val="0"/>
                        </a:spcAft>
                        <a:buNone/>
                      </a:pPr>
                      <a:r>
                        <a:rPr lang="en" sz="1100">
                          <a:solidFill>
                            <a:schemeClr val="dk1"/>
                          </a:solidFill>
                        </a:rPr>
                        <a:t>4. &gt;10</a:t>
                      </a:r>
                      <a:endParaRPr sz="1100">
                        <a:solidFill>
                          <a:schemeClr val="dk1"/>
                        </a:solidFill>
                      </a:endParaRPr>
                    </a:p>
                    <a:p>
                      <a:pPr marL="0" lvl="0" indent="0" algn="l" rtl="0">
                        <a:lnSpc>
                          <a:spcPct val="115000"/>
                        </a:lnSpc>
                        <a:spcBef>
                          <a:spcPts val="1000"/>
                        </a:spcBef>
                        <a:spcAft>
                          <a:spcPts val="1000"/>
                        </a:spcAft>
                        <a:buNone/>
                      </a:pPr>
                      <a:r>
                        <a:rPr lang="en" sz="1100">
                          <a:solidFill>
                            <a:schemeClr val="dk1"/>
                          </a:solidFill>
                        </a:rPr>
                        <a:t>5. &gt;10</a:t>
                      </a:r>
                      <a:endParaRPr sz="1100">
                        <a:solidFill>
                          <a:schemeClr val="dk1"/>
                        </a:solidFill>
                      </a:endParaRPr>
                    </a:p>
                  </a:txBody>
                  <a:tcPr marL="91425" marR="91425" marT="91425" marB="91425">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a:solidFill>
                            <a:schemeClr val="dk1"/>
                          </a:solidFill>
                        </a:rPr>
                        <a:t>1. &gt;10</a:t>
                      </a:r>
                      <a:endParaRPr sz="1100">
                        <a:solidFill>
                          <a:schemeClr val="dk1"/>
                        </a:solidFill>
                      </a:endParaRPr>
                    </a:p>
                    <a:p>
                      <a:pPr marL="0" lvl="0" indent="0" algn="l" rtl="0">
                        <a:lnSpc>
                          <a:spcPct val="115000"/>
                        </a:lnSpc>
                        <a:spcBef>
                          <a:spcPts val="1000"/>
                        </a:spcBef>
                        <a:spcAft>
                          <a:spcPts val="0"/>
                        </a:spcAft>
                        <a:buNone/>
                      </a:pPr>
                      <a:r>
                        <a:rPr lang="en" sz="1100">
                          <a:solidFill>
                            <a:schemeClr val="dk1"/>
                          </a:solidFill>
                        </a:rPr>
                        <a:t>2. &gt;10</a:t>
                      </a:r>
                      <a:endParaRPr sz="1100">
                        <a:solidFill>
                          <a:schemeClr val="dk1"/>
                        </a:solidFill>
                      </a:endParaRPr>
                    </a:p>
                    <a:p>
                      <a:pPr marL="0" lvl="0" indent="0" algn="l" rtl="0">
                        <a:lnSpc>
                          <a:spcPct val="115000"/>
                        </a:lnSpc>
                        <a:spcBef>
                          <a:spcPts val="1000"/>
                        </a:spcBef>
                        <a:spcAft>
                          <a:spcPts val="0"/>
                        </a:spcAft>
                        <a:buNone/>
                      </a:pPr>
                      <a:r>
                        <a:rPr lang="en" sz="1100">
                          <a:solidFill>
                            <a:schemeClr val="dk1"/>
                          </a:solidFill>
                        </a:rPr>
                        <a:t>3. &gt;10</a:t>
                      </a:r>
                      <a:endParaRPr sz="1100">
                        <a:solidFill>
                          <a:schemeClr val="dk1"/>
                        </a:solidFill>
                      </a:endParaRPr>
                    </a:p>
                    <a:p>
                      <a:pPr marL="0" lvl="0" indent="0" algn="l" rtl="0">
                        <a:lnSpc>
                          <a:spcPct val="115000"/>
                        </a:lnSpc>
                        <a:spcBef>
                          <a:spcPts val="1000"/>
                        </a:spcBef>
                        <a:spcAft>
                          <a:spcPts val="0"/>
                        </a:spcAft>
                        <a:buNone/>
                      </a:pPr>
                      <a:r>
                        <a:rPr lang="en" sz="1100">
                          <a:solidFill>
                            <a:schemeClr val="dk1"/>
                          </a:solidFill>
                        </a:rPr>
                        <a:t>4. &gt;10</a:t>
                      </a:r>
                      <a:endParaRPr sz="1100">
                        <a:solidFill>
                          <a:schemeClr val="dk1"/>
                        </a:solidFill>
                      </a:endParaRPr>
                    </a:p>
                    <a:p>
                      <a:pPr marL="0" lvl="0" indent="0" algn="l" rtl="0">
                        <a:lnSpc>
                          <a:spcPct val="115000"/>
                        </a:lnSpc>
                        <a:spcBef>
                          <a:spcPts val="1000"/>
                        </a:spcBef>
                        <a:spcAft>
                          <a:spcPts val="1000"/>
                        </a:spcAft>
                        <a:buNone/>
                      </a:pPr>
                      <a:r>
                        <a:rPr lang="en" sz="1100">
                          <a:solidFill>
                            <a:schemeClr val="dk1"/>
                          </a:solidFill>
                        </a:rPr>
                        <a:t>5. &gt;10</a:t>
                      </a:r>
                      <a:endParaRPr sz="1100">
                        <a:solidFill>
                          <a:schemeClr val="dk1"/>
                        </a:solidFill>
                      </a:endParaRPr>
                    </a:p>
                  </a:txBody>
                  <a:tcPr marL="91425" marR="91425" marT="91425" marB="91425">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extLst>
                  <a:ext uri="{0D108BD9-81ED-4DB2-BD59-A6C34878D82A}">
                    <a16:rowId xmlns:a16="http://schemas.microsoft.com/office/drawing/2014/main" val="10001"/>
                  </a:ext>
                </a:extLst>
              </a:tr>
              <a:tr h="1770225">
                <a:tc>
                  <a:txBody>
                    <a:bodyPr/>
                    <a:lstStyle/>
                    <a:p>
                      <a:pPr marL="0" lvl="0" indent="0" algn="l" rtl="0">
                        <a:spcBef>
                          <a:spcPts val="0"/>
                        </a:spcBef>
                        <a:spcAft>
                          <a:spcPts val="0"/>
                        </a:spcAft>
                        <a:buNone/>
                      </a:pPr>
                      <a:r>
                        <a:rPr lang="en" sz="1100">
                          <a:solidFill>
                            <a:schemeClr val="dk1"/>
                          </a:solidFill>
                        </a:rPr>
                        <a:t>Intentional Search</a:t>
                      </a:r>
                      <a:endParaRPr sz="1100">
                        <a:solidFill>
                          <a:schemeClr val="dk1"/>
                        </a:solidFill>
                      </a:endParaRPr>
                    </a:p>
                  </a:txBody>
                  <a:tcPr marL="91425" marR="91425" marT="91425" marB="91425">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a:solidFill>
                            <a:schemeClr val="dk1"/>
                          </a:solidFill>
                        </a:rPr>
                        <a:t>1.Philadelphia boutique</a:t>
                      </a:r>
                      <a:endParaRPr sz="1100">
                        <a:solidFill>
                          <a:schemeClr val="dk1"/>
                        </a:solidFill>
                      </a:endParaRPr>
                    </a:p>
                    <a:p>
                      <a:pPr marL="0" lvl="0" indent="0" algn="l" rtl="0">
                        <a:lnSpc>
                          <a:spcPct val="115000"/>
                        </a:lnSpc>
                        <a:spcBef>
                          <a:spcPts val="0"/>
                        </a:spcBef>
                        <a:spcAft>
                          <a:spcPts val="0"/>
                        </a:spcAft>
                        <a:buNone/>
                      </a:pPr>
                      <a:r>
                        <a:rPr lang="en" sz="1100">
                          <a:solidFill>
                            <a:schemeClr val="dk1"/>
                          </a:solidFill>
                        </a:rPr>
                        <a:t>2.Old City clothing boutique</a:t>
                      </a:r>
                      <a:endParaRPr sz="1100">
                        <a:solidFill>
                          <a:schemeClr val="dk1"/>
                        </a:solidFill>
                      </a:endParaRPr>
                    </a:p>
                    <a:p>
                      <a:pPr marL="0" lvl="0" indent="0" algn="l" rtl="0">
                        <a:lnSpc>
                          <a:spcPct val="115000"/>
                        </a:lnSpc>
                        <a:spcBef>
                          <a:spcPts val="0"/>
                        </a:spcBef>
                        <a:spcAft>
                          <a:spcPts val="0"/>
                        </a:spcAft>
                        <a:buNone/>
                      </a:pPr>
                      <a:r>
                        <a:rPr lang="en" sz="1100">
                          <a:solidFill>
                            <a:schemeClr val="dk1"/>
                          </a:solidFill>
                        </a:rPr>
                        <a:t>3.Midnight lunch </a:t>
                      </a:r>
                      <a:endParaRPr sz="1100">
                        <a:solidFill>
                          <a:schemeClr val="dk1"/>
                        </a:solidFill>
                      </a:endParaRPr>
                    </a:p>
                    <a:p>
                      <a:pPr marL="0" lvl="0" indent="0" algn="l" rtl="0">
                        <a:lnSpc>
                          <a:spcPct val="115000"/>
                        </a:lnSpc>
                        <a:spcBef>
                          <a:spcPts val="0"/>
                        </a:spcBef>
                        <a:spcAft>
                          <a:spcPts val="0"/>
                        </a:spcAft>
                        <a:buNone/>
                      </a:pPr>
                      <a:r>
                        <a:rPr lang="en" sz="1100">
                          <a:solidFill>
                            <a:schemeClr val="dk1"/>
                          </a:solidFill>
                        </a:rPr>
                        <a:t>4.Fine art gallery Old City</a:t>
                      </a:r>
                      <a:endParaRPr sz="1100">
                        <a:solidFill>
                          <a:schemeClr val="dk1"/>
                        </a:solidFill>
                      </a:endParaRPr>
                    </a:p>
                    <a:p>
                      <a:pPr marL="0" lvl="0" indent="0" algn="l" rtl="0">
                        <a:lnSpc>
                          <a:spcPct val="115000"/>
                        </a:lnSpc>
                        <a:spcBef>
                          <a:spcPts val="0"/>
                        </a:spcBef>
                        <a:spcAft>
                          <a:spcPts val="0"/>
                        </a:spcAft>
                        <a:buNone/>
                      </a:pPr>
                      <a:r>
                        <a:rPr lang="en" sz="1100">
                          <a:solidFill>
                            <a:schemeClr val="dk1"/>
                          </a:solidFill>
                        </a:rPr>
                        <a:t>5. Boutique on 3rd street Philly</a:t>
                      </a:r>
                      <a:endParaRPr>
                        <a:solidFill>
                          <a:schemeClr val="dk1"/>
                        </a:solidFill>
                      </a:endParaRPr>
                    </a:p>
                  </a:txBody>
                  <a:tcPr marL="91425" marR="91425" marT="91425" marB="91425">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a:solidFill>
                            <a:schemeClr val="dk1"/>
                          </a:solidFill>
                        </a:rPr>
                        <a:t>1. &gt;10</a:t>
                      </a:r>
                      <a:endParaRPr sz="1100">
                        <a:solidFill>
                          <a:schemeClr val="dk1"/>
                        </a:solidFill>
                      </a:endParaRPr>
                    </a:p>
                    <a:p>
                      <a:pPr marL="0" lvl="0" indent="0" algn="l" rtl="0">
                        <a:lnSpc>
                          <a:spcPct val="115000"/>
                        </a:lnSpc>
                        <a:spcBef>
                          <a:spcPts val="1000"/>
                        </a:spcBef>
                        <a:spcAft>
                          <a:spcPts val="0"/>
                        </a:spcAft>
                        <a:buNone/>
                      </a:pPr>
                      <a:r>
                        <a:rPr lang="en" sz="1100">
                          <a:solidFill>
                            <a:schemeClr val="dk1"/>
                          </a:solidFill>
                        </a:rPr>
                        <a:t>2. &gt;10</a:t>
                      </a:r>
                      <a:endParaRPr sz="1100">
                        <a:solidFill>
                          <a:schemeClr val="dk1"/>
                        </a:solidFill>
                      </a:endParaRPr>
                    </a:p>
                    <a:p>
                      <a:pPr marL="0" lvl="0" indent="0" algn="l" rtl="0">
                        <a:lnSpc>
                          <a:spcPct val="115000"/>
                        </a:lnSpc>
                        <a:spcBef>
                          <a:spcPts val="1000"/>
                        </a:spcBef>
                        <a:spcAft>
                          <a:spcPts val="0"/>
                        </a:spcAft>
                        <a:buNone/>
                      </a:pPr>
                      <a:r>
                        <a:rPr lang="en" sz="1100">
                          <a:solidFill>
                            <a:schemeClr val="dk1"/>
                          </a:solidFill>
                        </a:rPr>
                        <a:t>3. &gt;10</a:t>
                      </a:r>
                      <a:endParaRPr sz="1100">
                        <a:solidFill>
                          <a:schemeClr val="dk1"/>
                        </a:solidFill>
                      </a:endParaRPr>
                    </a:p>
                    <a:p>
                      <a:pPr marL="0" lvl="0" indent="0" algn="l" rtl="0">
                        <a:lnSpc>
                          <a:spcPct val="115000"/>
                        </a:lnSpc>
                        <a:spcBef>
                          <a:spcPts val="1000"/>
                        </a:spcBef>
                        <a:spcAft>
                          <a:spcPts val="0"/>
                        </a:spcAft>
                        <a:buNone/>
                      </a:pPr>
                      <a:r>
                        <a:rPr lang="en" sz="1100">
                          <a:solidFill>
                            <a:schemeClr val="dk1"/>
                          </a:solidFill>
                        </a:rPr>
                        <a:t>4. &gt;10</a:t>
                      </a:r>
                      <a:endParaRPr sz="1100">
                        <a:solidFill>
                          <a:schemeClr val="dk1"/>
                        </a:solidFill>
                      </a:endParaRPr>
                    </a:p>
                    <a:p>
                      <a:pPr marL="0" lvl="0" indent="0" algn="l" rtl="0">
                        <a:lnSpc>
                          <a:spcPct val="115000"/>
                        </a:lnSpc>
                        <a:spcBef>
                          <a:spcPts val="1000"/>
                        </a:spcBef>
                        <a:spcAft>
                          <a:spcPts val="1000"/>
                        </a:spcAft>
                        <a:buNone/>
                      </a:pPr>
                      <a:r>
                        <a:rPr lang="en" sz="1100">
                          <a:solidFill>
                            <a:schemeClr val="dk1"/>
                          </a:solidFill>
                        </a:rPr>
                        <a:t>5. &gt;10</a:t>
                      </a:r>
                      <a:endParaRPr/>
                    </a:p>
                  </a:txBody>
                  <a:tcPr marL="91425" marR="91425" marT="91425" marB="91425">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a:solidFill>
                            <a:schemeClr val="dk1"/>
                          </a:solidFill>
                        </a:rPr>
                        <a:t>1. &gt;10</a:t>
                      </a:r>
                      <a:endParaRPr sz="1100">
                        <a:solidFill>
                          <a:schemeClr val="dk1"/>
                        </a:solidFill>
                      </a:endParaRPr>
                    </a:p>
                    <a:p>
                      <a:pPr marL="0" lvl="0" indent="0" algn="l" rtl="0">
                        <a:lnSpc>
                          <a:spcPct val="115000"/>
                        </a:lnSpc>
                        <a:spcBef>
                          <a:spcPts val="1000"/>
                        </a:spcBef>
                        <a:spcAft>
                          <a:spcPts val="0"/>
                        </a:spcAft>
                        <a:buNone/>
                      </a:pPr>
                      <a:r>
                        <a:rPr lang="en" sz="1100">
                          <a:solidFill>
                            <a:schemeClr val="dk1"/>
                          </a:solidFill>
                        </a:rPr>
                        <a:t>2. &gt;10</a:t>
                      </a:r>
                      <a:endParaRPr sz="1100">
                        <a:solidFill>
                          <a:schemeClr val="dk1"/>
                        </a:solidFill>
                      </a:endParaRPr>
                    </a:p>
                    <a:p>
                      <a:pPr marL="0" lvl="0" indent="0" algn="l" rtl="0">
                        <a:lnSpc>
                          <a:spcPct val="115000"/>
                        </a:lnSpc>
                        <a:spcBef>
                          <a:spcPts val="1000"/>
                        </a:spcBef>
                        <a:spcAft>
                          <a:spcPts val="0"/>
                        </a:spcAft>
                        <a:buNone/>
                      </a:pPr>
                      <a:r>
                        <a:rPr lang="en" sz="1100">
                          <a:solidFill>
                            <a:schemeClr val="dk1"/>
                          </a:solidFill>
                        </a:rPr>
                        <a:t>3. &gt;10</a:t>
                      </a:r>
                      <a:endParaRPr sz="1100">
                        <a:solidFill>
                          <a:schemeClr val="dk1"/>
                        </a:solidFill>
                      </a:endParaRPr>
                    </a:p>
                    <a:p>
                      <a:pPr marL="0" lvl="0" indent="0" algn="l" rtl="0">
                        <a:lnSpc>
                          <a:spcPct val="115000"/>
                        </a:lnSpc>
                        <a:spcBef>
                          <a:spcPts val="1000"/>
                        </a:spcBef>
                        <a:spcAft>
                          <a:spcPts val="0"/>
                        </a:spcAft>
                        <a:buNone/>
                      </a:pPr>
                      <a:r>
                        <a:rPr lang="en" sz="1100">
                          <a:solidFill>
                            <a:schemeClr val="dk1"/>
                          </a:solidFill>
                        </a:rPr>
                        <a:t>4. &gt;10</a:t>
                      </a:r>
                      <a:endParaRPr sz="1100">
                        <a:solidFill>
                          <a:schemeClr val="dk1"/>
                        </a:solidFill>
                      </a:endParaRPr>
                    </a:p>
                    <a:p>
                      <a:pPr marL="0" lvl="0" indent="0" algn="l" rtl="0">
                        <a:lnSpc>
                          <a:spcPct val="115000"/>
                        </a:lnSpc>
                        <a:spcBef>
                          <a:spcPts val="1000"/>
                        </a:spcBef>
                        <a:spcAft>
                          <a:spcPts val="1000"/>
                        </a:spcAft>
                        <a:buNone/>
                      </a:pPr>
                      <a:r>
                        <a:rPr lang="en" sz="1100">
                          <a:solidFill>
                            <a:schemeClr val="dk1"/>
                          </a:solidFill>
                        </a:rPr>
                        <a:t>5. &gt;10</a:t>
                      </a:r>
                      <a:endParaRPr/>
                    </a:p>
                  </a:txBody>
                  <a:tcPr marL="91425" marR="91425" marT="91425" marB="91425">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30"/>
          <p:cNvPicPr preferRelativeResize="0"/>
          <p:nvPr/>
        </p:nvPicPr>
        <p:blipFill>
          <a:blip r:embed="rId3">
            <a:alphaModFix/>
          </a:blip>
          <a:stretch>
            <a:fillRect/>
          </a:stretch>
        </p:blipFill>
        <p:spPr>
          <a:xfrm>
            <a:off x="0" y="0"/>
            <a:ext cx="9131766"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5"/>
        <p:cNvGrpSpPr/>
        <p:nvPr/>
      </p:nvGrpSpPr>
      <p:grpSpPr>
        <a:xfrm>
          <a:off x="0" y="0"/>
          <a:ext cx="0" cy="0"/>
          <a:chOff x="0" y="0"/>
          <a:chExt cx="0" cy="0"/>
        </a:xfrm>
      </p:grpSpPr>
      <p:pic>
        <p:nvPicPr>
          <p:cNvPr id="206" name="Google Shape;206;p31"/>
          <p:cNvPicPr preferRelativeResize="0"/>
          <p:nvPr/>
        </p:nvPicPr>
        <p:blipFill>
          <a:blip r:embed="rId4">
            <a:alphaModFix/>
          </a:blip>
          <a:stretch>
            <a:fillRect/>
          </a:stretch>
        </p:blipFill>
        <p:spPr>
          <a:xfrm flipH="1">
            <a:off x="4574450" y="-87226"/>
            <a:ext cx="4569549" cy="5230726"/>
          </a:xfrm>
          <a:prstGeom prst="rect">
            <a:avLst/>
          </a:prstGeom>
          <a:noFill/>
          <a:ln>
            <a:noFill/>
          </a:ln>
        </p:spPr>
      </p:pic>
      <p:pic>
        <p:nvPicPr>
          <p:cNvPr id="207" name="Google Shape;207;p31"/>
          <p:cNvPicPr preferRelativeResize="0"/>
          <p:nvPr/>
        </p:nvPicPr>
        <p:blipFill>
          <a:blip r:embed="rId4">
            <a:alphaModFix/>
          </a:blip>
          <a:stretch>
            <a:fillRect/>
          </a:stretch>
        </p:blipFill>
        <p:spPr>
          <a:xfrm>
            <a:off x="0" y="-87226"/>
            <a:ext cx="4569549" cy="5230726"/>
          </a:xfrm>
          <a:prstGeom prst="rect">
            <a:avLst/>
          </a:prstGeom>
          <a:noFill/>
          <a:ln>
            <a:noFill/>
          </a:ln>
        </p:spPr>
      </p:pic>
      <p:sp>
        <p:nvSpPr>
          <p:cNvPr id="208" name="Google Shape;208;p31"/>
          <p:cNvSpPr txBox="1">
            <a:spLocks noGrp="1"/>
          </p:cNvSpPr>
          <p:nvPr>
            <p:ph type="ctrTitle"/>
          </p:nvPr>
        </p:nvSpPr>
        <p:spPr>
          <a:xfrm>
            <a:off x="311708" y="8207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solidFill>
                  <a:schemeClr val="lt1"/>
                </a:solidFill>
                <a:highlight>
                  <a:schemeClr val="accent4"/>
                </a:highlight>
              </a:rPr>
              <a:t>Competitor Analysis</a:t>
            </a:r>
            <a:endParaRPr>
              <a:solidFill>
                <a:schemeClr val="lt1"/>
              </a:solidFill>
              <a:highlight>
                <a:schemeClr val="accent4"/>
              </a:highlight>
            </a:endParaRPr>
          </a:p>
        </p:txBody>
      </p:sp>
      <p:sp>
        <p:nvSpPr>
          <p:cNvPr id="209" name="Google Shape;209;p31"/>
          <p:cNvSpPr/>
          <p:nvPr/>
        </p:nvSpPr>
        <p:spPr>
          <a:xfrm>
            <a:off x="4207100" y="4447950"/>
            <a:ext cx="530700" cy="6132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2"/>
          <p:cNvSpPr txBox="1">
            <a:spLocks noGrp="1"/>
          </p:cNvSpPr>
          <p:nvPr>
            <p:ph type="title"/>
          </p:nvPr>
        </p:nvSpPr>
        <p:spPr>
          <a:xfrm>
            <a:off x="2216700" y="126775"/>
            <a:ext cx="3796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a:solidFill>
                  <a:schemeClr val="lt1"/>
                </a:solidFill>
                <a:highlight>
                  <a:schemeClr val="accent4"/>
                </a:highlight>
              </a:rPr>
              <a:t>Competitor Analysis</a:t>
            </a:r>
            <a:endParaRPr sz="3020">
              <a:solidFill>
                <a:schemeClr val="lt1"/>
              </a:solidFill>
              <a:highlight>
                <a:schemeClr val="accent4"/>
              </a:highlight>
            </a:endParaRPr>
          </a:p>
        </p:txBody>
      </p:sp>
      <p:pic>
        <p:nvPicPr>
          <p:cNvPr id="215" name="Google Shape;215;p32"/>
          <p:cNvPicPr preferRelativeResize="0"/>
          <p:nvPr/>
        </p:nvPicPr>
        <p:blipFill>
          <a:blip r:embed="rId3">
            <a:alphaModFix/>
          </a:blip>
          <a:stretch>
            <a:fillRect/>
          </a:stretch>
        </p:blipFill>
        <p:spPr>
          <a:xfrm>
            <a:off x="311700" y="126775"/>
            <a:ext cx="1894900" cy="1447650"/>
          </a:xfrm>
          <a:prstGeom prst="rect">
            <a:avLst/>
          </a:prstGeom>
          <a:noFill/>
          <a:ln>
            <a:noFill/>
          </a:ln>
        </p:spPr>
      </p:pic>
      <p:sp>
        <p:nvSpPr>
          <p:cNvPr id="216" name="Google Shape;216;p32"/>
          <p:cNvSpPr txBox="1"/>
          <p:nvPr/>
        </p:nvSpPr>
        <p:spPr>
          <a:xfrm>
            <a:off x="2282800" y="680575"/>
            <a:ext cx="4993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u="sng">
                <a:solidFill>
                  <a:schemeClr val="hlink"/>
                </a:solidFill>
                <a:hlinkClick r:id="rId4"/>
              </a:rPr>
              <a:t>https://moonandarrow.com/collections/apparel-accessories</a:t>
            </a:r>
            <a:endParaRPr>
              <a:solidFill>
                <a:schemeClr val="dk1"/>
              </a:solidFill>
            </a:endParaRPr>
          </a:p>
        </p:txBody>
      </p:sp>
      <p:sp>
        <p:nvSpPr>
          <p:cNvPr id="217" name="Google Shape;217;p32"/>
          <p:cNvSpPr txBox="1"/>
          <p:nvPr/>
        </p:nvSpPr>
        <p:spPr>
          <a:xfrm>
            <a:off x="128150" y="1630975"/>
            <a:ext cx="51129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a:solidFill>
                  <a:schemeClr val="dk1"/>
                </a:solidFill>
              </a:rPr>
              <a:t>“A socially-responsible and environmentally conscious boutique for handmade and vintage jewelry, clothing, accessories, home-furnishings, decor, and apothecary”</a:t>
            </a:r>
            <a:endParaRPr i="1">
              <a:solidFill>
                <a:schemeClr val="dk1"/>
              </a:solidFill>
            </a:endParaRPr>
          </a:p>
        </p:txBody>
      </p:sp>
      <p:pic>
        <p:nvPicPr>
          <p:cNvPr id="218" name="Google Shape;218;p32"/>
          <p:cNvPicPr preferRelativeResize="0"/>
          <p:nvPr/>
        </p:nvPicPr>
        <p:blipFill>
          <a:blip r:embed="rId5">
            <a:alphaModFix/>
          </a:blip>
          <a:stretch>
            <a:fillRect/>
          </a:stretch>
        </p:blipFill>
        <p:spPr>
          <a:xfrm>
            <a:off x="182725" y="2455375"/>
            <a:ext cx="4753725" cy="2369904"/>
          </a:xfrm>
          <a:prstGeom prst="rect">
            <a:avLst/>
          </a:prstGeom>
          <a:noFill/>
          <a:ln>
            <a:noFill/>
          </a:ln>
        </p:spPr>
      </p:pic>
      <p:pic>
        <p:nvPicPr>
          <p:cNvPr id="219" name="Google Shape;219;p32"/>
          <p:cNvPicPr preferRelativeResize="0"/>
          <p:nvPr/>
        </p:nvPicPr>
        <p:blipFill>
          <a:blip r:embed="rId6">
            <a:alphaModFix/>
          </a:blip>
          <a:stretch>
            <a:fillRect/>
          </a:stretch>
        </p:blipFill>
        <p:spPr>
          <a:xfrm>
            <a:off x="5093300" y="3165250"/>
            <a:ext cx="3796591" cy="1662025"/>
          </a:xfrm>
          <a:prstGeom prst="rect">
            <a:avLst/>
          </a:prstGeom>
          <a:noFill/>
          <a:ln>
            <a:noFill/>
          </a:ln>
        </p:spPr>
      </p:pic>
      <p:sp>
        <p:nvSpPr>
          <p:cNvPr id="220" name="Google Shape;220;p32"/>
          <p:cNvSpPr txBox="1"/>
          <p:nvPr/>
        </p:nvSpPr>
        <p:spPr>
          <a:xfrm>
            <a:off x="4936450" y="1107875"/>
            <a:ext cx="3796500" cy="22104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chemeClr val="dk1"/>
              </a:buClr>
              <a:buSzPts val="1600"/>
              <a:buChar char="●"/>
            </a:pPr>
            <a:r>
              <a:rPr lang="en" sz="1600">
                <a:solidFill>
                  <a:schemeClr val="dk1"/>
                </a:solidFill>
              </a:rPr>
              <a:t>Minimalistic Modern aesthetic</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Focus on in-store selling</a:t>
            </a:r>
            <a:endParaRPr sz="1600">
              <a:solidFill>
                <a:schemeClr val="dk1"/>
              </a:solidFill>
            </a:endParaRPr>
          </a:p>
          <a:p>
            <a:pPr marL="457200" marR="0" lvl="0" indent="-330200" algn="l" rtl="0">
              <a:lnSpc>
                <a:spcPct val="115000"/>
              </a:lnSpc>
              <a:spcBef>
                <a:spcPts val="0"/>
              </a:spcBef>
              <a:spcAft>
                <a:spcPts val="0"/>
              </a:spcAft>
              <a:buClr>
                <a:schemeClr val="dk1"/>
              </a:buClr>
              <a:buSzPts val="1600"/>
              <a:buChar char="●"/>
            </a:pPr>
            <a:r>
              <a:rPr lang="en" sz="1600">
                <a:solidFill>
                  <a:schemeClr val="dk1"/>
                </a:solidFill>
              </a:rPr>
              <a:t>Has a strong community of consumers</a:t>
            </a:r>
            <a:endParaRPr sz="1600">
              <a:solidFill>
                <a:schemeClr val="dk1"/>
              </a:solidFill>
            </a:endParaRPr>
          </a:p>
          <a:p>
            <a:pPr marL="457200" marR="0" lvl="0" indent="-330200" algn="l" rtl="0">
              <a:lnSpc>
                <a:spcPct val="115000"/>
              </a:lnSpc>
              <a:spcBef>
                <a:spcPts val="0"/>
              </a:spcBef>
              <a:spcAft>
                <a:spcPts val="0"/>
              </a:spcAft>
              <a:buClr>
                <a:schemeClr val="dk1"/>
              </a:buClr>
              <a:buSzPts val="1600"/>
              <a:buChar char="●"/>
            </a:pPr>
            <a:r>
              <a:rPr lang="en" sz="1600">
                <a:solidFill>
                  <a:schemeClr val="dk1"/>
                </a:solidFill>
              </a:rPr>
              <a:t>Well-crafted site</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Interpersonal</a:t>
            </a:r>
            <a:endParaRPr sz="1600">
              <a:solidFill>
                <a:schemeClr val="dk1"/>
              </a:solidFill>
            </a:endParaRPr>
          </a:p>
          <a:p>
            <a:pPr marL="457200" marR="0" lvl="0" indent="-330200" algn="l" rtl="0">
              <a:lnSpc>
                <a:spcPct val="115000"/>
              </a:lnSpc>
              <a:spcBef>
                <a:spcPts val="0"/>
              </a:spcBef>
              <a:spcAft>
                <a:spcPts val="0"/>
              </a:spcAft>
              <a:buClr>
                <a:schemeClr val="dk1"/>
              </a:buClr>
              <a:buSzPts val="1600"/>
              <a:buChar char="●"/>
            </a:pPr>
            <a:r>
              <a:rPr lang="en" sz="1600">
                <a:solidFill>
                  <a:schemeClr val="dk1"/>
                </a:solidFill>
              </a:rPr>
              <a:t>Connects with other local retailers </a:t>
            </a:r>
            <a:endParaRPr sz="1600">
              <a:solidFill>
                <a:schemeClr val="dk1"/>
              </a:solidFill>
            </a:endParaRPr>
          </a:p>
          <a:p>
            <a:pPr marL="457200" marR="0" lvl="0" indent="0" algn="l" rtl="0">
              <a:lnSpc>
                <a:spcPct val="115000"/>
              </a:lnSpc>
              <a:spcBef>
                <a:spcPts val="0"/>
              </a:spcBef>
              <a:spcAft>
                <a:spcPts val="0"/>
              </a:spcAft>
              <a:buNone/>
            </a:pPr>
            <a:r>
              <a:rPr lang="en" sz="1600">
                <a:solidFill>
                  <a:schemeClr val="dk1"/>
                </a:solidFill>
              </a:rPr>
              <a:t>through “visiting artists”</a:t>
            </a:r>
            <a:endParaRPr sz="1600">
              <a:solidFill>
                <a:schemeClr val="dk1"/>
              </a:solidFill>
            </a:endParaRPr>
          </a:p>
          <a:p>
            <a:pPr marL="0" lvl="0" indent="0" algn="l" rtl="0">
              <a:spcBef>
                <a:spcPts val="0"/>
              </a:spcBef>
              <a:spcAft>
                <a:spcPts val="0"/>
              </a:spcAft>
              <a:buNone/>
            </a:pPr>
            <a:endParaRPr sz="1000">
              <a:highlight>
                <a:srgbClr val="F2F2F2"/>
              </a:highligh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67" name="Google Shape;67;p15"/>
          <p:cNvPicPr preferRelativeResize="0"/>
          <p:nvPr/>
        </p:nvPicPr>
        <p:blipFill>
          <a:blip r:embed="rId3">
            <a:alphaModFix/>
          </a:blip>
          <a:stretch>
            <a:fillRect/>
          </a:stretch>
        </p:blipFill>
        <p:spPr>
          <a:xfrm rot="-5400000">
            <a:off x="2016215" y="-249590"/>
            <a:ext cx="4349575" cy="5490275"/>
          </a:xfrm>
          <a:prstGeom prst="rect">
            <a:avLst/>
          </a:prstGeom>
          <a:noFill/>
          <a:ln>
            <a:noFill/>
          </a:ln>
        </p:spPr>
      </p:pic>
      <p:sp>
        <p:nvSpPr>
          <p:cNvPr id="68" name="Google Shape;68;p15"/>
          <p:cNvSpPr txBox="1">
            <a:spLocks noGrp="1"/>
          </p:cNvSpPr>
          <p:nvPr>
            <p:ph type="ctrTitle"/>
          </p:nvPr>
        </p:nvSpPr>
        <p:spPr>
          <a:xfrm>
            <a:off x="2024225" y="726375"/>
            <a:ext cx="5045700" cy="6120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highlight>
                  <a:schemeClr val="lt1"/>
                </a:highlight>
              </a:rPr>
              <a:t>Agenda:</a:t>
            </a:r>
            <a:endParaRPr>
              <a:highlight>
                <a:schemeClr val="lt1"/>
              </a:highlight>
            </a:endParaRPr>
          </a:p>
        </p:txBody>
      </p:sp>
      <p:sp>
        <p:nvSpPr>
          <p:cNvPr id="69" name="Google Shape;69;p15"/>
          <p:cNvSpPr txBox="1"/>
          <p:nvPr/>
        </p:nvSpPr>
        <p:spPr>
          <a:xfrm>
            <a:off x="2051900" y="1495475"/>
            <a:ext cx="5081400" cy="2770500"/>
          </a:xfrm>
          <a:prstGeom prst="rect">
            <a:avLst/>
          </a:prstGeom>
          <a:noFill/>
          <a:ln>
            <a:noFill/>
          </a:ln>
        </p:spPr>
        <p:txBody>
          <a:bodyPr spcFirstLastPara="1" wrap="square" lIns="91425" tIns="91425" rIns="91425" bIns="91425" anchor="t" anchorCtr="0">
            <a:spAutoFit/>
          </a:bodyPr>
          <a:lstStyle/>
          <a:p>
            <a:pPr marL="457200" lvl="0" indent="-361950" algn="just" rtl="0">
              <a:spcBef>
                <a:spcPts val="0"/>
              </a:spcBef>
              <a:spcAft>
                <a:spcPts val="0"/>
              </a:spcAft>
              <a:buClr>
                <a:schemeClr val="dk1"/>
              </a:buClr>
              <a:buSzPts val="2100"/>
              <a:buAutoNum type="arabicParenR"/>
            </a:pPr>
            <a:r>
              <a:rPr lang="en" sz="2100">
                <a:solidFill>
                  <a:schemeClr val="dk1"/>
                </a:solidFill>
                <a:highlight>
                  <a:schemeClr val="lt1"/>
                </a:highlight>
              </a:rPr>
              <a:t>Company overview</a:t>
            </a:r>
            <a:endParaRPr sz="2100">
              <a:solidFill>
                <a:schemeClr val="dk1"/>
              </a:solidFill>
              <a:highlight>
                <a:schemeClr val="lt1"/>
              </a:highlight>
            </a:endParaRPr>
          </a:p>
          <a:p>
            <a:pPr marL="457200" lvl="0" indent="-361950" algn="just" rtl="0">
              <a:spcBef>
                <a:spcPts val="0"/>
              </a:spcBef>
              <a:spcAft>
                <a:spcPts val="0"/>
              </a:spcAft>
              <a:buClr>
                <a:schemeClr val="dk1"/>
              </a:buClr>
              <a:buSzPts val="2100"/>
              <a:buAutoNum type="arabicParenR"/>
            </a:pPr>
            <a:r>
              <a:rPr lang="en" sz="2100">
                <a:solidFill>
                  <a:schemeClr val="dk1"/>
                </a:solidFill>
                <a:highlight>
                  <a:schemeClr val="lt1"/>
                </a:highlight>
              </a:rPr>
              <a:t>Critique of digital presence</a:t>
            </a:r>
            <a:endParaRPr sz="2100">
              <a:solidFill>
                <a:schemeClr val="dk1"/>
              </a:solidFill>
              <a:highlight>
                <a:schemeClr val="lt1"/>
              </a:highlight>
            </a:endParaRPr>
          </a:p>
          <a:p>
            <a:pPr marL="457200" lvl="0" indent="-361950" algn="just" rtl="0">
              <a:spcBef>
                <a:spcPts val="0"/>
              </a:spcBef>
              <a:spcAft>
                <a:spcPts val="0"/>
              </a:spcAft>
              <a:buClr>
                <a:schemeClr val="dk1"/>
              </a:buClr>
              <a:buSzPts val="2100"/>
              <a:buAutoNum type="arabicParenR"/>
            </a:pPr>
            <a:r>
              <a:rPr lang="en" sz="2100">
                <a:solidFill>
                  <a:schemeClr val="dk1"/>
                </a:solidFill>
                <a:highlight>
                  <a:schemeClr val="lt1"/>
                </a:highlight>
              </a:rPr>
              <a:t>Competitor Analysis</a:t>
            </a:r>
            <a:endParaRPr sz="2100">
              <a:solidFill>
                <a:schemeClr val="dk1"/>
              </a:solidFill>
              <a:highlight>
                <a:schemeClr val="lt1"/>
              </a:highlight>
            </a:endParaRPr>
          </a:p>
          <a:p>
            <a:pPr marL="457200" lvl="0" indent="-361950" algn="just" rtl="0">
              <a:spcBef>
                <a:spcPts val="0"/>
              </a:spcBef>
              <a:spcAft>
                <a:spcPts val="0"/>
              </a:spcAft>
              <a:buClr>
                <a:schemeClr val="dk1"/>
              </a:buClr>
              <a:buSzPts val="2100"/>
              <a:buAutoNum type="arabicParenR"/>
            </a:pPr>
            <a:r>
              <a:rPr lang="en" sz="2100">
                <a:solidFill>
                  <a:schemeClr val="dk1"/>
                </a:solidFill>
                <a:highlight>
                  <a:schemeClr val="lt1"/>
                </a:highlight>
              </a:rPr>
              <a:t>Statement of objectives</a:t>
            </a:r>
            <a:endParaRPr sz="2100">
              <a:solidFill>
                <a:schemeClr val="dk1"/>
              </a:solidFill>
              <a:highlight>
                <a:schemeClr val="lt1"/>
              </a:highlight>
            </a:endParaRPr>
          </a:p>
          <a:p>
            <a:pPr marL="457200" lvl="0" indent="-361950" algn="just" rtl="0">
              <a:spcBef>
                <a:spcPts val="0"/>
              </a:spcBef>
              <a:spcAft>
                <a:spcPts val="0"/>
              </a:spcAft>
              <a:buClr>
                <a:schemeClr val="dk1"/>
              </a:buClr>
              <a:buSzPts val="2100"/>
              <a:buAutoNum type="arabicParenR"/>
            </a:pPr>
            <a:r>
              <a:rPr lang="en" sz="2100">
                <a:solidFill>
                  <a:schemeClr val="dk1"/>
                </a:solidFill>
                <a:highlight>
                  <a:schemeClr val="lt1"/>
                </a:highlight>
              </a:rPr>
              <a:t>New Digital Marketing Strategy</a:t>
            </a:r>
            <a:endParaRPr sz="2100">
              <a:solidFill>
                <a:schemeClr val="dk1"/>
              </a:solidFill>
              <a:highlight>
                <a:schemeClr val="lt1"/>
              </a:highlight>
            </a:endParaRPr>
          </a:p>
          <a:p>
            <a:pPr marL="457200" lvl="0" indent="-361950" algn="just" rtl="0">
              <a:spcBef>
                <a:spcPts val="0"/>
              </a:spcBef>
              <a:spcAft>
                <a:spcPts val="0"/>
              </a:spcAft>
              <a:buClr>
                <a:schemeClr val="dk1"/>
              </a:buClr>
              <a:buSzPts val="2100"/>
              <a:buAutoNum type="arabicParenR"/>
            </a:pPr>
            <a:r>
              <a:rPr lang="en" sz="2100">
                <a:solidFill>
                  <a:schemeClr val="dk1"/>
                </a:solidFill>
                <a:highlight>
                  <a:schemeClr val="lt1"/>
                </a:highlight>
              </a:rPr>
              <a:t>Implementation plan</a:t>
            </a:r>
            <a:endParaRPr sz="2100">
              <a:solidFill>
                <a:schemeClr val="dk1"/>
              </a:solidFill>
              <a:highlight>
                <a:schemeClr val="lt1"/>
              </a:highlight>
            </a:endParaRPr>
          </a:p>
          <a:p>
            <a:pPr marL="457200" lvl="0" indent="-361950" algn="just" rtl="0">
              <a:spcBef>
                <a:spcPts val="0"/>
              </a:spcBef>
              <a:spcAft>
                <a:spcPts val="0"/>
              </a:spcAft>
              <a:buClr>
                <a:schemeClr val="dk1"/>
              </a:buClr>
              <a:buSzPts val="2100"/>
              <a:buAutoNum type="arabicParenR"/>
            </a:pPr>
            <a:r>
              <a:rPr lang="en" sz="2100">
                <a:solidFill>
                  <a:schemeClr val="dk1"/>
                </a:solidFill>
                <a:highlight>
                  <a:schemeClr val="lt1"/>
                </a:highlight>
              </a:rPr>
              <a:t>Overall value to client</a:t>
            </a:r>
            <a:endParaRPr sz="2100">
              <a:solidFill>
                <a:schemeClr val="dk1"/>
              </a:solidFill>
              <a:highlight>
                <a:schemeClr val="lt1"/>
              </a:highlight>
            </a:endParaRPr>
          </a:p>
          <a:p>
            <a:pPr marL="457200" lvl="0" indent="-361950" algn="just" rtl="0">
              <a:spcBef>
                <a:spcPts val="0"/>
              </a:spcBef>
              <a:spcAft>
                <a:spcPts val="0"/>
              </a:spcAft>
              <a:buClr>
                <a:schemeClr val="dk1"/>
              </a:buClr>
              <a:buSzPts val="2100"/>
              <a:buAutoNum type="arabicParenR"/>
            </a:pPr>
            <a:r>
              <a:rPr lang="en" sz="2100">
                <a:solidFill>
                  <a:schemeClr val="dk1"/>
                </a:solidFill>
                <a:highlight>
                  <a:schemeClr val="lt1"/>
                </a:highlight>
              </a:rPr>
              <a:t>Campaign Schedule</a:t>
            </a:r>
            <a:endParaRPr sz="2100">
              <a:solidFill>
                <a:schemeClr val="dk1"/>
              </a:solidFill>
              <a:highlight>
                <a:schemeClr val="lt1"/>
              </a:high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chemeClr val="accent4"/>
                </a:solidFill>
              </a:rPr>
              <a:t>Competitor Website</a:t>
            </a:r>
            <a:r>
              <a:rPr lang="en"/>
              <a:t> - </a:t>
            </a:r>
            <a:r>
              <a:rPr lang="en" sz="1100" u="sng">
                <a:solidFill>
                  <a:schemeClr val="accent5"/>
                </a:solidFill>
                <a:hlinkClick r:id="rId3">
                  <a:extLst>
                    <a:ext uri="{A12FA001-AC4F-418D-AE19-62706E023703}">
                      <ahyp:hlinkClr xmlns:ahyp="http://schemas.microsoft.com/office/drawing/2018/hyperlinkcolor" val="tx"/>
                    </a:ext>
                  </a:extLst>
                </a:hlinkClick>
              </a:rPr>
              <a:t>https://moonandarrow.com/collections/apparel-accessories</a:t>
            </a:r>
            <a:endParaRPr sz="1400"/>
          </a:p>
          <a:p>
            <a:pPr marL="0" lvl="0" indent="0" algn="l" rtl="0">
              <a:spcBef>
                <a:spcPts val="0"/>
              </a:spcBef>
              <a:spcAft>
                <a:spcPts val="0"/>
              </a:spcAft>
              <a:buNone/>
            </a:pPr>
            <a:endParaRPr/>
          </a:p>
        </p:txBody>
      </p:sp>
      <p:sp>
        <p:nvSpPr>
          <p:cNvPr id="226" name="Google Shape;226;p3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dk1"/>
                </a:solidFill>
              </a:rPr>
              <a:t>Moon + Arrow</a:t>
            </a:r>
            <a:endParaRPr>
              <a:solidFill>
                <a:schemeClr val="dk1"/>
              </a:solidFill>
            </a:endParaRPr>
          </a:p>
          <a:p>
            <a:pPr marL="457200" lvl="0" indent="-342900" algn="l" rtl="0">
              <a:spcBef>
                <a:spcPts val="1200"/>
              </a:spcBef>
              <a:spcAft>
                <a:spcPts val="0"/>
              </a:spcAft>
              <a:buClr>
                <a:schemeClr val="dk1"/>
              </a:buClr>
              <a:buSzPts val="1800"/>
              <a:buChar char="●"/>
            </a:pPr>
            <a:r>
              <a:rPr lang="en">
                <a:solidFill>
                  <a:schemeClr val="dk1"/>
                </a:solidFill>
              </a:rPr>
              <a:t>Site is more pleasing to the eye with minimalistic, simple design</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Photos are more cohesive</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Displays in-depth brand values and philosophy</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Feels more intimate and purposeful than Midnight Lunch</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Connects more with local artists and vendors</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Has </a:t>
            </a:r>
            <a:r>
              <a:rPr lang="en" u="sng">
                <a:solidFill>
                  <a:schemeClr val="dk1"/>
                </a:solidFill>
              </a:rPr>
              <a:t>connection</a:t>
            </a:r>
            <a:r>
              <a:rPr lang="en">
                <a:solidFill>
                  <a:schemeClr val="dk1"/>
                </a:solidFill>
              </a:rPr>
              <a:t> between site and social media</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Clearly has </a:t>
            </a:r>
            <a:r>
              <a:rPr lang="en" u="sng">
                <a:solidFill>
                  <a:schemeClr val="dk1"/>
                </a:solidFill>
              </a:rPr>
              <a:t>strong community</a:t>
            </a:r>
            <a:r>
              <a:rPr lang="en">
                <a:solidFill>
                  <a:schemeClr val="dk1"/>
                </a:solidFill>
              </a:rPr>
              <a:t> built of consumers</a:t>
            </a:r>
            <a:endParaRPr>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230"/>
        <p:cNvGrpSpPr/>
        <p:nvPr/>
      </p:nvGrpSpPr>
      <p:grpSpPr>
        <a:xfrm>
          <a:off x="0" y="0"/>
          <a:ext cx="0" cy="0"/>
          <a:chOff x="0" y="0"/>
          <a:chExt cx="0" cy="0"/>
        </a:xfrm>
      </p:grpSpPr>
      <p:pic>
        <p:nvPicPr>
          <p:cNvPr id="231" name="Google Shape;231;p34"/>
          <p:cNvPicPr preferRelativeResize="0"/>
          <p:nvPr/>
        </p:nvPicPr>
        <p:blipFill>
          <a:blip r:embed="rId3">
            <a:alphaModFix/>
          </a:blip>
          <a:stretch>
            <a:fillRect/>
          </a:stretch>
        </p:blipFill>
        <p:spPr>
          <a:xfrm>
            <a:off x="195175" y="1084525"/>
            <a:ext cx="1836550" cy="3821000"/>
          </a:xfrm>
          <a:prstGeom prst="rect">
            <a:avLst/>
          </a:prstGeom>
          <a:noFill/>
          <a:ln w="9525" cap="flat" cmpd="sng">
            <a:solidFill>
              <a:schemeClr val="lt1"/>
            </a:solidFill>
            <a:prstDash val="solid"/>
            <a:round/>
            <a:headEnd type="none" w="sm" len="sm"/>
            <a:tailEnd type="none" w="sm" len="sm"/>
          </a:ln>
        </p:spPr>
      </p:pic>
      <p:pic>
        <p:nvPicPr>
          <p:cNvPr id="232" name="Google Shape;232;p34"/>
          <p:cNvPicPr preferRelativeResize="0"/>
          <p:nvPr/>
        </p:nvPicPr>
        <p:blipFill>
          <a:blip r:embed="rId4">
            <a:alphaModFix/>
          </a:blip>
          <a:stretch>
            <a:fillRect/>
          </a:stretch>
        </p:blipFill>
        <p:spPr>
          <a:xfrm>
            <a:off x="4689687" y="1084550"/>
            <a:ext cx="1764962" cy="3820974"/>
          </a:xfrm>
          <a:prstGeom prst="rect">
            <a:avLst/>
          </a:prstGeom>
          <a:noFill/>
          <a:ln w="9525" cap="flat" cmpd="sng">
            <a:solidFill>
              <a:schemeClr val="lt1"/>
            </a:solidFill>
            <a:prstDash val="solid"/>
            <a:round/>
            <a:headEnd type="none" w="sm" len="sm"/>
            <a:tailEnd type="none" w="sm" len="sm"/>
          </a:ln>
        </p:spPr>
      </p:pic>
      <p:pic>
        <p:nvPicPr>
          <p:cNvPr id="233" name="Google Shape;233;p34"/>
          <p:cNvPicPr preferRelativeResize="0"/>
          <p:nvPr/>
        </p:nvPicPr>
        <p:blipFill>
          <a:blip r:embed="rId5">
            <a:alphaModFix/>
          </a:blip>
          <a:stretch>
            <a:fillRect/>
          </a:stretch>
        </p:blipFill>
        <p:spPr>
          <a:xfrm>
            <a:off x="4447525" y="402250"/>
            <a:ext cx="2562374" cy="581550"/>
          </a:xfrm>
          <a:prstGeom prst="rect">
            <a:avLst/>
          </a:prstGeom>
          <a:noFill/>
          <a:ln>
            <a:noFill/>
          </a:ln>
        </p:spPr>
      </p:pic>
      <p:pic>
        <p:nvPicPr>
          <p:cNvPr id="234" name="Google Shape;234;p34"/>
          <p:cNvPicPr preferRelativeResize="0"/>
          <p:nvPr/>
        </p:nvPicPr>
        <p:blipFill>
          <a:blip r:embed="rId6">
            <a:alphaModFix/>
          </a:blip>
          <a:stretch>
            <a:fillRect/>
          </a:stretch>
        </p:blipFill>
        <p:spPr>
          <a:xfrm>
            <a:off x="102444" y="238100"/>
            <a:ext cx="3251156" cy="909850"/>
          </a:xfrm>
          <a:prstGeom prst="rect">
            <a:avLst/>
          </a:prstGeom>
          <a:noFill/>
          <a:ln>
            <a:noFill/>
          </a:ln>
        </p:spPr>
      </p:pic>
      <p:sp>
        <p:nvSpPr>
          <p:cNvPr id="235" name="Google Shape;235;p34"/>
          <p:cNvSpPr txBox="1"/>
          <p:nvPr/>
        </p:nvSpPr>
        <p:spPr>
          <a:xfrm>
            <a:off x="2106575" y="1174850"/>
            <a:ext cx="37533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chemeClr val="lt1"/>
                </a:solidFill>
              </a:rPr>
              <a:t>@shopmoonandarrow</a:t>
            </a:r>
            <a:endParaRPr sz="1700">
              <a:solidFill>
                <a:schemeClr val="lt1"/>
              </a:solidFill>
            </a:endParaRPr>
          </a:p>
        </p:txBody>
      </p:sp>
      <p:sp>
        <p:nvSpPr>
          <p:cNvPr id="236" name="Google Shape;236;p34"/>
          <p:cNvSpPr txBox="1"/>
          <p:nvPr/>
        </p:nvSpPr>
        <p:spPr>
          <a:xfrm>
            <a:off x="6454650" y="1159400"/>
            <a:ext cx="30000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chemeClr val="lt1"/>
                </a:solidFill>
              </a:rPr>
              <a:t>@shopmoonandarrow</a:t>
            </a:r>
            <a:endParaRPr sz="1700">
              <a:solidFill>
                <a:schemeClr val="lt1"/>
              </a:solidFill>
            </a:endParaRPr>
          </a:p>
        </p:txBody>
      </p:sp>
      <p:sp>
        <p:nvSpPr>
          <p:cNvPr id="237" name="Google Shape;237;p34"/>
          <p:cNvSpPr txBox="1"/>
          <p:nvPr/>
        </p:nvSpPr>
        <p:spPr>
          <a:xfrm>
            <a:off x="5859875" y="0"/>
            <a:ext cx="38925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t>Competitor Social Media</a:t>
            </a:r>
            <a:endParaRPr sz="2100" b="1"/>
          </a:p>
        </p:txBody>
      </p:sp>
      <p:sp>
        <p:nvSpPr>
          <p:cNvPr id="238" name="Google Shape;238;p34"/>
          <p:cNvSpPr txBox="1"/>
          <p:nvPr/>
        </p:nvSpPr>
        <p:spPr>
          <a:xfrm>
            <a:off x="6781175" y="1605800"/>
            <a:ext cx="2049900" cy="346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views</a:t>
            </a:r>
            <a:endParaRPr sz="1200" b="1"/>
          </a:p>
          <a:p>
            <a:pPr marL="0" lvl="0" indent="0" algn="l" rtl="0">
              <a:spcBef>
                <a:spcPts val="0"/>
              </a:spcBef>
              <a:spcAft>
                <a:spcPts val="0"/>
              </a:spcAft>
              <a:buNone/>
            </a:pPr>
            <a:r>
              <a:rPr lang="en" sz="1200"/>
              <a:t>-Range from 16-671</a:t>
            </a:r>
            <a:endParaRPr sz="1200"/>
          </a:p>
          <a:p>
            <a:pPr marL="0" lvl="0" indent="0" algn="l" rtl="0">
              <a:spcBef>
                <a:spcPts val="0"/>
              </a:spcBef>
              <a:spcAft>
                <a:spcPts val="0"/>
              </a:spcAft>
              <a:buNone/>
            </a:pPr>
            <a:r>
              <a:rPr lang="en" sz="1200"/>
              <a:t>-Most just below 200</a:t>
            </a:r>
            <a:endParaRPr sz="1200"/>
          </a:p>
          <a:p>
            <a:pPr marL="0" lvl="0" indent="0" algn="l" rtl="0">
              <a:spcBef>
                <a:spcPts val="0"/>
              </a:spcBef>
              <a:spcAft>
                <a:spcPts val="0"/>
              </a:spcAft>
              <a:buNone/>
            </a:pPr>
            <a:r>
              <a:rPr lang="en" sz="1100" b="1"/>
              <a:t>Likes</a:t>
            </a:r>
            <a:endParaRPr sz="1100" b="1"/>
          </a:p>
          <a:p>
            <a:pPr marL="0" lvl="0" indent="0" algn="l" rtl="0">
              <a:spcBef>
                <a:spcPts val="0"/>
              </a:spcBef>
              <a:spcAft>
                <a:spcPts val="0"/>
              </a:spcAft>
              <a:buNone/>
            </a:pPr>
            <a:r>
              <a:rPr lang="en" sz="1200"/>
              <a:t>-Most posts between 0-15 </a:t>
            </a:r>
            <a:endParaRPr sz="1200"/>
          </a:p>
          <a:p>
            <a:pPr marL="0" lvl="0" indent="0" algn="l" rtl="0">
              <a:spcBef>
                <a:spcPts val="0"/>
              </a:spcBef>
              <a:spcAft>
                <a:spcPts val="0"/>
              </a:spcAft>
              <a:buNone/>
            </a:pPr>
            <a:r>
              <a:rPr lang="en" sz="1200"/>
              <a:t>-One post has 43 likes</a:t>
            </a:r>
            <a:endParaRPr sz="1200"/>
          </a:p>
          <a:p>
            <a:pPr marL="0" lvl="0" indent="0" algn="l" rtl="0">
              <a:spcBef>
                <a:spcPts val="0"/>
              </a:spcBef>
              <a:spcAft>
                <a:spcPts val="0"/>
              </a:spcAft>
              <a:buNone/>
            </a:pPr>
            <a:r>
              <a:rPr lang="en" sz="1100" b="1"/>
              <a:t>Comments</a:t>
            </a:r>
            <a:endParaRPr sz="1100" b="1"/>
          </a:p>
          <a:p>
            <a:pPr marL="0" lvl="0" indent="0" algn="l" rtl="0">
              <a:spcBef>
                <a:spcPts val="0"/>
              </a:spcBef>
              <a:spcAft>
                <a:spcPts val="0"/>
              </a:spcAft>
              <a:buNone/>
            </a:pPr>
            <a:r>
              <a:rPr lang="en" sz="1200"/>
              <a:t>- Comments are rare</a:t>
            </a:r>
            <a:endParaRPr sz="1200"/>
          </a:p>
          <a:p>
            <a:pPr marL="0" lvl="0" indent="0" algn="l" rtl="0">
              <a:spcBef>
                <a:spcPts val="0"/>
              </a:spcBef>
              <a:spcAft>
                <a:spcPts val="0"/>
              </a:spcAft>
              <a:buNone/>
            </a:pPr>
            <a:r>
              <a:rPr lang="en" sz="1100" b="1"/>
              <a:t>Shares</a:t>
            </a:r>
            <a:endParaRPr sz="1100" b="1"/>
          </a:p>
          <a:p>
            <a:pPr marL="0" lvl="0" indent="0" algn="l" rtl="0">
              <a:spcBef>
                <a:spcPts val="0"/>
              </a:spcBef>
              <a:spcAft>
                <a:spcPts val="0"/>
              </a:spcAft>
              <a:buNone/>
            </a:pPr>
            <a:r>
              <a:rPr lang="en" sz="1200"/>
              <a:t>- Most posts have 0 shares</a:t>
            </a:r>
            <a:endParaRPr sz="1200"/>
          </a:p>
          <a:p>
            <a:pPr marL="0" lvl="0" indent="0" algn="l" rtl="0">
              <a:spcBef>
                <a:spcPts val="0"/>
              </a:spcBef>
              <a:spcAft>
                <a:spcPts val="0"/>
              </a:spcAft>
              <a:buNone/>
            </a:pPr>
            <a:r>
              <a:rPr lang="en" sz="1200"/>
              <a:t>- Some posts have up to 3 shares</a:t>
            </a:r>
            <a:endParaRPr sz="1200"/>
          </a:p>
          <a:p>
            <a:pPr marL="0" lvl="0" indent="0" algn="l" rtl="0">
              <a:spcBef>
                <a:spcPts val="0"/>
              </a:spcBef>
              <a:spcAft>
                <a:spcPts val="0"/>
              </a:spcAft>
              <a:buNone/>
            </a:pPr>
            <a:r>
              <a:rPr lang="en" sz="1100" b="1"/>
              <a:t>Post Frequency</a:t>
            </a:r>
            <a:endParaRPr sz="1100" b="1"/>
          </a:p>
          <a:p>
            <a:pPr marL="0" lvl="0" indent="0" algn="l" rtl="0">
              <a:spcBef>
                <a:spcPts val="0"/>
              </a:spcBef>
              <a:spcAft>
                <a:spcPts val="0"/>
              </a:spcAft>
              <a:buNone/>
            </a:pPr>
            <a:r>
              <a:rPr lang="en" sz="1200"/>
              <a:t>-14 posts since 3/6/2021</a:t>
            </a:r>
            <a:endParaRPr sz="1200"/>
          </a:p>
          <a:p>
            <a:pPr marL="0" lvl="0" indent="0" algn="l" rtl="0">
              <a:spcBef>
                <a:spcPts val="0"/>
              </a:spcBef>
              <a:spcAft>
                <a:spcPts val="0"/>
              </a:spcAft>
              <a:buNone/>
            </a:pPr>
            <a:r>
              <a:rPr lang="en" sz="1200"/>
              <a:t>- Large gaps between </a:t>
            </a:r>
            <a:endParaRPr sz="1200"/>
          </a:p>
          <a:p>
            <a:pPr marL="0" lvl="0" indent="0" algn="l" rtl="0">
              <a:spcBef>
                <a:spcPts val="0"/>
              </a:spcBef>
              <a:spcAft>
                <a:spcPts val="0"/>
              </a:spcAft>
              <a:buNone/>
            </a:pPr>
            <a:r>
              <a:rPr lang="en" sz="1100" b="1"/>
              <a:t>Followers</a:t>
            </a:r>
            <a:endParaRPr sz="1100" b="1"/>
          </a:p>
          <a:p>
            <a:pPr marL="0" lvl="0" indent="0" algn="l" rtl="0">
              <a:spcBef>
                <a:spcPts val="0"/>
              </a:spcBef>
              <a:spcAft>
                <a:spcPts val="0"/>
              </a:spcAft>
              <a:buNone/>
            </a:pPr>
            <a:r>
              <a:rPr lang="en" sz="1200"/>
              <a:t>- 31 </a:t>
            </a:r>
            <a:endParaRPr sz="1200"/>
          </a:p>
          <a:p>
            <a:pPr marL="0" lvl="0" indent="0" algn="l" rtl="0">
              <a:spcBef>
                <a:spcPts val="0"/>
              </a:spcBef>
              <a:spcAft>
                <a:spcPts val="0"/>
              </a:spcAft>
              <a:buNone/>
            </a:pPr>
            <a:endParaRPr/>
          </a:p>
        </p:txBody>
      </p:sp>
      <p:sp>
        <p:nvSpPr>
          <p:cNvPr id="239" name="Google Shape;239;p34"/>
          <p:cNvSpPr txBox="1"/>
          <p:nvPr/>
        </p:nvSpPr>
        <p:spPr>
          <a:xfrm>
            <a:off x="2250850" y="1844300"/>
            <a:ext cx="2049900" cy="298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Followers</a:t>
            </a:r>
            <a:endParaRPr sz="1200" b="1"/>
          </a:p>
          <a:p>
            <a:pPr marL="0" lvl="0" indent="0" algn="l" rtl="0">
              <a:spcBef>
                <a:spcPts val="0"/>
              </a:spcBef>
              <a:spcAft>
                <a:spcPts val="0"/>
              </a:spcAft>
              <a:buNone/>
            </a:pPr>
            <a:r>
              <a:rPr lang="en" sz="1200"/>
              <a:t>21000</a:t>
            </a:r>
            <a:endParaRPr sz="1200"/>
          </a:p>
          <a:p>
            <a:pPr marL="0" lvl="0" indent="0" algn="l" rtl="0">
              <a:spcBef>
                <a:spcPts val="0"/>
              </a:spcBef>
              <a:spcAft>
                <a:spcPts val="0"/>
              </a:spcAft>
              <a:buNone/>
            </a:pPr>
            <a:r>
              <a:rPr lang="en" sz="1200" b="1"/>
              <a:t>Likes/Avg</a:t>
            </a:r>
            <a:endParaRPr sz="1200" b="1"/>
          </a:p>
          <a:p>
            <a:pPr marL="0" lvl="0" indent="0" algn="l" rtl="0">
              <a:spcBef>
                <a:spcPts val="0"/>
              </a:spcBef>
              <a:spcAft>
                <a:spcPts val="0"/>
              </a:spcAft>
              <a:buNone/>
            </a:pPr>
            <a:r>
              <a:rPr lang="en" sz="1200"/>
              <a:t>90</a:t>
            </a:r>
            <a:endParaRPr sz="1200"/>
          </a:p>
          <a:p>
            <a:pPr marL="0" lvl="0" indent="0" algn="l" rtl="0">
              <a:spcBef>
                <a:spcPts val="0"/>
              </a:spcBef>
              <a:spcAft>
                <a:spcPts val="0"/>
              </a:spcAft>
              <a:buNone/>
            </a:pPr>
            <a:r>
              <a:rPr lang="en" sz="1200" b="1"/>
              <a:t>Comment/Avg</a:t>
            </a:r>
            <a:endParaRPr sz="1200" b="1"/>
          </a:p>
          <a:p>
            <a:pPr marL="0" lvl="0" indent="0" algn="l" rtl="0">
              <a:spcBef>
                <a:spcPts val="0"/>
              </a:spcBef>
              <a:spcAft>
                <a:spcPts val="0"/>
              </a:spcAft>
              <a:buNone/>
            </a:pPr>
            <a:r>
              <a:rPr lang="en" sz="1200"/>
              <a:t>&lt;10</a:t>
            </a:r>
            <a:endParaRPr sz="1200"/>
          </a:p>
          <a:p>
            <a:pPr marL="0" lvl="0" indent="0" algn="l" rtl="0">
              <a:spcBef>
                <a:spcPts val="0"/>
              </a:spcBef>
              <a:spcAft>
                <a:spcPts val="0"/>
              </a:spcAft>
              <a:buNone/>
            </a:pPr>
            <a:r>
              <a:rPr lang="en" sz="1200" b="1"/>
              <a:t>total post </a:t>
            </a:r>
            <a:endParaRPr sz="1200" b="1"/>
          </a:p>
          <a:p>
            <a:pPr marL="0" lvl="0" indent="0" algn="l" rtl="0">
              <a:spcBef>
                <a:spcPts val="0"/>
              </a:spcBef>
              <a:spcAft>
                <a:spcPts val="0"/>
              </a:spcAft>
              <a:buNone/>
            </a:pPr>
            <a:r>
              <a:rPr lang="en" sz="1200"/>
              <a:t>3081</a:t>
            </a:r>
            <a:endParaRPr sz="1200"/>
          </a:p>
          <a:p>
            <a:pPr marL="0" lvl="0" indent="0" algn="l" rtl="0">
              <a:spcBef>
                <a:spcPts val="0"/>
              </a:spcBef>
              <a:spcAft>
                <a:spcPts val="0"/>
              </a:spcAft>
              <a:buNone/>
            </a:pPr>
            <a:r>
              <a:rPr lang="en" sz="1200" b="1"/>
              <a:t>Post frequency per day</a:t>
            </a:r>
            <a:endParaRPr sz="1200" b="1"/>
          </a:p>
          <a:p>
            <a:pPr marL="0" lvl="0" indent="0" algn="l" rtl="0">
              <a:spcBef>
                <a:spcPts val="0"/>
              </a:spcBef>
              <a:spcAft>
                <a:spcPts val="0"/>
              </a:spcAft>
              <a:buNone/>
            </a:pPr>
            <a:r>
              <a:rPr lang="en" sz="1200"/>
              <a:t>0.4</a:t>
            </a:r>
            <a:endParaRPr sz="1200"/>
          </a:p>
          <a:p>
            <a:pPr marL="0" lvl="0" indent="0" algn="l" rtl="0">
              <a:spcBef>
                <a:spcPts val="0"/>
              </a:spcBef>
              <a:spcAft>
                <a:spcPts val="0"/>
              </a:spcAft>
              <a:buNone/>
            </a:pPr>
            <a:r>
              <a:rPr lang="en" sz="1200" b="1"/>
              <a:t>story themes</a:t>
            </a:r>
            <a:endParaRPr sz="1200" b="1"/>
          </a:p>
          <a:p>
            <a:pPr marL="0" lvl="0" indent="0" algn="l" rtl="0">
              <a:spcBef>
                <a:spcPts val="0"/>
              </a:spcBef>
              <a:spcAft>
                <a:spcPts val="0"/>
              </a:spcAft>
              <a:buNone/>
            </a:pPr>
            <a:r>
              <a:rPr lang="en" sz="1200"/>
              <a:t>6</a:t>
            </a:r>
            <a:endParaRPr sz="1200"/>
          </a:p>
          <a:p>
            <a:pPr marL="0" lvl="0" indent="0" algn="l" rtl="0">
              <a:spcBef>
                <a:spcPts val="0"/>
              </a:spcBef>
              <a:spcAft>
                <a:spcPts val="0"/>
              </a:spcAft>
              <a:buNone/>
            </a:pPr>
            <a:endParaRPr sz="1200" b="1"/>
          </a:p>
          <a:p>
            <a:pPr marL="0" lvl="0" indent="0" algn="l" rtl="0">
              <a:spcBef>
                <a:spcPts val="0"/>
              </a:spcBef>
              <a:spcAft>
                <a:spcPts val="0"/>
              </a:spcAft>
              <a:buNone/>
            </a:pPr>
            <a:endParaRPr sz="1200" b="1"/>
          </a:p>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FF9900"/>
                </a:solidFill>
              </a:rPr>
              <a:t>Competitor Summary</a:t>
            </a:r>
            <a:r>
              <a:rPr lang="en"/>
              <a:t> </a:t>
            </a:r>
            <a:endParaRPr/>
          </a:p>
        </p:txBody>
      </p:sp>
      <p:sp>
        <p:nvSpPr>
          <p:cNvPr id="245" name="Google Shape;245;p35"/>
          <p:cNvSpPr txBox="1">
            <a:spLocks noGrp="1"/>
          </p:cNvSpPr>
          <p:nvPr>
            <p:ph type="body" idx="1"/>
          </p:nvPr>
        </p:nvSpPr>
        <p:spPr>
          <a:xfrm>
            <a:off x="311700" y="1687425"/>
            <a:ext cx="2236500" cy="34164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 sz="1100">
                <a:solidFill>
                  <a:schemeClr val="dk1"/>
                </a:solidFill>
                <a:latin typeface="Calibri"/>
                <a:ea typeface="Calibri"/>
                <a:cs typeface="Calibri"/>
                <a:sym typeface="Calibri"/>
              </a:rPr>
              <a:t>- Context</a:t>
            </a:r>
            <a:endParaRPr sz="11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100">
                <a:solidFill>
                  <a:schemeClr val="dk1"/>
                </a:solidFill>
                <a:latin typeface="Calibri"/>
                <a:ea typeface="Calibri"/>
                <a:cs typeface="Calibri"/>
                <a:sym typeface="Calibri"/>
              </a:rPr>
              <a:t>- 	The homepage layout creates a simple and clean atmosphere for the user</a:t>
            </a:r>
            <a:endParaRPr sz="11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100">
                <a:solidFill>
                  <a:schemeClr val="dk1"/>
                </a:solidFill>
                <a:latin typeface="Calibri"/>
                <a:ea typeface="Calibri"/>
                <a:cs typeface="Calibri"/>
                <a:sym typeface="Calibri"/>
              </a:rPr>
              <a:t>-	Offers discount for email sign-up upon opening</a:t>
            </a:r>
            <a:endParaRPr sz="11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100">
                <a:solidFill>
                  <a:schemeClr val="dk1"/>
                </a:solidFill>
                <a:latin typeface="Calibri"/>
                <a:ea typeface="Calibri"/>
                <a:cs typeface="Calibri"/>
                <a:sym typeface="Calibri"/>
              </a:rPr>
              <a:t>- 	No major ad on the homepage- Top of pages clearly indicate the hours of operation  </a:t>
            </a:r>
            <a:endParaRPr sz="11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 sz="1100">
                <a:solidFill>
                  <a:schemeClr val="dk1"/>
                </a:solidFill>
                <a:latin typeface="Calibri"/>
                <a:ea typeface="Calibri"/>
                <a:cs typeface="Calibri"/>
                <a:sym typeface="Calibri"/>
              </a:rPr>
              <a:t>- Conclusion:</a:t>
            </a:r>
            <a:endParaRPr sz="11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 sz="1100">
                <a:solidFill>
                  <a:schemeClr val="dk1"/>
                </a:solidFill>
                <a:latin typeface="Calibri"/>
                <a:ea typeface="Calibri"/>
                <a:cs typeface="Calibri"/>
                <a:sym typeface="Calibri"/>
              </a:rPr>
              <a:t>	- Clean shopping experience</a:t>
            </a:r>
            <a:endParaRPr sz="11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 sz="1100">
                <a:solidFill>
                  <a:schemeClr val="dk1"/>
                </a:solidFill>
                <a:latin typeface="Calibri"/>
                <a:ea typeface="Calibri"/>
                <a:cs typeface="Calibri"/>
                <a:sym typeface="Calibri"/>
              </a:rPr>
              <a:t>	-  Consist format </a:t>
            </a:r>
            <a:endParaRPr sz="11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100">
              <a:solidFill>
                <a:srgbClr val="000000"/>
              </a:solidFill>
              <a:latin typeface="Calibri"/>
              <a:ea typeface="Calibri"/>
              <a:cs typeface="Calibri"/>
              <a:sym typeface="Calibri"/>
            </a:endParaRPr>
          </a:p>
          <a:p>
            <a:pPr marL="0" lvl="0" indent="0" algn="l" rtl="0">
              <a:lnSpc>
                <a:spcPct val="115000"/>
              </a:lnSpc>
              <a:spcBef>
                <a:spcPts val="0"/>
              </a:spcBef>
              <a:spcAft>
                <a:spcPts val="0"/>
              </a:spcAft>
              <a:buNone/>
            </a:pPr>
            <a:endParaRPr sz="1100">
              <a:solidFill>
                <a:srgbClr val="000000"/>
              </a:solidFill>
              <a:latin typeface="Calibri"/>
              <a:ea typeface="Calibri"/>
              <a:cs typeface="Calibri"/>
              <a:sym typeface="Calibri"/>
            </a:endParaRPr>
          </a:p>
        </p:txBody>
      </p:sp>
      <p:sp>
        <p:nvSpPr>
          <p:cNvPr id="246" name="Google Shape;246;p35"/>
          <p:cNvSpPr txBox="1"/>
          <p:nvPr/>
        </p:nvSpPr>
        <p:spPr>
          <a:xfrm>
            <a:off x="311700" y="1152475"/>
            <a:ext cx="257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FF9900"/>
                </a:solidFill>
              </a:rPr>
              <a:t>Homepage </a:t>
            </a:r>
            <a:endParaRPr b="1">
              <a:solidFill>
                <a:srgbClr val="FF9900"/>
              </a:solidFill>
            </a:endParaRPr>
          </a:p>
        </p:txBody>
      </p:sp>
      <p:sp>
        <p:nvSpPr>
          <p:cNvPr id="247" name="Google Shape;247;p35"/>
          <p:cNvSpPr txBox="1"/>
          <p:nvPr/>
        </p:nvSpPr>
        <p:spPr>
          <a:xfrm>
            <a:off x="3330250" y="1152475"/>
            <a:ext cx="1796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FF9900"/>
                </a:solidFill>
              </a:rPr>
              <a:t>Instagram </a:t>
            </a:r>
            <a:endParaRPr b="1">
              <a:solidFill>
                <a:srgbClr val="FF9900"/>
              </a:solidFill>
            </a:endParaRPr>
          </a:p>
        </p:txBody>
      </p:sp>
      <p:sp>
        <p:nvSpPr>
          <p:cNvPr id="248" name="Google Shape;248;p35"/>
          <p:cNvSpPr txBox="1"/>
          <p:nvPr/>
        </p:nvSpPr>
        <p:spPr>
          <a:xfrm>
            <a:off x="6591575" y="1152475"/>
            <a:ext cx="1730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FF9900"/>
                </a:solidFill>
              </a:rPr>
              <a:t>Tiktok</a:t>
            </a:r>
            <a:endParaRPr b="1">
              <a:solidFill>
                <a:srgbClr val="FF9900"/>
              </a:solidFill>
            </a:endParaRPr>
          </a:p>
        </p:txBody>
      </p:sp>
      <p:sp>
        <p:nvSpPr>
          <p:cNvPr id="249" name="Google Shape;249;p35"/>
          <p:cNvSpPr txBox="1"/>
          <p:nvPr/>
        </p:nvSpPr>
        <p:spPr>
          <a:xfrm>
            <a:off x="6591575" y="1598525"/>
            <a:ext cx="1796100" cy="255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1"/>
                </a:solidFill>
                <a:latin typeface="Calibri"/>
                <a:ea typeface="Calibri"/>
                <a:cs typeface="Calibri"/>
                <a:sym typeface="Calibri"/>
              </a:rPr>
              <a:t>- Clear lack of engagement</a:t>
            </a:r>
            <a:endParaRPr sz="1100">
              <a:solidFill>
                <a:schemeClr val="dk1"/>
              </a:solidFill>
              <a:latin typeface="Calibri"/>
              <a:ea typeface="Calibri"/>
              <a:cs typeface="Calibri"/>
              <a:sym typeface="Calibri"/>
            </a:endParaRPr>
          </a:p>
          <a:p>
            <a:pPr marL="0" lvl="0" indent="0" algn="l" rtl="0">
              <a:spcBef>
                <a:spcPts val="0"/>
              </a:spcBef>
              <a:spcAft>
                <a:spcPts val="0"/>
              </a:spcAft>
              <a:buNone/>
            </a:pPr>
            <a:endParaRPr sz="1100">
              <a:solidFill>
                <a:schemeClr val="dk1"/>
              </a:solidFill>
              <a:latin typeface="Calibri"/>
              <a:ea typeface="Calibri"/>
              <a:cs typeface="Calibri"/>
              <a:sym typeface="Calibri"/>
            </a:endParaRPr>
          </a:p>
          <a:p>
            <a:pPr marL="0" lvl="0" indent="0" algn="l" rtl="0">
              <a:spcBef>
                <a:spcPts val="0"/>
              </a:spcBef>
              <a:spcAft>
                <a:spcPts val="0"/>
              </a:spcAft>
              <a:buNone/>
            </a:pPr>
            <a:r>
              <a:rPr lang="en" sz="1100">
                <a:solidFill>
                  <a:schemeClr val="dk1"/>
                </a:solidFill>
                <a:latin typeface="Calibri"/>
                <a:ea typeface="Calibri"/>
                <a:cs typeface="Calibri"/>
                <a:sym typeface="Calibri"/>
              </a:rPr>
              <a:t>- Rarely comments, the boutique fails to interact</a:t>
            </a:r>
            <a:endParaRPr sz="1100">
              <a:solidFill>
                <a:schemeClr val="dk1"/>
              </a:solidFill>
              <a:latin typeface="Calibri"/>
              <a:ea typeface="Calibri"/>
              <a:cs typeface="Calibri"/>
              <a:sym typeface="Calibri"/>
            </a:endParaRPr>
          </a:p>
          <a:p>
            <a:pPr marL="0" lvl="0" indent="0" algn="l" rtl="0">
              <a:spcBef>
                <a:spcPts val="0"/>
              </a:spcBef>
              <a:spcAft>
                <a:spcPts val="0"/>
              </a:spcAft>
              <a:buNone/>
            </a:pPr>
            <a:r>
              <a:rPr lang="en" sz="1100">
                <a:solidFill>
                  <a:schemeClr val="dk1"/>
                </a:solidFill>
                <a:latin typeface="Calibri"/>
                <a:ea typeface="Calibri"/>
                <a:cs typeface="Calibri"/>
                <a:sym typeface="Calibri"/>
              </a:rPr>
              <a:t>- Unable to gain a large following with consistent amounts of engagement from consumers </a:t>
            </a:r>
            <a:endParaRPr sz="1100">
              <a:solidFill>
                <a:schemeClr val="dk1"/>
              </a:solidFill>
              <a:latin typeface="Calibri"/>
              <a:ea typeface="Calibri"/>
              <a:cs typeface="Calibri"/>
              <a:sym typeface="Calibri"/>
            </a:endParaRPr>
          </a:p>
          <a:p>
            <a:pPr marL="0" lvl="0" indent="0" algn="l" rtl="0">
              <a:spcBef>
                <a:spcPts val="0"/>
              </a:spcBef>
              <a:spcAft>
                <a:spcPts val="0"/>
              </a:spcAft>
              <a:buNone/>
            </a:pPr>
            <a:r>
              <a:rPr lang="en" sz="1100">
                <a:solidFill>
                  <a:schemeClr val="dk1"/>
                </a:solidFill>
                <a:latin typeface="Calibri"/>
                <a:ea typeface="Calibri"/>
                <a:cs typeface="Calibri"/>
                <a:sym typeface="Calibri"/>
              </a:rPr>
              <a:t>- No consistency in posts </a:t>
            </a:r>
            <a:endParaRPr sz="1100">
              <a:solidFill>
                <a:schemeClr val="dk1"/>
              </a:solidFill>
              <a:latin typeface="Calibri"/>
              <a:ea typeface="Calibri"/>
              <a:cs typeface="Calibri"/>
              <a:sym typeface="Calibri"/>
            </a:endParaRPr>
          </a:p>
          <a:p>
            <a:pPr marL="0" lvl="0" indent="0" algn="l" rtl="0">
              <a:spcBef>
                <a:spcPts val="0"/>
              </a:spcBef>
              <a:spcAft>
                <a:spcPts val="0"/>
              </a:spcAft>
              <a:buNone/>
            </a:pPr>
            <a:r>
              <a:rPr lang="en" sz="1100">
                <a:solidFill>
                  <a:schemeClr val="dk1"/>
                </a:solidFill>
                <a:latin typeface="Calibri"/>
                <a:ea typeface="Calibri"/>
                <a:cs typeface="Calibri"/>
                <a:sym typeface="Calibri"/>
              </a:rPr>
              <a:t>- Conclusion:</a:t>
            </a:r>
            <a:endParaRPr sz="1100">
              <a:solidFill>
                <a:schemeClr val="dk1"/>
              </a:solidFill>
              <a:latin typeface="Calibri"/>
              <a:ea typeface="Calibri"/>
              <a:cs typeface="Calibri"/>
              <a:sym typeface="Calibri"/>
            </a:endParaRPr>
          </a:p>
          <a:p>
            <a:pPr marL="0" lvl="0" indent="0" algn="l" rtl="0">
              <a:spcBef>
                <a:spcPts val="0"/>
              </a:spcBef>
              <a:spcAft>
                <a:spcPts val="0"/>
              </a:spcAft>
              <a:buNone/>
            </a:pPr>
            <a:r>
              <a:rPr lang="en" sz="1100">
                <a:solidFill>
                  <a:schemeClr val="dk1"/>
                </a:solidFill>
                <a:latin typeface="Calibri"/>
                <a:ea typeface="Calibri"/>
                <a:cs typeface="Calibri"/>
                <a:sym typeface="Calibri"/>
              </a:rPr>
              <a:t>	- Less engagement</a:t>
            </a:r>
            <a:endParaRPr sz="1100">
              <a:solidFill>
                <a:schemeClr val="dk1"/>
              </a:solidFill>
              <a:latin typeface="Calibri"/>
              <a:ea typeface="Calibri"/>
              <a:cs typeface="Calibri"/>
              <a:sym typeface="Calibri"/>
            </a:endParaRPr>
          </a:p>
          <a:p>
            <a:pPr marL="0" lvl="0" indent="0" algn="l" rtl="0">
              <a:spcBef>
                <a:spcPts val="0"/>
              </a:spcBef>
              <a:spcAft>
                <a:spcPts val="0"/>
              </a:spcAft>
              <a:buNone/>
            </a:pPr>
            <a:r>
              <a:rPr lang="en" sz="1100">
                <a:solidFill>
                  <a:schemeClr val="dk1"/>
                </a:solidFill>
                <a:latin typeface="Calibri"/>
                <a:ea typeface="Calibri"/>
                <a:cs typeface="Calibri"/>
                <a:sym typeface="Calibri"/>
              </a:rPr>
              <a:t>	- Less awareness</a:t>
            </a:r>
            <a:endParaRPr sz="1100">
              <a:solidFill>
                <a:schemeClr val="dk1"/>
              </a:solidFill>
              <a:latin typeface="Calibri"/>
              <a:ea typeface="Calibri"/>
              <a:cs typeface="Calibri"/>
              <a:sym typeface="Calibri"/>
            </a:endParaRPr>
          </a:p>
          <a:p>
            <a:pPr marL="0" lvl="0" indent="0" algn="l" rtl="0">
              <a:spcBef>
                <a:spcPts val="0"/>
              </a:spcBef>
              <a:spcAft>
                <a:spcPts val="0"/>
              </a:spcAft>
              <a:buNone/>
            </a:pPr>
            <a:endParaRPr sz="1100">
              <a:solidFill>
                <a:schemeClr val="dk1"/>
              </a:solidFill>
              <a:latin typeface="Calibri"/>
              <a:ea typeface="Calibri"/>
              <a:cs typeface="Calibri"/>
              <a:sym typeface="Calibri"/>
            </a:endParaRPr>
          </a:p>
          <a:p>
            <a:pPr marL="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250" name="Google Shape;250;p35"/>
          <p:cNvSpPr txBox="1">
            <a:spLocks noGrp="1"/>
          </p:cNvSpPr>
          <p:nvPr>
            <p:ph type="body" idx="1"/>
          </p:nvPr>
        </p:nvSpPr>
        <p:spPr>
          <a:xfrm>
            <a:off x="3330250" y="1598525"/>
            <a:ext cx="2236500" cy="3416400"/>
          </a:xfrm>
          <a:prstGeom prst="rect">
            <a:avLst/>
          </a:prstGeom>
        </p:spPr>
        <p:txBody>
          <a:bodyPr spcFirstLastPara="1" wrap="square" lIns="91425" tIns="91425" rIns="91425" bIns="91425" anchor="t" anchorCtr="0">
            <a:normAutofit/>
          </a:bodyPr>
          <a:lstStyle/>
          <a:p>
            <a:pPr marL="0" marR="0" lvl="0" indent="0" algn="l" rtl="0">
              <a:lnSpc>
                <a:spcPct val="115000"/>
              </a:lnSpc>
              <a:spcBef>
                <a:spcPts val="0"/>
              </a:spcBef>
              <a:spcAft>
                <a:spcPts val="0"/>
              </a:spcAft>
              <a:buNone/>
            </a:pPr>
            <a:r>
              <a:rPr lang="en" sz="1100">
                <a:solidFill>
                  <a:schemeClr val="dk1"/>
                </a:solidFill>
                <a:latin typeface="Calibri"/>
                <a:ea typeface="Calibri"/>
                <a:cs typeface="Calibri"/>
                <a:sym typeface="Calibri"/>
              </a:rPr>
              <a:t>- Instagram homepage </a:t>
            </a:r>
            <a:endParaRPr sz="1100">
              <a:solidFill>
                <a:schemeClr val="dk1"/>
              </a:solidFill>
              <a:latin typeface="Calibri"/>
              <a:ea typeface="Calibri"/>
              <a:cs typeface="Calibri"/>
              <a:sym typeface="Calibri"/>
            </a:endParaRPr>
          </a:p>
          <a:p>
            <a:pPr marL="0" marR="0" lvl="0" indent="0" algn="l" rtl="0">
              <a:lnSpc>
                <a:spcPct val="115000"/>
              </a:lnSpc>
              <a:spcBef>
                <a:spcPts val="0"/>
              </a:spcBef>
              <a:spcAft>
                <a:spcPts val="0"/>
              </a:spcAft>
              <a:buNone/>
            </a:pPr>
            <a:r>
              <a:rPr lang="en" sz="1100">
                <a:solidFill>
                  <a:schemeClr val="dk1"/>
                </a:solidFill>
                <a:latin typeface="Calibri"/>
                <a:ea typeface="Calibri"/>
                <a:cs typeface="Calibri"/>
                <a:sym typeface="Calibri"/>
              </a:rPr>
              <a:t>- 	More relative reference to the consumer</a:t>
            </a:r>
            <a:endParaRPr sz="1100">
              <a:solidFill>
                <a:schemeClr val="dk1"/>
              </a:solidFill>
              <a:latin typeface="Calibri"/>
              <a:ea typeface="Calibri"/>
              <a:cs typeface="Calibri"/>
              <a:sym typeface="Calibri"/>
            </a:endParaRPr>
          </a:p>
          <a:p>
            <a:pPr marL="0" marR="0" lvl="0" indent="0" algn="l" rtl="0">
              <a:lnSpc>
                <a:spcPct val="115000"/>
              </a:lnSpc>
              <a:spcBef>
                <a:spcPts val="0"/>
              </a:spcBef>
              <a:spcAft>
                <a:spcPts val="0"/>
              </a:spcAft>
              <a:buNone/>
            </a:pPr>
            <a:r>
              <a:rPr lang="en" sz="1100">
                <a:solidFill>
                  <a:schemeClr val="dk1"/>
                </a:solidFill>
                <a:latin typeface="Calibri"/>
                <a:ea typeface="Calibri"/>
                <a:cs typeface="Calibri"/>
                <a:sym typeface="Calibri"/>
              </a:rPr>
              <a:t>- The most popular postings are often related to clothes sales</a:t>
            </a:r>
            <a:endParaRPr sz="1100">
              <a:solidFill>
                <a:schemeClr val="dk1"/>
              </a:solidFill>
              <a:latin typeface="Calibri"/>
              <a:ea typeface="Calibri"/>
              <a:cs typeface="Calibri"/>
              <a:sym typeface="Calibri"/>
            </a:endParaRPr>
          </a:p>
          <a:p>
            <a:pPr marL="0" marR="0" lvl="0" indent="0" algn="l" rtl="0">
              <a:lnSpc>
                <a:spcPct val="115000"/>
              </a:lnSpc>
              <a:spcBef>
                <a:spcPts val="0"/>
              </a:spcBef>
              <a:spcAft>
                <a:spcPts val="0"/>
              </a:spcAft>
              <a:buNone/>
            </a:pPr>
            <a:r>
              <a:rPr lang="en" sz="1100">
                <a:solidFill>
                  <a:schemeClr val="dk1"/>
                </a:solidFill>
                <a:latin typeface="Calibri"/>
                <a:ea typeface="Calibri"/>
                <a:cs typeface="Calibri"/>
                <a:sym typeface="Calibri"/>
              </a:rPr>
              <a:t>- More oriented towards lifestyle- Competitive amount comments or retweets. This indicates more traffic &amp; owned media</a:t>
            </a:r>
            <a:endParaRPr sz="11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 sz="1100">
                <a:solidFill>
                  <a:schemeClr val="dk1"/>
                </a:solidFill>
                <a:latin typeface="Calibri"/>
                <a:ea typeface="Calibri"/>
                <a:cs typeface="Calibri"/>
                <a:sym typeface="Calibri"/>
              </a:rPr>
              <a:t>- Conclusion:</a:t>
            </a:r>
            <a:endParaRPr sz="11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 sz="1100">
                <a:solidFill>
                  <a:schemeClr val="dk1"/>
                </a:solidFill>
                <a:latin typeface="Calibri"/>
                <a:ea typeface="Calibri"/>
                <a:cs typeface="Calibri"/>
                <a:sym typeface="Calibri"/>
              </a:rPr>
              <a:t>	- Good engagement</a:t>
            </a:r>
            <a:endParaRPr sz="11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 sz="1100">
                <a:solidFill>
                  <a:schemeClr val="dk1"/>
                </a:solidFill>
                <a:latin typeface="Calibri"/>
                <a:ea typeface="Calibri"/>
                <a:cs typeface="Calibri"/>
                <a:sym typeface="Calibri"/>
              </a:rPr>
              <a:t>	- More exposure </a:t>
            </a:r>
            <a:endParaRPr sz="1100">
              <a:solidFill>
                <a:schemeClr val="dk1"/>
              </a:solidFill>
              <a:latin typeface="Calibri"/>
              <a:ea typeface="Calibri"/>
              <a:cs typeface="Calibri"/>
              <a:sym typeface="Calibri"/>
            </a:endParaRPr>
          </a:p>
          <a:p>
            <a:pPr marL="0" marR="0" lvl="0" indent="0" algn="l" rtl="0">
              <a:lnSpc>
                <a:spcPct val="115000"/>
              </a:lnSpc>
              <a:spcBef>
                <a:spcPts val="0"/>
              </a:spcBef>
              <a:spcAft>
                <a:spcPts val="0"/>
              </a:spcAft>
              <a:buNone/>
            </a:pPr>
            <a:endParaRPr sz="11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100">
              <a:solidFill>
                <a:srgbClr val="000000"/>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4"/>
        <p:cNvGrpSpPr/>
        <p:nvPr/>
      </p:nvGrpSpPr>
      <p:grpSpPr>
        <a:xfrm>
          <a:off x="0" y="0"/>
          <a:ext cx="0" cy="0"/>
          <a:chOff x="0" y="0"/>
          <a:chExt cx="0" cy="0"/>
        </a:xfrm>
      </p:grpSpPr>
      <p:pic>
        <p:nvPicPr>
          <p:cNvPr id="255" name="Google Shape;255;p36"/>
          <p:cNvPicPr preferRelativeResize="0"/>
          <p:nvPr/>
        </p:nvPicPr>
        <p:blipFill>
          <a:blip r:embed="rId4">
            <a:alphaModFix/>
          </a:blip>
          <a:stretch>
            <a:fillRect/>
          </a:stretch>
        </p:blipFill>
        <p:spPr>
          <a:xfrm flipH="1">
            <a:off x="4574450" y="-87226"/>
            <a:ext cx="4569549" cy="5230726"/>
          </a:xfrm>
          <a:prstGeom prst="rect">
            <a:avLst/>
          </a:prstGeom>
          <a:noFill/>
          <a:ln>
            <a:noFill/>
          </a:ln>
        </p:spPr>
      </p:pic>
      <p:pic>
        <p:nvPicPr>
          <p:cNvPr id="256" name="Google Shape;256;p36"/>
          <p:cNvPicPr preferRelativeResize="0"/>
          <p:nvPr/>
        </p:nvPicPr>
        <p:blipFill>
          <a:blip r:embed="rId4">
            <a:alphaModFix/>
          </a:blip>
          <a:stretch>
            <a:fillRect/>
          </a:stretch>
        </p:blipFill>
        <p:spPr>
          <a:xfrm>
            <a:off x="0" y="-87226"/>
            <a:ext cx="4569549" cy="5230726"/>
          </a:xfrm>
          <a:prstGeom prst="rect">
            <a:avLst/>
          </a:prstGeom>
          <a:noFill/>
          <a:ln>
            <a:noFill/>
          </a:ln>
        </p:spPr>
      </p:pic>
      <p:sp>
        <p:nvSpPr>
          <p:cNvPr id="257" name="Google Shape;257;p36"/>
          <p:cNvSpPr txBox="1">
            <a:spLocks noGrp="1"/>
          </p:cNvSpPr>
          <p:nvPr>
            <p:ph type="ctrTitle"/>
          </p:nvPr>
        </p:nvSpPr>
        <p:spPr>
          <a:xfrm>
            <a:off x="311708" y="8207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solidFill>
                  <a:schemeClr val="lt1"/>
                </a:solidFill>
                <a:highlight>
                  <a:schemeClr val="accent4"/>
                </a:highlight>
              </a:rPr>
              <a:t>Campaign Objectives</a:t>
            </a:r>
            <a:endParaRPr>
              <a:solidFill>
                <a:schemeClr val="lt1"/>
              </a:solidFill>
              <a:highlight>
                <a:schemeClr val="accent4"/>
              </a:highlight>
            </a:endParaRPr>
          </a:p>
        </p:txBody>
      </p:sp>
      <p:sp>
        <p:nvSpPr>
          <p:cNvPr id="258" name="Google Shape;258;p36"/>
          <p:cNvSpPr/>
          <p:nvPr/>
        </p:nvSpPr>
        <p:spPr>
          <a:xfrm>
            <a:off x="4207100" y="4447950"/>
            <a:ext cx="530700" cy="6132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7"/>
          <p:cNvSpPr/>
          <p:nvPr/>
        </p:nvSpPr>
        <p:spPr>
          <a:xfrm>
            <a:off x="5410000" y="266500"/>
            <a:ext cx="3482400" cy="46194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4" name="Google Shape;264;p37"/>
          <p:cNvPicPr preferRelativeResize="0"/>
          <p:nvPr/>
        </p:nvPicPr>
        <p:blipFill rotWithShape="1">
          <a:blip r:embed="rId3">
            <a:alphaModFix/>
          </a:blip>
          <a:srcRect l="12384" r="12376"/>
          <a:stretch/>
        </p:blipFill>
        <p:spPr>
          <a:xfrm>
            <a:off x="5450200" y="310900"/>
            <a:ext cx="3402000" cy="4521699"/>
          </a:xfrm>
          <a:prstGeom prst="rect">
            <a:avLst/>
          </a:prstGeom>
          <a:noFill/>
          <a:ln>
            <a:noFill/>
          </a:ln>
        </p:spPr>
      </p:pic>
      <p:sp>
        <p:nvSpPr>
          <p:cNvPr id="265" name="Google Shape;265;p37"/>
          <p:cNvSpPr txBox="1">
            <a:spLocks noGrp="1"/>
          </p:cNvSpPr>
          <p:nvPr>
            <p:ph type="title"/>
          </p:nvPr>
        </p:nvSpPr>
        <p:spPr>
          <a:xfrm>
            <a:off x="291875" y="406900"/>
            <a:ext cx="4813500" cy="1388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highlight>
                  <a:schemeClr val="accent4"/>
                </a:highlight>
              </a:rPr>
              <a:t>Campaign Objectives </a:t>
            </a:r>
            <a:endParaRPr>
              <a:highlight>
                <a:schemeClr val="accent4"/>
              </a:highlight>
            </a:endParaRPr>
          </a:p>
          <a:p>
            <a:pPr marL="0" lvl="0" indent="0" algn="l" rtl="0">
              <a:spcBef>
                <a:spcPts val="0"/>
              </a:spcBef>
              <a:spcAft>
                <a:spcPts val="0"/>
              </a:spcAft>
              <a:buNone/>
            </a:pPr>
            <a:endParaRPr>
              <a:solidFill>
                <a:schemeClr val="dk1"/>
              </a:solidFill>
            </a:endParaRPr>
          </a:p>
        </p:txBody>
      </p:sp>
      <p:sp>
        <p:nvSpPr>
          <p:cNvPr id="266" name="Google Shape;266;p37"/>
          <p:cNvSpPr txBox="1">
            <a:spLocks noGrp="1"/>
          </p:cNvSpPr>
          <p:nvPr>
            <p:ph type="body" idx="1"/>
          </p:nvPr>
        </p:nvSpPr>
        <p:spPr>
          <a:xfrm>
            <a:off x="291975" y="1854951"/>
            <a:ext cx="4813500" cy="2257500"/>
          </a:xfrm>
          <a:prstGeom prst="rect">
            <a:avLst/>
          </a:prstGeom>
        </p:spPr>
        <p:txBody>
          <a:bodyPr spcFirstLastPara="1" wrap="square" lIns="91425" tIns="91425" rIns="91425" bIns="91425" anchor="t" anchorCtr="0">
            <a:spAutoFit/>
          </a:bodyPr>
          <a:lstStyle/>
          <a:p>
            <a:pPr marL="457200" lvl="0" indent="-330200" algn="l" rtl="0">
              <a:spcBef>
                <a:spcPts val="0"/>
              </a:spcBef>
              <a:spcAft>
                <a:spcPts val="0"/>
              </a:spcAft>
              <a:buClr>
                <a:schemeClr val="dk1"/>
              </a:buClr>
              <a:buSzPts val="1600"/>
              <a:buAutoNum type="arabicPeriod"/>
            </a:pPr>
            <a:r>
              <a:rPr lang="en">
                <a:solidFill>
                  <a:schemeClr val="dk1"/>
                </a:solidFill>
              </a:rPr>
              <a:t>Drive brand awareness through SEO and Google Ads</a:t>
            </a:r>
            <a:endParaRPr>
              <a:solidFill>
                <a:schemeClr val="dk1"/>
              </a:solidFill>
            </a:endParaRPr>
          </a:p>
          <a:p>
            <a:pPr marL="457200" lvl="0" indent="-330200" algn="l" rtl="0">
              <a:spcBef>
                <a:spcPts val="1600"/>
              </a:spcBef>
              <a:spcAft>
                <a:spcPts val="0"/>
              </a:spcAft>
              <a:buClr>
                <a:schemeClr val="dk1"/>
              </a:buClr>
              <a:buSzPts val="1600"/>
              <a:buAutoNum type="arabicPeriod"/>
            </a:pPr>
            <a:r>
              <a:rPr lang="en">
                <a:solidFill>
                  <a:schemeClr val="dk1"/>
                </a:solidFill>
              </a:rPr>
              <a:t>Increase engagement with more frequent and more purposeful social media content</a:t>
            </a:r>
            <a:endParaRPr>
              <a:solidFill>
                <a:schemeClr val="dk1"/>
              </a:solidFill>
            </a:endParaRPr>
          </a:p>
          <a:p>
            <a:pPr marL="457200" lvl="0" indent="-330200" algn="l" rtl="0">
              <a:spcBef>
                <a:spcPts val="1600"/>
              </a:spcBef>
              <a:spcAft>
                <a:spcPts val="1600"/>
              </a:spcAft>
              <a:buClr>
                <a:schemeClr val="dk1"/>
              </a:buClr>
              <a:buSzPts val="1600"/>
              <a:buAutoNum type="arabicPeriod"/>
            </a:pPr>
            <a:r>
              <a:rPr lang="en">
                <a:solidFill>
                  <a:schemeClr val="dk1"/>
                </a:solidFill>
              </a:rPr>
              <a:t>Create a better brand philosophy by utilizing website in a more professional manner</a:t>
            </a:r>
            <a:endParaRPr>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0"/>
        <p:cNvGrpSpPr/>
        <p:nvPr/>
      </p:nvGrpSpPr>
      <p:grpSpPr>
        <a:xfrm>
          <a:off x="0" y="0"/>
          <a:ext cx="0" cy="0"/>
          <a:chOff x="0" y="0"/>
          <a:chExt cx="0" cy="0"/>
        </a:xfrm>
      </p:grpSpPr>
      <p:pic>
        <p:nvPicPr>
          <p:cNvPr id="271" name="Google Shape;271;p38"/>
          <p:cNvPicPr preferRelativeResize="0"/>
          <p:nvPr/>
        </p:nvPicPr>
        <p:blipFill>
          <a:blip r:embed="rId4">
            <a:alphaModFix/>
          </a:blip>
          <a:stretch>
            <a:fillRect/>
          </a:stretch>
        </p:blipFill>
        <p:spPr>
          <a:xfrm flipH="1">
            <a:off x="4574450" y="-87226"/>
            <a:ext cx="4569549" cy="5230726"/>
          </a:xfrm>
          <a:prstGeom prst="rect">
            <a:avLst/>
          </a:prstGeom>
          <a:noFill/>
          <a:ln>
            <a:noFill/>
          </a:ln>
        </p:spPr>
      </p:pic>
      <p:pic>
        <p:nvPicPr>
          <p:cNvPr id="272" name="Google Shape;272;p38"/>
          <p:cNvPicPr preferRelativeResize="0"/>
          <p:nvPr/>
        </p:nvPicPr>
        <p:blipFill>
          <a:blip r:embed="rId4">
            <a:alphaModFix/>
          </a:blip>
          <a:stretch>
            <a:fillRect/>
          </a:stretch>
        </p:blipFill>
        <p:spPr>
          <a:xfrm>
            <a:off x="0" y="-87226"/>
            <a:ext cx="4569549" cy="5230726"/>
          </a:xfrm>
          <a:prstGeom prst="rect">
            <a:avLst/>
          </a:prstGeom>
          <a:noFill/>
          <a:ln>
            <a:noFill/>
          </a:ln>
        </p:spPr>
      </p:pic>
      <p:sp>
        <p:nvSpPr>
          <p:cNvPr id="273" name="Google Shape;273;p38"/>
          <p:cNvSpPr txBox="1">
            <a:spLocks noGrp="1"/>
          </p:cNvSpPr>
          <p:nvPr>
            <p:ph type="ctrTitle"/>
          </p:nvPr>
        </p:nvSpPr>
        <p:spPr>
          <a:xfrm>
            <a:off x="311708" y="12779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solidFill>
                  <a:schemeClr val="lt1"/>
                </a:solidFill>
                <a:highlight>
                  <a:schemeClr val="accent4"/>
                </a:highlight>
              </a:rPr>
              <a:t>New Digital </a:t>
            </a:r>
            <a:endParaRPr>
              <a:solidFill>
                <a:schemeClr val="lt1"/>
              </a:solidFill>
              <a:highlight>
                <a:schemeClr val="accent4"/>
              </a:highlight>
            </a:endParaRPr>
          </a:p>
          <a:p>
            <a:pPr marL="0" lvl="0" indent="0" algn="ctr" rtl="0">
              <a:spcBef>
                <a:spcPts val="0"/>
              </a:spcBef>
              <a:spcAft>
                <a:spcPts val="0"/>
              </a:spcAft>
              <a:buNone/>
            </a:pPr>
            <a:r>
              <a:rPr lang="en">
                <a:solidFill>
                  <a:schemeClr val="lt1"/>
                </a:solidFill>
                <a:highlight>
                  <a:schemeClr val="accent4"/>
                </a:highlight>
              </a:rPr>
              <a:t>Marketing Strategy</a:t>
            </a:r>
            <a:endParaRPr>
              <a:solidFill>
                <a:schemeClr val="lt1"/>
              </a:solidFill>
              <a:highlight>
                <a:schemeClr val="accent4"/>
              </a:highlight>
            </a:endParaRPr>
          </a:p>
        </p:txBody>
      </p:sp>
      <p:sp>
        <p:nvSpPr>
          <p:cNvPr id="274" name="Google Shape;274;p38"/>
          <p:cNvSpPr/>
          <p:nvPr/>
        </p:nvSpPr>
        <p:spPr>
          <a:xfrm>
            <a:off x="4207100" y="4447950"/>
            <a:ext cx="530700" cy="6132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9"/>
          <p:cNvSpPr txBox="1">
            <a:spLocks noGrp="1"/>
          </p:cNvSpPr>
          <p:nvPr>
            <p:ph type="ctrTitle"/>
          </p:nvPr>
        </p:nvSpPr>
        <p:spPr>
          <a:xfrm>
            <a:off x="870901" y="-52825"/>
            <a:ext cx="7402200" cy="8517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3400" b="1">
                <a:solidFill>
                  <a:schemeClr val="lt1"/>
                </a:solidFill>
                <a:highlight>
                  <a:schemeClr val="accent4"/>
                </a:highlight>
              </a:rPr>
              <a:t>Drive Brand Awareness</a:t>
            </a:r>
            <a:endParaRPr sz="3400" b="1">
              <a:solidFill>
                <a:schemeClr val="lt1"/>
              </a:solidFill>
              <a:highlight>
                <a:schemeClr val="accent4"/>
              </a:highlight>
            </a:endParaRPr>
          </a:p>
        </p:txBody>
      </p:sp>
      <p:sp>
        <p:nvSpPr>
          <p:cNvPr id="280" name="Google Shape;280;p39"/>
          <p:cNvSpPr txBox="1"/>
          <p:nvPr/>
        </p:nvSpPr>
        <p:spPr>
          <a:xfrm>
            <a:off x="148050" y="1092675"/>
            <a:ext cx="8847900" cy="25089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dk1"/>
              </a:buClr>
              <a:buSzPts val="1800"/>
              <a:buChar char="●"/>
            </a:pPr>
            <a:r>
              <a:rPr lang="en" sz="1800">
                <a:solidFill>
                  <a:schemeClr val="dk1"/>
                </a:solidFill>
              </a:rPr>
              <a:t>Increase brand awareness by purchasing keywords, whether for accidental or intentional search</a:t>
            </a:r>
            <a:endParaRPr sz="1800">
              <a:solidFill>
                <a:schemeClr val="dk1"/>
              </a:solidFill>
            </a:endParaRPr>
          </a:p>
          <a:p>
            <a:pPr marL="457200" lvl="0" indent="-342900" algn="l" rtl="0">
              <a:spcBef>
                <a:spcPts val="1000"/>
              </a:spcBef>
              <a:spcAft>
                <a:spcPts val="0"/>
              </a:spcAft>
              <a:buClr>
                <a:schemeClr val="dk1"/>
              </a:buClr>
              <a:buSzPts val="1800"/>
              <a:buChar char="●"/>
            </a:pPr>
            <a:r>
              <a:rPr lang="en" sz="1800">
                <a:solidFill>
                  <a:schemeClr val="dk1"/>
                </a:solidFill>
              </a:rPr>
              <a:t>Increase organic pagerank so that they are in top 5 results within the next 3 months through paid search and SEO</a:t>
            </a:r>
            <a:endParaRPr sz="1800">
              <a:solidFill>
                <a:schemeClr val="dk1"/>
              </a:solidFill>
            </a:endParaRPr>
          </a:p>
          <a:p>
            <a:pPr marL="457200" lvl="0" indent="-342900" algn="l" rtl="0">
              <a:spcBef>
                <a:spcPts val="1000"/>
              </a:spcBef>
              <a:spcAft>
                <a:spcPts val="0"/>
              </a:spcAft>
              <a:buClr>
                <a:schemeClr val="dk1"/>
              </a:buClr>
              <a:buSzPts val="1800"/>
              <a:buChar char="●"/>
            </a:pPr>
            <a:r>
              <a:rPr lang="en" sz="1800">
                <a:solidFill>
                  <a:schemeClr val="dk1"/>
                </a:solidFill>
              </a:rPr>
              <a:t>Use Google Ads to increase traffic to website</a:t>
            </a:r>
            <a:endParaRPr sz="1800">
              <a:solidFill>
                <a:schemeClr val="dk1"/>
              </a:solidFill>
            </a:endParaRPr>
          </a:p>
          <a:p>
            <a:pPr marL="457200" lvl="0" indent="-342900" algn="l" rtl="0">
              <a:spcBef>
                <a:spcPts val="1000"/>
              </a:spcBef>
              <a:spcAft>
                <a:spcPts val="1000"/>
              </a:spcAft>
              <a:buClr>
                <a:schemeClr val="dk1"/>
              </a:buClr>
              <a:buSzPts val="1800"/>
              <a:buChar char="●"/>
            </a:pPr>
            <a:r>
              <a:rPr lang="en" sz="1800">
                <a:solidFill>
                  <a:schemeClr val="dk1"/>
                </a:solidFill>
              </a:rPr>
              <a:t>Be featured in blogs and reviews to increase chances of accidental search findings</a:t>
            </a:r>
            <a:endParaRPr sz="1800">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0"/>
          <p:cNvSpPr txBox="1"/>
          <p:nvPr/>
        </p:nvSpPr>
        <p:spPr>
          <a:xfrm>
            <a:off x="0" y="0"/>
            <a:ext cx="9007800" cy="708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400" b="1">
                <a:solidFill>
                  <a:schemeClr val="lt1"/>
                </a:solidFill>
                <a:highlight>
                  <a:schemeClr val="accent4"/>
                </a:highlight>
              </a:rPr>
              <a:t>Increase Engagement </a:t>
            </a:r>
            <a:endParaRPr sz="3400" b="1">
              <a:solidFill>
                <a:schemeClr val="lt1"/>
              </a:solidFill>
              <a:highlight>
                <a:schemeClr val="accent4"/>
              </a:highlight>
            </a:endParaRPr>
          </a:p>
        </p:txBody>
      </p:sp>
      <p:sp>
        <p:nvSpPr>
          <p:cNvPr id="286" name="Google Shape;286;p40"/>
          <p:cNvSpPr txBox="1"/>
          <p:nvPr/>
        </p:nvSpPr>
        <p:spPr>
          <a:xfrm>
            <a:off x="133250" y="923875"/>
            <a:ext cx="8963400" cy="34479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dk1"/>
              </a:buClr>
              <a:buSzPts val="1800"/>
              <a:buChar char="●"/>
            </a:pPr>
            <a:r>
              <a:rPr lang="en" sz="1800">
                <a:solidFill>
                  <a:schemeClr val="dk1"/>
                </a:solidFill>
              </a:rPr>
              <a:t>Increase social media following on Tik Tok and Instagram by 25% in next 3 months</a:t>
            </a:r>
            <a:endParaRPr sz="1800">
              <a:solidFill>
                <a:schemeClr val="dk1"/>
              </a:solidFill>
            </a:endParaRPr>
          </a:p>
          <a:p>
            <a:pPr marL="457200" lvl="0" indent="-342900" algn="l" rtl="0">
              <a:spcBef>
                <a:spcPts val="1000"/>
              </a:spcBef>
              <a:spcAft>
                <a:spcPts val="0"/>
              </a:spcAft>
              <a:buClr>
                <a:schemeClr val="dk1"/>
              </a:buClr>
              <a:buSzPts val="1800"/>
              <a:buChar char="●"/>
            </a:pPr>
            <a:r>
              <a:rPr lang="en" sz="1800">
                <a:solidFill>
                  <a:schemeClr val="dk1"/>
                </a:solidFill>
              </a:rPr>
              <a:t>Post at least 5 times per week on both social media platforms </a:t>
            </a:r>
            <a:endParaRPr sz="1800">
              <a:solidFill>
                <a:schemeClr val="dk1"/>
              </a:solidFill>
            </a:endParaRPr>
          </a:p>
          <a:p>
            <a:pPr marL="457200" lvl="0" indent="-342900" algn="l" rtl="0">
              <a:spcBef>
                <a:spcPts val="1000"/>
              </a:spcBef>
              <a:spcAft>
                <a:spcPts val="0"/>
              </a:spcAft>
              <a:buClr>
                <a:schemeClr val="dk1"/>
              </a:buClr>
              <a:buSzPts val="1800"/>
              <a:buChar char="●"/>
            </a:pPr>
            <a:r>
              <a:rPr lang="en" sz="1800">
                <a:solidFill>
                  <a:schemeClr val="dk1"/>
                </a:solidFill>
              </a:rPr>
              <a:t>Use influencers from Philadelphia area and colleges to spread awareness</a:t>
            </a:r>
            <a:endParaRPr sz="1800">
              <a:solidFill>
                <a:schemeClr val="dk1"/>
              </a:solidFill>
            </a:endParaRPr>
          </a:p>
          <a:p>
            <a:pPr marL="457200" lvl="0" indent="-342900" algn="l" rtl="0">
              <a:spcBef>
                <a:spcPts val="1000"/>
              </a:spcBef>
              <a:spcAft>
                <a:spcPts val="0"/>
              </a:spcAft>
              <a:buClr>
                <a:schemeClr val="dk1"/>
              </a:buClr>
              <a:buSzPts val="1800"/>
              <a:buChar char="●"/>
            </a:pPr>
            <a:r>
              <a:rPr lang="en" sz="1800">
                <a:solidFill>
                  <a:schemeClr val="dk1"/>
                </a:solidFill>
              </a:rPr>
              <a:t>Stay relevant with social media trends to cater to target audience interests</a:t>
            </a:r>
            <a:endParaRPr sz="1800">
              <a:solidFill>
                <a:schemeClr val="dk1"/>
              </a:solidFill>
            </a:endParaRPr>
          </a:p>
          <a:p>
            <a:pPr marL="457200" lvl="0" indent="-342900" algn="l" rtl="0">
              <a:spcBef>
                <a:spcPts val="1000"/>
              </a:spcBef>
              <a:spcAft>
                <a:spcPts val="0"/>
              </a:spcAft>
              <a:buClr>
                <a:schemeClr val="dk1"/>
              </a:buClr>
              <a:buSzPts val="1800"/>
              <a:buChar char="●"/>
            </a:pPr>
            <a:r>
              <a:rPr lang="en" sz="1800">
                <a:solidFill>
                  <a:schemeClr val="dk1"/>
                </a:solidFill>
              </a:rPr>
              <a:t>Engage with followers through direct messaging, CTA on Instagram Stories &amp; Reels, and comments</a:t>
            </a:r>
            <a:endParaRPr sz="1800">
              <a:solidFill>
                <a:schemeClr val="dk1"/>
              </a:solidFill>
            </a:endParaRPr>
          </a:p>
          <a:p>
            <a:pPr marL="457200" lvl="0" indent="-342900" algn="l" rtl="0">
              <a:spcBef>
                <a:spcPts val="1000"/>
              </a:spcBef>
              <a:spcAft>
                <a:spcPts val="0"/>
              </a:spcAft>
              <a:buClr>
                <a:schemeClr val="dk1"/>
              </a:buClr>
              <a:buSzPts val="1800"/>
              <a:buChar char="●"/>
            </a:pPr>
            <a:r>
              <a:rPr lang="en" sz="1800">
                <a:solidFill>
                  <a:schemeClr val="dk1"/>
                </a:solidFill>
              </a:rPr>
              <a:t>Measure these social media advancements through KPIs:</a:t>
            </a:r>
            <a:endParaRPr sz="1800">
              <a:solidFill>
                <a:schemeClr val="dk1"/>
              </a:solidFill>
            </a:endParaRPr>
          </a:p>
          <a:p>
            <a:pPr marL="914400" lvl="1" indent="-342900" algn="l" rtl="0">
              <a:spcBef>
                <a:spcPts val="1000"/>
              </a:spcBef>
              <a:spcAft>
                <a:spcPts val="1000"/>
              </a:spcAft>
              <a:buClr>
                <a:schemeClr val="dk1"/>
              </a:buClr>
              <a:buSzPts val="1800"/>
              <a:buChar char="○"/>
            </a:pPr>
            <a:r>
              <a:rPr lang="en" sz="1800">
                <a:solidFill>
                  <a:schemeClr val="dk1"/>
                </a:solidFill>
              </a:rPr>
              <a:t>Follower count, likes, shares, comments, views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1"/>
          <p:cNvSpPr txBox="1"/>
          <p:nvPr/>
        </p:nvSpPr>
        <p:spPr>
          <a:xfrm>
            <a:off x="0" y="0"/>
            <a:ext cx="9144000" cy="708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400" b="1">
                <a:solidFill>
                  <a:schemeClr val="lt1"/>
                </a:solidFill>
                <a:highlight>
                  <a:schemeClr val="accent4"/>
                </a:highlight>
              </a:rPr>
              <a:t>Build Brand Philosophy </a:t>
            </a:r>
            <a:endParaRPr sz="3400" b="1">
              <a:solidFill>
                <a:schemeClr val="lt1"/>
              </a:solidFill>
              <a:highlight>
                <a:schemeClr val="accent4"/>
              </a:highlight>
            </a:endParaRPr>
          </a:p>
        </p:txBody>
      </p:sp>
      <p:sp>
        <p:nvSpPr>
          <p:cNvPr id="292" name="Google Shape;292;p41"/>
          <p:cNvSpPr txBox="1"/>
          <p:nvPr/>
        </p:nvSpPr>
        <p:spPr>
          <a:xfrm>
            <a:off x="488600" y="1145950"/>
            <a:ext cx="8110500" cy="30630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dk1"/>
              </a:buClr>
              <a:buSzPts val="1800"/>
              <a:buChar char="●"/>
            </a:pPr>
            <a:r>
              <a:rPr lang="en" sz="1800">
                <a:solidFill>
                  <a:schemeClr val="dk1"/>
                </a:solidFill>
              </a:rPr>
              <a:t>Midnight Lunch needs a brand value page on website to build professionality</a:t>
            </a:r>
            <a:endParaRPr sz="1800">
              <a:solidFill>
                <a:schemeClr val="dk1"/>
              </a:solidFill>
            </a:endParaRPr>
          </a:p>
          <a:p>
            <a:pPr marL="457200" lvl="0" indent="-342900" algn="l" rtl="0">
              <a:spcBef>
                <a:spcPts val="1000"/>
              </a:spcBef>
              <a:spcAft>
                <a:spcPts val="0"/>
              </a:spcAft>
              <a:buClr>
                <a:schemeClr val="dk1"/>
              </a:buClr>
              <a:buSzPts val="1800"/>
              <a:buChar char="●"/>
            </a:pPr>
            <a:r>
              <a:rPr lang="en" sz="1800">
                <a:solidFill>
                  <a:schemeClr val="dk1"/>
                </a:solidFill>
              </a:rPr>
              <a:t>Add a page on site that explains who the owner is and why she decided to open this store in Philadelphia</a:t>
            </a:r>
            <a:endParaRPr sz="1800">
              <a:solidFill>
                <a:schemeClr val="dk1"/>
              </a:solidFill>
            </a:endParaRPr>
          </a:p>
          <a:p>
            <a:pPr marL="457200" lvl="0" indent="-342900" algn="l" rtl="0">
              <a:spcBef>
                <a:spcPts val="1000"/>
              </a:spcBef>
              <a:spcAft>
                <a:spcPts val="0"/>
              </a:spcAft>
              <a:buClr>
                <a:schemeClr val="dk1"/>
              </a:buClr>
              <a:buSzPts val="1800"/>
              <a:buChar char="●"/>
            </a:pPr>
            <a:r>
              <a:rPr lang="en" sz="1800">
                <a:solidFill>
                  <a:schemeClr val="dk1"/>
                </a:solidFill>
              </a:rPr>
              <a:t>By having a section that explicitly states the company’s mission, values, and inspirations - it will make Midnight Lunch more attractive to consumers </a:t>
            </a:r>
            <a:endParaRPr sz="1800">
              <a:solidFill>
                <a:schemeClr val="dk1"/>
              </a:solidFill>
            </a:endParaRPr>
          </a:p>
          <a:p>
            <a:pPr marL="457200" lvl="0" indent="-342900" algn="l" rtl="0">
              <a:spcBef>
                <a:spcPts val="1000"/>
              </a:spcBef>
              <a:spcAft>
                <a:spcPts val="1000"/>
              </a:spcAft>
              <a:buClr>
                <a:schemeClr val="dk1"/>
              </a:buClr>
              <a:buSzPts val="1800"/>
              <a:buChar char="●"/>
            </a:pPr>
            <a:r>
              <a:rPr lang="en" sz="1800">
                <a:solidFill>
                  <a:schemeClr val="dk1"/>
                </a:solidFill>
              </a:rPr>
              <a:t>Especially while using local artists in the shop, Midnight Lunch needs to explain </a:t>
            </a:r>
            <a:r>
              <a:rPr lang="en" sz="1800" i="1">
                <a:solidFill>
                  <a:schemeClr val="dk1"/>
                </a:solidFill>
              </a:rPr>
              <a:t>why they care </a:t>
            </a:r>
            <a:r>
              <a:rPr lang="en" sz="1800">
                <a:solidFill>
                  <a:schemeClr val="dk1"/>
                </a:solidFill>
              </a:rPr>
              <a:t>about the hand crafted, unique pieces that they sell </a:t>
            </a:r>
            <a:endParaRPr sz="1800">
              <a:solidFill>
                <a:schemeClr val="dk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2"/>
          <p:cNvSpPr/>
          <p:nvPr/>
        </p:nvSpPr>
        <p:spPr>
          <a:xfrm>
            <a:off x="117425" y="2164300"/>
            <a:ext cx="1815300" cy="26031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2"/>
          <p:cNvSpPr/>
          <p:nvPr/>
        </p:nvSpPr>
        <p:spPr>
          <a:xfrm>
            <a:off x="227425" y="61225"/>
            <a:ext cx="1592100" cy="19419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2"/>
          <p:cNvSpPr txBox="1"/>
          <p:nvPr/>
        </p:nvSpPr>
        <p:spPr>
          <a:xfrm>
            <a:off x="2215475" y="306125"/>
            <a:ext cx="91440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a:solidFill>
                  <a:schemeClr val="lt1"/>
                </a:solidFill>
                <a:highlight>
                  <a:schemeClr val="accent4"/>
                </a:highlight>
              </a:rPr>
              <a:t>New Digital Marketing Strategy</a:t>
            </a:r>
            <a:endParaRPr sz="3200"/>
          </a:p>
        </p:txBody>
      </p:sp>
      <p:graphicFrame>
        <p:nvGraphicFramePr>
          <p:cNvPr id="300" name="Google Shape;300;p42"/>
          <p:cNvGraphicFramePr/>
          <p:nvPr/>
        </p:nvGraphicFramePr>
        <p:xfrm>
          <a:off x="2215475" y="1248411"/>
          <a:ext cx="3000000" cy="3000000"/>
        </p:xfrm>
        <a:graphic>
          <a:graphicData uri="http://schemas.openxmlformats.org/drawingml/2006/table">
            <a:tbl>
              <a:tblPr>
                <a:noFill/>
                <a:tableStyleId>{EC960612-87F1-4238-9380-F1FADB5370E4}</a:tableStyleId>
              </a:tblPr>
              <a:tblGrid>
                <a:gridCol w="2150300">
                  <a:extLst>
                    <a:ext uri="{9D8B030D-6E8A-4147-A177-3AD203B41FA5}">
                      <a16:colId xmlns:a16="http://schemas.microsoft.com/office/drawing/2014/main" val="20000"/>
                    </a:ext>
                  </a:extLst>
                </a:gridCol>
                <a:gridCol w="2150300">
                  <a:extLst>
                    <a:ext uri="{9D8B030D-6E8A-4147-A177-3AD203B41FA5}">
                      <a16:colId xmlns:a16="http://schemas.microsoft.com/office/drawing/2014/main" val="20001"/>
                    </a:ext>
                  </a:extLst>
                </a:gridCol>
                <a:gridCol w="2150300">
                  <a:extLst>
                    <a:ext uri="{9D8B030D-6E8A-4147-A177-3AD203B41FA5}">
                      <a16:colId xmlns:a16="http://schemas.microsoft.com/office/drawing/2014/main" val="20002"/>
                    </a:ext>
                  </a:extLst>
                </a:gridCol>
              </a:tblGrid>
              <a:tr h="1302625">
                <a:tc>
                  <a:txBody>
                    <a:bodyPr/>
                    <a:lstStyle/>
                    <a:p>
                      <a:pPr marL="457200" lvl="0" indent="0" algn="l" rtl="0">
                        <a:lnSpc>
                          <a:spcPct val="115000"/>
                        </a:lnSpc>
                        <a:spcBef>
                          <a:spcPts val="0"/>
                        </a:spcBef>
                        <a:spcAft>
                          <a:spcPts val="0"/>
                        </a:spcAft>
                        <a:buNone/>
                      </a:pPr>
                      <a:r>
                        <a:rPr lang="en" sz="1600">
                          <a:solidFill>
                            <a:schemeClr val="dk1"/>
                          </a:solidFill>
                        </a:rPr>
                        <a:t>Brand awareness </a:t>
                      </a:r>
                      <a:endParaRPr sz="1600">
                        <a:solidFill>
                          <a:schemeClr val="dk1"/>
                        </a:solidFill>
                      </a:endParaRPr>
                    </a:p>
                    <a:p>
                      <a:pPr marL="0" lvl="0" indent="0" algn="l" rtl="0">
                        <a:spcBef>
                          <a:spcPts val="1600"/>
                        </a:spcBef>
                        <a:spcAft>
                          <a:spcPts val="0"/>
                        </a:spcAft>
                        <a:buNone/>
                      </a:pPr>
                      <a:endParaRPr/>
                    </a:p>
                  </a:txBody>
                  <a:tcPr marL="91425" marR="91425" marT="91425" marB="91425">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lvl="0" indent="0" algn="ctr" rtl="0">
                        <a:lnSpc>
                          <a:spcPct val="115000"/>
                        </a:lnSpc>
                        <a:spcBef>
                          <a:spcPts val="0"/>
                        </a:spcBef>
                        <a:spcAft>
                          <a:spcPts val="1600"/>
                        </a:spcAft>
                        <a:buNone/>
                      </a:pPr>
                      <a:r>
                        <a:rPr lang="en" sz="1600">
                          <a:solidFill>
                            <a:schemeClr val="dk1"/>
                          </a:solidFill>
                        </a:rPr>
                        <a:t> Engagement</a:t>
                      </a:r>
                      <a:endParaRPr/>
                    </a:p>
                  </a:txBody>
                  <a:tcPr marL="91425" marR="91425" marT="91425" marB="91425">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457200" lvl="0" indent="0" algn="l" rtl="0">
                        <a:lnSpc>
                          <a:spcPct val="115000"/>
                        </a:lnSpc>
                        <a:spcBef>
                          <a:spcPts val="0"/>
                        </a:spcBef>
                        <a:spcAft>
                          <a:spcPts val="1600"/>
                        </a:spcAft>
                        <a:buNone/>
                      </a:pPr>
                      <a:r>
                        <a:rPr lang="en" sz="1600">
                          <a:solidFill>
                            <a:schemeClr val="dk1"/>
                          </a:solidFill>
                        </a:rPr>
                        <a:t>Brand philosophy</a:t>
                      </a:r>
                      <a:endParaRPr/>
                    </a:p>
                  </a:txBody>
                  <a:tcPr marL="91425" marR="91425" marT="91425" marB="91425">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extLst>
                  <a:ext uri="{0D108BD9-81ED-4DB2-BD59-A6C34878D82A}">
                    <a16:rowId xmlns:a16="http://schemas.microsoft.com/office/drawing/2014/main" val="10000"/>
                  </a:ext>
                </a:extLst>
              </a:tr>
              <a:tr h="1177475">
                <a:tc>
                  <a:txBody>
                    <a:bodyPr/>
                    <a:lstStyle/>
                    <a:p>
                      <a:pPr marL="0" lvl="0" indent="0" algn="l" rtl="0">
                        <a:spcBef>
                          <a:spcPts val="0"/>
                        </a:spcBef>
                        <a:spcAft>
                          <a:spcPts val="0"/>
                        </a:spcAft>
                        <a:buNone/>
                      </a:pPr>
                      <a:r>
                        <a:rPr lang="en">
                          <a:solidFill>
                            <a:schemeClr val="dk1"/>
                          </a:solidFill>
                        </a:rPr>
                        <a:t>Using keywords such as: “Philadelphia boutique”, “Clothing store”</a:t>
                      </a:r>
                      <a:endParaRPr>
                        <a:solidFill>
                          <a:schemeClr val="dk1"/>
                        </a:solidFill>
                      </a:endParaRPr>
                    </a:p>
                  </a:txBody>
                  <a:tcPr marL="91425" marR="91425" marT="91425" marB="91425">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rPr>
                        <a:t>Post more frequently on IG, Tik Tok &amp; utilize reels, stories, trends</a:t>
                      </a:r>
                      <a:endParaRPr>
                        <a:solidFill>
                          <a:schemeClr val="dk1"/>
                        </a:solidFill>
                      </a:endParaRPr>
                    </a:p>
                  </a:txBody>
                  <a:tcPr marL="91425" marR="91425" marT="91425" marB="91425">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lvl="0" indent="0" algn="l" rtl="0">
                        <a:spcBef>
                          <a:spcPts val="0"/>
                        </a:spcBef>
                        <a:spcAft>
                          <a:spcPts val="0"/>
                        </a:spcAft>
                        <a:buNone/>
                      </a:pPr>
                      <a:r>
                        <a:rPr lang="en" i="1">
                          <a:solidFill>
                            <a:schemeClr val="dk1"/>
                          </a:solidFill>
                        </a:rPr>
                        <a:t>About us </a:t>
                      </a:r>
                      <a:r>
                        <a:rPr lang="en">
                          <a:solidFill>
                            <a:schemeClr val="dk1"/>
                          </a:solidFill>
                        </a:rPr>
                        <a:t>section on website to make more personal </a:t>
                      </a:r>
                      <a:endParaRPr>
                        <a:solidFill>
                          <a:schemeClr val="dk1"/>
                        </a:solidFill>
                      </a:endParaRPr>
                    </a:p>
                  </a:txBody>
                  <a:tcPr marL="91425" marR="91425" marT="91425" marB="91425">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extLst>
                  <a:ext uri="{0D108BD9-81ED-4DB2-BD59-A6C34878D82A}">
                    <a16:rowId xmlns:a16="http://schemas.microsoft.com/office/drawing/2014/main" val="10001"/>
                  </a:ext>
                </a:extLst>
              </a:tr>
              <a:tr h="1177475">
                <a:tc>
                  <a:txBody>
                    <a:bodyPr/>
                    <a:lstStyle/>
                    <a:p>
                      <a:pPr marL="0" lvl="0" indent="0" algn="l" rtl="0">
                        <a:spcBef>
                          <a:spcPts val="0"/>
                        </a:spcBef>
                        <a:spcAft>
                          <a:spcPts val="0"/>
                        </a:spcAft>
                        <a:buNone/>
                      </a:pPr>
                      <a:r>
                        <a:rPr lang="en">
                          <a:solidFill>
                            <a:schemeClr val="dk1"/>
                          </a:solidFill>
                        </a:rPr>
                        <a:t>Create Google Ads to put Midnight Lunch on higher pagerank</a:t>
                      </a:r>
                      <a:endParaRPr>
                        <a:solidFill>
                          <a:schemeClr val="dk1"/>
                        </a:solidFill>
                      </a:endParaRPr>
                    </a:p>
                  </a:txBody>
                  <a:tcPr marL="91425" marR="91425" marT="91425" marB="91425">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rPr>
                        <a:t>Interact with followers through comment replies, dm, stories</a:t>
                      </a:r>
                      <a:endParaRPr>
                        <a:solidFill>
                          <a:schemeClr val="dk1"/>
                        </a:solidFill>
                      </a:endParaRPr>
                    </a:p>
                  </a:txBody>
                  <a:tcPr marL="91425" marR="91425" marT="91425" marB="91425">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rPr>
                        <a:t>Share values and information on the owner</a:t>
                      </a:r>
                      <a:endParaRPr>
                        <a:solidFill>
                          <a:schemeClr val="dk1"/>
                        </a:solidFill>
                      </a:endParaRPr>
                    </a:p>
                  </a:txBody>
                  <a:tcPr marL="91425" marR="91425" marT="91425" marB="91425">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301" name="Google Shape;301;p42"/>
          <p:cNvPicPr preferRelativeResize="0"/>
          <p:nvPr/>
        </p:nvPicPr>
        <p:blipFill rotWithShape="1">
          <a:blip r:embed="rId3">
            <a:alphaModFix/>
          </a:blip>
          <a:srcRect l="14034" t="20486" r="14027" b="20492"/>
          <a:stretch/>
        </p:blipFill>
        <p:spPr>
          <a:xfrm>
            <a:off x="289063" y="139975"/>
            <a:ext cx="1643725" cy="1941950"/>
          </a:xfrm>
          <a:prstGeom prst="rect">
            <a:avLst/>
          </a:prstGeom>
          <a:noFill/>
          <a:ln>
            <a:noFill/>
          </a:ln>
        </p:spPr>
      </p:pic>
      <p:pic>
        <p:nvPicPr>
          <p:cNvPr id="302" name="Google Shape;302;p42"/>
          <p:cNvPicPr preferRelativeResize="0"/>
          <p:nvPr/>
        </p:nvPicPr>
        <p:blipFill rotWithShape="1">
          <a:blip r:embed="rId4">
            <a:alphaModFix/>
          </a:blip>
          <a:srcRect l="18271" t="24441" r="17028" b="22838"/>
          <a:stretch/>
        </p:blipFill>
        <p:spPr>
          <a:xfrm>
            <a:off x="174950" y="2230600"/>
            <a:ext cx="1871951" cy="27117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
        <p:cNvGrpSpPr/>
        <p:nvPr/>
      </p:nvGrpSpPr>
      <p:grpSpPr>
        <a:xfrm>
          <a:off x="0" y="0"/>
          <a:ext cx="0" cy="0"/>
          <a:chOff x="0" y="0"/>
          <a:chExt cx="0" cy="0"/>
        </a:xfrm>
      </p:grpSpPr>
      <p:pic>
        <p:nvPicPr>
          <p:cNvPr id="74" name="Google Shape;74;p16"/>
          <p:cNvPicPr preferRelativeResize="0"/>
          <p:nvPr/>
        </p:nvPicPr>
        <p:blipFill>
          <a:blip r:embed="rId4">
            <a:alphaModFix/>
          </a:blip>
          <a:stretch>
            <a:fillRect/>
          </a:stretch>
        </p:blipFill>
        <p:spPr>
          <a:xfrm flipH="1">
            <a:off x="4574450" y="-87226"/>
            <a:ext cx="4569549" cy="5230726"/>
          </a:xfrm>
          <a:prstGeom prst="rect">
            <a:avLst/>
          </a:prstGeom>
          <a:noFill/>
          <a:ln>
            <a:noFill/>
          </a:ln>
        </p:spPr>
      </p:pic>
      <p:pic>
        <p:nvPicPr>
          <p:cNvPr id="75" name="Google Shape;75;p16"/>
          <p:cNvPicPr preferRelativeResize="0"/>
          <p:nvPr/>
        </p:nvPicPr>
        <p:blipFill>
          <a:blip r:embed="rId4">
            <a:alphaModFix/>
          </a:blip>
          <a:stretch>
            <a:fillRect/>
          </a:stretch>
        </p:blipFill>
        <p:spPr>
          <a:xfrm>
            <a:off x="0" y="-87226"/>
            <a:ext cx="4569549" cy="5230726"/>
          </a:xfrm>
          <a:prstGeom prst="rect">
            <a:avLst/>
          </a:prstGeom>
          <a:noFill/>
          <a:ln>
            <a:noFill/>
          </a:ln>
        </p:spPr>
      </p:pic>
      <p:sp>
        <p:nvSpPr>
          <p:cNvPr id="76" name="Google Shape;76;p1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solidFill>
                  <a:schemeClr val="lt1"/>
                </a:solidFill>
                <a:highlight>
                  <a:schemeClr val="accent4"/>
                </a:highlight>
              </a:rPr>
              <a:t>Company Overview</a:t>
            </a:r>
            <a:endParaRPr>
              <a:solidFill>
                <a:schemeClr val="lt1"/>
              </a:solidFill>
              <a:highlight>
                <a:schemeClr val="accent4"/>
              </a:highlight>
            </a:endParaRPr>
          </a:p>
        </p:txBody>
      </p:sp>
      <p:sp>
        <p:nvSpPr>
          <p:cNvPr id="77" name="Google Shape;77;p16"/>
          <p:cNvSpPr/>
          <p:nvPr/>
        </p:nvSpPr>
        <p:spPr>
          <a:xfrm>
            <a:off x="4207100" y="4447950"/>
            <a:ext cx="530700" cy="6132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6"/>
        <p:cNvGrpSpPr/>
        <p:nvPr/>
      </p:nvGrpSpPr>
      <p:grpSpPr>
        <a:xfrm>
          <a:off x="0" y="0"/>
          <a:ext cx="0" cy="0"/>
          <a:chOff x="0" y="0"/>
          <a:chExt cx="0" cy="0"/>
        </a:xfrm>
      </p:grpSpPr>
      <p:pic>
        <p:nvPicPr>
          <p:cNvPr id="307" name="Google Shape;307;p43"/>
          <p:cNvPicPr preferRelativeResize="0"/>
          <p:nvPr/>
        </p:nvPicPr>
        <p:blipFill>
          <a:blip r:embed="rId4">
            <a:alphaModFix/>
          </a:blip>
          <a:stretch>
            <a:fillRect/>
          </a:stretch>
        </p:blipFill>
        <p:spPr>
          <a:xfrm flipH="1">
            <a:off x="4574450" y="-87226"/>
            <a:ext cx="4569549" cy="5230726"/>
          </a:xfrm>
          <a:prstGeom prst="rect">
            <a:avLst/>
          </a:prstGeom>
          <a:noFill/>
          <a:ln>
            <a:noFill/>
          </a:ln>
        </p:spPr>
      </p:pic>
      <p:pic>
        <p:nvPicPr>
          <p:cNvPr id="308" name="Google Shape;308;p43"/>
          <p:cNvPicPr preferRelativeResize="0"/>
          <p:nvPr/>
        </p:nvPicPr>
        <p:blipFill>
          <a:blip r:embed="rId4">
            <a:alphaModFix/>
          </a:blip>
          <a:stretch>
            <a:fillRect/>
          </a:stretch>
        </p:blipFill>
        <p:spPr>
          <a:xfrm>
            <a:off x="0" y="-87226"/>
            <a:ext cx="4569549" cy="5230726"/>
          </a:xfrm>
          <a:prstGeom prst="rect">
            <a:avLst/>
          </a:prstGeom>
          <a:noFill/>
          <a:ln>
            <a:noFill/>
          </a:ln>
        </p:spPr>
      </p:pic>
      <p:sp>
        <p:nvSpPr>
          <p:cNvPr id="309" name="Google Shape;309;p43"/>
          <p:cNvSpPr txBox="1">
            <a:spLocks noGrp="1"/>
          </p:cNvSpPr>
          <p:nvPr>
            <p:ph type="ctrTitle"/>
          </p:nvPr>
        </p:nvSpPr>
        <p:spPr>
          <a:xfrm>
            <a:off x="311708" y="8207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solidFill>
                  <a:schemeClr val="lt1"/>
                </a:solidFill>
                <a:highlight>
                  <a:schemeClr val="accent4"/>
                </a:highlight>
              </a:rPr>
              <a:t>Implementation Plan</a:t>
            </a:r>
            <a:endParaRPr>
              <a:solidFill>
                <a:schemeClr val="lt1"/>
              </a:solidFill>
              <a:highlight>
                <a:schemeClr val="accent4"/>
              </a:highlight>
            </a:endParaRPr>
          </a:p>
        </p:txBody>
      </p:sp>
      <p:sp>
        <p:nvSpPr>
          <p:cNvPr id="310" name="Google Shape;310;p43"/>
          <p:cNvSpPr/>
          <p:nvPr/>
        </p:nvSpPr>
        <p:spPr>
          <a:xfrm>
            <a:off x="4207100" y="4447950"/>
            <a:ext cx="530700" cy="6132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4"/>
          <p:cNvSpPr/>
          <p:nvPr/>
        </p:nvSpPr>
        <p:spPr>
          <a:xfrm>
            <a:off x="374600" y="3322400"/>
            <a:ext cx="7531800" cy="16968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4"/>
          <p:cNvSpPr txBox="1">
            <a:spLocks noGrp="1"/>
          </p:cNvSpPr>
          <p:nvPr>
            <p:ph type="ctrTitle"/>
          </p:nvPr>
        </p:nvSpPr>
        <p:spPr>
          <a:xfrm>
            <a:off x="311700" y="53300"/>
            <a:ext cx="8520600" cy="6651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3400" b="1">
                <a:solidFill>
                  <a:schemeClr val="lt1"/>
                </a:solidFill>
                <a:highlight>
                  <a:schemeClr val="accent4"/>
                </a:highlight>
              </a:rPr>
              <a:t>Drive Brand Awareness</a:t>
            </a:r>
            <a:endParaRPr sz="3400" b="1">
              <a:solidFill>
                <a:schemeClr val="lt1"/>
              </a:solidFill>
              <a:highlight>
                <a:schemeClr val="accent4"/>
              </a:highlight>
            </a:endParaRPr>
          </a:p>
        </p:txBody>
      </p:sp>
      <p:sp>
        <p:nvSpPr>
          <p:cNvPr id="317" name="Google Shape;317;p44"/>
          <p:cNvSpPr txBox="1">
            <a:spLocks noGrp="1"/>
          </p:cNvSpPr>
          <p:nvPr>
            <p:ph type="title" idx="4294967295"/>
          </p:nvPr>
        </p:nvSpPr>
        <p:spPr>
          <a:xfrm>
            <a:off x="424375" y="3251325"/>
            <a:ext cx="7792800" cy="11094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0"/>
              </a:spcBef>
              <a:spcAft>
                <a:spcPts val="0"/>
              </a:spcAft>
              <a:buNone/>
            </a:pPr>
            <a:r>
              <a:rPr lang="en" sz="1800">
                <a:solidFill>
                  <a:schemeClr val="lt1"/>
                </a:solidFill>
              </a:rPr>
              <a:t>Midnight Lunch | Shop Women’s Boutique Clothing &amp; Fashion</a:t>
            </a:r>
            <a:endParaRPr sz="1800">
              <a:solidFill>
                <a:schemeClr val="lt1"/>
              </a:solidFill>
            </a:endParaRPr>
          </a:p>
          <a:p>
            <a:pPr marL="0" lvl="0" indent="0" algn="l" rtl="0">
              <a:lnSpc>
                <a:spcPct val="115000"/>
              </a:lnSpc>
              <a:spcBef>
                <a:spcPts val="1200"/>
              </a:spcBef>
              <a:spcAft>
                <a:spcPts val="0"/>
              </a:spcAft>
              <a:buNone/>
            </a:pPr>
            <a:r>
              <a:rPr lang="en" sz="1800">
                <a:solidFill>
                  <a:schemeClr val="lt1"/>
                </a:solidFill>
              </a:rPr>
              <a:t>Ad*</a:t>
            </a:r>
            <a:r>
              <a:rPr lang="en" sz="1800" u="sng">
                <a:solidFill>
                  <a:schemeClr val="lt1"/>
                </a:solidFill>
                <a:hlinkClick r:id="rId3">
                  <a:extLst>
                    <a:ext uri="{A12FA001-AC4F-418D-AE19-62706E023703}">
                      <ahyp:hlinkClr xmlns:ahyp="http://schemas.microsoft.com/office/drawing/2018/hyperlinkcolor" val="tx"/>
                    </a:ext>
                  </a:extLst>
                </a:hlinkClick>
              </a:rPr>
              <a:t>https://shopmidnightlunch.com</a:t>
            </a:r>
            <a:r>
              <a:rPr lang="en" sz="1800">
                <a:solidFill>
                  <a:schemeClr val="lt1"/>
                </a:solidFill>
              </a:rPr>
              <a:t>/</a:t>
            </a:r>
            <a:endParaRPr sz="1800">
              <a:solidFill>
                <a:schemeClr val="lt1"/>
              </a:solidFill>
            </a:endParaRPr>
          </a:p>
          <a:p>
            <a:pPr marL="0" lvl="0" indent="0" algn="l" rtl="0">
              <a:lnSpc>
                <a:spcPct val="115000"/>
              </a:lnSpc>
              <a:spcBef>
                <a:spcPts val="1200"/>
              </a:spcBef>
              <a:spcAft>
                <a:spcPts val="0"/>
              </a:spcAft>
              <a:buNone/>
            </a:pPr>
            <a:r>
              <a:rPr lang="en" sz="1800">
                <a:solidFill>
                  <a:schemeClr val="lt1"/>
                </a:solidFill>
              </a:rPr>
              <a:t>Are You Ready For Spring Break? Shop Our New Arrivals Today! Discover New Womens Apparel And Accessories For Your Vacation. Stop In To Visit Us In Old City Philadelphia 11-5. Free Shipping On Orders Over $250</a:t>
            </a:r>
            <a:endParaRPr sz="1800">
              <a:solidFill>
                <a:schemeClr val="lt1"/>
              </a:solidFill>
            </a:endParaRPr>
          </a:p>
          <a:p>
            <a:pPr marL="0" lvl="0" indent="0" algn="l" rtl="0">
              <a:spcBef>
                <a:spcPts val="0"/>
              </a:spcBef>
              <a:spcAft>
                <a:spcPts val="0"/>
              </a:spcAft>
              <a:buNone/>
            </a:pPr>
            <a:endParaRPr/>
          </a:p>
        </p:txBody>
      </p:sp>
      <p:sp>
        <p:nvSpPr>
          <p:cNvPr id="318" name="Google Shape;318;p44"/>
          <p:cNvSpPr txBox="1"/>
          <p:nvPr/>
        </p:nvSpPr>
        <p:spPr>
          <a:xfrm>
            <a:off x="267275" y="1032788"/>
            <a:ext cx="3375000" cy="19752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dk1"/>
              </a:buClr>
              <a:buSzPts val="1800"/>
              <a:buChar char="●"/>
            </a:pPr>
            <a:r>
              <a:rPr lang="en" sz="1800">
                <a:solidFill>
                  <a:schemeClr val="dk1"/>
                </a:solidFill>
              </a:rPr>
              <a:t>Create Google Ads that use keywords related to the boutique</a:t>
            </a:r>
            <a:endParaRPr sz="1800">
              <a:solidFill>
                <a:schemeClr val="dk1"/>
              </a:solidFill>
            </a:endParaRPr>
          </a:p>
          <a:p>
            <a:pPr marL="457200" lvl="0" indent="-342900" algn="l" rtl="0">
              <a:spcBef>
                <a:spcPts val="1000"/>
              </a:spcBef>
              <a:spcAft>
                <a:spcPts val="1000"/>
              </a:spcAft>
              <a:buClr>
                <a:schemeClr val="dk1"/>
              </a:buClr>
              <a:buSzPts val="1800"/>
              <a:buChar char="●"/>
            </a:pPr>
            <a:r>
              <a:rPr lang="en" sz="1800">
                <a:solidFill>
                  <a:schemeClr val="dk1"/>
                </a:solidFill>
              </a:rPr>
              <a:t>Contact local bloggers to be featured in stories and drive traffic to website</a:t>
            </a:r>
            <a:endParaRPr sz="1800">
              <a:solidFill>
                <a:schemeClr val="dk1"/>
              </a:solidFill>
            </a:endParaRPr>
          </a:p>
        </p:txBody>
      </p:sp>
      <p:sp>
        <p:nvSpPr>
          <p:cNvPr id="319" name="Google Shape;319;p44"/>
          <p:cNvSpPr/>
          <p:nvPr/>
        </p:nvSpPr>
        <p:spPr>
          <a:xfrm>
            <a:off x="3609000" y="1388913"/>
            <a:ext cx="5223300" cy="11919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0" name="Google Shape;320;p44"/>
          <p:cNvPicPr preferRelativeResize="0"/>
          <p:nvPr/>
        </p:nvPicPr>
        <p:blipFill>
          <a:blip r:embed="rId4">
            <a:alphaModFix/>
          </a:blip>
          <a:stretch>
            <a:fillRect/>
          </a:stretch>
        </p:blipFill>
        <p:spPr>
          <a:xfrm>
            <a:off x="3655712" y="1430163"/>
            <a:ext cx="5129887" cy="11094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5"/>
          <p:cNvSpPr/>
          <p:nvPr/>
        </p:nvSpPr>
        <p:spPr>
          <a:xfrm>
            <a:off x="4550425" y="925725"/>
            <a:ext cx="2136000" cy="34056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5"/>
          <p:cNvSpPr/>
          <p:nvPr/>
        </p:nvSpPr>
        <p:spPr>
          <a:xfrm>
            <a:off x="6898800" y="2359875"/>
            <a:ext cx="2191800" cy="26700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5"/>
          <p:cNvSpPr txBox="1"/>
          <p:nvPr/>
        </p:nvSpPr>
        <p:spPr>
          <a:xfrm>
            <a:off x="0" y="0"/>
            <a:ext cx="9144000" cy="708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400" b="1">
                <a:solidFill>
                  <a:schemeClr val="lt1"/>
                </a:solidFill>
                <a:highlight>
                  <a:schemeClr val="accent4"/>
                </a:highlight>
              </a:rPr>
              <a:t>Increase Engagement </a:t>
            </a:r>
            <a:endParaRPr sz="3400" b="1">
              <a:solidFill>
                <a:schemeClr val="lt1"/>
              </a:solidFill>
              <a:highlight>
                <a:schemeClr val="accent4"/>
              </a:highlight>
            </a:endParaRPr>
          </a:p>
        </p:txBody>
      </p:sp>
      <p:sp>
        <p:nvSpPr>
          <p:cNvPr id="328" name="Google Shape;328;p45"/>
          <p:cNvSpPr txBox="1"/>
          <p:nvPr/>
        </p:nvSpPr>
        <p:spPr>
          <a:xfrm>
            <a:off x="408625" y="1062700"/>
            <a:ext cx="4059600" cy="3006600"/>
          </a:xfrm>
          <a:prstGeom prst="rect">
            <a:avLst/>
          </a:prstGeom>
          <a:noFill/>
          <a:ln>
            <a:noFill/>
          </a:ln>
        </p:spPr>
        <p:txBody>
          <a:bodyPr spcFirstLastPara="1" wrap="square" lIns="91425" tIns="91425" rIns="91425" bIns="91425" anchor="t" anchorCtr="0">
            <a:spAutoFit/>
          </a:bodyPr>
          <a:lstStyle/>
          <a:p>
            <a:pPr marL="457200" lvl="0" indent="-342900" algn="l" rtl="0">
              <a:lnSpc>
                <a:spcPct val="100000"/>
              </a:lnSpc>
              <a:spcBef>
                <a:spcPts val="0"/>
              </a:spcBef>
              <a:spcAft>
                <a:spcPts val="0"/>
              </a:spcAft>
              <a:buClr>
                <a:schemeClr val="dk1"/>
              </a:buClr>
              <a:buSzPts val="1800"/>
              <a:buChar char="●"/>
            </a:pPr>
            <a:r>
              <a:rPr lang="en" sz="1800">
                <a:solidFill>
                  <a:schemeClr val="dk1"/>
                </a:solidFill>
              </a:rPr>
              <a:t>Be consistent with posts - at least 5 per week on IG &amp; Tik Tok</a:t>
            </a:r>
            <a:endParaRPr sz="1800">
              <a:solidFill>
                <a:schemeClr val="dk1"/>
              </a:solidFill>
            </a:endParaRPr>
          </a:p>
          <a:p>
            <a:pPr marL="457200" lvl="0" indent="-342900" algn="l" rtl="0">
              <a:lnSpc>
                <a:spcPct val="100000"/>
              </a:lnSpc>
              <a:spcBef>
                <a:spcPts val="1000"/>
              </a:spcBef>
              <a:spcAft>
                <a:spcPts val="0"/>
              </a:spcAft>
              <a:buClr>
                <a:schemeClr val="dk1"/>
              </a:buClr>
              <a:buSzPts val="1800"/>
              <a:buChar char="●"/>
            </a:pPr>
            <a:r>
              <a:rPr lang="en" sz="1800">
                <a:solidFill>
                  <a:schemeClr val="dk1"/>
                </a:solidFill>
              </a:rPr>
              <a:t>Post Instagram Stories daily</a:t>
            </a:r>
            <a:endParaRPr sz="1800">
              <a:solidFill>
                <a:schemeClr val="dk1"/>
              </a:solidFill>
            </a:endParaRPr>
          </a:p>
          <a:p>
            <a:pPr marL="914400" lvl="1" indent="-330200" algn="l" rtl="0">
              <a:lnSpc>
                <a:spcPct val="100000"/>
              </a:lnSpc>
              <a:spcBef>
                <a:spcPts val="1000"/>
              </a:spcBef>
              <a:spcAft>
                <a:spcPts val="0"/>
              </a:spcAft>
              <a:buClr>
                <a:schemeClr val="dk1"/>
              </a:buClr>
              <a:buSzPts val="1600"/>
              <a:buChar char="○"/>
            </a:pPr>
            <a:r>
              <a:rPr lang="en" sz="1600">
                <a:solidFill>
                  <a:schemeClr val="dk1"/>
                </a:solidFill>
              </a:rPr>
              <a:t>Outfits of the day (OOTD) IG story wearing at least one item from brand</a:t>
            </a:r>
            <a:endParaRPr sz="1600">
              <a:solidFill>
                <a:schemeClr val="dk1"/>
              </a:solidFill>
            </a:endParaRPr>
          </a:p>
          <a:p>
            <a:pPr marL="914400" lvl="1" indent="-330200" algn="l" rtl="0">
              <a:lnSpc>
                <a:spcPct val="100000"/>
              </a:lnSpc>
              <a:spcBef>
                <a:spcPts val="1000"/>
              </a:spcBef>
              <a:spcAft>
                <a:spcPts val="0"/>
              </a:spcAft>
              <a:buClr>
                <a:schemeClr val="dk1"/>
              </a:buClr>
              <a:buSzPts val="1600"/>
              <a:buChar char="○"/>
            </a:pPr>
            <a:r>
              <a:rPr lang="en" sz="1600">
                <a:solidFill>
                  <a:schemeClr val="dk1"/>
                </a:solidFill>
              </a:rPr>
              <a:t>Styling tips and tricks using clothing from the store</a:t>
            </a:r>
            <a:endParaRPr sz="1600">
              <a:solidFill>
                <a:schemeClr val="dk1"/>
              </a:solidFill>
            </a:endParaRPr>
          </a:p>
          <a:p>
            <a:pPr marL="0" lvl="0" indent="0" algn="l" rtl="0">
              <a:lnSpc>
                <a:spcPct val="115000"/>
              </a:lnSpc>
              <a:spcBef>
                <a:spcPts val="1000"/>
              </a:spcBef>
              <a:spcAft>
                <a:spcPts val="0"/>
              </a:spcAft>
              <a:buNone/>
            </a:pPr>
            <a:endParaRPr sz="1600">
              <a:solidFill>
                <a:schemeClr val="dk1"/>
              </a:solidFill>
            </a:endParaRPr>
          </a:p>
        </p:txBody>
      </p:sp>
      <p:pic>
        <p:nvPicPr>
          <p:cNvPr id="329" name="Google Shape;329;p45"/>
          <p:cNvPicPr preferRelativeResize="0"/>
          <p:nvPr/>
        </p:nvPicPr>
        <p:blipFill>
          <a:blip r:embed="rId3">
            <a:alphaModFix/>
          </a:blip>
          <a:stretch>
            <a:fillRect/>
          </a:stretch>
        </p:blipFill>
        <p:spPr>
          <a:xfrm>
            <a:off x="6854300" y="2261976"/>
            <a:ext cx="2136000" cy="2670000"/>
          </a:xfrm>
          <a:prstGeom prst="rect">
            <a:avLst/>
          </a:prstGeom>
          <a:noFill/>
          <a:ln>
            <a:noFill/>
          </a:ln>
        </p:spPr>
      </p:pic>
      <p:pic>
        <p:nvPicPr>
          <p:cNvPr id="330" name="Google Shape;330;p45"/>
          <p:cNvPicPr preferRelativeResize="0"/>
          <p:nvPr/>
        </p:nvPicPr>
        <p:blipFill rotWithShape="1">
          <a:blip r:embed="rId4">
            <a:alphaModFix/>
          </a:blip>
          <a:srcRect t="5850" b="15835"/>
          <a:stretch/>
        </p:blipFill>
        <p:spPr>
          <a:xfrm>
            <a:off x="4517350" y="761375"/>
            <a:ext cx="2063555" cy="349872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6"/>
          <p:cNvSpPr txBox="1"/>
          <p:nvPr/>
        </p:nvSpPr>
        <p:spPr>
          <a:xfrm>
            <a:off x="0" y="0"/>
            <a:ext cx="9096600" cy="708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400" b="1">
                <a:solidFill>
                  <a:schemeClr val="lt1"/>
                </a:solidFill>
                <a:highlight>
                  <a:schemeClr val="accent4"/>
                </a:highlight>
              </a:rPr>
              <a:t>Increase Engagement </a:t>
            </a:r>
            <a:endParaRPr sz="3400" b="1">
              <a:solidFill>
                <a:schemeClr val="lt1"/>
              </a:solidFill>
              <a:highlight>
                <a:schemeClr val="accent4"/>
              </a:highlight>
            </a:endParaRPr>
          </a:p>
        </p:txBody>
      </p:sp>
      <p:sp>
        <p:nvSpPr>
          <p:cNvPr id="336" name="Google Shape;336;p46"/>
          <p:cNvSpPr txBox="1"/>
          <p:nvPr/>
        </p:nvSpPr>
        <p:spPr>
          <a:xfrm>
            <a:off x="108050" y="763213"/>
            <a:ext cx="3047100" cy="36171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1"/>
              </a:buClr>
              <a:buSzPts val="1800"/>
              <a:buChar char="●"/>
            </a:pPr>
            <a:r>
              <a:rPr lang="en" sz="1800">
                <a:solidFill>
                  <a:schemeClr val="dk1"/>
                </a:solidFill>
              </a:rPr>
              <a:t>Use local Philadelphia influencers </a:t>
            </a:r>
            <a:endParaRPr sz="1800">
              <a:solidFill>
                <a:schemeClr val="dk1"/>
              </a:solidFill>
            </a:endParaRPr>
          </a:p>
          <a:p>
            <a:pPr marL="914400" lvl="1" indent="-330200" algn="l" rtl="0">
              <a:lnSpc>
                <a:spcPct val="115000"/>
              </a:lnSpc>
              <a:spcBef>
                <a:spcPts val="0"/>
              </a:spcBef>
              <a:spcAft>
                <a:spcPts val="0"/>
              </a:spcAft>
              <a:buClr>
                <a:schemeClr val="dk1"/>
              </a:buClr>
              <a:buSzPts val="1600"/>
              <a:buChar char="○"/>
            </a:pPr>
            <a:r>
              <a:rPr lang="en" sz="1600">
                <a:solidFill>
                  <a:schemeClr val="dk1"/>
                </a:solidFill>
              </a:rPr>
              <a:t>Provide discount code links for their followers</a:t>
            </a:r>
            <a:endParaRPr sz="1600">
              <a:solidFill>
                <a:schemeClr val="dk1"/>
              </a:solidFill>
            </a:endParaRPr>
          </a:p>
          <a:p>
            <a:pPr marL="914400" lvl="1" indent="-330200" algn="l" rtl="0">
              <a:lnSpc>
                <a:spcPct val="115000"/>
              </a:lnSpc>
              <a:spcBef>
                <a:spcPts val="0"/>
              </a:spcBef>
              <a:spcAft>
                <a:spcPts val="0"/>
              </a:spcAft>
              <a:buClr>
                <a:schemeClr val="dk1"/>
              </a:buClr>
              <a:buSzPts val="1600"/>
              <a:buChar char="○"/>
            </a:pPr>
            <a:r>
              <a:rPr lang="en" sz="1600">
                <a:solidFill>
                  <a:schemeClr val="dk1"/>
                </a:solidFill>
              </a:rPr>
              <a:t>Have them promote pop-up events at universities</a:t>
            </a:r>
            <a:endParaRPr sz="1600">
              <a:solidFill>
                <a:schemeClr val="dk1"/>
              </a:solidFill>
            </a:endParaRPr>
          </a:p>
          <a:p>
            <a:pPr marL="914400" lvl="1" indent="-330200" algn="l" rtl="0">
              <a:lnSpc>
                <a:spcPct val="115000"/>
              </a:lnSpc>
              <a:spcBef>
                <a:spcPts val="0"/>
              </a:spcBef>
              <a:spcAft>
                <a:spcPts val="0"/>
              </a:spcAft>
              <a:buClr>
                <a:schemeClr val="dk1"/>
              </a:buClr>
              <a:buSzPts val="1600"/>
              <a:buChar char="○"/>
            </a:pPr>
            <a:r>
              <a:rPr lang="en" sz="1600">
                <a:solidFill>
                  <a:schemeClr val="dk1"/>
                </a:solidFill>
              </a:rPr>
              <a:t>Provide them with post ideas for Stories, Reels, Tik Toks</a:t>
            </a:r>
            <a:endParaRPr sz="1600">
              <a:solidFill>
                <a:schemeClr val="dk1"/>
              </a:solidFill>
            </a:endParaRPr>
          </a:p>
        </p:txBody>
      </p:sp>
      <p:pic>
        <p:nvPicPr>
          <p:cNvPr id="337" name="Google Shape;337;p46"/>
          <p:cNvPicPr preferRelativeResize="0"/>
          <p:nvPr/>
        </p:nvPicPr>
        <p:blipFill rotWithShape="1">
          <a:blip r:embed="rId3">
            <a:alphaModFix/>
          </a:blip>
          <a:srcRect l="1821" t="15356" r="1821" b="21758"/>
          <a:stretch/>
        </p:blipFill>
        <p:spPr>
          <a:xfrm>
            <a:off x="3438337" y="682352"/>
            <a:ext cx="2674524" cy="3778826"/>
          </a:xfrm>
          <a:prstGeom prst="rect">
            <a:avLst/>
          </a:prstGeom>
          <a:noFill/>
          <a:ln>
            <a:noFill/>
          </a:ln>
        </p:spPr>
      </p:pic>
      <p:pic>
        <p:nvPicPr>
          <p:cNvPr id="338" name="Google Shape;338;p46"/>
          <p:cNvPicPr preferRelativeResize="0"/>
          <p:nvPr/>
        </p:nvPicPr>
        <p:blipFill rotWithShape="1">
          <a:blip r:embed="rId4">
            <a:alphaModFix/>
          </a:blip>
          <a:srcRect t="9501" b="9151"/>
          <a:stretch/>
        </p:blipFill>
        <p:spPr>
          <a:xfrm>
            <a:off x="6396050" y="672650"/>
            <a:ext cx="2229225" cy="3731374"/>
          </a:xfrm>
          <a:prstGeom prst="rect">
            <a:avLst/>
          </a:prstGeom>
          <a:noFill/>
          <a:ln>
            <a:noFill/>
          </a:ln>
        </p:spPr>
      </p:pic>
      <p:sp>
        <p:nvSpPr>
          <p:cNvPr id="339" name="Google Shape;339;p46"/>
          <p:cNvSpPr txBox="1"/>
          <p:nvPr/>
        </p:nvSpPr>
        <p:spPr>
          <a:xfrm>
            <a:off x="7127388" y="272450"/>
            <a:ext cx="1643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@findmeinphilly</a:t>
            </a:r>
            <a:endParaRPr>
              <a:solidFill>
                <a:schemeClr val="dk1"/>
              </a:solidFill>
            </a:endParaRPr>
          </a:p>
        </p:txBody>
      </p:sp>
      <p:sp>
        <p:nvSpPr>
          <p:cNvPr id="340" name="Google Shape;340;p46"/>
          <p:cNvSpPr/>
          <p:nvPr/>
        </p:nvSpPr>
        <p:spPr>
          <a:xfrm rot="-4083522">
            <a:off x="8063277" y="1038407"/>
            <a:ext cx="1254896" cy="444333"/>
          </a:xfrm>
          <a:prstGeom prst="leftArrow">
            <a:avLst>
              <a:gd name="adj1" fmla="val 50000"/>
              <a:gd name="adj2"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6"/>
          <p:cNvSpPr txBox="1"/>
          <p:nvPr/>
        </p:nvSpPr>
        <p:spPr>
          <a:xfrm>
            <a:off x="4297075" y="446117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@katherinewg_</a:t>
            </a:r>
            <a:endParaRPr>
              <a:solidFill>
                <a:schemeClr val="dk1"/>
              </a:solidFill>
            </a:endParaRPr>
          </a:p>
        </p:txBody>
      </p:sp>
      <p:sp>
        <p:nvSpPr>
          <p:cNvPr id="342" name="Google Shape;342;p46"/>
          <p:cNvSpPr/>
          <p:nvPr/>
        </p:nvSpPr>
        <p:spPr>
          <a:xfrm rot="3410347">
            <a:off x="5306286" y="4002059"/>
            <a:ext cx="1036030" cy="444334"/>
          </a:xfrm>
          <a:prstGeom prst="leftArrow">
            <a:avLst>
              <a:gd name="adj1" fmla="val 50000"/>
              <a:gd name="adj2"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7"/>
          <p:cNvSpPr/>
          <p:nvPr/>
        </p:nvSpPr>
        <p:spPr>
          <a:xfrm>
            <a:off x="5285625" y="913625"/>
            <a:ext cx="3739800" cy="37578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7"/>
          <p:cNvSpPr txBox="1"/>
          <p:nvPr/>
        </p:nvSpPr>
        <p:spPr>
          <a:xfrm>
            <a:off x="0" y="0"/>
            <a:ext cx="9144000" cy="708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400" b="1">
                <a:solidFill>
                  <a:schemeClr val="lt1"/>
                </a:solidFill>
                <a:highlight>
                  <a:schemeClr val="accent4"/>
                </a:highlight>
              </a:rPr>
              <a:t>Increase Engagement </a:t>
            </a:r>
            <a:endParaRPr sz="3400" b="1">
              <a:solidFill>
                <a:schemeClr val="lt1"/>
              </a:solidFill>
              <a:highlight>
                <a:schemeClr val="accent4"/>
              </a:highlight>
            </a:endParaRPr>
          </a:p>
        </p:txBody>
      </p:sp>
      <p:sp>
        <p:nvSpPr>
          <p:cNvPr id="349" name="Google Shape;349;p47"/>
          <p:cNvSpPr txBox="1"/>
          <p:nvPr/>
        </p:nvSpPr>
        <p:spPr>
          <a:xfrm>
            <a:off x="23700" y="1288075"/>
            <a:ext cx="5199900" cy="2853600"/>
          </a:xfrm>
          <a:prstGeom prst="rect">
            <a:avLst/>
          </a:prstGeom>
          <a:noFill/>
          <a:ln>
            <a:noFill/>
          </a:ln>
        </p:spPr>
        <p:txBody>
          <a:bodyPr spcFirstLastPara="1" wrap="square" lIns="91425" tIns="91425" rIns="91425" bIns="91425" anchor="t" anchorCtr="0">
            <a:spAutoFit/>
          </a:bodyPr>
          <a:lstStyle/>
          <a:p>
            <a:pPr marL="457200" lvl="0" indent="-336550" algn="l" rtl="0">
              <a:lnSpc>
                <a:spcPct val="115000"/>
              </a:lnSpc>
              <a:spcBef>
                <a:spcPts val="0"/>
              </a:spcBef>
              <a:spcAft>
                <a:spcPts val="0"/>
              </a:spcAft>
              <a:buClr>
                <a:schemeClr val="dk1"/>
              </a:buClr>
              <a:buSzPts val="1700"/>
              <a:buChar char="●"/>
            </a:pPr>
            <a:r>
              <a:rPr lang="en" sz="1700">
                <a:solidFill>
                  <a:schemeClr val="dk1"/>
                </a:solidFill>
              </a:rPr>
              <a:t>Use trending audio on Tik Tok to stay relevant with target audience</a:t>
            </a:r>
            <a:endParaRPr sz="1700">
              <a:solidFill>
                <a:schemeClr val="dk1"/>
              </a:solidFill>
            </a:endParaRPr>
          </a:p>
          <a:p>
            <a:pPr marL="457200" lvl="0" indent="-336550" algn="l" rtl="0">
              <a:lnSpc>
                <a:spcPct val="115000"/>
              </a:lnSpc>
              <a:spcBef>
                <a:spcPts val="0"/>
              </a:spcBef>
              <a:spcAft>
                <a:spcPts val="0"/>
              </a:spcAft>
              <a:buClr>
                <a:schemeClr val="dk1"/>
              </a:buClr>
              <a:buSzPts val="1700"/>
              <a:buChar char="●"/>
            </a:pPr>
            <a:r>
              <a:rPr lang="en" sz="1700">
                <a:solidFill>
                  <a:schemeClr val="dk1"/>
                </a:solidFill>
              </a:rPr>
              <a:t>Use high quality displays and photo quality to maintain aesthetic</a:t>
            </a:r>
            <a:endParaRPr sz="1700">
              <a:solidFill>
                <a:schemeClr val="dk1"/>
              </a:solidFill>
            </a:endParaRPr>
          </a:p>
          <a:p>
            <a:pPr marL="457200" lvl="0" indent="-336550" algn="l" rtl="0">
              <a:lnSpc>
                <a:spcPct val="115000"/>
              </a:lnSpc>
              <a:spcBef>
                <a:spcPts val="0"/>
              </a:spcBef>
              <a:spcAft>
                <a:spcPts val="0"/>
              </a:spcAft>
              <a:buClr>
                <a:schemeClr val="dk1"/>
              </a:buClr>
              <a:buSzPts val="1700"/>
              <a:buChar char="●"/>
            </a:pPr>
            <a:r>
              <a:rPr lang="en" sz="1700">
                <a:solidFill>
                  <a:schemeClr val="dk1"/>
                </a:solidFill>
              </a:rPr>
              <a:t>Promotions</a:t>
            </a:r>
            <a:endParaRPr sz="1700">
              <a:solidFill>
                <a:schemeClr val="dk1"/>
              </a:solidFill>
            </a:endParaRPr>
          </a:p>
          <a:p>
            <a:pPr marL="914400" lvl="1" indent="-336550" algn="l" rtl="0">
              <a:lnSpc>
                <a:spcPct val="115000"/>
              </a:lnSpc>
              <a:spcBef>
                <a:spcPts val="0"/>
              </a:spcBef>
              <a:spcAft>
                <a:spcPts val="0"/>
              </a:spcAft>
              <a:buClr>
                <a:schemeClr val="dk1"/>
              </a:buClr>
              <a:buSzPts val="1700"/>
              <a:buChar char="○"/>
            </a:pPr>
            <a:r>
              <a:rPr lang="en" sz="1700">
                <a:solidFill>
                  <a:schemeClr val="dk1"/>
                </a:solidFill>
              </a:rPr>
              <a:t>Giveaways on Instagram</a:t>
            </a:r>
            <a:endParaRPr sz="1700">
              <a:solidFill>
                <a:schemeClr val="dk1"/>
              </a:solidFill>
            </a:endParaRPr>
          </a:p>
          <a:p>
            <a:pPr marL="914400" lvl="1" indent="-336550" algn="l" rtl="0">
              <a:lnSpc>
                <a:spcPct val="115000"/>
              </a:lnSpc>
              <a:spcBef>
                <a:spcPts val="0"/>
              </a:spcBef>
              <a:spcAft>
                <a:spcPts val="0"/>
              </a:spcAft>
              <a:buClr>
                <a:schemeClr val="dk1"/>
              </a:buClr>
              <a:buSzPts val="1700"/>
              <a:buChar char="○"/>
            </a:pPr>
            <a:r>
              <a:rPr lang="en" sz="1700">
                <a:solidFill>
                  <a:schemeClr val="dk1"/>
                </a:solidFill>
              </a:rPr>
              <a:t>Referral discounts</a:t>
            </a:r>
            <a:endParaRPr sz="1700">
              <a:solidFill>
                <a:schemeClr val="dk1"/>
              </a:solidFill>
            </a:endParaRPr>
          </a:p>
          <a:p>
            <a:pPr marL="914400" lvl="1" indent="-336550" algn="l" rtl="0">
              <a:lnSpc>
                <a:spcPct val="115000"/>
              </a:lnSpc>
              <a:spcBef>
                <a:spcPts val="0"/>
              </a:spcBef>
              <a:spcAft>
                <a:spcPts val="0"/>
              </a:spcAft>
              <a:buClr>
                <a:schemeClr val="dk1"/>
              </a:buClr>
              <a:buSzPts val="1700"/>
              <a:buChar char="○"/>
            </a:pPr>
            <a:r>
              <a:rPr lang="en" sz="1700">
                <a:solidFill>
                  <a:schemeClr val="dk1"/>
                </a:solidFill>
              </a:rPr>
              <a:t>Brand partnerships with other Philly small businesses</a:t>
            </a:r>
            <a:endParaRPr sz="1700">
              <a:solidFill>
                <a:schemeClr val="dk1"/>
              </a:solidFill>
            </a:endParaRPr>
          </a:p>
        </p:txBody>
      </p:sp>
      <p:pic>
        <p:nvPicPr>
          <p:cNvPr id="350" name="Google Shape;350;p47"/>
          <p:cNvPicPr preferRelativeResize="0"/>
          <p:nvPr/>
        </p:nvPicPr>
        <p:blipFill>
          <a:blip r:embed="rId3">
            <a:alphaModFix/>
          </a:blip>
          <a:stretch>
            <a:fillRect/>
          </a:stretch>
        </p:blipFill>
        <p:spPr>
          <a:xfrm>
            <a:off x="5223600" y="1055825"/>
            <a:ext cx="3615600" cy="36156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8"/>
          <p:cNvSpPr/>
          <p:nvPr/>
        </p:nvSpPr>
        <p:spPr>
          <a:xfrm>
            <a:off x="44400" y="713700"/>
            <a:ext cx="4353000" cy="37161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8"/>
          <p:cNvSpPr txBox="1"/>
          <p:nvPr/>
        </p:nvSpPr>
        <p:spPr>
          <a:xfrm>
            <a:off x="0" y="0"/>
            <a:ext cx="9144000" cy="708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400" b="1">
                <a:solidFill>
                  <a:schemeClr val="lt1"/>
                </a:solidFill>
                <a:highlight>
                  <a:schemeClr val="accent4"/>
                </a:highlight>
              </a:rPr>
              <a:t>Build Brand Philosophy </a:t>
            </a:r>
            <a:endParaRPr sz="3400" b="1">
              <a:solidFill>
                <a:schemeClr val="lt1"/>
              </a:solidFill>
              <a:highlight>
                <a:schemeClr val="accent4"/>
              </a:highlight>
            </a:endParaRPr>
          </a:p>
        </p:txBody>
      </p:sp>
      <p:pic>
        <p:nvPicPr>
          <p:cNvPr id="357" name="Google Shape;357;p48"/>
          <p:cNvPicPr preferRelativeResize="0"/>
          <p:nvPr/>
        </p:nvPicPr>
        <p:blipFill>
          <a:blip r:embed="rId3">
            <a:alphaModFix/>
          </a:blip>
          <a:stretch>
            <a:fillRect/>
          </a:stretch>
        </p:blipFill>
        <p:spPr>
          <a:xfrm>
            <a:off x="196800" y="835725"/>
            <a:ext cx="4476350" cy="3472050"/>
          </a:xfrm>
          <a:prstGeom prst="rect">
            <a:avLst/>
          </a:prstGeom>
          <a:noFill/>
          <a:ln>
            <a:noFill/>
          </a:ln>
        </p:spPr>
      </p:pic>
      <p:sp>
        <p:nvSpPr>
          <p:cNvPr id="358" name="Google Shape;358;p48"/>
          <p:cNvSpPr txBox="1"/>
          <p:nvPr/>
        </p:nvSpPr>
        <p:spPr>
          <a:xfrm>
            <a:off x="5179025" y="1359175"/>
            <a:ext cx="3455700" cy="21240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dk1"/>
              </a:buClr>
              <a:buSzPts val="1800"/>
              <a:buChar char="●"/>
            </a:pPr>
            <a:r>
              <a:rPr lang="en" sz="1800">
                <a:solidFill>
                  <a:schemeClr val="dk1"/>
                </a:solidFill>
              </a:rPr>
              <a:t>Add an “Our Story” section to website that showcases what Midnight Lunch believes in, who the founder is, and how to be involved in the community that the brand creates</a:t>
            </a:r>
            <a:endParaRPr sz="1800">
              <a:solidFill>
                <a:schemeClr val="dk1"/>
              </a:solidFill>
            </a:endParaRPr>
          </a:p>
        </p:txBody>
      </p:sp>
      <p:sp>
        <p:nvSpPr>
          <p:cNvPr id="359" name="Google Shape;359;p48"/>
          <p:cNvSpPr txBox="1"/>
          <p:nvPr/>
        </p:nvSpPr>
        <p:spPr>
          <a:xfrm>
            <a:off x="196800" y="4435500"/>
            <a:ext cx="352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(Example from competitor Moon + Arrow)</a:t>
            </a:r>
            <a:endParaRPr>
              <a:solidFill>
                <a:schemeClr val="dk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49"/>
          <p:cNvSpPr txBox="1">
            <a:spLocks noGrp="1"/>
          </p:cNvSpPr>
          <p:nvPr>
            <p:ph type="ctrTitle"/>
          </p:nvPr>
        </p:nvSpPr>
        <p:spPr>
          <a:xfrm>
            <a:off x="1730900" y="64150"/>
            <a:ext cx="5753100" cy="492000"/>
          </a:xfrm>
          <a:prstGeom prst="rect">
            <a:avLst/>
          </a:prstGeom>
          <a:solidFill>
            <a:schemeClr val="accent4"/>
          </a:solidFill>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2670">
                <a:solidFill>
                  <a:schemeClr val="lt1"/>
                </a:solidFill>
              </a:rPr>
              <a:t>Summary of Implementation Plan</a:t>
            </a:r>
            <a:endParaRPr sz="2670">
              <a:solidFill>
                <a:schemeClr val="lt1"/>
              </a:solidFill>
            </a:endParaRPr>
          </a:p>
        </p:txBody>
      </p:sp>
      <p:pic>
        <p:nvPicPr>
          <p:cNvPr id="365" name="Google Shape;365;p49"/>
          <p:cNvPicPr preferRelativeResize="0"/>
          <p:nvPr/>
        </p:nvPicPr>
        <p:blipFill>
          <a:blip r:embed="rId3">
            <a:alphaModFix/>
          </a:blip>
          <a:stretch>
            <a:fillRect/>
          </a:stretch>
        </p:blipFill>
        <p:spPr>
          <a:xfrm>
            <a:off x="74429" y="793104"/>
            <a:ext cx="3584376" cy="775150"/>
          </a:xfrm>
          <a:prstGeom prst="rect">
            <a:avLst/>
          </a:prstGeom>
          <a:noFill/>
          <a:ln>
            <a:noFill/>
          </a:ln>
        </p:spPr>
      </p:pic>
      <p:pic>
        <p:nvPicPr>
          <p:cNvPr id="366" name="Google Shape;366;p49"/>
          <p:cNvPicPr preferRelativeResize="0"/>
          <p:nvPr/>
        </p:nvPicPr>
        <p:blipFill>
          <a:blip r:embed="rId4">
            <a:alphaModFix/>
          </a:blip>
          <a:stretch>
            <a:fillRect/>
          </a:stretch>
        </p:blipFill>
        <p:spPr>
          <a:xfrm>
            <a:off x="3921765" y="2361876"/>
            <a:ext cx="2822237" cy="2608150"/>
          </a:xfrm>
          <a:prstGeom prst="rect">
            <a:avLst/>
          </a:prstGeom>
          <a:noFill/>
          <a:ln>
            <a:noFill/>
          </a:ln>
        </p:spPr>
      </p:pic>
      <p:pic>
        <p:nvPicPr>
          <p:cNvPr id="367" name="Google Shape;367;p49"/>
          <p:cNvPicPr preferRelativeResize="0"/>
          <p:nvPr/>
        </p:nvPicPr>
        <p:blipFill>
          <a:blip r:embed="rId5">
            <a:alphaModFix/>
          </a:blip>
          <a:stretch>
            <a:fillRect/>
          </a:stretch>
        </p:blipFill>
        <p:spPr>
          <a:xfrm>
            <a:off x="74413" y="1671688"/>
            <a:ext cx="3761650" cy="900075"/>
          </a:xfrm>
          <a:prstGeom prst="rect">
            <a:avLst/>
          </a:prstGeom>
          <a:noFill/>
          <a:ln>
            <a:noFill/>
          </a:ln>
        </p:spPr>
      </p:pic>
      <p:pic>
        <p:nvPicPr>
          <p:cNvPr id="368" name="Google Shape;368;p49"/>
          <p:cNvPicPr preferRelativeResize="0"/>
          <p:nvPr/>
        </p:nvPicPr>
        <p:blipFill>
          <a:blip r:embed="rId6">
            <a:alphaModFix/>
          </a:blip>
          <a:stretch>
            <a:fillRect/>
          </a:stretch>
        </p:blipFill>
        <p:spPr>
          <a:xfrm>
            <a:off x="7184650" y="3401250"/>
            <a:ext cx="1597075" cy="1597075"/>
          </a:xfrm>
          <a:prstGeom prst="rect">
            <a:avLst/>
          </a:prstGeom>
          <a:noFill/>
          <a:ln>
            <a:noFill/>
          </a:ln>
        </p:spPr>
      </p:pic>
      <p:pic>
        <p:nvPicPr>
          <p:cNvPr id="369" name="Google Shape;369;p49"/>
          <p:cNvPicPr preferRelativeResize="0"/>
          <p:nvPr/>
        </p:nvPicPr>
        <p:blipFill rotWithShape="1">
          <a:blip r:embed="rId7">
            <a:alphaModFix/>
          </a:blip>
          <a:srcRect b="25467"/>
          <a:stretch/>
        </p:blipFill>
        <p:spPr>
          <a:xfrm>
            <a:off x="461900" y="3031800"/>
            <a:ext cx="2986671" cy="1726626"/>
          </a:xfrm>
          <a:prstGeom prst="rect">
            <a:avLst/>
          </a:prstGeom>
          <a:noFill/>
          <a:ln>
            <a:noFill/>
          </a:ln>
        </p:spPr>
      </p:pic>
      <p:pic>
        <p:nvPicPr>
          <p:cNvPr id="370" name="Google Shape;370;p49"/>
          <p:cNvPicPr preferRelativeResize="0"/>
          <p:nvPr/>
        </p:nvPicPr>
        <p:blipFill>
          <a:blip r:embed="rId8">
            <a:alphaModFix/>
          </a:blip>
          <a:stretch>
            <a:fillRect/>
          </a:stretch>
        </p:blipFill>
        <p:spPr>
          <a:xfrm>
            <a:off x="5553526" y="674625"/>
            <a:ext cx="3403976" cy="2608150"/>
          </a:xfrm>
          <a:prstGeom prst="rect">
            <a:avLst/>
          </a:prstGeom>
          <a:noFill/>
          <a:ln>
            <a:noFill/>
          </a:ln>
        </p:spPr>
      </p:pic>
      <p:sp>
        <p:nvSpPr>
          <p:cNvPr id="371" name="Google Shape;371;p49"/>
          <p:cNvSpPr txBox="1"/>
          <p:nvPr/>
        </p:nvSpPr>
        <p:spPr>
          <a:xfrm>
            <a:off x="74425" y="454400"/>
            <a:ext cx="2248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rPr>
              <a:t>Brand Drive Awareness</a:t>
            </a:r>
            <a:endParaRPr sz="1200">
              <a:solidFill>
                <a:schemeClr val="dk1"/>
              </a:solidFill>
            </a:endParaRPr>
          </a:p>
        </p:txBody>
      </p:sp>
      <p:sp>
        <p:nvSpPr>
          <p:cNvPr id="372" name="Google Shape;372;p49"/>
          <p:cNvSpPr txBox="1"/>
          <p:nvPr/>
        </p:nvSpPr>
        <p:spPr>
          <a:xfrm>
            <a:off x="7433700" y="186838"/>
            <a:ext cx="2322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rPr>
              <a:t>Increase Engagement</a:t>
            </a:r>
            <a:endParaRPr sz="1200">
              <a:solidFill>
                <a:schemeClr val="dk1"/>
              </a:solidFill>
            </a:endParaRPr>
          </a:p>
        </p:txBody>
      </p:sp>
      <p:sp>
        <p:nvSpPr>
          <p:cNvPr id="373" name="Google Shape;373;p49"/>
          <p:cNvSpPr txBox="1"/>
          <p:nvPr/>
        </p:nvSpPr>
        <p:spPr>
          <a:xfrm>
            <a:off x="540850" y="2736150"/>
            <a:ext cx="1983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1"/>
                </a:solidFill>
              </a:rPr>
              <a:t>Build Brand Philosophy </a:t>
            </a:r>
            <a:endParaRPr sz="1100">
              <a:solidFill>
                <a:schemeClr val="dk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7"/>
        <p:cNvGrpSpPr/>
        <p:nvPr/>
      </p:nvGrpSpPr>
      <p:grpSpPr>
        <a:xfrm>
          <a:off x="0" y="0"/>
          <a:ext cx="0" cy="0"/>
          <a:chOff x="0" y="0"/>
          <a:chExt cx="0" cy="0"/>
        </a:xfrm>
      </p:grpSpPr>
      <p:pic>
        <p:nvPicPr>
          <p:cNvPr id="378" name="Google Shape;378;p50"/>
          <p:cNvPicPr preferRelativeResize="0"/>
          <p:nvPr/>
        </p:nvPicPr>
        <p:blipFill>
          <a:blip r:embed="rId4">
            <a:alphaModFix/>
          </a:blip>
          <a:stretch>
            <a:fillRect/>
          </a:stretch>
        </p:blipFill>
        <p:spPr>
          <a:xfrm flipH="1">
            <a:off x="4574450" y="-87226"/>
            <a:ext cx="4569549" cy="5230726"/>
          </a:xfrm>
          <a:prstGeom prst="rect">
            <a:avLst/>
          </a:prstGeom>
          <a:noFill/>
          <a:ln>
            <a:noFill/>
          </a:ln>
        </p:spPr>
      </p:pic>
      <p:pic>
        <p:nvPicPr>
          <p:cNvPr id="379" name="Google Shape;379;p50"/>
          <p:cNvPicPr preferRelativeResize="0"/>
          <p:nvPr/>
        </p:nvPicPr>
        <p:blipFill>
          <a:blip r:embed="rId4">
            <a:alphaModFix/>
          </a:blip>
          <a:stretch>
            <a:fillRect/>
          </a:stretch>
        </p:blipFill>
        <p:spPr>
          <a:xfrm>
            <a:off x="0" y="-87226"/>
            <a:ext cx="4569549" cy="5230726"/>
          </a:xfrm>
          <a:prstGeom prst="rect">
            <a:avLst/>
          </a:prstGeom>
          <a:noFill/>
          <a:ln>
            <a:noFill/>
          </a:ln>
        </p:spPr>
      </p:pic>
      <p:sp>
        <p:nvSpPr>
          <p:cNvPr id="380" name="Google Shape;380;p50"/>
          <p:cNvSpPr txBox="1">
            <a:spLocks noGrp="1"/>
          </p:cNvSpPr>
          <p:nvPr>
            <p:ph type="ctrTitle"/>
          </p:nvPr>
        </p:nvSpPr>
        <p:spPr>
          <a:xfrm>
            <a:off x="311708" y="8207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solidFill>
                  <a:schemeClr val="lt1"/>
                </a:solidFill>
                <a:highlight>
                  <a:schemeClr val="accent4"/>
                </a:highlight>
              </a:rPr>
              <a:t>Overall Value to the Client</a:t>
            </a:r>
            <a:endParaRPr>
              <a:solidFill>
                <a:schemeClr val="lt1"/>
              </a:solidFill>
              <a:highlight>
                <a:schemeClr val="accent4"/>
              </a:highlight>
            </a:endParaRPr>
          </a:p>
        </p:txBody>
      </p:sp>
      <p:sp>
        <p:nvSpPr>
          <p:cNvPr id="381" name="Google Shape;381;p50"/>
          <p:cNvSpPr/>
          <p:nvPr/>
        </p:nvSpPr>
        <p:spPr>
          <a:xfrm>
            <a:off x="4207100" y="4447950"/>
            <a:ext cx="530700" cy="6132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51"/>
          <p:cNvSpPr txBox="1">
            <a:spLocks noGrp="1"/>
          </p:cNvSpPr>
          <p:nvPr>
            <p:ph type="title"/>
          </p:nvPr>
        </p:nvSpPr>
        <p:spPr>
          <a:xfrm>
            <a:off x="267300" y="169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solidFill>
                  <a:schemeClr val="lt1"/>
                </a:solidFill>
                <a:highlight>
                  <a:schemeClr val="accent4"/>
                </a:highlight>
              </a:rPr>
              <a:t>Overall Value to Client</a:t>
            </a:r>
            <a:endParaRPr>
              <a:solidFill>
                <a:schemeClr val="lt1"/>
              </a:solidFill>
              <a:highlight>
                <a:schemeClr val="accent4"/>
              </a:highlight>
            </a:endParaRPr>
          </a:p>
        </p:txBody>
      </p:sp>
      <p:sp>
        <p:nvSpPr>
          <p:cNvPr id="387" name="Google Shape;387;p51"/>
          <p:cNvSpPr txBox="1"/>
          <p:nvPr/>
        </p:nvSpPr>
        <p:spPr>
          <a:xfrm>
            <a:off x="319550" y="1092175"/>
            <a:ext cx="7386900" cy="32325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dk1"/>
              </a:buClr>
              <a:buSzPts val="1800"/>
              <a:buChar char="●"/>
            </a:pPr>
            <a:r>
              <a:rPr lang="en" sz="1800">
                <a:solidFill>
                  <a:schemeClr val="dk1"/>
                </a:solidFill>
              </a:rPr>
              <a:t>Implementation of our suggestions will (in 3 months):</a:t>
            </a:r>
            <a:endParaRPr sz="1800">
              <a:solidFill>
                <a:schemeClr val="dk1"/>
              </a:solidFill>
            </a:endParaRPr>
          </a:p>
          <a:p>
            <a:pPr marL="914400" lvl="1" indent="-342900" algn="l" rtl="0">
              <a:spcBef>
                <a:spcPts val="0"/>
              </a:spcBef>
              <a:spcAft>
                <a:spcPts val="0"/>
              </a:spcAft>
              <a:buClr>
                <a:schemeClr val="dk1"/>
              </a:buClr>
              <a:buSzPts val="1800"/>
              <a:buChar char="○"/>
            </a:pPr>
            <a:r>
              <a:rPr lang="en" sz="1800">
                <a:solidFill>
                  <a:schemeClr val="dk1"/>
                </a:solidFill>
              </a:rPr>
              <a:t>Increase social media following by 25%</a:t>
            </a:r>
            <a:endParaRPr sz="1800">
              <a:solidFill>
                <a:schemeClr val="dk1"/>
              </a:solidFill>
            </a:endParaRPr>
          </a:p>
          <a:p>
            <a:pPr marL="914400" lvl="1" indent="-342900" algn="l" rtl="0">
              <a:spcBef>
                <a:spcPts val="0"/>
              </a:spcBef>
              <a:spcAft>
                <a:spcPts val="0"/>
              </a:spcAft>
              <a:buClr>
                <a:schemeClr val="dk1"/>
              </a:buClr>
              <a:buSzPts val="1800"/>
              <a:buChar char="○"/>
            </a:pPr>
            <a:r>
              <a:rPr lang="en" sz="1800">
                <a:solidFill>
                  <a:schemeClr val="dk1"/>
                </a:solidFill>
              </a:rPr>
              <a:t>Increase online sales by 10%</a:t>
            </a:r>
            <a:endParaRPr sz="1800">
              <a:solidFill>
                <a:schemeClr val="dk1"/>
              </a:solidFill>
            </a:endParaRPr>
          </a:p>
          <a:p>
            <a:pPr marL="914400" lvl="1" indent="-342900" algn="l" rtl="0">
              <a:spcBef>
                <a:spcPts val="0"/>
              </a:spcBef>
              <a:spcAft>
                <a:spcPts val="0"/>
              </a:spcAft>
              <a:buClr>
                <a:schemeClr val="dk1"/>
              </a:buClr>
              <a:buSzPts val="1800"/>
              <a:buChar char="○"/>
            </a:pPr>
            <a:r>
              <a:rPr lang="en" sz="1800">
                <a:solidFill>
                  <a:schemeClr val="dk1"/>
                </a:solidFill>
              </a:rPr>
              <a:t>Increase pagerank to being in top 5 results</a:t>
            </a:r>
            <a:endParaRPr sz="1800">
              <a:solidFill>
                <a:schemeClr val="dk1"/>
              </a:solidFill>
            </a:endParaRPr>
          </a:p>
          <a:p>
            <a:pPr marL="0" lvl="0" indent="0" algn="l" rtl="0">
              <a:spcBef>
                <a:spcPts val="0"/>
              </a:spcBef>
              <a:spcAft>
                <a:spcPts val="0"/>
              </a:spcAft>
              <a:buNone/>
            </a:pPr>
            <a:endParaRPr sz="1800">
              <a:solidFill>
                <a:schemeClr val="dk1"/>
              </a:solidFill>
            </a:endParaRPr>
          </a:p>
          <a:p>
            <a:pPr marL="0" lvl="0" indent="0" algn="l" rtl="0">
              <a:spcBef>
                <a:spcPts val="0"/>
              </a:spcBef>
              <a:spcAft>
                <a:spcPts val="0"/>
              </a:spcAft>
              <a:buNone/>
            </a:pPr>
            <a:endParaRPr sz="1800">
              <a:solidFill>
                <a:schemeClr val="dk1"/>
              </a:solidFill>
            </a:endParaRPr>
          </a:p>
          <a:p>
            <a:pPr marL="0" lvl="0" indent="0" algn="ctr" rtl="0">
              <a:spcBef>
                <a:spcPts val="0"/>
              </a:spcBef>
              <a:spcAft>
                <a:spcPts val="0"/>
              </a:spcAft>
              <a:buNone/>
            </a:pPr>
            <a:r>
              <a:rPr lang="en" sz="1800">
                <a:solidFill>
                  <a:schemeClr val="dk1"/>
                </a:solidFill>
              </a:rPr>
              <a:t>Midnight Lunch will also have a better foundation on its purpose, philosophy, and messaging so that it can build a community of repeat customers who love to share this adoration to their network. In turn, the company will build a personal connection between buyers, inspired by their brick and mortar beginnings.</a:t>
            </a:r>
            <a:endParaRPr sz="1800">
              <a:solidFill>
                <a:schemeClr val="dk1"/>
              </a:solidFill>
            </a:endParaRPr>
          </a:p>
        </p:txBody>
      </p:sp>
      <p:pic>
        <p:nvPicPr>
          <p:cNvPr id="388" name="Google Shape;388;p51"/>
          <p:cNvPicPr preferRelativeResize="0"/>
          <p:nvPr/>
        </p:nvPicPr>
        <p:blipFill rotWithShape="1">
          <a:blip r:embed="rId3">
            <a:alphaModFix/>
          </a:blip>
          <a:srcRect l="-4000" t="-4360" r="3999" b="4359"/>
          <a:stretch/>
        </p:blipFill>
        <p:spPr>
          <a:xfrm>
            <a:off x="6490175" y="2889275"/>
            <a:ext cx="2568799" cy="25687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2"/>
        <p:cNvGrpSpPr/>
        <p:nvPr/>
      </p:nvGrpSpPr>
      <p:grpSpPr>
        <a:xfrm>
          <a:off x="0" y="0"/>
          <a:ext cx="0" cy="0"/>
          <a:chOff x="0" y="0"/>
          <a:chExt cx="0" cy="0"/>
        </a:xfrm>
      </p:grpSpPr>
      <p:pic>
        <p:nvPicPr>
          <p:cNvPr id="393" name="Google Shape;393;p52"/>
          <p:cNvPicPr preferRelativeResize="0"/>
          <p:nvPr/>
        </p:nvPicPr>
        <p:blipFill>
          <a:blip r:embed="rId4">
            <a:alphaModFix/>
          </a:blip>
          <a:stretch>
            <a:fillRect/>
          </a:stretch>
        </p:blipFill>
        <p:spPr>
          <a:xfrm flipH="1">
            <a:off x="4574450" y="-87226"/>
            <a:ext cx="4569549" cy="5230726"/>
          </a:xfrm>
          <a:prstGeom prst="rect">
            <a:avLst/>
          </a:prstGeom>
          <a:noFill/>
          <a:ln>
            <a:noFill/>
          </a:ln>
        </p:spPr>
      </p:pic>
      <p:pic>
        <p:nvPicPr>
          <p:cNvPr id="394" name="Google Shape;394;p52"/>
          <p:cNvPicPr preferRelativeResize="0"/>
          <p:nvPr/>
        </p:nvPicPr>
        <p:blipFill>
          <a:blip r:embed="rId4">
            <a:alphaModFix/>
          </a:blip>
          <a:stretch>
            <a:fillRect/>
          </a:stretch>
        </p:blipFill>
        <p:spPr>
          <a:xfrm>
            <a:off x="0" y="-87226"/>
            <a:ext cx="4569549" cy="5230726"/>
          </a:xfrm>
          <a:prstGeom prst="rect">
            <a:avLst/>
          </a:prstGeom>
          <a:noFill/>
          <a:ln>
            <a:noFill/>
          </a:ln>
        </p:spPr>
      </p:pic>
      <p:sp>
        <p:nvSpPr>
          <p:cNvPr id="395" name="Google Shape;395;p52"/>
          <p:cNvSpPr txBox="1">
            <a:spLocks noGrp="1"/>
          </p:cNvSpPr>
          <p:nvPr>
            <p:ph type="ctrTitle"/>
          </p:nvPr>
        </p:nvSpPr>
        <p:spPr>
          <a:xfrm>
            <a:off x="311708" y="8207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solidFill>
                  <a:schemeClr val="lt1"/>
                </a:solidFill>
                <a:highlight>
                  <a:schemeClr val="accent4"/>
                </a:highlight>
              </a:rPr>
              <a:t>Campaign Schedule</a:t>
            </a:r>
            <a:endParaRPr>
              <a:solidFill>
                <a:schemeClr val="lt1"/>
              </a:solidFill>
              <a:highlight>
                <a:schemeClr val="accent4"/>
              </a:highlight>
            </a:endParaRPr>
          </a:p>
        </p:txBody>
      </p:sp>
      <p:sp>
        <p:nvSpPr>
          <p:cNvPr id="396" name="Google Shape;396;p52"/>
          <p:cNvSpPr/>
          <p:nvPr/>
        </p:nvSpPr>
        <p:spPr>
          <a:xfrm>
            <a:off x="4207100" y="4447950"/>
            <a:ext cx="530700" cy="6132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4005750" y="173850"/>
            <a:ext cx="4826400" cy="841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3000">
                <a:solidFill>
                  <a:schemeClr val="lt1"/>
                </a:solidFill>
                <a:highlight>
                  <a:schemeClr val="accent4"/>
                </a:highlight>
              </a:rPr>
              <a:t>Company Overview</a:t>
            </a:r>
            <a:r>
              <a:rPr lang="en" sz="3000">
                <a:solidFill>
                  <a:schemeClr val="lt1"/>
                </a:solidFill>
              </a:rPr>
              <a:t> </a:t>
            </a:r>
            <a:endParaRPr sz="3000">
              <a:solidFill>
                <a:schemeClr val="lt1"/>
              </a:solidFill>
            </a:endParaRPr>
          </a:p>
        </p:txBody>
      </p:sp>
      <p:sp>
        <p:nvSpPr>
          <p:cNvPr id="83" name="Google Shape;83;p17"/>
          <p:cNvSpPr txBox="1"/>
          <p:nvPr/>
        </p:nvSpPr>
        <p:spPr>
          <a:xfrm>
            <a:off x="4087550" y="1333450"/>
            <a:ext cx="4619400" cy="2979900"/>
          </a:xfrm>
          <a:prstGeom prst="rect">
            <a:avLst/>
          </a:prstGeom>
          <a:noFill/>
          <a:ln>
            <a:noFill/>
          </a:ln>
        </p:spPr>
        <p:txBody>
          <a:bodyPr spcFirstLastPara="1" wrap="square" lIns="91425" tIns="91425" rIns="91425" bIns="91425" anchor="t" anchorCtr="0">
            <a:spAutoFit/>
          </a:bodyPr>
          <a:lstStyle/>
          <a:p>
            <a:pPr marL="457200" lvl="0" indent="-330200" algn="l" rtl="0">
              <a:lnSpc>
                <a:spcPct val="115000"/>
              </a:lnSpc>
              <a:spcBef>
                <a:spcPts val="0"/>
              </a:spcBef>
              <a:spcAft>
                <a:spcPts val="0"/>
              </a:spcAft>
              <a:buClr>
                <a:srgbClr val="F2F2F2"/>
              </a:buClr>
              <a:buSzPts val="1600"/>
              <a:buChar char="●"/>
            </a:pPr>
            <a:r>
              <a:rPr lang="en" sz="1600">
                <a:solidFill>
                  <a:srgbClr val="F2F2F2"/>
                </a:solidFill>
              </a:rPr>
              <a:t>Midnight Lunch is an </a:t>
            </a:r>
            <a:r>
              <a:rPr lang="en" sz="1600" u="sng">
                <a:solidFill>
                  <a:srgbClr val="F2F2F2"/>
                </a:solidFill>
              </a:rPr>
              <a:t>artistic</a:t>
            </a:r>
            <a:r>
              <a:rPr lang="en" sz="1600">
                <a:solidFill>
                  <a:srgbClr val="F2F2F2"/>
                </a:solidFill>
              </a:rPr>
              <a:t>, carefully </a:t>
            </a:r>
            <a:r>
              <a:rPr lang="en" sz="1600" u="sng">
                <a:solidFill>
                  <a:srgbClr val="F2F2F2"/>
                </a:solidFill>
              </a:rPr>
              <a:t>curated boutique</a:t>
            </a:r>
            <a:r>
              <a:rPr lang="en" sz="1600">
                <a:solidFill>
                  <a:srgbClr val="F2F2F2"/>
                </a:solidFill>
              </a:rPr>
              <a:t> in Old City Philadelphia</a:t>
            </a:r>
            <a:endParaRPr sz="1600">
              <a:solidFill>
                <a:srgbClr val="F2F2F2"/>
              </a:solidFill>
            </a:endParaRPr>
          </a:p>
          <a:p>
            <a:pPr marL="457200" lvl="0" indent="-330200" algn="l" rtl="0">
              <a:lnSpc>
                <a:spcPct val="115000"/>
              </a:lnSpc>
              <a:spcBef>
                <a:spcPts val="0"/>
              </a:spcBef>
              <a:spcAft>
                <a:spcPts val="0"/>
              </a:spcAft>
              <a:buClr>
                <a:srgbClr val="F2F2F2"/>
              </a:buClr>
              <a:buSzPts val="1600"/>
              <a:buChar char="●"/>
            </a:pPr>
            <a:r>
              <a:rPr lang="en" sz="1600">
                <a:solidFill>
                  <a:srgbClr val="F2F2F2"/>
                </a:solidFill>
              </a:rPr>
              <a:t>Combines </a:t>
            </a:r>
            <a:r>
              <a:rPr lang="en" sz="1600" u="sng">
                <a:solidFill>
                  <a:srgbClr val="F2F2F2"/>
                </a:solidFill>
              </a:rPr>
              <a:t>art</a:t>
            </a:r>
            <a:r>
              <a:rPr lang="en" sz="1600">
                <a:solidFill>
                  <a:srgbClr val="F2F2F2"/>
                </a:solidFill>
              </a:rPr>
              <a:t> and </a:t>
            </a:r>
            <a:r>
              <a:rPr lang="en" sz="1600" u="sng">
                <a:solidFill>
                  <a:srgbClr val="F2F2F2"/>
                </a:solidFill>
              </a:rPr>
              <a:t>fashion</a:t>
            </a:r>
            <a:endParaRPr sz="1600" u="sng">
              <a:solidFill>
                <a:srgbClr val="F2F2F2"/>
              </a:solidFill>
            </a:endParaRPr>
          </a:p>
          <a:p>
            <a:pPr marL="457200" lvl="0" indent="-330200" algn="l" rtl="0">
              <a:lnSpc>
                <a:spcPct val="115000"/>
              </a:lnSpc>
              <a:spcBef>
                <a:spcPts val="0"/>
              </a:spcBef>
              <a:spcAft>
                <a:spcPts val="0"/>
              </a:spcAft>
              <a:buClr>
                <a:srgbClr val="F2F2F2"/>
              </a:buClr>
              <a:buSzPts val="1600"/>
              <a:buChar char="●"/>
            </a:pPr>
            <a:r>
              <a:rPr lang="en" sz="1600">
                <a:solidFill>
                  <a:srgbClr val="F2F2F2"/>
                </a:solidFill>
              </a:rPr>
              <a:t>Targets a city-dwelling, young, successful, artistic woman</a:t>
            </a:r>
            <a:endParaRPr sz="1600">
              <a:solidFill>
                <a:srgbClr val="F2F2F2"/>
              </a:solidFill>
            </a:endParaRPr>
          </a:p>
          <a:p>
            <a:pPr marL="457200" lvl="0" indent="-330200" algn="l" rtl="0">
              <a:lnSpc>
                <a:spcPct val="115000"/>
              </a:lnSpc>
              <a:spcBef>
                <a:spcPts val="0"/>
              </a:spcBef>
              <a:spcAft>
                <a:spcPts val="0"/>
              </a:spcAft>
              <a:buClr>
                <a:srgbClr val="F2F2F2"/>
              </a:buClr>
              <a:buSzPts val="1600"/>
              <a:buChar char="●"/>
            </a:pPr>
            <a:r>
              <a:rPr lang="en" sz="1600">
                <a:solidFill>
                  <a:srgbClr val="F2F2F2"/>
                </a:solidFill>
              </a:rPr>
              <a:t>Challenged by:</a:t>
            </a:r>
            <a:endParaRPr sz="1600">
              <a:solidFill>
                <a:srgbClr val="F2F2F2"/>
              </a:solidFill>
            </a:endParaRPr>
          </a:p>
          <a:p>
            <a:pPr marL="914400" lvl="1" indent="-330200" algn="l" rtl="0">
              <a:lnSpc>
                <a:spcPct val="115000"/>
              </a:lnSpc>
              <a:spcBef>
                <a:spcPts val="0"/>
              </a:spcBef>
              <a:spcAft>
                <a:spcPts val="0"/>
              </a:spcAft>
              <a:buClr>
                <a:srgbClr val="F2F2F2"/>
              </a:buClr>
              <a:buSzPts val="1600"/>
              <a:buChar char="○"/>
            </a:pPr>
            <a:r>
              <a:rPr lang="en" sz="1600">
                <a:solidFill>
                  <a:srgbClr val="F2F2F2"/>
                </a:solidFill>
              </a:rPr>
              <a:t>Communicating boutique atmosphere online</a:t>
            </a:r>
            <a:endParaRPr sz="1600">
              <a:solidFill>
                <a:srgbClr val="F2F2F2"/>
              </a:solidFill>
            </a:endParaRPr>
          </a:p>
          <a:p>
            <a:pPr marL="914400" lvl="1" indent="-330200" algn="l" rtl="0">
              <a:lnSpc>
                <a:spcPct val="115000"/>
              </a:lnSpc>
              <a:spcBef>
                <a:spcPts val="0"/>
              </a:spcBef>
              <a:spcAft>
                <a:spcPts val="0"/>
              </a:spcAft>
              <a:buClr>
                <a:srgbClr val="F2F2F2"/>
              </a:buClr>
              <a:buSzPts val="1600"/>
              <a:buChar char="○"/>
            </a:pPr>
            <a:r>
              <a:rPr lang="en" sz="1600">
                <a:solidFill>
                  <a:srgbClr val="F2F2F2"/>
                </a:solidFill>
              </a:rPr>
              <a:t>Keeping up with large scale online retailers</a:t>
            </a:r>
            <a:endParaRPr sz="1600">
              <a:solidFill>
                <a:srgbClr val="F2F2F2"/>
              </a:solidFill>
            </a:endParaRPr>
          </a:p>
        </p:txBody>
      </p:sp>
      <p:pic>
        <p:nvPicPr>
          <p:cNvPr id="84" name="Google Shape;84;p17"/>
          <p:cNvPicPr preferRelativeResize="0"/>
          <p:nvPr/>
        </p:nvPicPr>
        <p:blipFill>
          <a:blip r:embed="rId3">
            <a:alphaModFix/>
          </a:blip>
          <a:stretch>
            <a:fillRect/>
          </a:stretch>
        </p:blipFill>
        <p:spPr>
          <a:xfrm>
            <a:off x="152400" y="152400"/>
            <a:ext cx="3307958" cy="4838700"/>
          </a:xfrm>
          <a:prstGeom prst="rect">
            <a:avLst/>
          </a:prstGeom>
          <a:noFill/>
          <a:ln w="38100" cap="flat" cmpd="sng">
            <a:solidFill>
              <a:schemeClr val="accent4"/>
            </a:solidFill>
            <a:prstDash val="solid"/>
            <a:round/>
            <a:headEnd type="none" w="sm" len="sm"/>
            <a:tailEnd type="none" w="sm" len="sm"/>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graphicFrame>
        <p:nvGraphicFramePr>
          <p:cNvPr id="401" name="Google Shape;401;p53"/>
          <p:cNvGraphicFramePr/>
          <p:nvPr/>
        </p:nvGraphicFramePr>
        <p:xfrm>
          <a:off x="44250" y="50965"/>
          <a:ext cx="3000000" cy="3000000"/>
        </p:xfrm>
        <a:graphic>
          <a:graphicData uri="http://schemas.openxmlformats.org/drawingml/2006/table">
            <a:tbl>
              <a:tblPr>
                <a:noFill/>
                <a:tableStyleId>{EC960612-87F1-4238-9380-F1FADB5370E4}</a:tableStyleId>
              </a:tblPr>
              <a:tblGrid>
                <a:gridCol w="2261650">
                  <a:extLst>
                    <a:ext uri="{9D8B030D-6E8A-4147-A177-3AD203B41FA5}">
                      <a16:colId xmlns:a16="http://schemas.microsoft.com/office/drawing/2014/main" val="20000"/>
                    </a:ext>
                  </a:extLst>
                </a:gridCol>
                <a:gridCol w="2261650">
                  <a:extLst>
                    <a:ext uri="{9D8B030D-6E8A-4147-A177-3AD203B41FA5}">
                      <a16:colId xmlns:a16="http://schemas.microsoft.com/office/drawing/2014/main" val="20001"/>
                    </a:ext>
                  </a:extLst>
                </a:gridCol>
                <a:gridCol w="2261650">
                  <a:extLst>
                    <a:ext uri="{9D8B030D-6E8A-4147-A177-3AD203B41FA5}">
                      <a16:colId xmlns:a16="http://schemas.microsoft.com/office/drawing/2014/main" val="20002"/>
                    </a:ext>
                  </a:extLst>
                </a:gridCol>
                <a:gridCol w="2261650">
                  <a:extLst>
                    <a:ext uri="{9D8B030D-6E8A-4147-A177-3AD203B41FA5}">
                      <a16:colId xmlns:a16="http://schemas.microsoft.com/office/drawing/2014/main" val="20003"/>
                    </a:ext>
                  </a:extLst>
                </a:gridCol>
              </a:tblGrid>
              <a:tr h="435175">
                <a:tc>
                  <a:txBody>
                    <a:bodyPr/>
                    <a:lstStyle/>
                    <a:p>
                      <a:pPr marL="0" lvl="0" indent="0" algn="l" rtl="0">
                        <a:spcBef>
                          <a:spcPts val="0"/>
                        </a:spcBef>
                        <a:spcAft>
                          <a:spcPts val="0"/>
                        </a:spcAft>
                        <a:buNone/>
                      </a:pPr>
                      <a:endParaRPr/>
                    </a:p>
                  </a:txBody>
                  <a:tcPr marL="91425" marR="91425" marT="91425" marB="91425">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chemeClr val="dk1"/>
                          </a:solidFill>
                        </a:rPr>
                        <a:t>March</a:t>
                      </a:r>
                      <a:endParaRPr sz="1100">
                        <a:solidFill>
                          <a:schemeClr val="dk1"/>
                        </a:solidFill>
                      </a:endParaRPr>
                    </a:p>
                  </a:txBody>
                  <a:tcPr marL="91425" marR="91425" marT="91425" marB="91425">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chemeClr val="dk1"/>
                          </a:solidFill>
                        </a:rPr>
                        <a:t>April</a:t>
                      </a:r>
                      <a:endParaRPr sz="1100">
                        <a:solidFill>
                          <a:schemeClr val="dk1"/>
                        </a:solidFill>
                      </a:endParaRPr>
                    </a:p>
                  </a:txBody>
                  <a:tcPr marL="91425" marR="91425" marT="91425" marB="91425">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chemeClr val="dk1"/>
                          </a:solidFill>
                        </a:rPr>
                        <a:t>May</a:t>
                      </a:r>
                      <a:endParaRPr sz="1100">
                        <a:solidFill>
                          <a:schemeClr val="dk1"/>
                        </a:solidFill>
                      </a:endParaRPr>
                    </a:p>
                  </a:txBody>
                  <a:tcPr marL="91425" marR="91425" marT="91425" marB="91425">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extLst>
                  <a:ext uri="{0D108BD9-81ED-4DB2-BD59-A6C34878D82A}">
                    <a16:rowId xmlns:a16="http://schemas.microsoft.com/office/drawing/2014/main" val="10000"/>
                  </a:ext>
                </a:extLst>
              </a:tr>
              <a:tr h="1858100">
                <a:tc>
                  <a:txBody>
                    <a:bodyPr/>
                    <a:lstStyle/>
                    <a:p>
                      <a:pPr marL="0" lvl="0" indent="0" algn="l" rtl="0">
                        <a:spcBef>
                          <a:spcPts val="0"/>
                        </a:spcBef>
                        <a:spcAft>
                          <a:spcPts val="0"/>
                        </a:spcAft>
                        <a:buNone/>
                      </a:pPr>
                      <a:r>
                        <a:rPr lang="en" sz="1100">
                          <a:solidFill>
                            <a:schemeClr val="dk1"/>
                          </a:solidFill>
                        </a:rPr>
                        <a:t>Website</a:t>
                      </a:r>
                      <a:endParaRPr sz="1100">
                        <a:solidFill>
                          <a:schemeClr val="dk1"/>
                        </a:solidFill>
                      </a:endParaRPr>
                    </a:p>
                  </a:txBody>
                  <a:tcPr marL="91425" marR="91425" marT="91425" marB="91425">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chemeClr val="dk1"/>
                          </a:solidFill>
                        </a:rPr>
                        <a:t>-Use A/B testing to choose appropriate home page layout</a:t>
                      </a:r>
                      <a:endParaRPr sz="1100">
                        <a:solidFill>
                          <a:schemeClr val="dk1"/>
                        </a:solidFill>
                      </a:endParaRPr>
                    </a:p>
                    <a:p>
                      <a:pPr marL="0" lvl="0" indent="0" algn="l" rtl="0">
                        <a:spcBef>
                          <a:spcPts val="0"/>
                        </a:spcBef>
                        <a:spcAft>
                          <a:spcPts val="0"/>
                        </a:spcAft>
                        <a:buNone/>
                      </a:pPr>
                      <a:r>
                        <a:rPr lang="en" sz="1100">
                          <a:solidFill>
                            <a:schemeClr val="dk1"/>
                          </a:solidFill>
                        </a:rPr>
                        <a:t>-Create an </a:t>
                      </a:r>
                      <a:r>
                        <a:rPr lang="en" sz="1100" i="1">
                          <a:solidFill>
                            <a:schemeClr val="dk1"/>
                          </a:solidFill>
                        </a:rPr>
                        <a:t>about</a:t>
                      </a:r>
                      <a:r>
                        <a:rPr lang="en" sz="1100" b="1" i="1">
                          <a:solidFill>
                            <a:schemeClr val="dk1"/>
                          </a:solidFill>
                        </a:rPr>
                        <a:t> </a:t>
                      </a:r>
                      <a:r>
                        <a:rPr lang="en" sz="1100">
                          <a:solidFill>
                            <a:schemeClr val="dk1"/>
                          </a:solidFill>
                        </a:rPr>
                        <a:t>page that shows core values</a:t>
                      </a:r>
                      <a:endParaRPr sz="1100">
                        <a:solidFill>
                          <a:schemeClr val="dk1"/>
                        </a:solidFill>
                      </a:endParaRPr>
                    </a:p>
                    <a:p>
                      <a:pPr marL="0" lvl="0" indent="0" algn="l" rtl="0">
                        <a:spcBef>
                          <a:spcPts val="0"/>
                        </a:spcBef>
                        <a:spcAft>
                          <a:spcPts val="0"/>
                        </a:spcAft>
                        <a:buNone/>
                      </a:pPr>
                      <a:r>
                        <a:rPr lang="en" sz="1100">
                          <a:solidFill>
                            <a:schemeClr val="dk1"/>
                          </a:solidFill>
                        </a:rPr>
                        <a:t>-Use more cohesive photos</a:t>
                      </a:r>
                      <a:endParaRPr sz="1100">
                        <a:solidFill>
                          <a:schemeClr val="dk1"/>
                        </a:solidFill>
                      </a:endParaRPr>
                    </a:p>
                  </a:txBody>
                  <a:tcPr marL="91425" marR="91425" marT="91425" marB="91425">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chemeClr val="dk1"/>
                          </a:solidFill>
                        </a:rPr>
                        <a:t>-Implement new home page layout</a:t>
                      </a:r>
                      <a:endParaRPr sz="1100">
                        <a:solidFill>
                          <a:schemeClr val="dk1"/>
                        </a:solidFill>
                      </a:endParaRPr>
                    </a:p>
                    <a:p>
                      <a:pPr marL="0" lvl="0" indent="0" algn="l" rtl="0">
                        <a:spcBef>
                          <a:spcPts val="0"/>
                        </a:spcBef>
                        <a:spcAft>
                          <a:spcPts val="0"/>
                        </a:spcAft>
                        <a:buNone/>
                      </a:pPr>
                      <a:r>
                        <a:rPr lang="en" sz="1100">
                          <a:solidFill>
                            <a:schemeClr val="dk1"/>
                          </a:solidFill>
                        </a:rPr>
                        <a:t>-Add influencer promotion code section after gaining viable influencers</a:t>
                      </a:r>
                      <a:endParaRPr sz="1100">
                        <a:solidFill>
                          <a:schemeClr val="dk1"/>
                        </a:solidFill>
                      </a:endParaRPr>
                    </a:p>
                    <a:p>
                      <a:pPr marL="0" lvl="0" indent="0" algn="l" rtl="0">
                        <a:spcBef>
                          <a:spcPts val="0"/>
                        </a:spcBef>
                        <a:spcAft>
                          <a:spcPts val="0"/>
                        </a:spcAft>
                        <a:buNone/>
                      </a:pPr>
                      <a:r>
                        <a:rPr lang="en" sz="1100">
                          <a:solidFill>
                            <a:schemeClr val="dk1"/>
                          </a:solidFill>
                        </a:rPr>
                        <a:t>-Allow reviews to be seen for each item particularly</a:t>
                      </a:r>
                      <a:endParaRPr sz="1100">
                        <a:solidFill>
                          <a:schemeClr val="dk1"/>
                        </a:solidFill>
                      </a:endParaRPr>
                    </a:p>
                  </a:txBody>
                  <a:tcPr marL="91425" marR="91425" marT="91425" marB="91425">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chemeClr val="dk1"/>
                          </a:solidFill>
                        </a:rPr>
                        <a:t>-Check progress with home page, make changes when holidays/events arise</a:t>
                      </a:r>
                      <a:endParaRPr sz="1100">
                        <a:solidFill>
                          <a:schemeClr val="dk1"/>
                        </a:solidFill>
                      </a:endParaRPr>
                    </a:p>
                    <a:p>
                      <a:pPr marL="0" lvl="0" indent="0" algn="l" rtl="0">
                        <a:spcBef>
                          <a:spcPts val="0"/>
                        </a:spcBef>
                        <a:spcAft>
                          <a:spcPts val="0"/>
                        </a:spcAft>
                        <a:buNone/>
                      </a:pPr>
                      <a:r>
                        <a:rPr lang="en" sz="1100">
                          <a:solidFill>
                            <a:schemeClr val="dk1"/>
                          </a:solidFill>
                        </a:rPr>
                        <a:t>-Add section of photos of local consumers/influencers wearing items</a:t>
                      </a:r>
                      <a:endParaRPr sz="1100">
                        <a:solidFill>
                          <a:schemeClr val="dk1"/>
                        </a:solidFill>
                      </a:endParaRPr>
                    </a:p>
                    <a:p>
                      <a:pPr marL="0" lvl="0" indent="0" algn="l" rtl="0">
                        <a:spcBef>
                          <a:spcPts val="0"/>
                        </a:spcBef>
                        <a:spcAft>
                          <a:spcPts val="0"/>
                        </a:spcAft>
                        <a:buNone/>
                      </a:pPr>
                      <a:endParaRPr sz="1100"/>
                    </a:p>
                  </a:txBody>
                  <a:tcPr marL="91425" marR="91425" marT="91425" marB="91425">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extLst>
                  <a:ext uri="{0D108BD9-81ED-4DB2-BD59-A6C34878D82A}">
                    <a16:rowId xmlns:a16="http://schemas.microsoft.com/office/drawing/2014/main" val="10001"/>
                  </a:ext>
                </a:extLst>
              </a:tr>
              <a:tr h="1355900">
                <a:tc>
                  <a:txBody>
                    <a:bodyPr/>
                    <a:lstStyle/>
                    <a:p>
                      <a:pPr marL="0" lvl="0" indent="0" algn="l" rtl="0">
                        <a:spcBef>
                          <a:spcPts val="0"/>
                        </a:spcBef>
                        <a:spcAft>
                          <a:spcPts val="0"/>
                        </a:spcAft>
                        <a:buNone/>
                      </a:pPr>
                      <a:r>
                        <a:rPr lang="en" sz="1100">
                          <a:solidFill>
                            <a:schemeClr val="dk1"/>
                          </a:solidFill>
                        </a:rPr>
                        <a:t>SEO/Google Ads</a:t>
                      </a:r>
                      <a:endParaRPr sz="1100"/>
                    </a:p>
                  </a:txBody>
                  <a:tcPr marL="91425" marR="91425" marT="91425" marB="91425">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chemeClr val="dk1"/>
                          </a:solidFill>
                        </a:rPr>
                        <a:t>-Create two ads per top keywords</a:t>
                      </a:r>
                      <a:endParaRPr sz="1100">
                        <a:solidFill>
                          <a:schemeClr val="dk1"/>
                        </a:solidFill>
                      </a:endParaRPr>
                    </a:p>
                    <a:p>
                      <a:pPr marL="0" lvl="0" indent="0" algn="l" rtl="0">
                        <a:spcBef>
                          <a:spcPts val="0"/>
                        </a:spcBef>
                        <a:spcAft>
                          <a:spcPts val="0"/>
                        </a:spcAft>
                        <a:buNone/>
                      </a:pPr>
                      <a:endParaRPr/>
                    </a:p>
                  </a:txBody>
                  <a:tcPr marL="91425" marR="91425" marT="91425" marB="91425">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chemeClr val="dk1"/>
                          </a:solidFill>
                        </a:rPr>
                        <a:t>-Check performance, make changes as needed</a:t>
                      </a:r>
                      <a:endParaRPr sz="1100">
                        <a:solidFill>
                          <a:schemeClr val="dk1"/>
                        </a:solidFill>
                      </a:endParaRPr>
                    </a:p>
                    <a:p>
                      <a:pPr marL="0" lvl="0" indent="0" algn="l" rtl="0">
                        <a:spcBef>
                          <a:spcPts val="0"/>
                        </a:spcBef>
                        <a:spcAft>
                          <a:spcPts val="0"/>
                        </a:spcAft>
                        <a:buNone/>
                      </a:pPr>
                      <a:r>
                        <a:rPr lang="en" sz="1100">
                          <a:solidFill>
                            <a:schemeClr val="dk1"/>
                          </a:solidFill>
                        </a:rPr>
                        <a:t>-Contact local bloggers/reviewers and gain presence on sites</a:t>
                      </a:r>
                      <a:endParaRPr sz="1100">
                        <a:solidFill>
                          <a:schemeClr val="dk1"/>
                        </a:solidFill>
                      </a:endParaRPr>
                    </a:p>
                    <a:p>
                      <a:pPr marL="0" lvl="0" indent="0" algn="l" rtl="0">
                        <a:spcBef>
                          <a:spcPts val="0"/>
                        </a:spcBef>
                        <a:spcAft>
                          <a:spcPts val="0"/>
                        </a:spcAft>
                        <a:buNone/>
                      </a:pPr>
                      <a:endParaRPr/>
                    </a:p>
                  </a:txBody>
                  <a:tcPr marL="91425" marR="91425" marT="91425" marB="91425">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chemeClr val="dk1"/>
                          </a:solidFill>
                        </a:rPr>
                        <a:t>-Continue monitoring of ads, create holiday/deal specific ones</a:t>
                      </a:r>
                      <a:endParaRPr sz="1100">
                        <a:solidFill>
                          <a:schemeClr val="dk1"/>
                        </a:solidFill>
                      </a:endParaRPr>
                    </a:p>
                    <a:p>
                      <a:pPr marL="0" lvl="0" indent="0" algn="l" rtl="0">
                        <a:spcBef>
                          <a:spcPts val="0"/>
                        </a:spcBef>
                        <a:spcAft>
                          <a:spcPts val="0"/>
                        </a:spcAft>
                        <a:buNone/>
                      </a:pPr>
                      <a:r>
                        <a:rPr lang="en" sz="1100">
                          <a:solidFill>
                            <a:schemeClr val="dk1"/>
                          </a:solidFill>
                        </a:rPr>
                        <a:t>-Add top keywords of competitors to increase views</a:t>
                      </a:r>
                      <a:endParaRPr sz="1100">
                        <a:solidFill>
                          <a:schemeClr val="dk1"/>
                        </a:solidFill>
                      </a:endParaRPr>
                    </a:p>
                  </a:txBody>
                  <a:tcPr marL="91425" marR="91425" marT="91425" marB="91425">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extLst>
                  <a:ext uri="{0D108BD9-81ED-4DB2-BD59-A6C34878D82A}">
                    <a16:rowId xmlns:a16="http://schemas.microsoft.com/office/drawing/2014/main" val="10002"/>
                  </a:ext>
                </a:extLst>
              </a:tr>
              <a:tr h="1383725">
                <a:tc>
                  <a:txBody>
                    <a:bodyPr/>
                    <a:lstStyle/>
                    <a:p>
                      <a:pPr marL="0" lvl="0" indent="0" algn="l" rtl="0">
                        <a:spcBef>
                          <a:spcPts val="0"/>
                        </a:spcBef>
                        <a:spcAft>
                          <a:spcPts val="0"/>
                        </a:spcAft>
                        <a:buNone/>
                      </a:pPr>
                      <a:r>
                        <a:rPr lang="en" sz="1100">
                          <a:solidFill>
                            <a:schemeClr val="dk1"/>
                          </a:solidFill>
                        </a:rPr>
                        <a:t>Social Media</a:t>
                      </a:r>
                      <a:endParaRPr sz="1100"/>
                    </a:p>
                  </a:txBody>
                  <a:tcPr marL="91425" marR="91425" marT="91425" marB="91425">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chemeClr val="dk1"/>
                          </a:solidFill>
                        </a:rPr>
                        <a:t>-Post at least 5 times per week</a:t>
                      </a:r>
                      <a:endParaRPr sz="1100">
                        <a:solidFill>
                          <a:schemeClr val="dk1"/>
                        </a:solidFill>
                      </a:endParaRPr>
                    </a:p>
                    <a:p>
                      <a:pPr marL="0" lvl="0" indent="0" algn="l" rtl="0">
                        <a:spcBef>
                          <a:spcPts val="0"/>
                        </a:spcBef>
                        <a:spcAft>
                          <a:spcPts val="0"/>
                        </a:spcAft>
                        <a:buNone/>
                      </a:pPr>
                      <a:r>
                        <a:rPr lang="en" sz="1100">
                          <a:solidFill>
                            <a:schemeClr val="dk1"/>
                          </a:solidFill>
                        </a:rPr>
                        <a:t>-Use IG Reels/Stories daily</a:t>
                      </a:r>
                      <a:endParaRPr sz="1100">
                        <a:solidFill>
                          <a:schemeClr val="dk1"/>
                        </a:solidFill>
                      </a:endParaRPr>
                    </a:p>
                    <a:p>
                      <a:pPr marL="0" lvl="0" indent="0" algn="l" rtl="0">
                        <a:spcBef>
                          <a:spcPts val="0"/>
                        </a:spcBef>
                        <a:spcAft>
                          <a:spcPts val="0"/>
                        </a:spcAft>
                        <a:buNone/>
                      </a:pPr>
                      <a:r>
                        <a:rPr lang="en" sz="1100">
                          <a:solidFill>
                            <a:schemeClr val="dk1"/>
                          </a:solidFill>
                        </a:rPr>
                        <a:t>-Engage with followers in comments/DMs/replies</a:t>
                      </a:r>
                      <a:endParaRPr sz="1100">
                        <a:solidFill>
                          <a:schemeClr val="dk1"/>
                        </a:solidFill>
                      </a:endParaRPr>
                    </a:p>
                    <a:p>
                      <a:pPr marL="0" lvl="0" indent="0" algn="l" rtl="0">
                        <a:spcBef>
                          <a:spcPts val="0"/>
                        </a:spcBef>
                        <a:spcAft>
                          <a:spcPts val="0"/>
                        </a:spcAft>
                        <a:buNone/>
                      </a:pPr>
                      <a:r>
                        <a:rPr lang="en" sz="1100">
                          <a:solidFill>
                            <a:schemeClr val="dk1"/>
                          </a:solidFill>
                        </a:rPr>
                        <a:t>-Create Tik Toks according to trending audio</a:t>
                      </a:r>
                      <a:endParaRPr sz="1100">
                        <a:solidFill>
                          <a:schemeClr val="dk1"/>
                        </a:solidFill>
                      </a:endParaRPr>
                    </a:p>
                    <a:p>
                      <a:pPr marL="0" lvl="0" indent="0" algn="l" rtl="0">
                        <a:spcBef>
                          <a:spcPts val="0"/>
                        </a:spcBef>
                        <a:spcAft>
                          <a:spcPts val="0"/>
                        </a:spcAft>
                        <a:buNone/>
                      </a:pPr>
                      <a:endParaRPr/>
                    </a:p>
                  </a:txBody>
                  <a:tcPr marL="91425" marR="91425" marT="91425" marB="91425">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chemeClr val="dk1"/>
                          </a:solidFill>
                        </a:rPr>
                        <a:t>-Contact local influencers to promote brand &amp; provide promo codes</a:t>
                      </a:r>
                      <a:endParaRPr sz="1100">
                        <a:solidFill>
                          <a:schemeClr val="dk1"/>
                        </a:solidFill>
                      </a:endParaRPr>
                    </a:p>
                    <a:p>
                      <a:pPr marL="0" lvl="0" indent="0" algn="l" rtl="0">
                        <a:spcBef>
                          <a:spcPts val="0"/>
                        </a:spcBef>
                        <a:spcAft>
                          <a:spcPts val="0"/>
                        </a:spcAft>
                        <a:buNone/>
                      </a:pPr>
                      <a:r>
                        <a:rPr lang="en" sz="1100">
                          <a:solidFill>
                            <a:schemeClr val="dk1"/>
                          </a:solidFill>
                        </a:rPr>
                        <a:t>-Show influencers with items on all platforms</a:t>
                      </a:r>
                      <a:endParaRPr sz="1100">
                        <a:solidFill>
                          <a:schemeClr val="dk1"/>
                        </a:solidFill>
                      </a:endParaRPr>
                    </a:p>
                    <a:p>
                      <a:pPr marL="0" lvl="0" indent="0" algn="l" rtl="0">
                        <a:spcBef>
                          <a:spcPts val="0"/>
                        </a:spcBef>
                        <a:spcAft>
                          <a:spcPts val="0"/>
                        </a:spcAft>
                        <a:buNone/>
                      </a:pPr>
                      <a:endParaRPr sz="1100">
                        <a:solidFill>
                          <a:schemeClr val="dk1"/>
                        </a:solidFill>
                      </a:endParaRPr>
                    </a:p>
                  </a:txBody>
                  <a:tcPr marL="91425" marR="91425" marT="91425" marB="91425">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chemeClr val="dk1"/>
                          </a:solidFill>
                        </a:rPr>
                        <a:t>-Monitor engagement and promo code progress</a:t>
                      </a:r>
                      <a:endParaRPr sz="1100">
                        <a:solidFill>
                          <a:schemeClr val="dk1"/>
                        </a:solidFill>
                      </a:endParaRPr>
                    </a:p>
                    <a:p>
                      <a:pPr marL="0" lvl="0" indent="0" algn="l" rtl="0">
                        <a:spcBef>
                          <a:spcPts val="0"/>
                        </a:spcBef>
                        <a:spcAft>
                          <a:spcPts val="0"/>
                        </a:spcAft>
                        <a:buNone/>
                      </a:pPr>
                      <a:r>
                        <a:rPr lang="en" sz="1100">
                          <a:solidFill>
                            <a:schemeClr val="dk1"/>
                          </a:solidFill>
                        </a:rPr>
                        <a:t>-continue engagement &amp; attract new followers</a:t>
                      </a:r>
                      <a:endParaRPr sz="1100">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05"/>
        <p:cNvGrpSpPr/>
        <p:nvPr/>
      </p:nvGrpSpPr>
      <p:grpSpPr>
        <a:xfrm>
          <a:off x="0" y="0"/>
          <a:ext cx="0" cy="0"/>
          <a:chOff x="0" y="0"/>
          <a:chExt cx="0" cy="0"/>
        </a:xfrm>
      </p:grpSpPr>
      <p:pic>
        <p:nvPicPr>
          <p:cNvPr id="406" name="Google Shape;406;p54"/>
          <p:cNvPicPr preferRelativeResize="0"/>
          <p:nvPr/>
        </p:nvPicPr>
        <p:blipFill>
          <a:blip r:embed="rId3">
            <a:alphaModFix/>
          </a:blip>
          <a:stretch>
            <a:fillRect/>
          </a:stretch>
        </p:blipFill>
        <p:spPr>
          <a:xfrm rot="-5400000">
            <a:off x="1881251" y="-594950"/>
            <a:ext cx="5134499" cy="6381701"/>
          </a:xfrm>
          <a:prstGeom prst="rect">
            <a:avLst/>
          </a:prstGeom>
          <a:noFill/>
          <a:ln>
            <a:noFill/>
          </a:ln>
        </p:spPr>
      </p:pic>
      <p:pic>
        <p:nvPicPr>
          <p:cNvPr id="407" name="Google Shape;407;p54"/>
          <p:cNvPicPr preferRelativeResize="0"/>
          <p:nvPr/>
        </p:nvPicPr>
        <p:blipFill>
          <a:blip r:embed="rId4">
            <a:alphaModFix/>
          </a:blip>
          <a:stretch>
            <a:fillRect/>
          </a:stretch>
        </p:blipFill>
        <p:spPr>
          <a:xfrm>
            <a:off x="1763450" y="312031"/>
            <a:ext cx="5477325" cy="1326525"/>
          </a:xfrm>
          <a:prstGeom prst="rect">
            <a:avLst/>
          </a:prstGeom>
          <a:noFill/>
          <a:ln w="38100" cap="flat" cmpd="sng">
            <a:solidFill>
              <a:schemeClr val="accent4"/>
            </a:solidFill>
            <a:prstDash val="solid"/>
            <a:round/>
            <a:headEnd type="none" w="sm" len="sm"/>
            <a:tailEnd type="none" w="sm" len="sm"/>
          </a:ln>
        </p:spPr>
      </p:pic>
      <p:sp>
        <p:nvSpPr>
          <p:cNvPr id="408" name="Google Shape;408;p54"/>
          <p:cNvSpPr txBox="1">
            <a:spLocks noGrp="1"/>
          </p:cNvSpPr>
          <p:nvPr>
            <p:ph type="subTitle" idx="1"/>
          </p:nvPr>
        </p:nvSpPr>
        <p:spPr>
          <a:xfrm>
            <a:off x="1154850" y="2305275"/>
            <a:ext cx="6547200" cy="2370600"/>
          </a:xfrm>
          <a:prstGeom prst="rect">
            <a:avLst/>
          </a:prstGeom>
          <a:solidFill>
            <a:schemeClr val="dk1"/>
          </a:solidFill>
          <a:ln w="38100" cap="flat" cmpd="sng">
            <a:solidFill>
              <a:schemeClr val="accent4"/>
            </a:solidFill>
            <a:prstDash val="solid"/>
            <a:round/>
            <a:headEnd type="none" w="sm" len="sm"/>
            <a:tailEnd type="none" w="sm" len="sm"/>
          </a:ln>
        </p:spPr>
        <p:txBody>
          <a:bodyPr spcFirstLastPara="1" wrap="square" lIns="91425" tIns="91425" rIns="91425" bIns="91425" anchor="t" anchorCtr="0">
            <a:normAutofit fontScale="70000" lnSpcReduction="10000"/>
          </a:bodyPr>
          <a:lstStyle/>
          <a:p>
            <a:pPr marL="0" lvl="0" indent="0" algn="ctr" rtl="0">
              <a:spcBef>
                <a:spcPts val="0"/>
              </a:spcBef>
              <a:spcAft>
                <a:spcPts val="0"/>
              </a:spcAft>
              <a:buNone/>
            </a:pPr>
            <a:r>
              <a:rPr lang="en" sz="4314">
                <a:solidFill>
                  <a:schemeClr val="lt1"/>
                </a:solidFill>
              </a:rPr>
              <a:t>Thank you for your time! Please contact us with any questions.</a:t>
            </a:r>
            <a:endParaRPr sz="4314">
              <a:solidFill>
                <a:schemeClr val="lt1"/>
              </a:solidFill>
            </a:endParaRPr>
          </a:p>
          <a:p>
            <a:pPr marL="0" lvl="0" indent="0" algn="ctr" rtl="0">
              <a:spcBef>
                <a:spcPts val="0"/>
              </a:spcBef>
              <a:spcAft>
                <a:spcPts val="0"/>
              </a:spcAft>
              <a:buNone/>
            </a:pPr>
            <a:r>
              <a:rPr lang="en">
                <a:solidFill>
                  <a:schemeClr val="lt1"/>
                </a:solidFill>
              </a:rPr>
              <a:t>—</a:t>
            </a:r>
            <a:endParaRPr>
              <a:solidFill>
                <a:schemeClr val="lt1"/>
              </a:solidFill>
            </a:endParaRPr>
          </a:p>
          <a:p>
            <a:pPr marL="0" lvl="0" indent="0" algn="l" rtl="0">
              <a:spcBef>
                <a:spcPts val="0"/>
              </a:spcBef>
              <a:spcAft>
                <a:spcPts val="0"/>
              </a:spcAft>
              <a:buNone/>
            </a:pPr>
            <a:r>
              <a:rPr lang="en">
                <a:solidFill>
                  <a:schemeClr val="lt1"/>
                </a:solidFill>
              </a:rPr>
              <a:t>Cameron Dillon - camerondillon@temple.edu</a:t>
            </a:r>
            <a:endParaRPr>
              <a:solidFill>
                <a:schemeClr val="lt1"/>
              </a:solidFill>
            </a:endParaRPr>
          </a:p>
          <a:p>
            <a:pPr marL="0" lvl="0" indent="0" algn="ctr" rtl="0">
              <a:spcBef>
                <a:spcPts val="0"/>
              </a:spcBef>
              <a:spcAft>
                <a:spcPts val="0"/>
              </a:spcAft>
              <a:buNone/>
            </a:pPr>
            <a:r>
              <a:rPr lang="en">
                <a:solidFill>
                  <a:schemeClr val="lt1"/>
                </a:solidFill>
              </a:rPr>
              <a:t>Jane Kobylinski - jane.kobylinski@temple.edu</a:t>
            </a:r>
            <a:endParaRPr>
              <a:solidFill>
                <a:schemeClr val="lt1"/>
              </a:solidFill>
            </a:endParaRPr>
          </a:p>
          <a:p>
            <a:pPr marL="0" lvl="0" indent="0" algn="ctr" rtl="0">
              <a:spcBef>
                <a:spcPts val="0"/>
              </a:spcBef>
              <a:spcAft>
                <a:spcPts val="0"/>
              </a:spcAft>
              <a:buNone/>
            </a:pPr>
            <a:r>
              <a:rPr lang="en">
                <a:solidFill>
                  <a:schemeClr val="lt1"/>
                </a:solidFill>
              </a:rPr>
              <a:t>Thuy Quynh Nguyen - thuyquyhnguyen@temple.edu </a:t>
            </a:r>
            <a:endParaRPr>
              <a:solidFill>
                <a:schemeClr val="lt1"/>
              </a:solidFill>
            </a:endParaRPr>
          </a:p>
          <a:p>
            <a:pPr marL="0" lvl="0" indent="0" algn="ctr" rtl="0">
              <a:spcBef>
                <a:spcPts val="0"/>
              </a:spcBef>
              <a:spcAft>
                <a:spcPts val="0"/>
              </a:spcAft>
              <a:buNone/>
            </a:pPr>
            <a:r>
              <a:rPr lang="en">
                <a:solidFill>
                  <a:schemeClr val="lt1"/>
                </a:solidFill>
              </a:rPr>
              <a:t>Mingtao Xia</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88"/>
        <p:cNvGrpSpPr/>
        <p:nvPr/>
      </p:nvGrpSpPr>
      <p:grpSpPr>
        <a:xfrm>
          <a:off x="0" y="0"/>
          <a:ext cx="0" cy="0"/>
          <a:chOff x="0" y="0"/>
          <a:chExt cx="0" cy="0"/>
        </a:xfrm>
      </p:grpSpPr>
      <p:sp>
        <p:nvSpPr>
          <p:cNvPr id="89" name="Google Shape;89;p18"/>
          <p:cNvSpPr txBox="1">
            <a:spLocks noGrp="1"/>
          </p:cNvSpPr>
          <p:nvPr>
            <p:ph type="title"/>
          </p:nvPr>
        </p:nvSpPr>
        <p:spPr>
          <a:xfrm>
            <a:off x="4005750" y="173850"/>
            <a:ext cx="4826400" cy="841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3000">
                <a:solidFill>
                  <a:schemeClr val="lt1"/>
                </a:solidFill>
                <a:highlight>
                  <a:schemeClr val="accent4"/>
                </a:highlight>
              </a:rPr>
              <a:t>About</a:t>
            </a:r>
            <a:r>
              <a:rPr lang="en" sz="3000">
                <a:solidFill>
                  <a:schemeClr val="lt1"/>
                </a:solidFill>
              </a:rPr>
              <a:t> </a:t>
            </a:r>
            <a:endParaRPr sz="3000">
              <a:solidFill>
                <a:schemeClr val="lt1"/>
              </a:solidFill>
            </a:endParaRPr>
          </a:p>
        </p:txBody>
      </p:sp>
      <p:sp>
        <p:nvSpPr>
          <p:cNvPr id="90" name="Google Shape;90;p18"/>
          <p:cNvSpPr txBox="1"/>
          <p:nvPr/>
        </p:nvSpPr>
        <p:spPr>
          <a:xfrm>
            <a:off x="4087550" y="1333450"/>
            <a:ext cx="4619400" cy="3263100"/>
          </a:xfrm>
          <a:prstGeom prst="rect">
            <a:avLst/>
          </a:prstGeom>
          <a:noFill/>
          <a:ln>
            <a:noFill/>
          </a:ln>
        </p:spPr>
        <p:txBody>
          <a:bodyPr spcFirstLastPara="1" wrap="square" lIns="91425" tIns="91425" rIns="91425" bIns="91425" anchor="t" anchorCtr="0">
            <a:spAutoFit/>
          </a:bodyPr>
          <a:lstStyle/>
          <a:p>
            <a:pPr marL="457200" lvl="0" indent="-330200" algn="l" rtl="0">
              <a:lnSpc>
                <a:spcPct val="115000"/>
              </a:lnSpc>
              <a:spcBef>
                <a:spcPts val="0"/>
              </a:spcBef>
              <a:spcAft>
                <a:spcPts val="0"/>
              </a:spcAft>
              <a:buClr>
                <a:srgbClr val="F2F2F2"/>
              </a:buClr>
              <a:buSzPts val="1600"/>
              <a:buChar char="●"/>
            </a:pPr>
            <a:r>
              <a:rPr lang="en" sz="1600">
                <a:solidFill>
                  <a:srgbClr val="F2F2F2"/>
                </a:solidFill>
              </a:rPr>
              <a:t>Midnight Lunch is an artful boutique selling: </a:t>
            </a:r>
            <a:endParaRPr sz="1600">
              <a:solidFill>
                <a:srgbClr val="F2F2F2"/>
              </a:solidFill>
            </a:endParaRPr>
          </a:p>
          <a:p>
            <a:pPr marL="914400" lvl="1" indent="-330200" algn="l" rtl="0">
              <a:lnSpc>
                <a:spcPct val="115000"/>
              </a:lnSpc>
              <a:spcBef>
                <a:spcPts val="0"/>
              </a:spcBef>
              <a:spcAft>
                <a:spcPts val="0"/>
              </a:spcAft>
              <a:buClr>
                <a:srgbClr val="F2F2F2"/>
              </a:buClr>
              <a:buSzPts val="1600"/>
              <a:buChar char="○"/>
            </a:pPr>
            <a:r>
              <a:rPr lang="en" sz="1600">
                <a:solidFill>
                  <a:srgbClr val="F2F2F2"/>
                </a:solidFill>
              </a:rPr>
              <a:t>Clothing</a:t>
            </a:r>
            <a:endParaRPr sz="1600">
              <a:solidFill>
                <a:srgbClr val="F2F2F2"/>
              </a:solidFill>
            </a:endParaRPr>
          </a:p>
          <a:p>
            <a:pPr marL="914400" lvl="1" indent="-330200" algn="l" rtl="0">
              <a:lnSpc>
                <a:spcPct val="115000"/>
              </a:lnSpc>
              <a:spcBef>
                <a:spcPts val="0"/>
              </a:spcBef>
              <a:spcAft>
                <a:spcPts val="0"/>
              </a:spcAft>
              <a:buClr>
                <a:srgbClr val="F2F2F2"/>
              </a:buClr>
              <a:buSzPts val="1600"/>
              <a:buChar char="○"/>
            </a:pPr>
            <a:r>
              <a:rPr lang="en" sz="1600">
                <a:solidFill>
                  <a:srgbClr val="F2F2F2"/>
                </a:solidFill>
              </a:rPr>
              <a:t>Artwork</a:t>
            </a:r>
            <a:endParaRPr sz="1600">
              <a:solidFill>
                <a:srgbClr val="F2F2F2"/>
              </a:solidFill>
            </a:endParaRPr>
          </a:p>
          <a:p>
            <a:pPr marL="914400" lvl="1" indent="-330200" algn="l" rtl="0">
              <a:lnSpc>
                <a:spcPct val="115000"/>
              </a:lnSpc>
              <a:spcBef>
                <a:spcPts val="0"/>
              </a:spcBef>
              <a:spcAft>
                <a:spcPts val="0"/>
              </a:spcAft>
              <a:buClr>
                <a:srgbClr val="F2F2F2"/>
              </a:buClr>
              <a:buSzPts val="1600"/>
              <a:buChar char="○"/>
            </a:pPr>
            <a:r>
              <a:rPr lang="en" sz="1600">
                <a:solidFill>
                  <a:srgbClr val="F2F2F2"/>
                </a:solidFill>
              </a:rPr>
              <a:t>Homewares</a:t>
            </a:r>
            <a:endParaRPr sz="1600">
              <a:solidFill>
                <a:srgbClr val="F2F2F2"/>
              </a:solidFill>
            </a:endParaRPr>
          </a:p>
          <a:p>
            <a:pPr marL="457200" lvl="0" indent="-330200" algn="l" rtl="0">
              <a:lnSpc>
                <a:spcPct val="115000"/>
              </a:lnSpc>
              <a:spcBef>
                <a:spcPts val="0"/>
              </a:spcBef>
              <a:spcAft>
                <a:spcPts val="0"/>
              </a:spcAft>
              <a:buClr>
                <a:srgbClr val="F2F2F2"/>
              </a:buClr>
              <a:buSzPts val="1600"/>
              <a:buChar char="●"/>
            </a:pPr>
            <a:r>
              <a:rPr lang="en" sz="1600">
                <a:solidFill>
                  <a:srgbClr val="F2F2F2"/>
                </a:solidFill>
              </a:rPr>
              <a:t>Philosophy: </a:t>
            </a:r>
            <a:endParaRPr sz="1600">
              <a:solidFill>
                <a:srgbClr val="F2F2F2"/>
              </a:solidFill>
            </a:endParaRPr>
          </a:p>
          <a:p>
            <a:pPr marL="914400" lvl="1" indent="-330200" algn="l" rtl="0">
              <a:lnSpc>
                <a:spcPct val="115000"/>
              </a:lnSpc>
              <a:spcBef>
                <a:spcPts val="0"/>
              </a:spcBef>
              <a:spcAft>
                <a:spcPts val="0"/>
              </a:spcAft>
              <a:buClr>
                <a:srgbClr val="F2F2F2"/>
              </a:buClr>
              <a:buSzPts val="1600"/>
              <a:buChar char="○"/>
            </a:pPr>
            <a:r>
              <a:rPr lang="en" sz="1600">
                <a:solidFill>
                  <a:srgbClr val="F2F2F2"/>
                </a:solidFill>
              </a:rPr>
              <a:t>“Midnight Lunch stands at the intersection of </a:t>
            </a:r>
            <a:r>
              <a:rPr lang="en" sz="1600" u="sng">
                <a:solidFill>
                  <a:srgbClr val="F2F2F2"/>
                </a:solidFill>
              </a:rPr>
              <a:t>art &amp; fashion</a:t>
            </a:r>
            <a:r>
              <a:rPr lang="en" sz="1600">
                <a:solidFill>
                  <a:srgbClr val="F2F2F2"/>
                </a:solidFill>
              </a:rPr>
              <a:t> to present our consumers with unique &amp; deliberate designs and products”</a:t>
            </a:r>
            <a:endParaRPr sz="1600">
              <a:solidFill>
                <a:srgbClr val="F2F2F2"/>
              </a:solidFill>
            </a:endParaRPr>
          </a:p>
          <a:p>
            <a:pPr marL="457200" lvl="0" indent="-330200" algn="l" rtl="0">
              <a:lnSpc>
                <a:spcPct val="115000"/>
              </a:lnSpc>
              <a:spcBef>
                <a:spcPts val="0"/>
              </a:spcBef>
              <a:spcAft>
                <a:spcPts val="0"/>
              </a:spcAft>
              <a:buClr>
                <a:srgbClr val="F2F2F2"/>
              </a:buClr>
              <a:buSzPts val="1600"/>
              <a:buChar char="●"/>
            </a:pPr>
            <a:r>
              <a:rPr lang="en" sz="1600">
                <a:solidFill>
                  <a:srgbClr val="F2F2F2"/>
                </a:solidFill>
              </a:rPr>
              <a:t>Brick + mortar location in </a:t>
            </a:r>
            <a:r>
              <a:rPr lang="en" sz="1600" u="sng">
                <a:solidFill>
                  <a:srgbClr val="F2F2F2"/>
                </a:solidFill>
              </a:rPr>
              <a:t>Old City</a:t>
            </a:r>
            <a:endParaRPr sz="1600" u="sng">
              <a:solidFill>
                <a:srgbClr val="F2F2F2"/>
              </a:solidFill>
            </a:endParaRPr>
          </a:p>
          <a:p>
            <a:pPr marL="914400" lvl="1" indent="-330200" algn="l" rtl="0">
              <a:lnSpc>
                <a:spcPct val="115000"/>
              </a:lnSpc>
              <a:spcBef>
                <a:spcPts val="0"/>
              </a:spcBef>
              <a:spcAft>
                <a:spcPts val="0"/>
              </a:spcAft>
              <a:buClr>
                <a:srgbClr val="F2F2F2"/>
              </a:buClr>
              <a:buSzPts val="1600"/>
              <a:buChar char="○"/>
            </a:pPr>
            <a:r>
              <a:rPr lang="en" sz="1600">
                <a:solidFill>
                  <a:srgbClr val="F2F2F2"/>
                </a:solidFill>
              </a:rPr>
              <a:t>20 S 3rd Street, Philadelphia, PA 1916</a:t>
            </a:r>
            <a:endParaRPr sz="1600">
              <a:solidFill>
                <a:srgbClr val="F2F2F2"/>
              </a:solidFill>
            </a:endParaRPr>
          </a:p>
        </p:txBody>
      </p:sp>
      <p:pic>
        <p:nvPicPr>
          <p:cNvPr id="91" name="Google Shape;91;p18"/>
          <p:cNvPicPr preferRelativeResize="0"/>
          <p:nvPr/>
        </p:nvPicPr>
        <p:blipFill>
          <a:blip r:embed="rId3">
            <a:alphaModFix/>
          </a:blip>
          <a:stretch>
            <a:fillRect/>
          </a:stretch>
        </p:blipFill>
        <p:spPr>
          <a:xfrm>
            <a:off x="5498775" y="208673"/>
            <a:ext cx="3188300" cy="772150"/>
          </a:xfrm>
          <a:prstGeom prst="rect">
            <a:avLst/>
          </a:prstGeom>
          <a:noFill/>
          <a:ln>
            <a:noFill/>
          </a:ln>
        </p:spPr>
      </p:pic>
      <p:pic>
        <p:nvPicPr>
          <p:cNvPr id="92" name="Google Shape;92;p18"/>
          <p:cNvPicPr preferRelativeResize="0"/>
          <p:nvPr/>
        </p:nvPicPr>
        <p:blipFill rotWithShape="1">
          <a:blip r:embed="rId4">
            <a:alphaModFix/>
          </a:blip>
          <a:srcRect l="2218" t="1667" r="2161" b="1395"/>
          <a:stretch/>
        </p:blipFill>
        <p:spPr>
          <a:xfrm>
            <a:off x="85975" y="85975"/>
            <a:ext cx="3710750" cy="4985901"/>
          </a:xfrm>
          <a:prstGeom prst="rect">
            <a:avLst/>
          </a:prstGeom>
          <a:noFill/>
          <a:ln w="38100" cap="flat" cmpd="sng">
            <a:solidFill>
              <a:schemeClr val="accent4"/>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6"/>
        <p:cNvGrpSpPr/>
        <p:nvPr/>
      </p:nvGrpSpPr>
      <p:grpSpPr>
        <a:xfrm>
          <a:off x="0" y="0"/>
          <a:ext cx="0" cy="0"/>
          <a:chOff x="0" y="0"/>
          <a:chExt cx="0" cy="0"/>
        </a:xfrm>
      </p:grpSpPr>
      <p:sp>
        <p:nvSpPr>
          <p:cNvPr id="97" name="Google Shape;97;p19"/>
          <p:cNvSpPr txBox="1">
            <a:spLocks noGrp="1"/>
          </p:cNvSpPr>
          <p:nvPr>
            <p:ph type="title"/>
          </p:nvPr>
        </p:nvSpPr>
        <p:spPr>
          <a:xfrm>
            <a:off x="357250" y="304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355">
                <a:solidFill>
                  <a:schemeClr val="lt1"/>
                </a:solidFill>
                <a:highlight>
                  <a:schemeClr val="accent4"/>
                </a:highlight>
              </a:rPr>
              <a:t>Brand Image</a:t>
            </a:r>
            <a:endParaRPr sz="3355">
              <a:solidFill>
                <a:schemeClr val="lt1"/>
              </a:solidFill>
              <a:highlight>
                <a:schemeClr val="accent4"/>
              </a:highlight>
            </a:endParaRPr>
          </a:p>
          <a:p>
            <a:pPr marL="0" lvl="0" indent="0" algn="l" rtl="0">
              <a:spcBef>
                <a:spcPts val="0"/>
              </a:spcBef>
              <a:spcAft>
                <a:spcPts val="0"/>
              </a:spcAft>
              <a:buNone/>
            </a:pPr>
            <a:endParaRPr/>
          </a:p>
        </p:txBody>
      </p:sp>
      <p:pic>
        <p:nvPicPr>
          <p:cNvPr id="98" name="Google Shape;98;p19"/>
          <p:cNvPicPr preferRelativeResize="0"/>
          <p:nvPr/>
        </p:nvPicPr>
        <p:blipFill>
          <a:blip r:embed="rId3">
            <a:alphaModFix/>
          </a:blip>
          <a:stretch>
            <a:fillRect/>
          </a:stretch>
        </p:blipFill>
        <p:spPr>
          <a:xfrm>
            <a:off x="3403150" y="348125"/>
            <a:ext cx="5436052" cy="3251542"/>
          </a:xfrm>
          <a:prstGeom prst="rect">
            <a:avLst/>
          </a:prstGeom>
          <a:noFill/>
          <a:ln w="38100" cap="flat" cmpd="sng">
            <a:solidFill>
              <a:schemeClr val="accent4"/>
            </a:solidFill>
            <a:prstDash val="solid"/>
            <a:round/>
            <a:headEnd type="none" w="sm" len="sm"/>
            <a:tailEnd type="none" w="sm" len="sm"/>
          </a:ln>
        </p:spPr>
      </p:pic>
      <p:pic>
        <p:nvPicPr>
          <p:cNvPr id="99" name="Google Shape;99;p19"/>
          <p:cNvPicPr preferRelativeResize="0"/>
          <p:nvPr/>
        </p:nvPicPr>
        <p:blipFill>
          <a:blip r:embed="rId4">
            <a:alphaModFix/>
          </a:blip>
          <a:stretch>
            <a:fillRect/>
          </a:stretch>
        </p:blipFill>
        <p:spPr>
          <a:xfrm>
            <a:off x="1417350" y="2858589"/>
            <a:ext cx="5436052" cy="2067725"/>
          </a:xfrm>
          <a:prstGeom prst="rect">
            <a:avLst/>
          </a:prstGeom>
          <a:noFill/>
          <a:ln w="38100" cap="flat" cmpd="sng">
            <a:solidFill>
              <a:schemeClr val="accent4"/>
            </a:solidFill>
            <a:prstDash val="solid"/>
            <a:round/>
            <a:headEnd type="none" w="sm" len="sm"/>
            <a:tailEnd type="none" w="sm" len="sm"/>
          </a:ln>
        </p:spPr>
      </p:pic>
      <p:sp>
        <p:nvSpPr>
          <p:cNvPr id="100" name="Google Shape;100;p19"/>
          <p:cNvSpPr txBox="1"/>
          <p:nvPr/>
        </p:nvSpPr>
        <p:spPr>
          <a:xfrm>
            <a:off x="327875" y="972650"/>
            <a:ext cx="2976300" cy="24012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chemeClr val="dk1"/>
              </a:buClr>
              <a:buSzPts val="1600"/>
              <a:buChar char="●"/>
            </a:pPr>
            <a:r>
              <a:rPr lang="en" sz="1600">
                <a:solidFill>
                  <a:schemeClr val="dk1"/>
                </a:solidFill>
              </a:rPr>
              <a:t>Artistic, modern, sophisticated</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Artwork and homewares from emerging artists and makers</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Features artfully-curated selection of clothing + </a:t>
            </a:r>
            <a:r>
              <a:rPr lang="en" sz="1600">
                <a:solidFill>
                  <a:schemeClr val="dk1"/>
                </a:solidFill>
                <a:highlight>
                  <a:schemeClr val="dk2"/>
                </a:highlight>
              </a:rPr>
              <a:t>accessories from independent labels</a:t>
            </a:r>
            <a:endParaRPr sz="1600">
              <a:solidFill>
                <a:schemeClr val="dk1"/>
              </a:solidFill>
              <a:highlight>
                <a:schemeClr val="dk2"/>
              </a:high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4"/>
        <p:cNvGrpSpPr/>
        <p:nvPr/>
      </p:nvGrpSpPr>
      <p:grpSpPr>
        <a:xfrm>
          <a:off x="0" y="0"/>
          <a:ext cx="0" cy="0"/>
          <a:chOff x="0" y="0"/>
          <a:chExt cx="0" cy="0"/>
        </a:xfrm>
      </p:grpSpPr>
      <p:sp>
        <p:nvSpPr>
          <p:cNvPr id="105" name="Google Shape;105;p20"/>
          <p:cNvSpPr txBox="1"/>
          <p:nvPr/>
        </p:nvSpPr>
        <p:spPr>
          <a:xfrm>
            <a:off x="186550" y="74825"/>
            <a:ext cx="5632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chemeClr val="lt1"/>
                </a:solidFill>
                <a:highlight>
                  <a:schemeClr val="accent4"/>
                </a:highlight>
              </a:rPr>
              <a:t>Target Market</a:t>
            </a:r>
            <a:endParaRPr sz="3000">
              <a:solidFill>
                <a:schemeClr val="lt1"/>
              </a:solidFill>
              <a:highlight>
                <a:schemeClr val="accent4"/>
              </a:highlight>
            </a:endParaRPr>
          </a:p>
        </p:txBody>
      </p:sp>
      <p:sp>
        <p:nvSpPr>
          <p:cNvPr id="106" name="Google Shape;106;p20"/>
          <p:cNvSpPr txBox="1"/>
          <p:nvPr/>
        </p:nvSpPr>
        <p:spPr>
          <a:xfrm>
            <a:off x="772850" y="1128200"/>
            <a:ext cx="660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107" name="Google Shape;107;p20"/>
          <p:cNvPicPr preferRelativeResize="0"/>
          <p:nvPr/>
        </p:nvPicPr>
        <p:blipFill>
          <a:blip r:embed="rId3">
            <a:alphaModFix/>
          </a:blip>
          <a:stretch>
            <a:fillRect/>
          </a:stretch>
        </p:blipFill>
        <p:spPr>
          <a:xfrm>
            <a:off x="3226550" y="-297373"/>
            <a:ext cx="2320551" cy="2612948"/>
          </a:xfrm>
          <a:prstGeom prst="rect">
            <a:avLst/>
          </a:prstGeom>
          <a:noFill/>
          <a:ln>
            <a:noFill/>
          </a:ln>
        </p:spPr>
      </p:pic>
      <p:pic>
        <p:nvPicPr>
          <p:cNvPr id="108" name="Google Shape;108;p20"/>
          <p:cNvPicPr preferRelativeResize="0"/>
          <p:nvPr/>
        </p:nvPicPr>
        <p:blipFill>
          <a:blip r:embed="rId4">
            <a:alphaModFix/>
          </a:blip>
          <a:stretch>
            <a:fillRect/>
          </a:stretch>
        </p:blipFill>
        <p:spPr>
          <a:xfrm>
            <a:off x="3226550" y="2647951"/>
            <a:ext cx="2320550" cy="2639849"/>
          </a:xfrm>
          <a:prstGeom prst="rect">
            <a:avLst/>
          </a:prstGeom>
          <a:noFill/>
          <a:ln>
            <a:noFill/>
          </a:ln>
        </p:spPr>
      </p:pic>
      <p:pic>
        <p:nvPicPr>
          <p:cNvPr id="109" name="Google Shape;109;p20"/>
          <p:cNvPicPr preferRelativeResize="0"/>
          <p:nvPr/>
        </p:nvPicPr>
        <p:blipFill>
          <a:blip r:embed="rId5">
            <a:alphaModFix/>
          </a:blip>
          <a:stretch>
            <a:fillRect/>
          </a:stretch>
        </p:blipFill>
        <p:spPr>
          <a:xfrm>
            <a:off x="5930850" y="823389"/>
            <a:ext cx="2320550" cy="2664911"/>
          </a:xfrm>
          <a:prstGeom prst="rect">
            <a:avLst/>
          </a:prstGeom>
          <a:noFill/>
          <a:ln>
            <a:noFill/>
          </a:ln>
        </p:spPr>
      </p:pic>
      <p:pic>
        <p:nvPicPr>
          <p:cNvPr id="110" name="Google Shape;110;p20"/>
          <p:cNvPicPr preferRelativeResize="0"/>
          <p:nvPr/>
        </p:nvPicPr>
        <p:blipFill>
          <a:blip r:embed="rId6">
            <a:alphaModFix/>
          </a:blip>
          <a:stretch>
            <a:fillRect/>
          </a:stretch>
        </p:blipFill>
        <p:spPr>
          <a:xfrm>
            <a:off x="415147" y="798978"/>
            <a:ext cx="2320563" cy="3460860"/>
          </a:xfrm>
          <a:prstGeom prst="rect">
            <a:avLst/>
          </a:prstGeom>
          <a:noFill/>
          <a:ln>
            <a:noFill/>
          </a:ln>
        </p:spPr>
      </p:pic>
      <p:sp>
        <p:nvSpPr>
          <p:cNvPr id="111" name="Google Shape;111;p20"/>
          <p:cNvSpPr txBox="1"/>
          <p:nvPr/>
        </p:nvSpPr>
        <p:spPr>
          <a:xfrm>
            <a:off x="5930850" y="392300"/>
            <a:ext cx="2512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1"/>
                </a:solidFill>
              </a:rPr>
              <a:t>Philadelphia Residents</a:t>
            </a:r>
            <a:endParaRPr sz="1600">
              <a:solidFill>
                <a:schemeClr val="dk1"/>
              </a:solidFill>
            </a:endParaRPr>
          </a:p>
        </p:txBody>
      </p:sp>
      <p:sp>
        <p:nvSpPr>
          <p:cNvPr id="112" name="Google Shape;112;p20"/>
          <p:cNvSpPr txBox="1"/>
          <p:nvPr/>
        </p:nvSpPr>
        <p:spPr>
          <a:xfrm>
            <a:off x="3302750" y="1567825"/>
            <a:ext cx="25125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1"/>
                </a:solidFill>
                <a:highlight>
                  <a:schemeClr val="dk2"/>
                </a:highlight>
              </a:rPr>
              <a:t>She attends parties &amp; events</a:t>
            </a:r>
            <a:endParaRPr sz="1600">
              <a:solidFill>
                <a:schemeClr val="dk1"/>
              </a:solidFill>
              <a:highlight>
                <a:schemeClr val="dk2"/>
              </a:highlight>
            </a:endParaRPr>
          </a:p>
        </p:txBody>
      </p:sp>
      <p:sp>
        <p:nvSpPr>
          <p:cNvPr id="113" name="Google Shape;113;p20"/>
          <p:cNvSpPr txBox="1"/>
          <p:nvPr/>
        </p:nvSpPr>
        <p:spPr>
          <a:xfrm>
            <a:off x="406500" y="3529625"/>
            <a:ext cx="2512500" cy="116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1"/>
                </a:solidFill>
                <a:highlight>
                  <a:schemeClr val="dk2"/>
                </a:highlight>
              </a:rPr>
              <a:t>Shoppers who are inspired by vintage patterns, modern and artistic trends</a:t>
            </a:r>
            <a:endParaRPr sz="1600">
              <a:solidFill>
                <a:schemeClr val="dk1"/>
              </a:solidFill>
              <a:highlight>
                <a:schemeClr val="dk2"/>
              </a:highlight>
            </a:endParaRPr>
          </a:p>
        </p:txBody>
      </p:sp>
      <p:sp>
        <p:nvSpPr>
          <p:cNvPr id="114" name="Google Shape;114;p20"/>
          <p:cNvSpPr txBox="1"/>
          <p:nvPr/>
        </p:nvSpPr>
        <p:spPr>
          <a:xfrm>
            <a:off x="3302750" y="3753975"/>
            <a:ext cx="25125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1"/>
                </a:solidFill>
                <a:highlight>
                  <a:schemeClr val="dk2"/>
                </a:highlight>
              </a:rPr>
              <a:t>Independent, working women, with disposable income for clothing</a:t>
            </a:r>
            <a:endParaRPr sz="1600">
              <a:solidFill>
                <a:schemeClr val="dk1"/>
              </a:solidFill>
              <a:highlight>
                <a:schemeClr val="dk2"/>
              </a:highlight>
            </a:endParaRPr>
          </a:p>
        </p:txBody>
      </p:sp>
      <p:sp>
        <p:nvSpPr>
          <p:cNvPr id="115" name="Google Shape;115;p20"/>
          <p:cNvSpPr txBox="1"/>
          <p:nvPr/>
        </p:nvSpPr>
        <p:spPr>
          <a:xfrm>
            <a:off x="6083250" y="855325"/>
            <a:ext cx="2512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1"/>
                </a:solidFill>
                <a:highlight>
                  <a:schemeClr val="dk2"/>
                </a:highlight>
              </a:rPr>
              <a:t>Between 16–29 years old</a:t>
            </a:r>
            <a:endParaRPr sz="1600">
              <a:solidFill>
                <a:schemeClr val="dk1"/>
              </a:solidFill>
              <a:highlight>
                <a:schemeClr val="dk2"/>
              </a:highlight>
            </a:endParaRPr>
          </a:p>
        </p:txBody>
      </p:sp>
      <p:sp>
        <p:nvSpPr>
          <p:cNvPr id="116" name="Google Shape;116;p20"/>
          <p:cNvSpPr txBox="1"/>
          <p:nvPr/>
        </p:nvSpPr>
        <p:spPr>
          <a:xfrm>
            <a:off x="6007050" y="3500050"/>
            <a:ext cx="25125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1"/>
                </a:solidFill>
                <a:highlight>
                  <a:schemeClr val="dk2"/>
                </a:highlight>
              </a:rPr>
              <a:t>Flamboyant, eccentric dressers</a:t>
            </a:r>
            <a:endParaRPr sz="1600">
              <a:solidFill>
                <a:schemeClr val="dk1"/>
              </a:solidFill>
              <a:highlight>
                <a:schemeClr val="dk2"/>
              </a:highligh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1"/>
          <p:cNvSpPr txBox="1">
            <a:spLocks noGrp="1"/>
          </p:cNvSpPr>
          <p:nvPr>
            <p:ph type="title"/>
          </p:nvPr>
        </p:nvSpPr>
        <p:spPr>
          <a:xfrm>
            <a:off x="338250" y="391575"/>
            <a:ext cx="6617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a:solidFill>
                  <a:schemeClr val="lt1"/>
                </a:solidFill>
                <a:highlight>
                  <a:schemeClr val="accent4"/>
                </a:highlight>
              </a:rPr>
              <a:t>Challenges</a:t>
            </a:r>
            <a:endParaRPr sz="3020">
              <a:solidFill>
                <a:schemeClr val="lt1"/>
              </a:solidFill>
              <a:highlight>
                <a:schemeClr val="accent4"/>
              </a:highlight>
            </a:endParaRPr>
          </a:p>
        </p:txBody>
      </p:sp>
      <p:sp>
        <p:nvSpPr>
          <p:cNvPr id="122" name="Google Shape;122;p21"/>
          <p:cNvSpPr txBox="1">
            <a:spLocks noGrp="1"/>
          </p:cNvSpPr>
          <p:nvPr>
            <p:ph type="body" idx="1"/>
          </p:nvPr>
        </p:nvSpPr>
        <p:spPr>
          <a:xfrm>
            <a:off x="298325" y="1060225"/>
            <a:ext cx="4845300" cy="3925800"/>
          </a:xfrm>
          <a:prstGeom prst="rect">
            <a:avLst/>
          </a:prstGeom>
          <a:noFill/>
          <a:ln>
            <a:noFill/>
          </a:ln>
        </p:spPr>
        <p:txBody>
          <a:bodyPr spcFirstLastPara="1" wrap="square" lIns="91425" tIns="91425" rIns="91425" bIns="91425" anchor="t" anchorCtr="0">
            <a:normAutofit/>
          </a:bodyPr>
          <a:lstStyle/>
          <a:p>
            <a:pPr marL="457200" lvl="0" indent="-330200" algn="l" rtl="0">
              <a:lnSpc>
                <a:spcPct val="150000"/>
              </a:lnSpc>
              <a:spcBef>
                <a:spcPts val="0"/>
              </a:spcBef>
              <a:spcAft>
                <a:spcPts val="0"/>
              </a:spcAft>
              <a:buClr>
                <a:schemeClr val="dk1"/>
              </a:buClr>
              <a:buSzPts val="1600"/>
              <a:buChar char="●"/>
            </a:pPr>
            <a:r>
              <a:rPr lang="en" sz="1600">
                <a:solidFill>
                  <a:schemeClr val="dk1"/>
                </a:solidFill>
              </a:rPr>
              <a:t>Pandemic has caused issues for brick and mortar storefronts</a:t>
            </a:r>
            <a:endParaRPr sz="1600">
              <a:solidFill>
                <a:schemeClr val="dk1"/>
              </a:solidFill>
            </a:endParaRPr>
          </a:p>
          <a:p>
            <a:pPr marL="457200" lvl="0" indent="-330200" algn="l" rtl="0">
              <a:lnSpc>
                <a:spcPct val="150000"/>
              </a:lnSpc>
              <a:spcBef>
                <a:spcPts val="0"/>
              </a:spcBef>
              <a:spcAft>
                <a:spcPts val="0"/>
              </a:spcAft>
              <a:buClr>
                <a:schemeClr val="dk1"/>
              </a:buClr>
              <a:buSzPts val="1600"/>
              <a:buChar char="●"/>
            </a:pPr>
            <a:r>
              <a:rPr lang="en" sz="1600">
                <a:solidFill>
                  <a:schemeClr val="dk1"/>
                </a:solidFill>
              </a:rPr>
              <a:t>Lack inventory capacity to operate online</a:t>
            </a:r>
            <a:endParaRPr sz="1600">
              <a:solidFill>
                <a:schemeClr val="dk1"/>
              </a:solidFill>
            </a:endParaRPr>
          </a:p>
          <a:p>
            <a:pPr marL="457200" lvl="0" indent="-330200" algn="l" rtl="0">
              <a:lnSpc>
                <a:spcPct val="150000"/>
              </a:lnSpc>
              <a:spcBef>
                <a:spcPts val="0"/>
              </a:spcBef>
              <a:spcAft>
                <a:spcPts val="0"/>
              </a:spcAft>
              <a:buClr>
                <a:schemeClr val="dk1"/>
              </a:buClr>
              <a:buSzPts val="1600"/>
              <a:buChar char="●"/>
            </a:pPr>
            <a:r>
              <a:rPr lang="en" sz="1600">
                <a:solidFill>
                  <a:schemeClr val="dk1"/>
                </a:solidFill>
              </a:rPr>
              <a:t>Hard to convey quaint </a:t>
            </a:r>
            <a:r>
              <a:rPr lang="en" sz="1600" u="sng">
                <a:solidFill>
                  <a:schemeClr val="dk1"/>
                </a:solidFill>
              </a:rPr>
              <a:t>atmosphere</a:t>
            </a:r>
            <a:r>
              <a:rPr lang="en" sz="1600">
                <a:solidFill>
                  <a:schemeClr val="dk1"/>
                </a:solidFill>
              </a:rPr>
              <a:t> of the boutique online </a:t>
            </a:r>
            <a:endParaRPr sz="1600">
              <a:solidFill>
                <a:schemeClr val="dk1"/>
              </a:solidFill>
            </a:endParaRPr>
          </a:p>
          <a:p>
            <a:pPr marL="457200" lvl="0" indent="-330200" algn="l" rtl="0">
              <a:lnSpc>
                <a:spcPct val="150000"/>
              </a:lnSpc>
              <a:spcBef>
                <a:spcPts val="0"/>
              </a:spcBef>
              <a:spcAft>
                <a:spcPts val="0"/>
              </a:spcAft>
              <a:buClr>
                <a:schemeClr val="dk1"/>
              </a:buClr>
              <a:buSzPts val="1600"/>
              <a:buChar char="●"/>
            </a:pPr>
            <a:r>
              <a:rPr lang="en" sz="1600">
                <a:solidFill>
                  <a:schemeClr val="dk1"/>
                </a:solidFill>
              </a:rPr>
              <a:t>Rise of </a:t>
            </a:r>
            <a:r>
              <a:rPr lang="en" sz="1600" u="sng">
                <a:solidFill>
                  <a:schemeClr val="dk1"/>
                </a:solidFill>
              </a:rPr>
              <a:t>ultra-fast fashion</a:t>
            </a:r>
            <a:r>
              <a:rPr lang="en" sz="1600">
                <a:solidFill>
                  <a:schemeClr val="dk1"/>
                </a:solidFill>
              </a:rPr>
              <a:t> hinders small businesses</a:t>
            </a:r>
            <a:endParaRPr sz="1600">
              <a:solidFill>
                <a:schemeClr val="dk1"/>
              </a:solidFill>
            </a:endParaRPr>
          </a:p>
        </p:txBody>
      </p:sp>
      <p:pic>
        <p:nvPicPr>
          <p:cNvPr id="123" name="Google Shape;123;p21"/>
          <p:cNvPicPr preferRelativeResize="0"/>
          <p:nvPr/>
        </p:nvPicPr>
        <p:blipFill>
          <a:blip r:embed="rId3">
            <a:alphaModFix/>
          </a:blip>
          <a:stretch>
            <a:fillRect/>
          </a:stretch>
        </p:blipFill>
        <p:spPr>
          <a:xfrm>
            <a:off x="5260275" y="157600"/>
            <a:ext cx="3634849" cy="4828300"/>
          </a:xfrm>
          <a:prstGeom prst="rect">
            <a:avLst/>
          </a:prstGeom>
          <a:noFill/>
          <a:ln w="38100" cap="flat" cmpd="sng">
            <a:solidFill>
              <a:schemeClr val="accent4"/>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7"/>
        <p:cNvGrpSpPr/>
        <p:nvPr/>
      </p:nvGrpSpPr>
      <p:grpSpPr>
        <a:xfrm>
          <a:off x="0" y="0"/>
          <a:ext cx="0" cy="0"/>
          <a:chOff x="0" y="0"/>
          <a:chExt cx="0" cy="0"/>
        </a:xfrm>
      </p:grpSpPr>
      <p:pic>
        <p:nvPicPr>
          <p:cNvPr id="128" name="Google Shape;128;p22"/>
          <p:cNvPicPr preferRelativeResize="0"/>
          <p:nvPr/>
        </p:nvPicPr>
        <p:blipFill>
          <a:blip r:embed="rId4">
            <a:alphaModFix/>
          </a:blip>
          <a:stretch>
            <a:fillRect/>
          </a:stretch>
        </p:blipFill>
        <p:spPr>
          <a:xfrm flipH="1">
            <a:off x="4574450" y="-87226"/>
            <a:ext cx="4569549" cy="5230726"/>
          </a:xfrm>
          <a:prstGeom prst="rect">
            <a:avLst/>
          </a:prstGeom>
          <a:noFill/>
          <a:ln>
            <a:noFill/>
          </a:ln>
        </p:spPr>
      </p:pic>
      <p:pic>
        <p:nvPicPr>
          <p:cNvPr id="129" name="Google Shape;129;p22"/>
          <p:cNvPicPr preferRelativeResize="0"/>
          <p:nvPr/>
        </p:nvPicPr>
        <p:blipFill>
          <a:blip r:embed="rId4">
            <a:alphaModFix/>
          </a:blip>
          <a:stretch>
            <a:fillRect/>
          </a:stretch>
        </p:blipFill>
        <p:spPr>
          <a:xfrm>
            <a:off x="0" y="-87226"/>
            <a:ext cx="4569549" cy="5230726"/>
          </a:xfrm>
          <a:prstGeom prst="rect">
            <a:avLst/>
          </a:prstGeom>
          <a:noFill/>
          <a:ln>
            <a:noFill/>
          </a:ln>
        </p:spPr>
      </p:pic>
      <p:sp>
        <p:nvSpPr>
          <p:cNvPr id="130" name="Google Shape;130;p22"/>
          <p:cNvSpPr txBox="1">
            <a:spLocks noGrp="1"/>
          </p:cNvSpPr>
          <p:nvPr>
            <p:ph type="ctrTitle"/>
          </p:nvPr>
        </p:nvSpPr>
        <p:spPr>
          <a:xfrm>
            <a:off x="311708" y="12779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solidFill>
                  <a:schemeClr val="lt1"/>
                </a:solidFill>
                <a:highlight>
                  <a:schemeClr val="accent4"/>
                </a:highlight>
              </a:rPr>
              <a:t>Digital </a:t>
            </a:r>
            <a:endParaRPr>
              <a:solidFill>
                <a:schemeClr val="lt1"/>
              </a:solidFill>
              <a:highlight>
                <a:schemeClr val="accent4"/>
              </a:highlight>
            </a:endParaRPr>
          </a:p>
          <a:p>
            <a:pPr marL="0" lvl="0" indent="0" algn="ctr" rtl="0">
              <a:spcBef>
                <a:spcPts val="0"/>
              </a:spcBef>
              <a:spcAft>
                <a:spcPts val="0"/>
              </a:spcAft>
              <a:buNone/>
            </a:pPr>
            <a:r>
              <a:rPr lang="en">
                <a:solidFill>
                  <a:schemeClr val="lt1"/>
                </a:solidFill>
                <a:highlight>
                  <a:schemeClr val="accent4"/>
                </a:highlight>
              </a:rPr>
              <a:t>Presence Critique</a:t>
            </a:r>
            <a:endParaRPr>
              <a:solidFill>
                <a:schemeClr val="lt1"/>
              </a:solidFill>
              <a:highlight>
                <a:schemeClr val="accent4"/>
              </a:highlight>
            </a:endParaRPr>
          </a:p>
        </p:txBody>
      </p:sp>
      <p:sp>
        <p:nvSpPr>
          <p:cNvPr id="131" name="Google Shape;131;p22"/>
          <p:cNvSpPr/>
          <p:nvPr/>
        </p:nvSpPr>
        <p:spPr>
          <a:xfrm>
            <a:off x="4207100" y="4447950"/>
            <a:ext cx="530700" cy="6132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2558</Words>
  <Application>Microsoft Office PowerPoint</Application>
  <PresentationFormat>On-screen Show (16:9)</PresentationFormat>
  <Paragraphs>350</Paragraphs>
  <Slides>41</Slides>
  <Notes>41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41</vt:i4>
      </vt:variant>
    </vt:vector>
  </HeadingPairs>
  <TitlesOfParts>
    <vt:vector size="44" baseType="lpstr">
      <vt:lpstr>Arial</vt:lpstr>
      <vt:lpstr>Calibri</vt:lpstr>
      <vt:lpstr>Simple Dark</vt:lpstr>
      <vt:lpstr>PowerPoint Presentation</vt:lpstr>
      <vt:lpstr>Agenda:</vt:lpstr>
      <vt:lpstr>Company Overview</vt:lpstr>
      <vt:lpstr>Company Overview </vt:lpstr>
      <vt:lpstr>About </vt:lpstr>
      <vt:lpstr>Brand Image </vt:lpstr>
      <vt:lpstr>PowerPoint Presentation</vt:lpstr>
      <vt:lpstr>Challenges</vt:lpstr>
      <vt:lpstr>Digital  Presence Critique</vt:lpstr>
      <vt:lpstr>Website - 7 C’s Framework</vt:lpstr>
      <vt:lpstr>Website - 7 Cs Framework</vt:lpstr>
      <vt:lpstr>Website - 7 Cs Framework</vt:lpstr>
      <vt:lpstr>@abagail.midnightlunch</vt:lpstr>
      <vt:lpstr>@shopmidnightlunch</vt:lpstr>
      <vt:lpstr>What is SEO?</vt:lpstr>
      <vt:lpstr>Search Engine Optimization</vt:lpstr>
      <vt:lpstr>PowerPoint Presentation</vt:lpstr>
      <vt:lpstr>Competitor Analysis</vt:lpstr>
      <vt:lpstr>Competitor Analysis</vt:lpstr>
      <vt:lpstr>Competitor Website - https://moonandarrow.com/collections/apparel-accessories </vt:lpstr>
      <vt:lpstr>PowerPoint Presentation</vt:lpstr>
      <vt:lpstr>Competitor Summary </vt:lpstr>
      <vt:lpstr>Campaign Objectives</vt:lpstr>
      <vt:lpstr>Campaign Objectives  </vt:lpstr>
      <vt:lpstr>New Digital  Marketing Strategy</vt:lpstr>
      <vt:lpstr>Drive Brand Awareness</vt:lpstr>
      <vt:lpstr>PowerPoint Presentation</vt:lpstr>
      <vt:lpstr>PowerPoint Presentation</vt:lpstr>
      <vt:lpstr>PowerPoint Presentation</vt:lpstr>
      <vt:lpstr>Implementation Plan</vt:lpstr>
      <vt:lpstr>Drive Brand Awareness</vt:lpstr>
      <vt:lpstr>PowerPoint Presentation</vt:lpstr>
      <vt:lpstr>PowerPoint Presentation</vt:lpstr>
      <vt:lpstr>PowerPoint Presentation</vt:lpstr>
      <vt:lpstr>PowerPoint Presentation</vt:lpstr>
      <vt:lpstr>Summary of Implementation Plan</vt:lpstr>
      <vt:lpstr>Overall Value to the Client</vt:lpstr>
      <vt:lpstr>Overall Value to Client</vt:lpstr>
      <vt:lpstr>Campaign Schedule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Jane Kobylinski</cp:lastModifiedBy>
  <cp:revision>1</cp:revision>
  <dcterms:modified xsi:type="dcterms:W3CDTF">2022-05-02T21:31:42Z</dcterms:modified>
</cp:coreProperties>
</file>