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2732bf2d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2732bf2d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732bf2d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732bf2d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</a:t>
            </a:r>
            <a:r>
              <a:rPr lang="en"/>
              <a:t>influencers have expressed interest in collaborating with Queue, we will forward the email correspondence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2732bf2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2732bf2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2732bf2d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2732bf2d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2732bf2d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2732bf2d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2732bf2d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2732bf2d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2732bf2d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2732bf2d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2732bf2d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2732bf2d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2732bf2d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2732bf2d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2732bf2d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2732bf2d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2732bf2d1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2732bf2d1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03032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spreadsheets/u/0/d/17mxWQes3Pfj6DdDJSiuhr5CIqV4G1WOLnfSPKYxOcuQ/edit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30300" y="349200"/>
            <a:ext cx="8483400" cy="4445100"/>
          </a:xfrm>
          <a:prstGeom prst="rect">
            <a:avLst/>
          </a:prstGeom>
          <a:noFill/>
          <a:ln cap="flat" cmpd="sng" w="38100">
            <a:solidFill>
              <a:srgbClr val="52E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2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52EAE9"/>
                </a:solidFill>
              </a:rPr>
              <a:t>Spring 2022</a:t>
            </a:r>
            <a:endParaRPr i="1">
              <a:solidFill>
                <a:srgbClr val="52EAE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69">
                <a:solidFill>
                  <a:schemeClr val="dk1"/>
                </a:solidFill>
              </a:rPr>
              <a:t>Jane Kobylinski </a:t>
            </a:r>
            <a:endParaRPr sz="2069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69">
                <a:solidFill>
                  <a:schemeClr val="dk1"/>
                </a:solidFill>
              </a:rPr>
              <a:t>Karolina Leleniewski</a:t>
            </a:r>
            <a:endParaRPr sz="2069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69">
                <a:solidFill>
                  <a:schemeClr val="dk1"/>
                </a:solidFill>
              </a:rPr>
              <a:t>Jamy Mershon</a:t>
            </a:r>
            <a:endParaRPr sz="2069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1467" l="16889" r="19546" t="23317"/>
          <a:stretch/>
        </p:blipFill>
        <p:spPr>
          <a:xfrm>
            <a:off x="1959025" y="1065425"/>
            <a:ext cx="2612975" cy="9666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291450" y="2155200"/>
            <a:ext cx="8561100" cy="63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457200" lvl="0" marL="18288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x</a:t>
            </a:r>
            <a:r>
              <a:rPr b="1" lang="en" sz="3800"/>
              <a:t> </a:t>
            </a:r>
            <a:r>
              <a:rPr b="1" lang="en" sz="3800">
                <a:solidFill>
                  <a:srgbClr val="FA2D68"/>
                </a:solidFill>
              </a:rPr>
              <a:t>TU-AMA</a:t>
            </a:r>
            <a:r>
              <a:rPr lang="en" sz="2800"/>
              <a:t> 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Cherry Consulting Project</a:t>
            </a:r>
            <a:endParaRPr b="1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>
            <a:off x="309700" y="315775"/>
            <a:ext cx="8483400" cy="3528300"/>
          </a:xfrm>
          <a:prstGeom prst="rect">
            <a:avLst/>
          </a:prstGeom>
          <a:noFill/>
          <a:ln cap="flat" cmpd="sng" w="38100">
            <a:solidFill>
              <a:srgbClr val="FE9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E9C78"/>
              </a:solidFill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686200" y="3704300"/>
            <a:ext cx="3100500" cy="3522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655850" y="35404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E9C78"/>
                </a:solidFill>
              </a:rPr>
              <a:t>Deliverables</a:t>
            </a:r>
            <a:endParaRPr b="1" sz="4000">
              <a:solidFill>
                <a:srgbClr val="FE9C78"/>
              </a:solidFill>
            </a:endParaRPr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11281" l="14987" r="14316" t="15795"/>
          <a:stretch/>
        </p:blipFill>
        <p:spPr>
          <a:xfrm>
            <a:off x="8402925" y="4628425"/>
            <a:ext cx="350375" cy="3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5695275" y="434125"/>
            <a:ext cx="30000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E9C78"/>
                </a:solidFill>
              </a:rPr>
              <a:t>“If you have no idea what to watch, Queue allows you to see what your friends are currently watching”</a:t>
            </a:r>
            <a:endParaRPr i="1" sz="1100">
              <a:solidFill>
                <a:srgbClr val="FE9C78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E9C78"/>
                </a:solidFill>
              </a:rPr>
              <a:t>-Karen</a:t>
            </a:r>
            <a:endParaRPr i="1" sz="1100">
              <a:solidFill>
                <a:srgbClr val="FE9C78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52EAE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309700" y="709025"/>
            <a:ext cx="8483400" cy="3747000"/>
          </a:xfrm>
          <a:prstGeom prst="rect">
            <a:avLst/>
          </a:prstGeom>
          <a:noFill/>
          <a:ln cap="flat" cmpd="sng" w="38100">
            <a:solidFill>
              <a:srgbClr val="FE9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502713" y="1058975"/>
            <a:ext cx="8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included the following </a:t>
            </a:r>
            <a:r>
              <a:rPr lang="en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outreach sheets</a:t>
            </a:r>
            <a:r>
              <a:rPr lang="en">
                <a:solidFill>
                  <a:schemeClr val="dk1"/>
                </a:solidFill>
              </a:rPr>
              <a:t> for current and future contacts at Temple University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536150" y="474650"/>
            <a:ext cx="1534500" cy="4560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 txBox="1"/>
          <p:nvPr>
            <p:ph idx="4294967295" type="body"/>
          </p:nvPr>
        </p:nvSpPr>
        <p:spPr>
          <a:xfrm>
            <a:off x="484000" y="400100"/>
            <a:ext cx="5998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600">
                <a:solidFill>
                  <a:srgbClr val="FE9C78"/>
                </a:solidFill>
              </a:rPr>
              <a:t>Outreach</a:t>
            </a:r>
            <a:endParaRPr b="1" sz="2600">
              <a:solidFill>
                <a:srgbClr val="FE9C78"/>
              </a:solidFill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8326725" y="4600700"/>
            <a:ext cx="502800" cy="4560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4">
            <a:alphaModFix/>
          </a:blip>
          <a:srcRect b="11281" l="14987" r="14316" t="15795"/>
          <a:stretch/>
        </p:blipFill>
        <p:spPr>
          <a:xfrm>
            <a:off x="8402925" y="4628425"/>
            <a:ext cx="350375" cy="3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800" y="1581349"/>
            <a:ext cx="8201324" cy="15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502700" y="3278075"/>
            <a:ext cx="80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309700" y="497950"/>
            <a:ext cx="8483400" cy="4263000"/>
          </a:xfrm>
          <a:prstGeom prst="rect">
            <a:avLst/>
          </a:prstGeom>
          <a:noFill/>
          <a:ln cap="flat" cmpd="sng" w="38100">
            <a:solidFill>
              <a:srgbClr val="FE9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8326725" y="4600700"/>
            <a:ext cx="502800" cy="4560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11281" l="14987" r="14316" t="15795"/>
          <a:stretch/>
        </p:blipFill>
        <p:spPr>
          <a:xfrm>
            <a:off x="8450900" y="4609025"/>
            <a:ext cx="350375" cy="3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670700" y="4663225"/>
            <a:ext cx="350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750" y="902875"/>
            <a:ext cx="7143150" cy="36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/>
          <p:nvPr/>
        </p:nvSpPr>
        <p:spPr>
          <a:xfrm>
            <a:off x="536150" y="322250"/>
            <a:ext cx="1534500" cy="4560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484000" y="247700"/>
            <a:ext cx="5998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600">
                <a:solidFill>
                  <a:srgbClr val="FE9C78"/>
                </a:solidFill>
              </a:rPr>
              <a:t>Outreach</a:t>
            </a:r>
            <a:endParaRPr b="1" sz="2600">
              <a:solidFill>
                <a:srgbClr val="FE9C7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309700" y="315775"/>
            <a:ext cx="8483400" cy="3528300"/>
          </a:xfrm>
          <a:prstGeom prst="rect">
            <a:avLst/>
          </a:prstGeom>
          <a:noFill/>
          <a:ln cap="flat" cmpd="sng" w="38100">
            <a:solidFill>
              <a:srgbClr val="52E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686200" y="3704300"/>
            <a:ext cx="3461700" cy="3522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86200" y="3501650"/>
            <a:ext cx="3754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4000">
                <a:solidFill>
                  <a:srgbClr val="52EAE9"/>
                </a:solidFill>
              </a:rPr>
              <a:t>Project Goals</a:t>
            </a:r>
            <a:endParaRPr b="1" sz="4000">
              <a:solidFill>
                <a:srgbClr val="52EAE9"/>
              </a:solidFill>
            </a:endParaRPr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11281" l="14987" r="14316" t="15795"/>
          <a:stretch/>
        </p:blipFill>
        <p:spPr>
          <a:xfrm>
            <a:off x="8402925" y="4628425"/>
            <a:ext cx="350375" cy="3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695275" y="434125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52EAE9"/>
                </a:solidFill>
              </a:rPr>
              <a:t>“The wheel is an amazing feature that gets rid of my indecisiveness and I just watch whatever Queue tells me to</a:t>
            </a:r>
            <a:r>
              <a:rPr lang="en" sz="1100">
                <a:solidFill>
                  <a:srgbClr val="52EAE9"/>
                </a:solidFill>
              </a:rPr>
              <a:t>”</a:t>
            </a:r>
            <a:endParaRPr sz="1100">
              <a:solidFill>
                <a:srgbClr val="52EAE9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52EAE9"/>
                </a:solidFill>
              </a:rPr>
              <a:t>-Nick</a:t>
            </a:r>
            <a:endParaRPr i="1" sz="1100">
              <a:solidFill>
                <a:srgbClr val="52EAE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309700" y="315775"/>
            <a:ext cx="8483400" cy="4445100"/>
          </a:xfrm>
          <a:prstGeom prst="rect">
            <a:avLst/>
          </a:prstGeom>
          <a:noFill/>
          <a:ln cap="flat" cmpd="sng" w="38100">
            <a:solidFill>
              <a:srgbClr val="FA2D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1590000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A2D68"/>
                </a:solidFill>
              </a:rPr>
              <a:t>Increase awareness and understanding of Queue among students</a:t>
            </a:r>
            <a:endParaRPr b="1" sz="4000">
              <a:solidFill>
                <a:srgbClr val="FA2D68"/>
              </a:solidFill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8326725" y="4600700"/>
            <a:ext cx="502800" cy="4560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11281" l="14987" r="14316" t="15795"/>
          <a:stretch/>
        </p:blipFill>
        <p:spPr>
          <a:xfrm>
            <a:off x="8402925" y="4628425"/>
            <a:ext cx="350375" cy="3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309700" y="315775"/>
            <a:ext cx="8483400" cy="4445100"/>
          </a:xfrm>
          <a:prstGeom prst="rect">
            <a:avLst/>
          </a:prstGeom>
          <a:noFill/>
          <a:ln cap="flat" cmpd="sng" w="38100">
            <a:solidFill>
              <a:srgbClr val="FE9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1824300"/>
            <a:ext cx="8520600" cy="14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E9C78"/>
                </a:solidFill>
              </a:rPr>
              <a:t>Collaborate with on-campus events</a:t>
            </a:r>
            <a:endParaRPr b="1" sz="4000">
              <a:solidFill>
                <a:srgbClr val="FE9C78"/>
              </a:solidFill>
            </a:endParaRPr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8326725" y="4600700"/>
            <a:ext cx="502800" cy="4560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11281" l="14987" r="14316" t="15795"/>
          <a:stretch/>
        </p:blipFill>
        <p:spPr>
          <a:xfrm>
            <a:off x="8402925" y="4628425"/>
            <a:ext cx="350375" cy="3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309700" y="315775"/>
            <a:ext cx="8483400" cy="4445100"/>
          </a:xfrm>
          <a:prstGeom prst="rect">
            <a:avLst/>
          </a:prstGeom>
          <a:noFill/>
          <a:ln cap="flat" cmpd="sng" w="38100">
            <a:solidFill>
              <a:srgbClr val="52E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1844550"/>
            <a:ext cx="8520600" cy="14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52EAE9"/>
                </a:solidFill>
              </a:rPr>
              <a:t>Create giveaway ideas for the prospective target audience</a:t>
            </a:r>
            <a:endParaRPr b="1" sz="4000">
              <a:solidFill>
                <a:srgbClr val="52EAE9"/>
              </a:solidFill>
            </a:endParaRPr>
          </a:p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8326725" y="4600700"/>
            <a:ext cx="502800" cy="4560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11281" l="14987" r="14316" t="15795"/>
          <a:stretch/>
        </p:blipFill>
        <p:spPr>
          <a:xfrm>
            <a:off x="8402925" y="4628425"/>
            <a:ext cx="350375" cy="3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309700" y="315775"/>
            <a:ext cx="8483400" cy="3528300"/>
          </a:xfrm>
          <a:prstGeom prst="rect">
            <a:avLst/>
          </a:prstGeom>
          <a:noFill/>
          <a:ln cap="flat" cmpd="sng" w="38100">
            <a:solidFill>
              <a:srgbClr val="FA2D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5695275" y="434125"/>
            <a:ext cx="3000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A2D68"/>
                </a:solidFill>
              </a:rPr>
              <a:t>“Queue has pretty much any movie or tv show you have watched, or want to watch”</a:t>
            </a:r>
            <a:endParaRPr i="1" sz="1100">
              <a:solidFill>
                <a:srgbClr val="FA2D68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A2D68"/>
                </a:solidFill>
              </a:rPr>
              <a:t>-David</a:t>
            </a:r>
            <a:endParaRPr i="1" sz="1100">
              <a:solidFill>
                <a:srgbClr val="FA2D68"/>
              </a:solidFill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686200" y="3704300"/>
            <a:ext cx="1875000" cy="3522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686200" y="3521025"/>
            <a:ext cx="1959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A2D68"/>
                </a:solidFill>
              </a:rPr>
              <a:t>Events</a:t>
            </a:r>
            <a:endParaRPr b="1" sz="4000">
              <a:solidFill>
                <a:srgbClr val="FA2D68"/>
              </a:solidFill>
            </a:endParaRPr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11281" l="14987" r="14316" t="15795"/>
          <a:stretch/>
        </p:blipFill>
        <p:spPr>
          <a:xfrm>
            <a:off x="8402925" y="4628425"/>
            <a:ext cx="350375" cy="3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309700" y="759075"/>
            <a:ext cx="8483400" cy="3753000"/>
          </a:xfrm>
          <a:prstGeom prst="rect">
            <a:avLst/>
          </a:prstGeom>
          <a:noFill/>
          <a:ln cap="flat" cmpd="sng" w="38100">
            <a:solidFill>
              <a:srgbClr val="FA2D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517925" y="503375"/>
            <a:ext cx="4833900" cy="4560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5361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>
                <a:solidFill>
                  <a:srgbClr val="FA2D68"/>
                </a:solidFill>
              </a:rPr>
              <a:t>Popcorn Handout–</a:t>
            </a:r>
            <a:r>
              <a:rPr i="1" lang="en" sz="2620">
                <a:solidFill>
                  <a:srgbClr val="FA2D68"/>
                </a:solidFill>
              </a:rPr>
              <a:t>Awareness</a:t>
            </a:r>
            <a:endParaRPr i="1" sz="2620">
              <a:solidFill>
                <a:srgbClr val="FA2D68"/>
              </a:solidFill>
            </a:endParaRPr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477000" y="1152475"/>
            <a:ext cx="421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Exposed students to the Queue app through handing out popcorn bags branded with the Queue logo and a</a:t>
            </a:r>
            <a:r>
              <a:rPr lang="en">
                <a:solidFill>
                  <a:schemeClr val="dk1"/>
                </a:solidFill>
              </a:rPr>
              <a:t>pp store</a:t>
            </a:r>
            <a:r>
              <a:rPr lang="en">
                <a:solidFill>
                  <a:schemeClr val="dk1"/>
                </a:solidFill>
              </a:rPr>
              <a:t> link at popular spot on campus.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>
                <a:solidFill>
                  <a:srgbClr val="FA2D68"/>
                </a:solidFill>
              </a:rPr>
              <a:t>Increased awareness and understanding among students</a:t>
            </a:r>
            <a:r>
              <a:rPr i="1" lang="en">
                <a:solidFill>
                  <a:srgbClr val="FA2D68"/>
                </a:solidFill>
              </a:rPr>
              <a:t>.</a:t>
            </a:r>
            <a:endParaRPr i="1">
              <a:solidFill>
                <a:srgbClr val="FA2D68"/>
              </a:solidFill>
            </a:endParaRPr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525" y="1419225"/>
            <a:ext cx="30861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4">
            <a:alphaModFix/>
          </a:blip>
          <a:srcRect b="11281" l="14987" r="14316" t="15795"/>
          <a:stretch/>
        </p:blipFill>
        <p:spPr>
          <a:xfrm>
            <a:off x="8402925" y="4628425"/>
            <a:ext cx="350375" cy="3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309700" y="759075"/>
            <a:ext cx="8483400" cy="3753000"/>
          </a:xfrm>
          <a:prstGeom prst="rect">
            <a:avLst/>
          </a:prstGeom>
          <a:noFill/>
          <a:ln cap="flat" cmpd="sng" w="38100">
            <a:solidFill>
              <a:srgbClr val="FE9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517925" y="503375"/>
            <a:ext cx="4214400" cy="4560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type="title"/>
          </p:nvPr>
        </p:nvSpPr>
        <p:spPr>
          <a:xfrm>
            <a:off x="536125" y="445025"/>
            <a:ext cx="432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>
                <a:solidFill>
                  <a:srgbClr val="FE9C78"/>
                </a:solidFill>
              </a:rPr>
              <a:t>Movie Night–</a:t>
            </a:r>
            <a:r>
              <a:rPr i="1" lang="en" sz="2620">
                <a:solidFill>
                  <a:srgbClr val="FE9C78"/>
                </a:solidFill>
              </a:rPr>
              <a:t>Collaboration</a:t>
            </a:r>
            <a:endParaRPr i="1" sz="2620">
              <a:solidFill>
                <a:srgbClr val="FE9C78"/>
              </a:solidFill>
            </a:endParaRPr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477000" y="1152475"/>
            <a:ext cx="421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Collaborated with Temple organization–Main Campus Programming Board–to host a movie night for students. Gave away merch, popcorn, and information about app.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>
                <a:solidFill>
                  <a:srgbClr val="FE9C78"/>
                </a:solidFill>
              </a:rPr>
              <a:t>Collaborated with on-campus events.</a:t>
            </a:r>
            <a:endParaRPr i="1">
              <a:solidFill>
                <a:srgbClr val="FE9C78"/>
              </a:solidFill>
            </a:endParaRPr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11281" l="14987" r="14316" t="15795"/>
          <a:stretch/>
        </p:blipFill>
        <p:spPr>
          <a:xfrm>
            <a:off x="8402925" y="4628425"/>
            <a:ext cx="350375" cy="3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975" y="1478289"/>
            <a:ext cx="3086099" cy="231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309700" y="759075"/>
            <a:ext cx="8483400" cy="3753000"/>
          </a:xfrm>
          <a:prstGeom prst="rect">
            <a:avLst/>
          </a:prstGeom>
          <a:noFill/>
          <a:ln cap="flat" cmpd="sng" w="38100">
            <a:solidFill>
              <a:srgbClr val="52E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2EAE9"/>
              </a:solidFill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517925" y="503375"/>
            <a:ext cx="3885300" cy="456000"/>
          </a:xfrm>
          <a:prstGeom prst="rect">
            <a:avLst/>
          </a:prstGeom>
          <a:solidFill>
            <a:srgbClr val="0303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>
            <a:off x="612325" y="445025"/>
            <a:ext cx="388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>
                <a:solidFill>
                  <a:srgbClr val="52EAE9"/>
                </a:solidFill>
              </a:rPr>
              <a:t>Wheel Table</a:t>
            </a:r>
            <a:r>
              <a:rPr b="1" lang="en" sz="2620">
                <a:solidFill>
                  <a:srgbClr val="52EAE9"/>
                </a:solidFill>
              </a:rPr>
              <a:t>–</a:t>
            </a:r>
            <a:r>
              <a:rPr i="1" lang="en" sz="2620">
                <a:solidFill>
                  <a:srgbClr val="52EAE9"/>
                </a:solidFill>
              </a:rPr>
              <a:t>Giveaway</a:t>
            </a:r>
            <a:endParaRPr i="1" sz="2620">
              <a:solidFill>
                <a:srgbClr val="52EAE9"/>
              </a:solidFill>
            </a:endParaRPr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477000" y="1152475"/>
            <a:ext cx="421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Tabled a giveaway event in Temple’s student center featuring a wheel</a:t>
            </a:r>
            <a:r>
              <a:rPr lang="en">
                <a:solidFill>
                  <a:schemeClr val="dk1"/>
                </a:solidFill>
              </a:rPr>
              <a:t>. Students were intrigued by Queue app as well as the chance to win a free year subscription to the streaming service of their choice.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>
                <a:solidFill>
                  <a:srgbClr val="52EAE9"/>
                </a:solidFill>
              </a:rPr>
              <a:t>Created giveaway ideas for the prospective target audience.</a:t>
            </a:r>
            <a:endParaRPr i="1">
              <a:solidFill>
                <a:srgbClr val="52EAE9"/>
              </a:solidFill>
            </a:endParaRPr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11281" l="14987" r="14316" t="15795"/>
          <a:stretch/>
        </p:blipFill>
        <p:spPr>
          <a:xfrm>
            <a:off x="8402925" y="4628425"/>
            <a:ext cx="350375" cy="3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 b="9218" l="0" r="0" t="17387"/>
          <a:stretch/>
        </p:blipFill>
        <p:spPr>
          <a:xfrm>
            <a:off x="5662566" y="1305525"/>
            <a:ext cx="2098923" cy="27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