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Anton" pitchFamily="2" charset="0"/>
      <p:regular r:id="rId30"/>
    </p:embeddedFont>
    <p:embeddedFont>
      <p:font typeface="Anton Italics" panose="020B0604020202020204" charset="0"/>
      <p:regular r:id="rId31"/>
    </p:embeddedFont>
    <p:embeddedFont>
      <p:font typeface="Arimo" panose="020B0604020202020204" charset="0"/>
      <p:regular r:id="rId32"/>
    </p:embeddedFont>
    <p:embeddedFont>
      <p:font typeface="Arimo Bold" panose="020B0604020202020204" charset="0"/>
      <p:regular r:id="rId33"/>
    </p:embeddedFont>
    <p:embeddedFont>
      <p:font typeface="Arimo Bold Italics" panose="020B0604020202020204" charset="0"/>
      <p:regular r:id="rId34"/>
    </p:embeddedFont>
    <p:embeddedFont>
      <p:font typeface="Arimo Italics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Open Sans Bold" panose="020B0806030504020204" charset="0"/>
      <p:regular r:id="rId44"/>
    </p:embeddedFont>
    <p:embeddedFont>
      <p:font typeface="Open Sans Bold Italics" panose="020B0604020202020204" charset="0"/>
      <p:regular r:id="rId45"/>
    </p:embeddedFont>
    <p:embeddedFont>
      <p:font typeface="Open Sans Italics" panose="020B0604020202020204" charset="0"/>
      <p:regular r:id="rId46"/>
    </p:embeddedFont>
    <p:embeddedFont>
      <p:font typeface="Open Sans Light" panose="020B0306030504020204" pitchFamily="34" charset="0"/>
      <p:regular r:id="rId47"/>
      <p:italic r:id="rId48"/>
    </p:embeddedFont>
    <p:embeddedFont>
      <p:font typeface="Open Sans Light Bold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5" d="100"/>
          <a:sy n="35" d="100"/>
        </p:scale>
        <p:origin x="1180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E Kobylinski" userId="281bf638-d41f-42ca-8f01-f4470eeba17c" providerId="ADAL" clId="{5D1B6848-711C-44FF-B43E-FC92ACE824D0}"/>
    <pc:docChg chg="undo custSel modSld sldOrd">
      <pc:chgData name="Jane E Kobylinski" userId="281bf638-d41f-42ca-8f01-f4470eeba17c" providerId="ADAL" clId="{5D1B6848-711C-44FF-B43E-FC92ACE824D0}" dt="2022-04-18T23:38:44.668" v="120" actId="20577"/>
      <pc:docMkLst>
        <pc:docMk/>
      </pc:docMkLst>
      <pc:sldChg chg="modSp mod">
        <pc:chgData name="Jane E Kobylinski" userId="281bf638-d41f-42ca-8f01-f4470eeba17c" providerId="ADAL" clId="{5D1B6848-711C-44FF-B43E-FC92ACE824D0}" dt="2022-04-12T03:04:32.806" v="53" actId="2711"/>
        <pc:sldMkLst>
          <pc:docMk/>
          <pc:sldMk cId="0" sldId="256"/>
        </pc:sldMkLst>
        <pc:spChg chg="mod">
          <ac:chgData name="Jane E Kobylinski" userId="281bf638-d41f-42ca-8f01-f4470eeba17c" providerId="ADAL" clId="{5D1B6848-711C-44FF-B43E-FC92ACE824D0}" dt="2022-04-12T03:04:32.806" v="53" actId="2711"/>
          <ac:spMkLst>
            <pc:docMk/>
            <pc:sldMk cId="0" sldId="256"/>
            <ac:spMk id="8" creationId="{00000000-0000-0000-0000-000000000000}"/>
          </ac:spMkLst>
        </pc:spChg>
        <pc:picChg chg="mod">
          <ac:chgData name="Jane E Kobylinski" userId="281bf638-d41f-42ca-8f01-f4470eeba17c" providerId="ADAL" clId="{5D1B6848-711C-44FF-B43E-FC92ACE824D0}" dt="2022-04-12T03:04:25.713" v="46" actId="1035"/>
          <ac:picMkLst>
            <pc:docMk/>
            <pc:sldMk cId="0" sldId="256"/>
            <ac:picMk id="7" creationId="{00000000-0000-0000-0000-000000000000}"/>
          </ac:picMkLst>
        </pc:picChg>
      </pc:sldChg>
      <pc:sldChg chg="modSp mod">
        <pc:chgData name="Jane E Kobylinski" userId="281bf638-d41f-42ca-8f01-f4470eeba17c" providerId="ADAL" clId="{5D1B6848-711C-44FF-B43E-FC92ACE824D0}" dt="2022-04-12T03:04:22.170" v="40" actId="2711"/>
        <pc:sldMkLst>
          <pc:docMk/>
          <pc:sldMk cId="0" sldId="257"/>
        </pc:sldMkLst>
        <pc:spChg chg="mod">
          <ac:chgData name="Jane E Kobylinski" userId="281bf638-d41f-42ca-8f01-f4470eeba17c" providerId="ADAL" clId="{5D1B6848-711C-44FF-B43E-FC92ACE824D0}" dt="2022-04-12T03:04:22.170" v="40" actId="2711"/>
          <ac:spMkLst>
            <pc:docMk/>
            <pc:sldMk cId="0" sldId="257"/>
            <ac:spMk id="5" creationId="{00000000-0000-0000-0000-000000000000}"/>
          </ac:spMkLst>
        </pc:spChg>
      </pc:sldChg>
      <pc:sldChg chg="modNotesTx">
        <pc:chgData name="Jane E Kobylinski" userId="281bf638-d41f-42ca-8f01-f4470eeba17c" providerId="ADAL" clId="{5D1B6848-711C-44FF-B43E-FC92ACE824D0}" dt="2022-04-18T22:25:12.676" v="59" actId="20577"/>
        <pc:sldMkLst>
          <pc:docMk/>
          <pc:sldMk cId="0" sldId="265"/>
        </pc:sldMkLst>
      </pc:sldChg>
      <pc:sldChg chg="ord modNotesTx">
        <pc:chgData name="Jane E Kobylinski" userId="281bf638-d41f-42ca-8f01-f4470eeba17c" providerId="ADAL" clId="{5D1B6848-711C-44FF-B43E-FC92ACE824D0}" dt="2022-04-18T22:26:58.453" v="86" actId="20578"/>
        <pc:sldMkLst>
          <pc:docMk/>
          <pc:sldMk cId="0" sldId="266"/>
        </pc:sldMkLst>
      </pc:sldChg>
      <pc:sldChg chg="modNotesTx">
        <pc:chgData name="Jane E Kobylinski" userId="281bf638-d41f-42ca-8f01-f4470eeba17c" providerId="ADAL" clId="{5D1B6848-711C-44FF-B43E-FC92ACE824D0}" dt="2022-04-18T22:25:21.071" v="71" actId="20577"/>
        <pc:sldMkLst>
          <pc:docMk/>
          <pc:sldMk cId="0" sldId="267"/>
        </pc:sldMkLst>
      </pc:sldChg>
      <pc:sldChg chg="modNotesTx">
        <pc:chgData name="Jane E Kobylinski" userId="281bf638-d41f-42ca-8f01-f4470eeba17c" providerId="ADAL" clId="{5D1B6848-711C-44FF-B43E-FC92ACE824D0}" dt="2022-04-18T22:25:25.103" v="77" actId="20577"/>
        <pc:sldMkLst>
          <pc:docMk/>
          <pc:sldMk cId="0" sldId="268"/>
        </pc:sldMkLst>
      </pc:sldChg>
      <pc:sldChg chg="modNotesTx">
        <pc:chgData name="Jane E Kobylinski" userId="281bf638-d41f-42ca-8f01-f4470eeba17c" providerId="ADAL" clId="{5D1B6848-711C-44FF-B43E-FC92ACE824D0}" dt="2022-04-18T22:25:51.486" v="83" actId="20577"/>
        <pc:sldMkLst>
          <pc:docMk/>
          <pc:sldMk cId="0" sldId="269"/>
        </pc:sldMkLst>
      </pc:sldChg>
      <pc:sldChg chg="modNotesTx">
        <pc:chgData name="Jane E Kobylinski" userId="281bf638-d41f-42ca-8f01-f4470eeba17c" providerId="ADAL" clId="{5D1B6848-711C-44FF-B43E-FC92ACE824D0}" dt="2022-04-18T22:29:11.975" v="90" actId="20577"/>
        <pc:sldMkLst>
          <pc:docMk/>
          <pc:sldMk cId="0" sldId="270"/>
        </pc:sldMkLst>
      </pc:sldChg>
      <pc:sldChg chg="modNotesTx">
        <pc:chgData name="Jane E Kobylinski" userId="281bf638-d41f-42ca-8f01-f4470eeba17c" providerId="ADAL" clId="{5D1B6848-711C-44FF-B43E-FC92ACE824D0}" dt="2022-04-18T22:29:15.497" v="94" actId="20577"/>
        <pc:sldMkLst>
          <pc:docMk/>
          <pc:sldMk cId="0" sldId="271"/>
        </pc:sldMkLst>
      </pc:sldChg>
      <pc:sldChg chg="modNotesTx">
        <pc:chgData name="Jane E Kobylinski" userId="281bf638-d41f-42ca-8f01-f4470eeba17c" providerId="ADAL" clId="{5D1B6848-711C-44FF-B43E-FC92ACE824D0}" dt="2022-04-18T23:36:31.105" v="106" actId="20577"/>
        <pc:sldMkLst>
          <pc:docMk/>
          <pc:sldMk cId="0" sldId="272"/>
        </pc:sldMkLst>
      </pc:sldChg>
      <pc:sldChg chg="modNotesTx">
        <pc:chgData name="Jane E Kobylinski" userId="281bf638-d41f-42ca-8f01-f4470eeba17c" providerId="ADAL" clId="{5D1B6848-711C-44FF-B43E-FC92ACE824D0}" dt="2022-04-18T23:36:35.257" v="110" actId="20577"/>
        <pc:sldMkLst>
          <pc:docMk/>
          <pc:sldMk cId="0" sldId="273"/>
        </pc:sldMkLst>
      </pc:sldChg>
      <pc:sldChg chg="modNotesTx">
        <pc:chgData name="Jane E Kobylinski" userId="281bf638-d41f-42ca-8f01-f4470eeba17c" providerId="ADAL" clId="{5D1B6848-711C-44FF-B43E-FC92ACE824D0}" dt="2022-04-18T23:38:44.668" v="120" actId="20577"/>
        <pc:sldMkLst>
          <pc:docMk/>
          <pc:sldMk cId="0" sldId="277"/>
        </pc:sldMkLst>
      </pc:sldChg>
      <pc:sldChg chg="modNotesTx">
        <pc:chgData name="Jane E Kobylinski" userId="281bf638-d41f-42ca-8f01-f4470eeba17c" providerId="ADAL" clId="{5D1B6848-711C-44FF-B43E-FC92ACE824D0}" dt="2022-04-18T23:38:42.253" v="119" actId="20577"/>
        <pc:sldMkLst>
          <pc:docMk/>
          <pc:sldMk cId="0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Sydney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423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812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970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456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9300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567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849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7808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036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0261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Sydney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Sydney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Sydney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Sydney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Sydney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Sydney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Sydney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22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10" Type="http://schemas.openxmlformats.org/officeDocument/2006/relationships/image" Target="../media/image31.png"/><Relationship Id="rId4" Type="http://schemas.openxmlformats.org/officeDocument/2006/relationships/image" Target="../media/image40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oC3LMcbAOT8" TargetMode="Externa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437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23387" y="3892168"/>
            <a:ext cx="2121008" cy="25026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52707" y="1028700"/>
            <a:ext cx="9782585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43605" y="3892168"/>
            <a:ext cx="2121008" cy="25026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800741" y="2454641"/>
            <a:ext cx="4686517" cy="8845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71757" y="3863593"/>
            <a:ext cx="2666390" cy="266639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269377" y="3695700"/>
            <a:ext cx="9782585" cy="3291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86"/>
              </a:lnSpc>
              <a:spcBef>
                <a:spcPct val="0"/>
              </a:spcBef>
            </a:pPr>
            <a:r>
              <a:rPr lang="en-US" sz="19275" dirty="0">
                <a:solidFill>
                  <a:srgbClr val="FFFFFF"/>
                </a:solidFill>
                <a:latin typeface="Anton" pitchFamily="2" charset="0"/>
              </a:rPr>
              <a:t>ANDORA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28148" y="6881886"/>
            <a:ext cx="5831704" cy="1736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TEAM 4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Colin Ambrose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Jane Kobylinski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Sydney Noble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00741" y="2662933"/>
            <a:ext cx="468651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spc="877">
                <a:solidFill>
                  <a:srgbClr val="FFFFFF"/>
                </a:solidFill>
                <a:latin typeface="Open Sans"/>
              </a:rPr>
              <a:t>BRAND REVIVAL OF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10887" y="629168"/>
            <a:ext cx="11262061" cy="9685373"/>
            <a:chOff x="0" y="0"/>
            <a:chExt cx="6350000" cy="5461000"/>
          </a:xfrm>
        </p:grpSpPr>
        <p:sp>
          <p:nvSpPr>
            <p:cNvPr id="4" name="Freeform 4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/>
              <a:stretch>
                <a:fillRect l="-14994" r="-14994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523380" y="0"/>
            <a:ext cx="6318538" cy="5471854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/>
              <a:stretch>
                <a:fillRect l="-26977" r="-26977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885217" y="612487"/>
            <a:ext cx="748167" cy="88279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43374" y="622012"/>
            <a:ext cx="7616248" cy="211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9"/>
              </a:lnSpc>
            </a:pPr>
            <a:r>
              <a:rPr lang="en-US" sz="6999">
                <a:solidFill>
                  <a:srgbClr val="EB19E7"/>
                </a:solidFill>
                <a:latin typeface="Anton"/>
              </a:rPr>
              <a:t>FINANCIAL PERFORMANCE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3374" y="3051170"/>
            <a:ext cx="10742614" cy="7026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8" lvl="1" indent="-334644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Open Sans"/>
              </a:rPr>
              <a:t>Copyright rules changed in 2007, causing double the royalty rates for Web-based radio</a:t>
            </a:r>
          </a:p>
          <a:p>
            <a:pPr>
              <a:lnSpc>
                <a:spcPts val="4339"/>
              </a:lnSpc>
            </a:pPr>
            <a:endParaRPr lang="en-US" sz="3099">
              <a:solidFill>
                <a:srgbClr val="FFFFFF"/>
              </a:solidFill>
              <a:latin typeface="Open Sans"/>
            </a:endParaRPr>
          </a:p>
          <a:p>
            <a:pPr marL="669288" lvl="1" indent="-334644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Arimo"/>
              </a:rPr>
              <a:t>Purchased by SiriusXM for $3.5 billion in 2018</a:t>
            </a:r>
          </a:p>
          <a:p>
            <a:pPr>
              <a:lnSpc>
                <a:spcPts val="4339"/>
              </a:lnSpc>
            </a:pPr>
            <a:endParaRPr lang="en-US" sz="3099">
              <a:solidFill>
                <a:srgbClr val="FFFFFF"/>
              </a:solidFill>
              <a:latin typeface="Arimo"/>
            </a:endParaRPr>
          </a:p>
          <a:p>
            <a:pPr marL="669288" lvl="1" indent="-334644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Arimo"/>
              </a:rPr>
              <a:t>16% year-over-year revenue growth that year</a:t>
            </a:r>
          </a:p>
          <a:p>
            <a:pPr>
              <a:lnSpc>
                <a:spcPts val="4339"/>
              </a:lnSpc>
            </a:pPr>
            <a:endParaRPr lang="en-US" sz="3099">
              <a:solidFill>
                <a:srgbClr val="FFFFFF"/>
              </a:solidFill>
              <a:latin typeface="Arimo"/>
            </a:endParaRPr>
          </a:p>
          <a:p>
            <a:pPr marL="669288" lvl="1" indent="-334644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Arimo"/>
              </a:rPr>
              <a:t>Pandora had their first profitable year in 2019 making $938 million</a:t>
            </a:r>
          </a:p>
          <a:p>
            <a:pPr>
              <a:lnSpc>
                <a:spcPts val="4339"/>
              </a:lnSpc>
            </a:pPr>
            <a:endParaRPr lang="en-US" sz="3099">
              <a:solidFill>
                <a:srgbClr val="FFFFFF"/>
              </a:solidFill>
              <a:latin typeface="Arimo"/>
            </a:endParaRPr>
          </a:p>
          <a:p>
            <a:pPr marL="669288" lvl="1" indent="-334644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Arimo"/>
              </a:rPr>
              <a:t>A year later profits fell by 86%, $131 million profit for 2020</a:t>
            </a:r>
          </a:p>
          <a:p>
            <a:pPr>
              <a:lnSpc>
                <a:spcPts val="4339"/>
              </a:lnSpc>
            </a:pPr>
            <a:endParaRPr lang="en-US" sz="3099">
              <a:solidFill>
                <a:srgbClr val="FFFFFF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117" y="339402"/>
            <a:ext cx="6705408" cy="67054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91296" y="3581592"/>
            <a:ext cx="6705408" cy="670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99303" y="339402"/>
            <a:ext cx="6705408" cy="67054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20299" t="57804" r="17105" b="14731"/>
          <a:stretch>
            <a:fillRect/>
          </a:stretch>
        </p:blipFill>
        <p:spPr>
          <a:xfrm>
            <a:off x="8052973" y="4078677"/>
            <a:ext cx="3125359" cy="8570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32776" t="12627" r="34722" b="38931"/>
          <a:stretch>
            <a:fillRect/>
          </a:stretch>
        </p:blipFill>
        <p:spPr>
          <a:xfrm>
            <a:off x="6866524" y="3692106"/>
            <a:ext cx="1383949" cy="12892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32641"/>
          <a:stretch>
            <a:fillRect/>
          </a:stretch>
        </p:blipFill>
        <p:spPr>
          <a:xfrm>
            <a:off x="1777428" y="479046"/>
            <a:ext cx="3110713" cy="13862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t="23636" b="30613"/>
          <a:stretch>
            <a:fillRect/>
          </a:stretch>
        </p:blipFill>
        <p:spPr>
          <a:xfrm>
            <a:off x="12186774" y="617554"/>
            <a:ext cx="4919012" cy="110921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1117" y="8514397"/>
            <a:ext cx="5224230" cy="133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FFFFFF"/>
                </a:solidFill>
                <a:latin typeface="Anton"/>
              </a:rPr>
              <a:t>COMPETITORS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4272" y="1817656"/>
            <a:ext cx="5837025" cy="4474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7528" lvl="1" indent="-333764">
              <a:lnSpc>
                <a:spcPts val="4328"/>
              </a:lnSpc>
              <a:buFont typeface="Arial"/>
              <a:buChar char="•"/>
            </a:pPr>
            <a:r>
              <a:rPr lang="en-US" sz="3091">
                <a:solidFill>
                  <a:srgbClr val="FFFFFF"/>
                </a:solidFill>
                <a:latin typeface="Open Sans"/>
              </a:rPr>
              <a:t>Pandora's main competitor since the late 2000s</a:t>
            </a:r>
          </a:p>
          <a:p>
            <a:pPr marL="667528" lvl="1" indent="-333764">
              <a:lnSpc>
                <a:spcPts val="4328"/>
              </a:lnSpc>
              <a:buFont typeface="Arial"/>
              <a:buChar char="•"/>
            </a:pPr>
            <a:r>
              <a:rPr lang="en-US" sz="3091">
                <a:solidFill>
                  <a:srgbClr val="FFFFFF"/>
                </a:solidFill>
                <a:latin typeface="Open Sans"/>
              </a:rPr>
              <a:t>Over 180 million paying subscribers</a:t>
            </a:r>
          </a:p>
          <a:p>
            <a:pPr marL="667528" lvl="1" indent="-333764">
              <a:lnSpc>
                <a:spcPts val="4328"/>
              </a:lnSpc>
              <a:buFont typeface="Arial"/>
              <a:buChar char="•"/>
            </a:pPr>
            <a:r>
              <a:rPr lang="en-US" sz="3091">
                <a:solidFill>
                  <a:srgbClr val="FFFFFF"/>
                </a:solidFill>
                <a:latin typeface="Open Sans"/>
              </a:rPr>
              <a:t>Spotify Premium costs</a:t>
            </a:r>
          </a:p>
          <a:p>
            <a:pPr marL="667528" lvl="1" indent="-333764">
              <a:lnSpc>
                <a:spcPts val="5565"/>
              </a:lnSpc>
              <a:buFont typeface="Arial"/>
              <a:buChar char="•"/>
            </a:pPr>
            <a:r>
              <a:rPr lang="en-US" sz="3091">
                <a:solidFill>
                  <a:srgbClr val="FFFFFF"/>
                </a:solidFill>
                <a:latin typeface="Open Sans"/>
              </a:rPr>
              <a:t> $9.99/ Month </a:t>
            </a:r>
          </a:p>
          <a:p>
            <a:pPr marL="667528" lvl="1" indent="-333764">
              <a:lnSpc>
                <a:spcPts val="4328"/>
              </a:lnSpc>
              <a:buFont typeface="Arial"/>
              <a:buChar char="•"/>
            </a:pPr>
            <a:r>
              <a:rPr lang="en-US" sz="3091">
                <a:solidFill>
                  <a:srgbClr val="FFFFFF"/>
                </a:solidFill>
                <a:latin typeface="Open Sans"/>
              </a:rPr>
              <a:t>Spotify holds 31% market share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86774" y="1817656"/>
            <a:ext cx="5675332" cy="431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Open Sans"/>
              </a:rPr>
              <a:t> A newer competitor, released in 2018</a:t>
            </a:r>
          </a:p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Open Sans"/>
              </a:rPr>
              <a:t>Over 50 million paid subscribers</a:t>
            </a:r>
          </a:p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Open Sans"/>
              </a:rPr>
              <a:t> Subscriptions cost $9.99/ month</a:t>
            </a:r>
          </a:p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Open Sans"/>
              </a:rPr>
              <a:t>YouTube Music holds 8% market share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84783" y="5117783"/>
            <a:ext cx="5369307" cy="1054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Open Sans"/>
              </a:rPr>
              <a:t>Entered the music streaming game in 2015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51298" y="6356668"/>
            <a:ext cx="5692036" cy="322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Open Sans"/>
              </a:rPr>
              <a:t>In 2019 Apple Music had 60 million users</a:t>
            </a:r>
          </a:p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Open Sans"/>
              </a:rPr>
              <a:t>Apple music costs $9.99/ month or $99 per year</a:t>
            </a:r>
          </a:p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Open Sans"/>
              </a:rPr>
              <a:t>They also hold 15% market share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5664050"/>
            <a:ext cx="1623060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10190">
            <a:off x="5115522" y="5217933"/>
            <a:ext cx="8033143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65895" y="871744"/>
            <a:ext cx="2514552" cy="25145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13035" t="21840" r="16395" b="22343"/>
          <a:stretch>
            <a:fillRect/>
          </a:stretch>
        </p:blipFill>
        <p:spPr>
          <a:xfrm>
            <a:off x="11395519" y="3412068"/>
            <a:ext cx="4324582" cy="14747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790662" y="6188485"/>
            <a:ext cx="2368481" cy="23684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09099" y="5779437"/>
            <a:ext cx="2295816" cy="22958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454916" y="2205139"/>
            <a:ext cx="2413859" cy="24138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670" y="7372726"/>
            <a:ext cx="3013475" cy="188557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9378" y="40846"/>
            <a:ext cx="7901345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Anton"/>
              </a:rPr>
              <a:t>PERCEPTUAL MAP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37652" y="404066"/>
            <a:ext cx="326032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EB19E7"/>
                </a:solidFill>
                <a:latin typeface="Anton"/>
              </a:rPr>
              <a:t> HIGH QUALITY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73384" y="9163121"/>
            <a:ext cx="3124589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EB19E7"/>
                </a:solidFill>
                <a:latin typeface="Anton"/>
              </a:rPr>
              <a:t> LOW QUALITY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35674" y="4890620"/>
            <a:ext cx="3697519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EB19E7"/>
                </a:solidFill>
                <a:latin typeface="Anton"/>
              </a:rPr>
              <a:t> MASS MARKET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159143" y="4042895"/>
            <a:ext cx="2797404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EB19E7"/>
                </a:solidFill>
                <a:latin typeface="Anton"/>
              </a:rPr>
              <a:t> EXCLUSIVITY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919" r="6904" b="267"/>
          <a:stretch>
            <a:fillRect/>
          </a:stretch>
        </p:blipFill>
        <p:spPr>
          <a:xfrm>
            <a:off x="2458195" y="0"/>
            <a:ext cx="8129257" cy="53476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919" r="6904" b="267"/>
          <a:stretch>
            <a:fillRect/>
          </a:stretch>
        </p:blipFill>
        <p:spPr>
          <a:xfrm flipH="1">
            <a:off x="10587452" y="-106869"/>
            <a:ext cx="8129257" cy="53476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919" r="6904" b="267"/>
          <a:stretch>
            <a:fillRect/>
          </a:stretch>
        </p:blipFill>
        <p:spPr>
          <a:xfrm flipH="1" flipV="1">
            <a:off x="10587452" y="5240825"/>
            <a:ext cx="8129257" cy="53476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919" r="6904" b="267"/>
          <a:stretch>
            <a:fillRect/>
          </a:stretch>
        </p:blipFill>
        <p:spPr>
          <a:xfrm flipV="1">
            <a:off x="2458195" y="5240825"/>
            <a:ext cx="8129257" cy="53476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627199" y="5674165"/>
            <a:ext cx="3746401" cy="7697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32641"/>
          <a:stretch>
            <a:fillRect/>
          </a:stretch>
        </p:blipFill>
        <p:spPr>
          <a:xfrm>
            <a:off x="6420802" y="0"/>
            <a:ext cx="3110713" cy="13862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l="39829" t="26730" b="31675"/>
          <a:stretch>
            <a:fillRect/>
          </a:stretch>
        </p:blipFill>
        <p:spPr>
          <a:xfrm>
            <a:off x="5648997" y="5592324"/>
            <a:ext cx="5179327" cy="7563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l="20299" t="57804" r="17105" b="14731"/>
          <a:stretch>
            <a:fillRect/>
          </a:stretch>
        </p:blipFill>
        <p:spPr>
          <a:xfrm>
            <a:off x="14680656" y="171669"/>
            <a:ext cx="3125359" cy="8570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l="32776" t="12627" r="34722" b="38931"/>
          <a:stretch>
            <a:fillRect/>
          </a:stretch>
        </p:blipFill>
        <p:spPr>
          <a:xfrm>
            <a:off x="13579574" y="-114300"/>
            <a:ext cx="1383949" cy="128920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647318" y="295275"/>
            <a:ext cx="387550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EB19E7"/>
                </a:solidFill>
                <a:latin typeface="Anton"/>
              </a:rPr>
              <a:t>PROSPECTOR: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28324" y="156388"/>
            <a:ext cx="320641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EB19E7"/>
                </a:solidFill>
                <a:latin typeface="Anton"/>
              </a:rPr>
              <a:t>ANALYZER: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28324" y="5629275"/>
            <a:ext cx="268457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EB19E7"/>
                </a:solidFill>
                <a:latin typeface="Anton"/>
              </a:rPr>
              <a:t>REACTOR: </a:t>
            </a:r>
          </a:p>
        </p:txBody>
      </p:sp>
      <p:sp>
        <p:nvSpPr>
          <p:cNvPr id="15" name="TextBox 15"/>
          <p:cNvSpPr txBox="1"/>
          <p:nvPr/>
        </p:nvSpPr>
        <p:spPr>
          <a:xfrm rot="-5400000">
            <a:off x="-2375669" y="3859328"/>
            <a:ext cx="6904733" cy="276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41"/>
              </a:lnSpc>
              <a:spcBef>
                <a:spcPct val="0"/>
              </a:spcBef>
            </a:pPr>
            <a:r>
              <a:rPr lang="en-US" sz="16172" spc="1326">
                <a:solidFill>
                  <a:srgbClr val="FFFFFF"/>
                </a:solidFill>
                <a:latin typeface="Anton"/>
              </a:rPr>
              <a:t>PADR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47318" y="5553075"/>
            <a:ext cx="510245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EB19E7"/>
                </a:solidFill>
                <a:latin typeface="Anton"/>
              </a:rPr>
              <a:t>DEFENDER: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08870" y="1278117"/>
            <a:ext cx="7823865" cy="4105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Holds 31% of market, known as THE music streaming service</a:t>
            </a:r>
          </a:p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First to offer music streaming subscription </a:t>
            </a:r>
          </a:p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Social feature to see what friends listen to</a:t>
            </a:r>
          </a:p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Curates playlists based off of interests</a:t>
            </a:r>
          </a:p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Includes song radio feature to hear similar songs and artists</a:t>
            </a:r>
          </a:p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Offers podcasts and exclusive Spotify podcasts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99345" y="6674117"/>
            <a:ext cx="7823865" cy="3191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Soundcloud Go subscription offered for $9.99/ month featuring 200 million songs</a:t>
            </a:r>
          </a:p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 USP of promoting  independent artists and sharing audio through streaming</a:t>
            </a:r>
          </a:p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Emphasis on music discovery</a:t>
            </a:r>
          </a:p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Unreleased songs by popular artists</a:t>
            </a:r>
          </a:p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Secondary listening platform, </a:t>
            </a:r>
            <a:r>
              <a:rPr lang="en-US" sz="2599">
                <a:solidFill>
                  <a:srgbClr val="FFFFFF"/>
                </a:solidFill>
                <a:latin typeface="Open Sans Bold Italics"/>
              </a:rPr>
              <a:t>niche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23210" y="1127937"/>
            <a:ext cx="7964790" cy="4563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Already had music for sale through iTunes, but followed Spotify's streaming concept with subscription based listening</a:t>
            </a:r>
          </a:p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Social feature, can follow friends</a:t>
            </a:r>
          </a:p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Users can create playlists or listen to curated playlists but curated playlists are not as appreciated as Spotify's</a:t>
            </a:r>
          </a:p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Discount for bundling with other apple services or paying for full year</a:t>
            </a:r>
          </a:p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Compatible with apple products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95376" y="6571614"/>
            <a:ext cx="7459676" cy="364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Added subscription feature later than competitors</a:t>
            </a:r>
          </a:p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Lost USP of music discovery in trying to keep up with competition</a:t>
            </a:r>
          </a:p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Added podcasts after competitors, again straying from USP</a:t>
            </a:r>
          </a:p>
          <a:p>
            <a:pPr marL="561334" lvl="1" indent="-280667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Users cannot share their profile with followers, lost opportunity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02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00E5974-EA5B-4A3D-9A71-156B1373DB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441324" y="6654877"/>
            <a:ext cx="9112718" cy="29973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854E7B-A06D-43BE-B0D5-A04F83E443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438149" y="3492345"/>
            <a:ext cx="9100018" cy="3022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CA6D2E-57AA-49A7-8C7F-D45BC16861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457200" y="419936"/>
            <a:ext cx="9080967" cy="294020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044265" y="2389632"/>
            <a:ext cx="10589119" cy="6450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898" lvl="1" indent="-396449" algn="just">
              <a:lnSpc>
                <a:spcPts val="5141"/>
              </a:lnSpc>
              <a:buFont typeface="Arial"/>
              <a:buChar char="•"/>
            </a:pPr>
            <a:r>
              <a:rPr lang="en-US" sz="3672">
                <a:solidFill>
                  <a:srgbClr val="FFFFFF"/>
                </a:solidFill>
                <a:latin typeface="Open Sans"/>
              </a:rPr>
              <a:t>lnstagram </a:t>
            </a:r>
            <a:r>
              <a:rPr lang="en-US" sz="3672">
                <a:solidFill>
                  <a:srgbClr val="FFFFFF"/>
                </a:solidFill>
                <a:latin typeface="Open Sans Italics"/>
              </a:rPr>
              <a:t>@pandora</a:t>
            </a:r>
          </a:p>
          <a:p>
            <a:pPr marL="1585796" lvl="2" indent="-528599" algn="just">
              <a:lnSpc>
                <a:spcPts val="5141"/>
              </a:lnSpc>
              <a:buFont typeface="Arial"/>
              <a:buChar char="⚬"/>
            </a:pPr>
            <a:r>
              <a:rPr lang="en-US" sz="3672">
                <a:solidFill>
                  <a:srgbClr val="FFFFFF"/>
                </a:solidFill>
                <a:latin typeface="Open Sans"/>
              </a:rPr>
              <a:t>414K followers</a:t>
            </a:r>
          </a:p>
          <a:p>
            <a:pPr marL="1585796" lvl="2" indent="-528599" algn="just">
              <a:lnSpc>
                <a:spcPts val="5141"/>
              </a:lnSpc>
              <a:buFont typeface="Arial"/>
              <a:buChar char="⚬"/>
            </a:pPr>
            <a:r>
              <a:rPr lang="en-US" sz="3672">
                <a:solidFill>
                  <a:srgbClr val="FFFFFF"/>
                </a:solidFill>
                <a:latin typeface="Open Sans"/>
              </a:rPr>
              <a:t>Spotify @ 7.8M followers</a:t>
            </a:r>
          </a:p>
          <a:p>
            <a:pPr algn="just">
              <a:lnSpc>
                <a:spcPts val="5141"/>
              </a:lnSpc>
            </a:pPr>
            <a:endParaRPr lang="en-US" sz="3672">
              <a:solidFill>
                <a:srgbClr val="FFFFFF"/>
              </a:solidFill>
              <a:latin typeface="Open Sans"/>
            </a:endParaRPr>
          </a:p>
          <a:p>
            <a:pPr marL="792898" lvl="1" indent="-396449" algn="just">
              <a:lnSpc>
                <a:spcPts val="5141"/>
              </a:lnSpc>
              <a:buFont typeface="Arial"/>
              <a:buChar char="•"/>
            </a:pPr>
            <a:r>
              <a:rPr lang="en-US" sz="3672">
                <a:solidFill>
                  <a:srgbClr val="FFFFFF"/>
                </a:solidFill>
                <a:latin typeface="Open Sans"/>
              </a:rPr>
              <a:t>Twitter </a:t>
            </a:r>
            <a:r>
              <a:rPr lang="en-US" sz="3672">
                <a:solidFill>
                  <a:srgbClr val="FFFFFF"/>
                </a:solidFill>
                <a:latin typeface="Open Sans Italics"/>
              </a:rPr>
              <a:t>@pandoramusic</a:t>
            </a:r>
          </a:p>
          <a:p>
            <a:pPr marL="1585796" lvl="2" indent="-528599" algn="just">
              <a:lnSpc>
                <a:spcPts val="5141"/>
              </a:lnSpc>
              <a:buFont typeface="Arial"/>
              <a:buChar char="⚬"/>
            </a:pPr>
            <a:r>
              <a:rPr lang="en-US" sz="3672">
                <a:solidFill>
                  <a:srgbClr val="FFFFFF"/>
                </a:solidFill>
                <a:latin typeface="Open Sans"/>
              </a:rPr>
              <a:t>543.6K followers</a:t>
            </a:r>
          </a:p>
          <a:p>
            <a:pPr marL="1585796" lvl="2" indent="-528599" algn="just">
              <a:lnSpc>
                <a:spcPts val="5141"/>
              </a:lnSpc>
              <a:buFont typeface="Arial"/>
              <a:buChar char="⚬"/>
            </a:pPr>
            <a:r>
              <a:rPr lang="en-US" sz="3672">
                <a:solidFill>
                  <a:srgbClr val="FFFFFF"/>
                </a:solidFill>
                <a:latin typeface="Open Sans"/>
              </a:rPr>
              <a:t>Spotify @ 5.2M followers</a:t>
            </a:r>
          </a:p>
          <a:p>
            <a:pPr algn="just">
              <a:lnSpc>
                <a:spcPts val="5141"/>
              </a:lnSpc>
            </a:pPr>
            <a:endParaRPr lang="en-US" sz="3672">
              <a:solidFill>
                <a:srgbClr val="FFFFFF"/>
              </a:solidFill>
              <a:latin typeface="Open Sans"/>
            </a:endParaRPr>
          </a:p>
          <a:p>
            <a:pPr algn="just">
              <a:lnSpc>
                <a:spcPts val="5141"/>
              </a:lnSpc>
              <a:spcBef>
                <a:spcPct val="0"/>
              </a:spcBef>
            </a:pPr>
            <a:r>
              <a:rPr lang="en-US" sz="3672">
                <a:solidFill>
                  <a:srgbClr val="FF7F0B"/>
                </a:solidFill>
                <a:latin typeface="Open Sans"/>
              </a:rPr>
              <a:t>Pandora's social media presence is very small compared to competitors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25754" y="745666"/>
            <a:ext cx="748167" cy="88279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425754" y="425379"/>
            <a:ext cx="9536604" cy="136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59"/>
              </a:lnSpc>
              <a:spcBef>
                <a:spcPct val="0"/>
              </a:spcBef>
            </a:pPr>
            <a:r>
              <a:rPr lang="en-US" sz="7899">
                <a:solidFill>
                  <a:srgbClr val="EB19E7"/>
                </a:solidFill>
                <a:latin typeface="Anton"/>
              </a:rPr>
              <a:t>SOCIAL MEDIA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800000">
            <a:off x="16214191" y="745666"/>
            <a:ext cx="748167" cy="88279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36563" y="374650"/>
            <a:ext cx="484176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Anton"/>
              </a:rPr>
              <a:t>BRAND PRISM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523380" y="0"/>
            <a:ext cx="6318538" cy="5471854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>
                <a:alphaModFix amt="39000"/>
              </a:blip>
              <a:stretch>
                <a:fillRect l="-26977" r="-26977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10887" y="629168"/>
            <a:ext cx="11262061" cy="9685373"/>
            <a:chOff x="0" y="0"/>
            <a:chExt cx="6350000" cy="5461000"/>
          </a:xfrm>
        </p:grpSpPr>
        <p:sp>
          <p:nvSpPr>
            <p:cNvPr id="7" name="Freeform 7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5">
                <a:alphaModFix amt="46000"/>
              </a:blip>
              <a:stretch>
                <a:fillRect l="-14994" r="-14994"/>
              </a:stretch>
            </a:blipFill>
          </p:spPr>
        </p:sp>
      </p:grpSp>
      <p:sp>
        <p:nvSpPr>
          <p:cNvPr id="8" name="AutoShape 8"/>
          <p:cNvSpPr/>
          <p:nvPr/>
        </p:nvSpPr>
        <p:spPr>
          <a:xfrm>
            <a:off x="1064419" y="5935289"/>
            <a:ext cx="1623060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10190">
            <a:off x="5163147" y="5624159"/>
            <a:ext cx="8033143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9341910" y="1492774"/>
            <a:ext cx="376816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EB19E7"/>
                </a:solidFill>
                <a:latin typeface="Anton"/>
              </a:rPr>
              <a:t> FOR WHOM?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128017"/>
            <a:ext cx="2128747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EB19E7"/>
                </a:solidFill>
                <a:latin typeface="Anton"/>
              </a:rPr>
              <a:t> WHEN?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1492774"/>
            <a:ext cx="2244203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EB19E7"/>
                </a:solidFill>
                <a:latin typeface="Anton"/>
              </a:rPr>
              <a:t> WHAT?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41910" y="6128017"/>
            <a:ext cx="4149222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EB19E7"/>
                </a:solidFill>
                <a:latin typeface="Anton"/>
              </a:rPr>
              <a:t> AGAINST WHOM?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9047" y="2443686"/>
            <a:ext cx="8419350" cy="3013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1126" lvl="1" indent="-310563">
              <a:lnSpc>
                <a:spcPts val="4027"/>
              </a:lnSpc>
              <a:buFont typeface="Arial"/>
              <a:buChar char="•"/>
            </a:pPr>
            <a:r>
              <a:rPr lang="en-US" sz="2876">
                <a:solidFill>
                  <a:srgbClr val="FFFFFF"/>
                </a:solidFill>
                <a:latin typeface="Open Sans"/>
              </a:rPr>
              <a:t>Free and Subscription-based music streaming service </a:t>
            </a:r>
          </a:p>
          <a:p>
            <a:pPr marL="621126" lvl="1" indent="-310563">
              <a:lnSpc>
                <a:spcPts val="4027"/>
              </a:lnSpc>
              <a:buFont typeface="Arial"/>
              <a:buChar char="•"/>
            </a:pPr>
            <a:r>
              <a:rPr lang="en-US" sz="2876">
                <a:solidFill>
                  <a:srgbClr val="FFFFFF"/>
                </a:solidFill>
                <a:latin typeface="Open Sans"/>
              </a:rPr>
              <a:t>Platform to classify individual songs by musical traits  </a:t>
            </a:r>
          </a:p>
          <a:p>
            <a:pPr marL="621126" lvl="1" indent="-310563">
              <a:lnSpc>
                <a:spcPts val="4027"/>
              </a:lnSpc>
              <a:buFont typeface="Arial"/>
              <a:buChar char="•"/>
            </a:pPr>
            <a:r>
              <a:rPr lang="en-US" sz="2876">
                <a:solidFill>
                  <a:srgbClr val="FFFFFF"/>
                </a:solidFill>
                <a:latin typeface="Open Sans"/>
              </a:rPr>
              <a:t>A more approachable music streaming platform compared to competitors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19047" y="6891922"/>
            <a:ext cx="8419350" cy="3013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1126" lvl="1" indent="-310563">
              <a:lnSpc>
                <a:spcPts val="4027"/>
              </a:lnSpc>
              <a:buFont typeface="Arial"/>
              <a:buChar char="•"/>
            </a:pPr>
            <a:r>
              <a:rPr lang="en-US" sz="2876">
                <a:solidFill>
                  <a:srgbClr val="FFFFFF"/>
                </a:solidFill>
                <a:latin typeface="Open Sans"/>
              </a:rPr>
              <a:t>Commute to work </a:t>
            </a:r>
          </a:p>
          <a:p>
            <a:pPr marL="621126" lvl="1" indent="-310563">
              <a:lnSpc>
                <a:spcPts val="4027"/>
              </a:lnSpc>
              <a:buFont typeface="Arial"/>
              <a:buChar char="•"/>
            </a:pPr>
            <a:r>
              <a:rPr lang="en-US" sz="2876">
                <a:solidFill>
                  <a:srgbClr val="FFFFFF"/>
                </a:solidFill>
                <a:latin typeface="Open Sans"/>
              </a:rPr>
              <a:t>Social gatherings</a:t>
            </a:r>
          </a:p>
          <a:p>
            <a:pPr marL="621126" lvl="1" indent="-310563">
              <a:lnSpc>
                <a:spcPts val="4027"/>
              </a:lnSpc>
              <a:buFont typeface="Arial"/>
              <a:buChar char="•"/>
            </a:pPr>
            <a:r>
              <a:rPr lang="en-US" sz="2876">
                <a:solidFill>
                  <a:srgbClr val="FFFFFF"/>
                </a:solidFill>
                <a:latin typeface="Open Sans"/>
              </a:rPr>
              <a:t>Parties </a:t>
            </a:r>
          </a:p>
          <a:p>
            <a:pPr marL="621126" lvl="1" indent="-310563">
              <a:lnSpc>
                <a:spcPts val="4027"/>
              </a:lnSpc>
              <a:buFont typeface="Arial"/>
              <a:buChar char="•"/>
            </a:pPr>
            <a:r>
              <a:rPr lang="en-US" sz="2876">
                <a:solidFill>
                  <a:srgbClr val="FFFFFF"/>
                </a:solidFill>
                <a:latin typeface="Open Sans"/>
              </a:rPr>
              <a:t>Road trips</a:t>
            </a:r>
          </a:p>
          <a:p>
            <a:pPr marL="621126" lvl="1" indent="-310563">
              <a:lnSpc>
                <a:spcPts val="4027"/>
              </a:lnSpc>
              <a:buFont typeface="Arial"/>
              <a:buChar char="•"/>
            </a:pPr>
            <a:r>
              <a:rPr lang="en-US" sz="2876">
                <a:solidFill>
                  <a:srgbClr val="FFFFFF"/>
                </a:solidFill>
                <a:latin typeface="Open Sans"/>
              </a:rPr>
              <a:t>At the gym</a:t>
            </a:r>
          </a:p>
          <a:p>
            <a:pPr>
              <a:lnSpc>
                <a:spcPts val="4027"/>
              </a:lnSpc>
            </a:pPr>
            <a:endParaRPr lang="en-US" sz="2876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341910" y="6891922"/>
            <a:ext cx="8419350" cy="250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1126" lvl="1" indent="-310563">
              <a:lnSpc>
                <a:spcPts val="4027"/>
              </a:lnSpc>
              <a:buFont typeface="Arial"/>
              <a:buChar char="•"/>
            </a:pPr>
            <a:r>
              <a:rPr lang="en-US" sz="2876">
                <a:solidFill>
                  <a:srgbClr val="FFFFFF"/>
                </a:solidFill>
                <a:latin typeface="Open Sans"/>
              </a:rPr>
              <a:t>People who like to control what they listen to</a:t>
            </a:r>
          </a:p>
          <a:p>
            <a:pPr marL="621126" lvl="1" indent="-310563">
              <a:lnSpc>
                <a:spcPts val="4027"/>
              </a:lnSpc>
              <a:buFont typeface="Arial"/>
              <a:buChar char="•"/>
            </a:pPr>
            <a:r>
              <a:rPr lang="en-US" sz="2876">
                <a:solidFill>
                  <a:srgbClr val="FFFFFF"/>
                </a:solidFill>
                <a:latin typeface="Open Sans"/>
              </a:rPr>
              <a:t>Younger listeners who enjoy making playlists</a:t>
            </a:r>
          </a:p>
          <a:p>
            <a:pPr marL="621126" lvl="1" indent="-310563">
              <a:lnSpc>
                <a:spcPts val="4027"/>
              </a:lnSpc>
              <a:buFont typeface="Arial"/>
              <a:buChar char="•"/>
            </a:pPr>
            <a:r>
              <a:rPr lang="en-US" sz="2876">
                <a:solidFill>
                  <a:srgbClr val="FFFFFF"/>
                </a:solidFill>
                <a:latin typeface="Open Sans"/>
              </a:rPr>
              <a:t>Loyal artist fans who want to listen to a new album release </a:t>
            </a:r>
          </a:p>
          <a:p>
            <a:pPr>
              <a:lnSpc>
                <a:spcPts val="4027"/>
              </a:lnSpc>
            </a:pPr>
            <a:endParaRPr lang="en-US" sz="2876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341910" y="2453211"/>
            <a:ext cx="8419350" cy="3377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9537" lvl="1" indent="-299769">
              <a:lnSpc>
                <a:spcPts val="3887"/>
              </a:lnSpc>
              <a:buFont typeface="Arial"/>
              <a:buChar char="•"/>
            </a:pPr>
            <a:r>
              <a:rPr lang="en-US" sz="2776">
                <a:solidFill>
                  <a:srgbClr val="FFFFFF"/>
                </a:solidFill>
                <a:latin typeface="Open Sans"/>
              </a:rPr>
              <a:t>Music lovers aged 25-34 and above 55</a:t>
            </a:r>
          </a:p>
          <a:p>
            <a:pPr marL="599537" lvl="1" indent="-299769">
              <a:lnSpc>
                <a:spcPts val="3887"/>
              </a:lnSpc>
              <a:buFont typeface="Arial"/>
              <a:buChar char="•"/>
            </a:pPr>
            <a:r>
              <a:rPr lang="en-US" sz="2776">
                <a:solidFill>
                  <a:srgbClr val="FFFFFF"/>
                </a:solidFill>
                <a:latin typeface="Open Sans"/>
              </a:rPr>
              <a:t>Open-minded individuals who are curious about new artists and songs</a:t>
            </a:r>
          </a:p>
          <a:p>
            <a:pPr marL="599537" lvl="1" indent="-299769">
              <a:lnSpc>
                <a:spcPts val="3887"/>
              </a:lnSpc>
              <a:buFont typeface="Arial"/>
              <a:buChar char="•"/>
            </a:pPr>
            <a:r>
              <a:rPr lang="en-US" sz="2776">
                <a:solidFill>
                  <a:srgbClr val="FFFFFF"/>
                </a:solidFill>
                <a:latin typeface="Open Sans"/>
              </a:rPr>
              <a:t>Individuals who are tired of listening to the same music </a:t>
            </a:r>
          </a:p>
          <a:p>
            <a:pPr marL="599537" lvl="1" indent="-299769">
              <a:lnSpc>
                <a:spcPts val="3887"/>
              </a:lnSpc>
              <a:buFont typeface="Arial"/>
              <a:buChar char="•"/>
            </a:pPr>
            <a:r>
              <a:rPr lang="en-US" sz="2776">
                <a:solidFill>
                  <a:srgbClr val="FFFFFF"/>
                </a:solidFill>
                <a:latin typeface="Open Sans"/>
              </a:rPr>
              <a:t>English speakers (as the app is only offered in English)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789147" y="-2809114"/>
            <a:ext cx="15271604" cy="13133579"/>
            <a:chOff x="0" y="0"/>
            <a:chExt cx="6350000" cy="5461000"/>
          </a:xfrm>
        </p:grpSpPr>
        <p:sp>
          <p:nvSpPr>
            <p:cNvPr id="4" name="Freeform 4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solidFill>
              <a:srgbClr val="690F8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799596" y="-441789"/>
            <a:ext cx="10720362" cy="9283833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201E62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226989" y="-441789"/>
            <a:ext cx="12890806" cy="11086093"/>
            <a:chOff x="0" y="0"/>
            <a:chExt cx="6350000" cy="5461000"/>
          </a:xfrm>
        </p:grpSpPr>
        <p:sp>
          <p:nvSpPr>
            <p:cNvPr id="8" name="Freeform 8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solidFill>
              <a:srgbClr val="331749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7401961" y="-784705"/>
            <a:ext cx="14326445" cy="12406702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131241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-32916" y="1250743"/>
            <a:ext cx="5331399" cy="2076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5797" lvl="1" indent="-322899">
              <a:lnSpc>
                <a:spcPts val="4187"/>
              </a:lnSpc>
              <a:buFont typeface="Arial"/>
              <a:buChar char="•"/>
            </a:pPr>
            <a:r>
              <a:rPr lang="en-US" sz="2991">
                <a:solidFill>
                  <a:srgbClr val="FFFFFF"/>
                </a:solidFill>
                <a:latin typeface="Open Sans"/>
              </a:rPr>
              <a:t>Music</a:t>
            </a:r>
          </a:p>
          <a:p>
            <a:pPr marL="1291595" lvl="2" indent="-430532">
              <a:lnSpc>
                <a:spcPts val="4187"/>
              </a:lnSpc>
              <a:buFont typeface="Arial"/>
              <a:buChar char="⚬"/>
            </a:pPr>
            <a:r>
              <a:rPr lang="en-US" sz="2991">
                <a:solidFill>
                  <a:srgbClr val="FFFFFF"/>
                </a:solidFill>
                <a:latin typeface="Open Sans"/>
              </a:rPr>
              <a:t>Curated radio stations </a:t>
            </a:r>
          </a:p>
          <a:p>
            <a:pPr marL="1291595" lvl="2" indent="-430532">
              <a:lnSpc>
                <a:spcPts val="4187"/>
              </a:lnSpc>
              <a:buFont typeface="Arial"/>
              <a:buChar char="⚬"/>
            </a:pPr>
            <a:r>
              <a:rPr lang="en-US" sz="2991">
                <a:solidFill>
                  <a:srgbClr val="FFFFFF"/>
                </a:solidFill>
                <a:latin typeface="Open Sans"/>
              </a:rPr>
              <a:t>Playlists</a:t>
            </a:r>
          </a:p>
          <a:p>
            <a:pPr marL="645797" lvl="1" indent="-322899">
              <a:lnSpc>
                <a:spcPts val="4187"/>
              </a:lnSpc>
              <a:buFont typeface="Arial"/>
              <a:buChar char="•"/>
            </a:pPr>
            <a:r>
              <a:rPr lang="en-US" sz="2991">
                <a:solidFill>
                  <a:srgbClr val="FFFFFF"/>
                </a:solidFill>
                <a:latin typeface="Open Sans"/>
              </a:rPr>
              <a:t>Podcasts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251253"/>
            <a:ext cx="4960767" cy="105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9"/>
              </a:lnSpc>
            </a:pPr>
            <a:r>
              <a:rPr lang="en-US" sz="6999">
                <a:solidFill>
                  <a:srgbClr val="EB19E7"/>
                </a:solidFill>
                <a:latin typeface="Anton"/>
              </a:rPr>
              <a:t>PRODUCT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06073" y="4116355"/>
            <a:ext cx="5237927" cy="984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160" lvl="1" indent="-307580">
              <a:lnSpc>
                <a:spcPts val="3988"/>
              </a:lnSpc>
              <a:buFont typeface="Arial"/>
              <a:buChar char="•"/>
            </a:pPr>
            <a:r>
              <a:rPr lang="en-US" sz="2849">
                <a:solidFill>
                  <a:srgbClr val="FFFFFF"/>
                </a:solidFill>
                <a:latin typeface="Open Sans"/>
              </a:rPr>
              <a:t>Free Pandora: ad-supported radio service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251253"/>
            <a:ext cx="4960767" cy="105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9"/>
              </a:lnSpc>
            </a:pPr>
            <a:r>
              <a:rPr lang="en-US" sz="6999">
                <a:solidFill>
                  <a:srgbClr val="EB19E7"/>
                </a:solidFill>
                <a:latin typeface="Anton"/>
              </a:rPr>
              <a:t>PLACE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45638" y="2701035"/>
            <a:ext cx="4960767" cy="105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9"/>
              </a:lnSpc>
            </a:pPr>
            <a:r>
              <a:rPr lang="en-US" sz="6999">
                <a:solidFill>
                  <a:srgbClr val="EB19E7"/>
                </a:solidFill>
                <a:latin typeface="Anton"/>
              </a:rPr>
              <a:t>PRICE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04510" y="5153025"/>
            <a:ext cx="4960767" cy="105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9"/>
              </a:lnSpc>
            </a:pPr>
            <a:r>
              <a:rPr lang="en-US" sz="6999">
                <a:solidFill>
                  <a:srgbClr val="EB19E7"/>
                </a:solidFill>
                <a:latin typeface="Anton"/>
              </a:rPr>
              <a:t>PROMOTION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74052" y="6473869"/>
            <a:ext cx="7213948" cy="3295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4251" lvl="1" indent="-292125">
              <a:lnSpc>
                <a:spcPts val="3788"/>
              </a:lnSpc>
              <a:buFont typeface="Arial"/>
              <a:buChar char="•"/>
            </a:pPr>
            <a:r>
              <a:rPr lang="en-US" sz="2706">
                <a:solidFill>
                  <a:srgbClr val="FFFFFF"/>
                </a:solidFill>
                <a:latin typeface="Open Sans"/>
              </a:rPr>
              <a:t>90 day free Pandora Premium trial</a:t>
            </a:r>
          </a:p>
          <a:p>
            <a:pPr marL="1168502" lvl="2" indent="-389501">
              <a:lnSpc>
                <a:spcPts val="3788"/>
              </a:lnSpc>
              <a:buFont typeface="Arial"/>
              <a:buChar char="⚬"/>
            </a:pPr>
            <a:r>
              <a:rPr lang="en-US" sz="2706">
                <a:solidFill>
                  <a:srgbClr val="FFFFFF"/>
                </a:solidFill>
                <a:latin typeface="Open Sans"/>
              </a:rPr>
              <a:t>Fuel Rewards - get </a:t>
            </a:r>
            <a:r>
              <a:rPr lang="en-US" sz="2706">
                <a:solidFill>
                  <a:srgbClr val="FFFFFF"/>
                </a:solidFill>
                <a:latin typeface="Open Sans Light"/>
              </a:rPr>
              <a:t>25¢/gal at Shell when converted to paid subscription</a:t>
            </a:r>
            <a:r>
              <a:rPr lang="en-US" sz="2706">
                <a:solidFill>
                  <a:srgbClr val="FFFFFF"/>
                </a:solidFill>
                <a:latin typeface="Open Sans"/>
              </a:rPr>
              <a:t> </a:t>
            </a:r>
          </a:p>
          <a:p>
            <a:pPr marL="584251" lvl="1" indent="-292125">
              <a:lnSpc>
                <a:spcPts val="3788"/>
              </a:lnSpc>
              <a:buFont typeface="Arial"/>
              <a:buChar char="•"/>
            </a:pPr>
            <a:r>
              <a:rPr lang="en-US" sz="2706">
                <a:solidFill>
                  <a:srgbClr val="FFFFFF"/>
                </a:solidFill>
                <a:latin typeface="Open Sans"/>
              </a:rPr>
              <a:t>T-Mobile Tuesdays partnership</a:t>
            </a:r>
          </a:p>
          <a:p>
            <a:pPr marL="1168502" lvl="2" indent="-389501">
              <a:lnSpc>
                <a:spcPts val="3788"/>
              </a:lnSpc>
              <a:buFont typeface="Arial"/>
              <a:buChar char="⚬"/>
            </a:pPr>
            <a:r>
              <a:rPr lang="en-US" sz="2706">
                <a:solidFill>
                  <a:srgbClr val="FFFFFF"/>
                </a:solidFill>
                <a:latin typeface="Open Sans"/>
              </a:rPr>
              <a:t>enhanced Pandora experience on weekends (ad-free music, special playlists, early access to podcasts)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51127" y="7511644"/>
            <a:ext cx="8549789" cy="1489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160" lvl="1" indent="-307580">
              <a:lnSpc>
                <a:spcPts val="3988"/>
              </a:lnSpc>
              <a:buFont typeface="Arial"/>
              <a:buChar char="•"/>
            </a:pPr>
            <a:r>
              <a:rPr lang="en-US" sz="2849">
                <a:solidFill>
                  <a:srgbClr val="FFFFFF"/>
                </a:solidFill>
                <a:latin typeface="Open Sans"/>
              </a:rPr>
              <a:t>Pandora Premium ($9.99/ month): unlimited offline listening, fully customizable playlists, search and play songs on demand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19804" y="5371021"/>
            <a:ext cx="6212436" cy="199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160" lvl="1" indent="-307580">
              <a:lnSpc>
                <a:spcPts val="3988"/>
              </a:lnSpc>
              <a:buFont typeface="Arial"/>
              <a:buChar char="•"/>
            </a:pPr>
            <a:r>
              <a:rPr lang="en-US" sz="2849">
                <a:solidFill>
                  <a:srgbClr val="FFFFFF"/>
                </a:solidFill>
                <a:latin typeface="Open Sans"/>
              </a:rPr>
              <a:t>Pandora Plus ($4.99/ month): ad-free personalized stations, offline listening, higher quality audio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58955" y="9210675"/>
            <a:ext cx="9318917" cy="480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160" lvl="1" indent="-307580">
              <a:lnSpc>
                <a:spcPts val="3988"/>
              </a:lnSpc>
              <a:buFont typeface="Arial"/>
              <a:buChar char="•"/>
            </a:pPr>
            <a:r>
              <a:rPr lang="en-US" sz="2849">
                <a:solidFill>
                  <a:srgbClr val="FFFFFF"/>
                </a:solidFill>
                <a:latin typeface="Open Sans"/>
              </a:rPr>
              <a:t>Discounted plans for students, family, and military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501911" y="1450768"/>
            <a:ext cx="8208547" cy="4433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2957" lvl="1" indent="-306479">
              <a:lnSpc>
                <a:spcPts val="3974"/>
              </a:lnSpc>
              <a:buFont typeface="Arial"/>
              <a:buChar char="•"/>
            </a:pPr>
            <a:r>
              <a:rPr lang="en-US" sz="2839">
                <a:solidFill>
                  <a:srgbClr val="FFFFFF"/>
                </a:solidFill>
                <a:latin typeface="Open Sans"/>
              </a:rPr>
              <a:t>Pandora is only offered in the United States due to licensing restrictions</a:t>
            </a:r>
          </a:p>
          <a:p>
            <a:pPr marL="612957" lvl="1" indent="-306479">
              <a:lnSpc>
                <a:spcPts val="3974"/>
              </a:lnSpc>
              <a:buFont typeface="Arial"/>
              <a:buChar char="•"/>
            </a:pPr>
            <a:r>
              <a:rPr lang="en-US" sz="2839">
                <a:solidFill>
                  <a:srgbClr val="FFFFFF"/>
                </a:solidFill>
                <a:latin typeface="Open Sans"/>
              </a:rPr>
              <a:t>Can listen on:</a:t>
            </a:r>
          </a:p>
          <a:p>
            <a:pPr marL="1225915" lvl="2" indent="-408638">
              <a:lnSpc>
                <a:spcPts val="3974"/>
              </a:lnSpc>
              <a:buFont typeface="Arial"/>
              <a:buChar char="⚬"/>
            </a:pPr>
            <a:r>
              <a:rPr lang="en-US" sz="2839">
                <a:solidFill>
                  <a:srgbClr val="FFFFFF"/>
                </a:solidFill>
                <a:latin typeface="Open Sans"/>
              </a:rPr>
              <a:t>www.pandora.com</a:t>
            </a:r>
          </a:p>
          <a:p>
            <a:pPr marL="1225915" lvl="2" indent="-408638">
              <a:lnSpc>
                <a:spcPts val="3974"/>
              </a:lnSpc>
              <a:buFont typeface="Arial"/>
              <a:buChar char="⚬"/>
            </a:pPr>
            <a:r>
              <a:rPr lang="en-US" sz="2839">
                <a:solidFill>
                  <a:srgbClr val="FFFFFF"/>
                </a:solidFill>
                <a:latin typeface="Open Sans"/>
              </a:rPr>
              <a:t>iOS and Android devices</a:t>
            </a:r>
          </a:p>
          <a:p>
            <a:pPr marL="1225915" lvl="2" indent="-408638">
              <a:lnSpc>
                <a:spcPts val="3974"/>
              </a:lnSpc>
              <a:buFont typeface="Arial"/>
              <a:buChar char="⚬"/>
            </a:pPr>
            <a:r>
              <a:rPr lang="en-US" sz="2839">
                <a:solidFill>
                  <a:srgbClr val="FFFFFF"/>
                </a:solidFill>
                <a:latin typeface="Open Sans"/>
              </a:rPr>
              <a:t>Amazon devices</a:t>
            </a:r>
          </a:p>
          <a:p>
            <a:pPr marL="1225915" lvl="2" indent="-408638">
              <a:lnSpc>
                <a:spcPts val="3974"/>
              </a:lnSpc>
              <a:buFont typeface="Arial"/>
              <a:buChar char="⚬"/>
            </a:pPr>
            <a:r>
              <a:rPr lang="en-US" sz="2839">
                <a:solidFill>
                  <a:srgbClr val="FFFFFF"/>
                </a:solidFill>
                <a:latin typeface="Open Sans"/>
              </a:rPr>
              <a:t>Google Home devices</a:t>
            </a:r>
          </a:p>
          <a:p>
            <a:pPr marL="1225915" lvl="2" indent="-408638">
              <a:lnSpc>
                <a:spcPts val="3974"/>
              </a:lnSpc>
              <a:buFont typeface="Arial"/>
              <a:buChar char="⚬"/>
            </a:pPr>
            <a:r>
              <a:rPr lang="en-US" sz="2839">
                <a:solidFill>
                  <a:srgbClr val="FFFFFF"/>
                </a:solidFill>
                <a:latin typeface="Open Sans"/>
              </a:rPr>
              <a:t>Roku Devices</a:t>
            </a:r>
          </a:p>
          <a:p>
            <a:pPr>
              <a:lnSpc>
                <a:spcPts val="3974"/>
              </a:lnSpc>
            </a:pPr>
            <a:endParaRPr lang="en-US" sz="2839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201150" y="5432992"/>
            <a:ext cx="7756425" cy="186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58392" lvl="2" indent="-386131">
              <a:lnSpc>
                <a:spcPts val="3755"/>
              </a:lnSpc>
              <a:buFont typeface="Arial"/>
              <a:buChar char="⚬"/>
            </a:pPr>
            <a:r>
              <a:rPr lang="en-US" sz="2682">
                <a:solidFill>
                  <a:srgbClr val="FFFFFF"/>
                </a:solidFill>
                <a:latin typeface="Open Sans"/>
              </a:rPr>
              <a:t>Xbox One</a:t>
            </a:r>
          </a:p>
          <a:p>
            <a:pPr marL="1158392" lvl="2" indent="-386131">
              <a:lnSpc>
                <a:spcPts val="3755"/>
              </a:lnSpc>
              <a:buFont typeface="Arial"/>
              <a:buChar char="⚬"/>
            </a:pPr>
            <a:r>
              <a:rPr lang="en-US" sz="2682">
                <a:solidFill>
                  <a:srgbClr val="FFFFFF"/>
                </a:solidFill>
                <a:latin typeface="Arimo"/>
              </a:rPr>
              <a:t>XFINITY X1</a:t>
            </a:r>
          </a:p>
          <a:p>
            <a:pPr>
              <a:lnSpc>
                <a:spcPts val="3755"/>
              </a:lnSpc>
            </a:pPr>
            <a:endParaRPr lang="en-US" sz="2682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3755"/>
              </a:lnSpc>
            </a:pPr>
            <a:endParaRPr lang="en-US" sz="2682">
              <a:solidFill>
                <a:srgbClr val="FFFFFF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02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93078" y="-43296"/>
            <a:ext cx="5636183" cy="10287000"/>
            <a:chOff x="0" y="0"/>
            <a:chExt cx="751491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61024" r="2438"/>
            <a:stretch>
              <a:fillRect/>
            </a:stretch>
          </p:blipFill>
          <p:spPr>
            <a:xfrm>
              <a:off x="0" y="0"/>
              <a:ext cx="751491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 rot="-5400000">
            <a:off x="-3659686" y="4057022"/>
            <a:ext cx="9586204" cy="217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80"/>
              </a:lnSpc>
              <a:spcBef>
                <a:spcPct val="0"/>
              </a:spcBef>
            </a:pPr>
            <a:r>
              <a:rPr lang="en-US" sz="12700" spc="1041">
                <a:solidFill>
                  <a:srgbClr val="FFFFFF"/>
                </a:solidFill>
                <a:latin typeface="Anton"/>
              </a:rPr>
              <a:t>PROBLEM #1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70396" y="374650"/>
            <a:ext cx="7265427" cy="242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B19E7"/>
                </a:solidFill>
                <a:latin typeface="Anton"/>
              </a:rPr>
              <a:t>LACK OF INTERNATIONAL REACH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50215" y="1028700"/>
            <a:ext cx="748167" cy="88279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650215" y="4048125"/>
            <a:ext cx="8832683" cy="521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Pandora operates strictly in the United States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Arimo"/>
              </a:rPr>
              <a:t> </a:t>
            </a:r>
          </a:p>
          <a:p>
            <a:pPr marL="647697" lvl="1" indent="-323848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mo"/>
              </a:rPr>
              <a:t>Spotify is actually a Swedish company and is available in 180+ countries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Arimo"/>
            </a:endParaRPr>
          </a:p>
          <a:p>
            <a:pPr marL="647697" lvl="1" indent="-323848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mo"/>
              </a:rPr>
              <a:t>Apple Music launched in 100 different countries, now available in 167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Arimo"/>
            </a:endParaRPr>
          </a:p>
          <a:p>
            <a:pPr marL="647697" lvl="1" indent="-323848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mo"/>
              </a:rPr>
              <a:t>Missing out on world market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4000" y="5143500"/>
            <a:ext cx="5636183" cy="5143500"/>
            <a:chOff x="0" y="0"/>
            <a:chExt cx="7514910" cy="6858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3462" r="13462"/>
            <a:stretch>
              <a:fillRect/>
            </a:stretch>
          </p:blipFill>
          <p:spPr>
            <a:xfrm>
              <a:off x="0" y="0"/>
              <a:ext cx="7514910" cy="68580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9144000" y="0"/>
            <a:ext cx="5636183" cy="5143500"/>
            <a:chOff x="0" y="0"/>
            <a:chExt cx="7514910" cy="6858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3633" r="13633"/>
            <a:stretch>
              <a:fillRect/>
            </a:stretch>
          </p:blipFill>
          <p:spPr>
            <a:xfrm>
              <a:off x="0" y="0"/>
              <a:ext cx="7514910" cy="68580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505218" y="374650"/>
            <a:ext cx="8031693" cy="242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B19E7"/>
                </a:solidFill>
                <a:latin typeface="Anton"/>
              </a:rPr>
              <a:t>LATE TO SUBSCRIPTION  SERVICE </a:t>
            </a:r>
            <a:r>
              <a:rPr lang="en-US" sz="6999">
                <a:solidFill>
                  <a:srgbClr val="EB19E7"/>
                </a:solidFill>
                <a:latin typeface="Anton Italics"/>
              </a:rPr>
              <a:t>ZEITGEIST</a:t>
            </a:r>
            <a:r>
              <a:rPr lang="en-US" sz="6999">
                <a:solidFill>
                  <a:srgbClr val="EB19E7"/>
                </a:solidFill>
                <a:latin typeface="Anton"/>
              </a:rPr>
              <a:t> </a:t>
            </a:r>
            <a:r>
              <a:rPr lang="en-US" sz="6999">
                <a:solidFill>
                  <a:srgbClr val="EB19E7"/>
                </a:solidFill>
                <a:latin typeface="Anton Italics"/>
              </a:rPr>
              <a:t>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69917" y="1028700"/>
            <a:ext cx="748167" cy="88279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5400000">
            <a:off x="11962910" y="4057022"/>
            <a:ext cx="9586204" cy="217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80"/>
              </a:lnSpc>
              <a:spcBef>
                <a:spcPct val="0"/>
              </a:spcBef>
            </a:pPr>
            <a:r>
              <a:rPr lang="en-US" sz="12700" spc="1041">
                <a:solidFill>
                  <a:srgbClr val="FFFFFF"/>
                </a:solidFill>
                <a:latin typeface="Anton"/>
              </a:rPr>
              <a:t>PROBLEM #2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8757" y="3971323"/>
            <a:ext cx="8524615" cy="5210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Pandora was one of the first music streaming platforms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mo"/>
              </a:rPr>
              <a:t>Did not institute paid subscription services till 2016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Arimo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mo"/>
              </a:rPr>
              <a:t>Apple Music started in 2015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Arimo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mo"/>
              </a:rPr>
              <a:t>Spotify started subscriptions in 2011</a:t>
            </a:r>
          </a:p>
          <a:p>
            <a:pPr>
              <a:lnSpc>
                <a:spcPts val="4199"/>
              </a:lnSpc>
              <a:spcBef>
                <a:spcPct val="0"/>
              </a:spcBef>
            </a:pPr>
            <a:endParaRPr lang="en-US" sz="2999">
              <a:solidFill>
                <a:srgbClr val="FFFFFF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70801" y="2499973"/>
            <a:ext cx="748167" cy="8827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4617" y="863202"/>
            <a:ext cx="748167" cy="8827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1910" b="4585"/>
          <a:stretch>
            <a:fillRect/>
          </a:stretch>
        </p:blipFill>
        <p:spPr>
          <a:xfrm>
            <a:off x="228856" y="2322316"/>
            <a:ext cx="8151320" cy="75609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093051" y="2198491"/>
            <a:ext cx="8522853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B19E7"/>
                </a:solidFill>
                <a:latin typeface="Anton"/>
              </a:rPr>
              <a:t>STAGNANT SUBSCRIBERS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80176" y="99058"/>
            <a:ext cx="9586204" cy="217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80"/>
              </a:lnSpc>
              <a:spcBef>
                <a:spcPct val="0"/>
              </a:spcBef>
            </a:pPr>
            <a:r>
              <a:rPr lang="en-US" sz="12700" spc="1041">
                <a:solidFill>
                  <a:srgbClr val="FFFFFF"/>
                </a:solidFill>
                <a:latin typeface="Anton"/>
              </a:rPr>
              <a:t>PROBLEM #3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74246" y="4302837"/>
            <a:ext cx="9092134" cy="416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Main music providers increasing paid subscriptions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Pandora has not had significant change in subscriptions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Creates massive missed revenue</a:t>
            </a:r>
          </a:p>
          <a:p>
            <a:pPr>
              <a:lnSpc>
                <a:spcPts val="4199"/>
              </a:lnSpc>
              <a:spcBef>
                <a:spcPct val="0"/>
              </a:spcBef>
            </a:pPr>
            <a:endParaRPr lang="en-US" sz="2999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02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5126">
            <a:off x="2855704" y="6065764"/>
            <a:ext cx="8813008" cy="63850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81688">
            <a:off x="7794442" y="144158"/>
            <a:ext cx="3032705" cy="450959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713552" y="609600"/>
            <a:ext cx="7463963" cy="6782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126"/>
              </a:lnSpc>
            </a:pPr>
            <a:r>
              <a:rPr lang="en-US" sz="3985">
                <a:solidFill>
                  <a:srgbClr val="EB19E7"/>
                </a:solidFill>
                <a:latin typeface="Open Sans Bold"/>
              </a:rPr>
              <a:t>Fun Facts</a:t>
            </a:r>
          </a:p>
          <a:p>
            <a:pPr algn="just">
              <a:lnSpc>
                <a:spcPts val="9126"/>
              </a:lnSpc>
            </a:pPr>
            <a:r>
              <a:rPr lang="en-US" sz="3985">
                <a:solidFill>
                  <a:srgbClr val="EB19E7"/>
                </a:solidFill>
                <a:latin typeface="Open Sans Bold"/>
              </a:rPr>
              <a:t>Executive Summary</a:t>
            </a:r>
          </a:p>
          <a:p>
            <a:pPr algn="just">
              <a:lnSpc>
                <a:spcPts val="9126"/>
              </a:lnSpc>
            </a:pPr>
            <a:r>
              <a:rPr lang="en-US" sz="3985">
                <a:solidFill>
                  <a:srgbClr val="EB19E7"/>
                </a:solidFill>
                <a:latin typeface="Open Sans Bold"/>
              </a:rPr>
              <a:t>Short Video</a:t>
            </a:r>
          </a:p>
          <a:p>
            <a:pPr algn="just">
              <a:lnSpc>
                <a:spcPts val="9126"/>
              </a:lnSpc>
            </a:pPr>
            <a:r>
              <a:rPr lang="en-US" sz="3985">
                <a:solidFill>
                  <a:srgbClr val="EB19E7"/>
                </a:solidFill>
                <a:latin typeface="Open Sans Bold"/>
              </a:rPr>
              <a:t>Brand History &amp; Timeline</a:t>
            </a:r>
          </a:p>
          <a:p>
            <a:pPr algn="just">
              <a:lnSpc>
                <a:spcPts val="9126"/>
              </a:lnSpc>
            </a:pPr>
            <a:r>
              <a:rPr lang="en-US" sz="3985">
                <a:solidFill>
                  <a:srgbClr val="EB19E7"/>
                </a:solidFill>
                <a:latin typeface="Open Sans Bold"/>
              </a:rPr>
              <a:t>Current Marketing Situation</a:t>
            </a:r>
          </a:p>
          <a:p>
            <a:pPr algn="just">
              <a:lnSpc>
                <a:spcPts val="9126"/>
              </a:lnSpc>
            </a:pPr>
            <a:r>
              <a:rPr lang="en-US" sz="3985">
                <a:solidFill>
                  <a:srgbClr val="EB19E7"/>
                </a:solidFill>
                <a:latin typeface="Open Sans Bold"/>
              </a:rPr>
              <a:t>Financial Performance</a:t>
            </a:r>
          </a:p>
        </p:txBody>
      </p:sp>
      <p:sp>
        <p:nvSpPr>
          <p:cNvPr id="5" name="TextBox 5"/>
          <p:cNvSpPr txBox="1"/>
          <p:nvPr/>
        </p:nvSpPr>
        <p:spPr>
          <a:xfrm rot="-5400000">
            <a:off x="-2830840" y="3497590"/>
            <a:ext cx="8229600" cy="3291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86"/>
              </a:lnSpc>
              <a:spcBef>
                <a:spcPct val="0"/>
              </a:spcBef>
            </a:pPr>
            <a:r>
              <a:rPr lang="en-US" sz="19275" spc="1580" dirty="0">
                <a:solidFill>
                  <a:srgbClr val="FFFFFF"/>
                </a:solidFill>
                <a:latin typeface="Anton"/>
              </a:rPr>
              <a:t>AGENDA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44687" y="1035132"/>
            <a:ext cx="6643313" cy="879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14"/>
              </a:lnSpc>
            </a:pPr>
            <a:r>
              <a:rPr lang="en-US" sz="3985">
                <a:solidFill>
                  <a:srgbClr val="EB19E7"/>
                </a:solidFill>
                <a:latin typeface="Open Sans Bold"/>
              </a:rPr>
              <a:t>Competitive Analysis</a:t>
            </a:r>
          </a:p>
          <a:p>
            <a:pPr marL="1720877" lvl="2" indent="-573626" algn="just">
              <a:lnSpc>
                <a:spcPts val="7014"/>
              </a:lnSpc>
              <a:buFont typeface="Arial"/>
              <a:buChar char="⚬"/>
            </a:pPr>
            <a:r>
              <a:rPr lang="en-US" sz="3985">
                <a:solidFill>
                  <a:srgbClr val="EB19E7"/>
                </a:solidFill>
                <a:latin typeface="Open Sans Bold"/>
              </a:rPr>
              <a:t>Competitors</a:t>
            </a:r>
          </a:p>
          <a:p>
            <a:pPr marL="1720877" lvl="2" indent="-573626" algn="just">
              <a:lnSpc>
                <a:spcPts val="7014"/>
              </a:lnSpc>
              <a:buFont typeface="Arial"/>
              <a:buChar char="⚬"/>
            </a:pPr>
            <a:r>
              <a:rPr lang="en-US" sz="3985">
                <a:solidFill>
                  <a:srgbClr val="EB19E7"/>
                </a:solidFill>
                <a:latin typeface="Open Sans Bold"/>
              </a:rPr>
              <a:t>Perceptual Map</a:t>
            </a:r>
          </a:p>
          <a:p>
            <a:pPr marL="1720877" lvl="2" indent="-573626" algn="just">
              <a:lnSpc>
                <a:spcPts val="7014"/>
              </a:lnSpc>
              <a:buFont typeface="Arial"/>
              <a:buChar char="⚬"/>
            </a:pPr>
            <a:r>
              <a:rPr lang="en-US" sz="3985">
                <a:solidFill>
                  <a:srgbClr val="EB19E7"/>
                </a:solidFill>
                <a:latin typeface="Open Sans Bold"/>
              </a:rPr>
              <a:t>PADR </a:t>
            </a:r>
          </a:p>
          <a:p>
            <a:pPr marL="1720877" lvl="2" indent="-573626" algn="just">
              <a:lnSpc>
                <a:spcPts val="7014"/>
              </a:lnSpc>
              <a:buFont typeface="Arial"/>
              <a:buChar char="⚬"/>
            </a:pPr>
            <a:r>
              <a:rPr lang="en-US" sz="3985">
                <a:solidFill>
                  <a:srgbClr val="EB19E7"/>
                </a:solidFill>
                <a:latin typeface="Open Sans Bold"/>
              </a:rPr>
              <a:t>Social Media</a:t>
            </a:r>
          </a:p>
          <a:p>
            <a:pPr algn="just">
              <a:lnSpc>
                <a:spcPts val="7014"/>
              </a:lnSpc>
            </a:pPr>
            <a:r>
              <a:rPr lang="en-US" sz="3985">
                <a:solidFill>
                  <a:srgbClr val="EB19E7"/>
                </a:solidFill>
                <a:latin typeface="Open Sans Bold"/>
              </a:rPr>
              <a:t>Brand Prism</a:t>
            </a:r>
          </a:p>
          <a:p>
            <a:pPr algn="just">
              <a:lnSpc>
                <a:spcPts val="7014"/>
              </a:lnSpc>
            </a:pPr>
            <a:r>
              <a:rPr lang="en-US" sz="3985">
                <a:solidFill>
                  <a:srgbClr val="EB19E7"/>
                </a:solidFill>
                <a:latin typeface="Open Sans Bold"/>
              </a:rPr>
              <a:t>Marketing Strategy</a:t>
            </a:r>
          </a:p>
          <a:p>
            <a:pPr algn="just">
              <a:lnSpc>
                <a:spcPts val="7014"/>
              </a:lnSpc>
            </a:pPr>
            <a:r>
              <a:rPr lang="en-US" sz="3985">
                <a:solidFill>
                  <a:srgbClr val="EB19E7"/>
                </a:solidFill>
                <a:latin typeface="Open Sans Bold"/>
              </a:rPr>
              <a:t>Brand Problems</a:t>
            </a:r>
          </a:p>
          <a:p>
            <a:pPr algn="just">
              <a:lnSpc>
                <a:spcPts val="7014"/>
              </a:lnSpc>
            </a:pPr>
            <a:r>
              <a:rPr lang="en-US" sz="3985">
                <a:solidFill>
                  <a:srgbClr val="EB19E7"/>
                </a:solidFill>
                <a:latin typeface="Open Sans Bold"/>
              </a:rPr>
              <a:t>Recommendations</a:t>
            </a:r>
          </a:p>
          <a:p>
            <a:pPr algn="just">
              <a:lnSpc>
                <a:spcPts val="7014"/>
              </a:lnSpc>
            </a:pPr>
            <a:r>
              <a:rPr lang="en-US" sz="3985">
                <a:solidFill>
                  <a:srgbClr val="EB19E7"/>
                </a:solidFill>
                <a:latin typeface="Open Sans Bold"/>
              </a:rPr>
              <a:t>References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91390" y="0"/>
            <a:ext cx="6254290" cy="10287000"/>
            <a:chOff x="0" y="0"/>
            <a:chExt cx="3860673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60673" cy="6350000"/>
            </a:xfrm>
            <a:custGeom>
              <a:avLst/>
              <a:gdLst/>
              <a:ahLst/>
              <a:cxnLst/>
              <a:rect l="l" t="t" r="r" b="b"/>
              <a:pathLst>
                <a:path w="3860673" h="6350000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blipFill>
              <a:blip r:embed="rId3"/>
              <a:stretch>
                <a:fillRect l="-4483" r="-4483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2212745" y="-1589220"/>
            <a:ext cx="6254290" cy="10287000"/>
            <a:chOff x="0" y="0"/>
            <a:chExt cx="3860673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60673" cy="6350000"/>
            </a:xfrm>
            <a:custGeom>
              <a:avLst/>
              <a:gdLst/>
              <a:ahLst/>
              <a:cxnLst/>
              <a:rect l="l" t="t" r="r" b="b"/>
              <a:pathLst>
                <a:path w="3860673" h="6350000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blipFill>
              <a:blip r:embed="rId4"/>
              <a:stretch>
                <a:fillRect l="-59101" r="-87539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645680" y="2071793"/>
            <a:ext cx="10181595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B19E7"/>
                </a:solidFill>
                <a:latin typeface="Anton"/>
              </a:rPr>
              <a:t>LOST UNIQUE SELLING POINT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82814" y="9258300"/>
            <a:ext cx="748167" cy="88279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466768" y="-176840"/>
            <a:ext cx="9586204" cy="217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80"/>
              </a:lnSpc>
              <a:spcBef>
                <a:spcPct val="0"/>
              </a:spcBef>
            </a:pPr>
            <a:r>
              <a:rPr lang="en-US" sz="12700" spc="1041">
                <a:solidFill>
                  <a:srgbClr val="FFFFFF"/>
                </a:solidFill>
                <a:latin typeface="Anton"/>
              </a:rPr>
              <a:t>PROBLEM #4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36575" y="3956234"/>
            <a:ext cx="10890699" cy="468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Overly fixed on Radio as unique selling point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mo"/>
              </a:rPr>
              <a:t>Idea of discovering new songs based on interests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Arimo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mo"/>
              </a:rPr>
              <a:t>Fell behind when on-demand streaming became popular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Arimo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mo"/>
              </a:rPr>
              <a:t>Spent $75 million in 2015 to add Pandora Premium streaming feature</a:t>
            </a:r>
          </a:p>
          <a:p>
            <a:pPr>
              <a:lnSpc>
                <a:spcPts val="4199"/>
              </a:lnSpc>
              <a:spcBef>
                <a:spcPct val="0"/>
              </a:spcBef>
            </a:pPr>
            <a:endParaRPr lang="en-US" sz="2999">
              <a:solidFill>
                <a:srgbClr val="FFFFFF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5218" y="727218"/>
            <a:ext cx="8031693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B19E7"/>
                </a:solidFill>
                <a:latin typeface="Anton"/>
              </a:rPr>
              <a:t>LACKS SHARING FEATURE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88016" y="939871"/>
            <a:ext cx="748167" cy="88279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5400000">
            <a:off x="12366464" y="4057022"/>
            <a:ext cx="9586204" cy="217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80"/>
              </a:lnSpc>
              <a:spcBef>
                <a:spcPct val="0"/>
              </a:spcBef>
            </a:pPr>
            <a:r>
              <a:rPr lang="en-US" sz="12700" spc="1041">
                <a:solidFill>
                  <a:srgbClr val="FFFFFF"/>
                </a:solidFill>
                <a:latin typeface="Anton"/>
              </a:rPr>
              <a:t>PROBLEM #5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8757" y="3225165"/>
            <a:ext cx="9077425" cy="573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Spotify allows users to follow playlists and profiles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mo"/>
              </a:rPr>
              <a:t>Apple allows users to have friends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Arimo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mo"/>
              </a:rPr>
              <a:t>Lacking a network of followers discourages sharing and users will not be as engaged or listen as frequently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Arimo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mo"/>
              </a:rPr>
              <a:t>Sharing acts as </a:t>
            </a:r>
            <a:r>
              <a:rPr lang="en-US" sz="2999">
                <a:solidFill>
                  <a:srgbClr val="FFFFFF"/>
                </a:solidFill>
                <a:latin typeface="Arimo Italics"/>
              </a:rPr>
              <a:t>word of mouth advertising</a:t>
            </a:r>
          </a:p>
          <a:p>
            <a:pPr>
              <a:lnSpc>
                <a:spcPts val="4199"/>
              </a:lnSpc>
              <a:spcBef>
                <a:spcPct val="0"/>
              </a:spcBef>
            </a:pPr>
            <a:endParaRPr lang="en-US" sz="2999">
              <a:solidFill>
                <a:srgbClr val="FFFFFF"/>
              </a:solidFill>
              <a:latin typeface="Arimo Itali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9696810" y="0"/>
            <a:ext cx="6208030" cy="10287000"/>
            <a:chOff x="0" y="0"/>
            <a:chExt cx="8277374" cy="13716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33154" r="26612"/>
            <a:stretch>
              <a:fillRect/>
            </a:stretch>
          </p:blipFill>
          <p:spPr>
            <a:xfrm>
              <a:off x="0" y="0"/>
              <a:ext cx="8277374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45007" y="0"/>
            <a:ext cx="5636183" cy="10287000"/>
            <a:chOff x="0" y="0"/>
            <a:chExt cx="751491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48971" r="14490"/>
            <a:stretch>
              <a:fillRect/>
            </a:stretch>
          </p:blipFill>
          <p:spPr>
            <a:xfrm>
              <a:off x="0" y="0"/>
              <a:ext cx="7514910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 rot="-5400000">
            <a:off x="-3840602" y="4432524"/>
            <a:ext cx="9586204" cy="1335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2"/>
              </a:lnSpc>
              <a:spcBef>
                <a:spcPct val="0"/>
              </a:spcBef>
            </a:pPr>
            <a:r>
              <a:rPr lang="en-US" sz="7801" spc="639">
                <a:solidFill>
                  <a:srgbClr val="FF7F0B"/>
                </a:solidFill>
                <a:latin typeface="Anton"/>
              </a:rPr>
              <a:t>RECOMMENDATION #1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70396" y="374650"/>
            <a:ext cx="8034331" cy="242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B19E7"/>
                </a:solidFill>
                <a:latin typeface="Anton"/>
              </a:rPr>
              <a:t>ACQUIRE INTERNATIONAL MARKETS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98336" y="3157626"/>
            <a:ext cx="9732293" cy="573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Invest into acquiring license for international markets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Competitors are already in the international markets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Music is universal and the majority of people have the </a:t>
            </a:r>
            <a:r>
              <a:rPr lang="en-US" sz="2999">
                <a:solidFill>
                  <a:srgbClr val="FFFFFF"/>
                </a:solidFill>
                <a:latin typeface="Open Sans Italics"/>
              </a:rPr>
              <a:t>Innate</a:t>
            </a:r>
            <a:r>
              <a:rPr lang="en-US" sz="2999">
                <a:solidFill>
                  <a:srgbClr val="FFFFFF"/>
                </a:solidFill>
                <a:latin typeface="Open Sans"/>
              </a:rPr>
              <a:t> need to listen to music every day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Pandora is successful in the United States why wouldnt it be successful internationally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50215" y="1028700"/>
            <a:ext cx="748167" cy="88279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4000" y="5143500"/>
            <a:ext cx="5636183" cy="5143500"/>
            <a:chOff x="0" y="0"/>
            <a:chExt cx="7514910" cy="6858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3473" r="13473"/>
            <a:stretch>
              <a:fillRect/>
            </a:stretch>
          </p:blipFill>
          <p:spPr>
            <a:xfrm>
              <a:off x="0" y="0"/>
              <a:ext cx="7514910" cy="68580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9144000" y="0"/>
            <a:ext cx="5636183" cy="5143500"/>
            <a:chOff x="0" y="0"/>
            <a:chExt cx="7514910" cy="6858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4370" b="4370"/>
            <a:stretch>
              <a:fillRect/>
            </a:stretch>
          </p:blipFill>
          <p:spPr>
            <a:xfrm>
              <a:off x="0" y="0"/>
              <a:ext cx="7514910" cy="685800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69917" y="1028700"/>
            <a:ext cx="748167" cy="88279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05218" y="374650"/>
            <a:ext cx="8031693" cy="242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B19E7"/>
                </a:solidFill>
                <a:latin typeface="Anton"/>
              </a:rPr>
              <a:t>DISCOUNT SUBSCRIPTION SERVICES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5302" y="3154801"/>
            <a:ext cx="8524615" cy="678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Being an </a:t>
            </a:r>
            <a:r>
              <a:rPr lang="en-US" sz="2999">
                <a:solidFill>
                  <a:srgbClr val="FFFFFF"/>
                </a:solidFill>
                <a:latin typeface="Open Sans Italics"/>
              </a:rPr>
              <a:t>early adopter</a:t>
            </a:r>
            <a:r>
              <a:rPr lang="en-US" sz="2999">
                <a:solidFill>
                  <a:srgbClr val="FFFFFF"/>
                </a:solidFill>
                <a:latin typeface="Open Sans"/>
              </a:rPr>
              <a:t> of the subscription service </a:t>
            </a:r>
            <a:r>
              <a:rPr lang="en-US" sz="2999">
                <a:solidFill>
                  <a:srgbClr val="FFFFFF"/>
                </a:solidFill>
                <a:latin typeface="Open Sans Italics"/>
              </a:rPr>
              <a:t>Zeitgeist</a:t>
            </a:r>
            <a:r>
              <a:rPr lang="en-US" sz="2999">
                <a:solidFill>
                  <a:srgbClr val="FFFFFF"/>
                </a:solidFill>
                <a:latin typeface="Open Sans"/>
              </a:rPr>
              <a:t>, Apple Music and Spotify have become very successful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Offer Pandora's subscription at a discounted price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Many consumers are price sensitive and will use the cheaper option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A $6.99 subscription would attract more customers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 rot="5400000">
            <a:off x="11950918" y="4475820"/>
            <a:ext cx="9586204" cy="1335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2"/>
              </a:lnSpc>
              <a:spcBef>
                <a:spcPct val="0"/>
              </a:spcBef>
            </a:pPr>
            <a:r>
              <a:rPr lang="en-US" sz="7801" spc="639">
                <a:solidFill>
                  <a:srgbClr val="FF7F0B"/>
                </a:solidFill>
                <a:latin typeface="Anton"/>
              </a:rPr>
              <a:t>RECOMMENDATION #2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533525" y="0"/>
            <a:ext cx="9344884" cy="5705083"/>
            <a:chOff x="0" y="0"/>
            <a:chExt cx="1160780" cy="7086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60780" cy="708660"/>
            </a:xfrm>
            <a:custGeom>
              <a:avLst/>
              <a:gdLst/>
              <a:ahLst/>
              <a:cxnLst/>
              <a:rect l="l" t="t" r="r" b="b"/>
              <a:pathLst>
                <a:path w="1160780" h="708660">
                  <a:moveTo>
                    <a:pt x="0" y="708660"/>
                  </a:moveTo>
                  <a:lnTo>
                    <a:pt x="0" y="0"/>
                  </a:lnTo>
                  <a:lnTo>
                    <a:pt x="1160780" y="0"/>
                  </a:lnTo>
                  <a:lnTo>
                    <a:pt x="925830" y="708660"/>
                  </a:lnTo>
                  <a:lnTo>
                    <a:pt x="0" y="708660"/>
                  </a:lnTo>
                  <a:close/>
                </a:path>
              </a:pathLst>
            </a:custGeom>
            <a:blipFill>
              <a:blip r:embed="rId3"/>
              <a:stretch>
                <a:fillRect t="-4565" b="-4565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969958" y="4822946"/>
            <a:ext cx="7265078" cy="4435354"/>
            <a:chOff x="0" y="0"/>
            <a:chExt cx="1160780" cy="7086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0780" cy="708660"/>
            </a:xfrm>
            <a:custGeom>
              <a:avLst/>
              <a:gdLst/>
              <a:ahLst/>
              <a:cxnLst/>
              <a:rect l="l" t="t" r="r" b="b"/>
              <a:pathLst>
                <a:path w="1160780" h="708660">
                  <a:moveTo>
                    <a:pt x="0" y="708660"/>
                  </a:moveTo>
                  <a:lnTo>
                    <a:pt x="0" y="0"/>
                  </a:lnTo>
                  <a:lnTo>
                    <a:pt x="1160780" y="0"/>
                  </a:lnTo>
                  <a:lnTo>
                    <a:pt x="925830" y="708660"/>
                  </a:lnTo>
                  <a:lnTo>
                    <a:pt x="0" y="708660"/>
                  </a:lnTo>
                  <a:close/>
                </a:path>
              </a:pathLst>
            </a:custGeom>
            <a:blipFill>
              <a:blip r:embed="rId4"/>
              <a:stretch>
                <a:fillRect t="-4616" b="-461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9485741" y="430016"/>
            <a:ext cx="8522853" cy="242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B19E7"/>
                </a:solidFill>
                <a:latin typeface="Anton"/>
              </a:rPr>
              <a:t>INCORPORATE SOCIAL ASPECT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04326" y="1969748"/>
            <a:ext cx="748167" cy="8827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21791" y="5263686"/>
            <a:ext cx="748167" cy="88279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5400000">
            <a:off x="-3897752" y="4475820"/>
            <a:ext cx="9586204" cy="1335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2"/>
              </a:lnSpc>
              <a:spcBef>
                <a:spcPct val="0"/>
              </a:spcBef>
            </a:pPr>
            <a:r>
              <a:rPr lang="en-US" sz="7801" spc="639">
                <a:solidFill>
                  <a:srgbClr val="FF7F0B"/>
                </a:solidFill>
                <a:latin typeface="Anton"/>
              </a:rPr>
              <a:t>RECOMMENDATION #3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96910" y="2993704"/>
            <a:ext cx="7773559" cy="6257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Allow users to share their profile, have followers, and interact with each other's radios</a:t>
            </a: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Encourages listening and subscriptions through </a:t>
            </a:r>
            <a:r>
              <a:rPr lang="en-US" sz="2999">
                <a:solidFill>
                  <a:srgbClr val="FFFFFF"/>
                </a:solidFill>
                <a:latin typeface="Open Sans Italics"/>
              </a:rPr>
              <a:t>word of mouth</a:t>
            </a: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Multiple subscriptions per household since listeners can have their own profile while still sharing music with family/friends</a:t>
            </a: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 Reaches new target audience of younger listeners (14-25) as well as their parents (40-55)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91390" y="0"/>
            <a:ext cx="6254290" cy="10287000"/>
            <a:chOff x="0" y="0"/>
            <a:chExt cx="3860673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60673" cy="6350000"/>
            </a:xfrm>
            <a:custGeom>
              <a:avLst/>
              <a:gdLst/>
              <a:ahLst/>
              <a:cxnLst/>
              <a:rect l="l" t="t" r="r" b="b"/>
              <a:pathLst>
                <a:path w="3860673" h="6350000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blipFill>
              <a:blip r:embed="rId3"/>
              <a:stretch>
                <a:fillRect l="-73359" r="-73359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2212745" y="-1589220"/>
            <a:ext cx="6254290" cy="10287000"/>
            <a:chOff x="0" y="0"/>
            <a:chExt cx="3860673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60673" cy="6350000"/>
            </a:xfrm>
            <a:custGeom>
              <a:avLst/>
              <a:gdLst/>
              <a:ahLst/>
              <a:cxnLst/>
              <a:rect l="l" t="t" r="r" b="b"/>
              <a:pathLst>
                <a:path w="3860673" h="6350000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blipFill>
              <a:blip r:embed="rId4"/>
              <a:stretch>
                <a:fillRect l="-114325" r="-32085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645680" y="1496355"/>
            <a:ext cx="10181595" cy="242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B19E7"/>
                </a:solidFill>
                <a:latin typeface="Anton"/>
              </a:rPr>
              <a:t>NEW USP - VIRTUAL CONCERTS &amp; ACCESS TO LIVE MUSIC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82814" y="9258300"/>
            <a:ext cx="748167" cy="88279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819404" y="4029074"/>
            <a:ext cx="11296294" cy="6257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Apple has a </a:t>
            </a:r>
            <a:r>
              <a:rPr lang="en-US" sz="2999">
                <a:solidFill>
                  <a:srgbClr val="FFFFFF"/>
                </a:solidFill>
                <a:latin typeface="Open Sans Italics"/>
              </a:rPr>
              <a:t>Unique Selling Point </a:t>
            </a:r>
            <a:r>
              <a:rPr lang="en-US" sz="2999">
                <a:solidFill>
                  <a:srgbClr val="FFFFFF"/>
                </a:solidFill>
                <a:latin typeface="Open Sans"/>
              </a:rPr>
              <a:t>that only Apple product owners and use their service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Spotify's </a:t>
            </a:r>
            <a:r>
              <a:rPr lang="en-US" sz="2999">
                <a:solidFill>
                  <a:srgbClr val="FFFFFF"/>
                </a:solidFill>
                <a:latin typeface="Open Sans Italics"/>
              </a:rPr>
              <a:t>Unique Selling Point </a:t>
            </a:r>
            <a:r>
              <a:rPr lang="en-US" sz="2999">
                <a:solidFill>
                  <a:srgbClr val="FFFFFF"/>
                </a:solidFill>
                <a:latin typeface="Open Sans"/>
              </a:rPr>
              <a:t>is their vast selection of podcasts along with wide selection of music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Pandora had a failed </a:t>
            </a:r>
            <a:r>
              <a:rPr lang="en-US" sz="2999">
                <a:solidFill>
                  <a:srgbClr val="FFFFFF"/>
                </a:solidFill>
                <a:latin typeface="Open Sans Italics"/>
              </a:rPr>
              <a:t>Unique Selling Point </a:t>
            </a:r>
            <a:r>
              <a:rPr lang="en-US" sz="2999">
                <a:solidFill>
                  <a:srgbClr val="FFFFFF"/>
                </a:solidFill>
                <a:latin typeface="Open Sans"/>
              </a:rPr>
              <a:t>selecting the next song based off of the previous songs you listened to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Pandora's new USP can be virtual concerts and access to live music right on your personal device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093563" y="284820"/>
            <a:ext cx="9586204" cy="1335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2"/>
              </a:lnSpc>
              <a:spcBef>
                <a:spcPct val="0"/>
              </a:spcBef>
            </a:pPr>
            <a:r>
              <a:rPr lang="en-US" sz="7801" spc="639">
                <a:solidFill>
                  <a:srgbClr val="FF7F0B"/>
                </a:solidFill>
                <a:latin typeface="Anton"/>
              </a:rPr>
              <a:t>RECOMMENDATION #4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09077" y="414760"/>
            <a:ext cx="8031693" cy="242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B19E7"/>
                </a:solidFill>
                <a:latin typeface="Anton"/>
              </a:rPr>
              <a:t>IMPROVE SHARING FEATURE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69917" y="1028700"/>
            <a:ext cx="748167" cy="88279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3000374"/>
            <a:ext cx="9518083" cy="6257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Other platforms like Spotify and Apple Music allow users to share playlists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Sharing playlists connect current and potential users to interact with the platform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This simple addition can boost usership and premium membership sales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This does not </a:t>
            </a:r>
            <a:r>
              <a:rPr lang="en-US" sz="2999">
                <a:solidFill>
                  <a:srgbClr val="FFFFFF"/>
                </a:solidFill>
                <a:latin typeface="Open Sans Italics"/>
              </a:rPr>
              <a:t>Differentiate </a:t>
            </a:r>
            <a:r>
              <a:rPr lang="en-US" sz="2999">
                <a:solidFill>
                  <a:srgbClr val="FFFFFF"/>
                </a:solidFill>
                <a:latin typeface="Open Sans"/>
              </a:rPr>
              <a:t>the platform but better </a:t>
            </a:r>
            <a:r>
              <a:rPr lang="en-US" sz="2999">
                <a:solidFill>
                  <a:srgbClr val="FFFFFF"/>
                </a:solidFill>
                <a:latin typeface="Open Sans Italics"/>
              </a:rPr>
              <a:t>Positions </a:t>
            </a:r>
            <a:r>
              <a:rPr lang="en-US" sz="2999">
                <a:solidFill>
                  <a:srgbClr val="FFFFFF"/>
                </a:solidFill>
                <a:latin typeface="Open Sans"/>
              </a:rPr>
              <a:t>it in the eyes of the consumer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Open Sa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715848" y="0"/>
            <a:ext cx="5636183" cy="10287000"/>
            <a:chOff x="0" y="0"/>
            <a:chExt cx="7514910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31953" r="31953"/>
            <a:stretch>
              <a:fillRect/>
            </a:stretch>
          </p:blipFill>
          <p:spPr>
            <a:xfrm>
              <a:off x="0" y="0"/>
              <a:ext cx="7514910" cy="13716000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 rot="5400000">
            <a:off x="11950918" y="4475820"/>
            <a:ext cx="9586204" cy="1335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2"/>
              </a:lnSpc>
              <a:spcBef>
                <a:spcPct val="0"/>
              </a:spcBef>
            </a:pPr>
            <a:r>
              <a:rPr lang="en-US" sz="7801" spc="639">
                <a:solidFill>
                  <a:srgbClr val="FF7F0B"/>
                </a:solidFill>
                <a:latin typeface="Anton"/>
              </a:rPr>
              <a:t>RECOMMENDATION #5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25611" y="547846"/>
            <a:ext cx="13836777" cy="26116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09234" y="913048"/>
            <a:ext cx="14269532" cy="169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18"/>
              </a:lnSpc>
              <a:spcBef>
                <a:spcPct val="0"/>
              </a:spcBef>
            </a:pPr>
            <a:r>
              <a:rPr lang="en-US" sz="9870">
                <a:solidFill>
                  <a:srgbClr val="FFFFFF"/>
                </a:solidFill>
                <a:latin typeface="Anton"/>
              </a:rPr>
              <a:t>REFERENCES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747027"/>
            <a:ext cx="16230600" cy="493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8626" lvl="1" indent="-234313">
              <a:lnSpc>
                <a:spcPts val="3038"/>
              </a:lnSpc>
              <a:buFont typeface="Arial"/>
              <a:buChar char="•"/>
            </a:pPr>
            <a:r>
              <a:rPr lang="en-US" sz="2170">
                <a:solidFill>
                  <a:srgbClr val="FFFFFF"/>
                </a:solidFill>
                <a:latin typeface="Open Sans"/>
              </a:rPr>
              <a:t>https://www.theverge.com/2022/1/20/22892939/music-streaming-services-market-share-q2-2021-spotify-apple-amazon-tencent-youtube</a:t>
            </a:r>
          </a:p>
          <a:p>
            <a:pPr marL="468626" lvl="1" indent="-234313">
              <a:lnSpc>
                <a:spcPts val="3038"/>
              </a:lnSpc>
              <a:buFont typeface="Arial"/>
              <a:buChar char="•"/>
            </a:pPr>
            <a:r>
              <a:rPr lang="en-US" sz="2170">
                <a:solidFill>
                  <a:srgbClr val="FFFFFF"/>
                </a:solidFill>
                <a:latin typeface="Open Sans"/>
              </a:rPr>
              <a:t>https://music.youtube.com/music_premium</a:t>
            </a:r>
          </a:p>
          <a:p>
            <a:pPr marL="468626" lvl="1" indent="-234313">
              <a:lnSpc>
                <a:spcPts val="3038"/>
              </a:lnSpc>
              <a:buFont typeface="Arial"/>
              <a:buChar char="•"/>
            </a:pPr>
            <a:r>
              <a:rPr lang="en-US" sz="2170">
                <a:solidFill>
                  <a:srgbClr val="FFFFFF"/>
                </a:solidFill>
                <a:latin typeface="Open Sans"/>
              </a:rPr>
              <a:t>https://musically.com/2022/02/03/spotify-apple-how-many-users-big-music-streaming-services/#:~:text=Apple%20Music%3A%2060m%20subscribers%20(but,for%20an%20Apple%20Music%20subscription.</a:t>
            </a:r>
          </a:p>
          <a:p>
            <a:pPr marL="468626" lvl="1" indent="-234313">
              <a:lnSpc>
                <a:spcPts val="3038"/>
              </a:lnSpc>
              <a:buFont typeface="Arial"/>
              <a:buChar char="•"/>
            </a:pPr>
            <a:r>
              <a:rPr lang="en-US" sz="2170">
                <a:solidFill>
                  <a:srgbClr val="FFFFFF"/>
                </a:solidFill>
                <a:latin typeface="Open Sans"/>
              </a:rPr>
              <a:t>https://www.spotify.com/ca-en/premium/</a:t>
            </a:r>
          </a:p>
          <a:p>
            <a:pPr marL="468626" lvl="1" indent="-234313">
              <a:lnSpc>
                <a:spcPts val="3038"/>
              </a:lnSpc>
              <a:buFont typeface="Arial"/>
              <a:buChar char="•"/>
            </a:pPr>
            <a:r>
              <a:rPr lang="en-US" sz="2170">
                <a:solidFill>
                  <a:srgbClr val="FFFFFF"/>
                </a:solidFill>
                <a:latin typeface="Open Sans"/>
              </a:rPr>
              <a:t>https://www.statista.com/statistics/244995/number-of-paying-spotify-subscribers/</a:t>
            </a:r>
          </a:p>
          <a:p>
            <a:pPr marL="468626" lvl="1" indent="-234313">
              <a:lnSpc>
                <a:spcPts val="3038"/>
              </a:lnSpc>
              <a:buFont typeface="Arial"/>
              <a:buChar char="•"/>
            </a:pPr>
            <a:r>
              <a:rPr lang="en-US" sz="2170">
                <a:solidFill>
                  <a:srgbClr val="FFFFFF"/>
                </a:solidFill>
                <a:latin typeface="Open Sans"/>
              </a:rPr>
              <a:t>https://www.fool.com/investing/general/2013/11/30/3-things-you-didnt-know-about-pandora-media.aspx</a:t>
            </a:r>
          </a:p>
          <a:p>
            <a:pPr marL="468626" lvl="1" indent="-234313">
              <a:lnSpc>
                <a:spcPts val="3038"/>
              </a:lnSpc>
              <a:buFont typeface="Arial"/>
              <a:buChar char="•"/>
            </a:pPr>
            <a:r>
              <a:rPr lang="en-US" sz="2170">
                <a:solidFill>
                  <a:srgbClr val="FFFFFF"/>
                </a:solidFill>
                <a:latin typeface="Open Sans"/>
              </a:rPr>
              <a:t>https://www.youtube.com/watch?v=oC3LMcbAOT8</a:t>
            </a:r>
          </a:p>
          <a:p>
            <a:pPr marL="468626" lvl="1" indent="-234313">
              <a:lnSpc>
                <a:spcPts val="3038"/>
              </a:lnSpc>
              <a:buFont typeface="Arial"/>
              <a:buChar char="•"/>
            </a:pPr>
            <a:r>
              <a:rPr lang="en-US" sz="2170">
                <a:solidFill>
                  <a:srgbClr val="FFFFFF"/>
                </a:solidFill>
                <a:latin typeface="Open Sans"/>
              </a:rPr>
              <a:t>https://blog.pandora.com/us/back-at-the-helm/</a:t>
            </a:r>
          </a:p>
          <a:p>
            <a:pPr marL="468626" lvl="1" indent="-234313">
              <a:lnSpc>
                <a:spcPts val="3038"/>
              </a:lnSpc>
              <a:buFont typeface="Arial"/>
              <a:buChar char="•"/>
            </a:pPr>
            <a:r>
              <a:rPr lang="en-US" sz="2170">
                <a:solidFill>
                  <a:srgbClr val="FFFFFF"/>
                </a:solidFill>
                <a:latin typeface="Open Sans"/>
              </a:rPr>
              <a:t>https://www.theverge.com/2017/3/13/14889122/pandora-premium-music-streaming-service-preview-interview</a:t>
            </a:r>
          </a:p>
          <a:p>
            <a:pPr marL="468626" lvl="1" indent="-234313">
              <a:lnSpc>
                <a:spcPts val="3038"/>
              </a:lnSpc>
              <a:buFont typeface="Arial"/>
              <a:buChar char="•"/>
            </a:pPr>
            <a:r>
              <a:rPr lang="en-US" sz="2170">
                <a:solidFill>
                  <a:srgbClr val="FFFFFF"/>
                </a:solidFill>
                <a:latin typeface="Open Sans"/>
              </a:rPr>
              <a:t>https://www.fuelrewards.com/fuelrewards/pandora</a:t>
            </a:r>
          </a:p>
          <a:p>
            <a:pPr marL="468626" lvl="1" indent="-234313">
              <a:lnSpc>
                <a:spcPts val="3038"/>
              </a:lnSpc>
              <a:buFont typeface="Arial"/>
              <a:buChar char="•"/>
            </a:pPr>
            <a:r>
              <a:rPr lang="en-US" sz="2170">
                <a:solidFill>
                  <a:srgbClr val="FFFFFF"/>
                </a:solidFill>
                <a:latin typeface="Open Sans"/>
              </a:rPr>
              <a:t>https://www.t-mobile.com/news/offers/first-of-its-kind-pandora-experience-gives-t-mobile-customers-exclusive-benefits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0"/>
            <a:ext cx="18288000" cy="5143500"/>
            <a:chOff x="0" y="0"/>
            <a:chExt cx="5960393" cy="16763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60393" cy="1676361"/>
            </a:xfrm>
            <a:custGeom>
              <a:avLst/>
              <a:gdLst/>
              <a:ahLst/>
              <a:cxnLst/>
              <a:rect l="l" t="t" r="r" b="b"/>
              <a:pathLst>
                <a:path w="5960393" h="1676361">
                  <a:moveTo>
                    <a:pt x="2980197" y="1676361"/>
                  </a:moveTo>
                  <a:lnTo>
                    <a:pt x="0" y="625998"/>
                  </a:lnTo>
                  <a:cubicBezTo>
                    <a:pt x="0" y="417332"/>
                    <a:pt x="0" y="208666"/>
                    <a:pt x="0" y="0"/>
                  </a:cubicBezTo>
                  <a:cubicBezTo>
                    <a:pt x="1986798" y="0"/>
                    <a:pt x="3973595" y="0"/>
                    <a:pt x="5960393" y="0"/>
                  </a:cubicBezTo>
                  <a:cubicBezTo>
                    <a:pt x="5960393" y="208666"/>
                    <a:pt x="5960393" y="417332"/>
                    <a:pt x="5960393" y="625998"/>
                  </a:cubicBezTo>
                  <a:cubicBezTo>
                    <a:pt x="4966994" y="976119"/>
                    <a:pt x="3973595" y="1326240"/>
                    <a:pt x="2980197" y="1676361"/>
                  </a:cubicBezTo>
                  <a:close/>
                </a:path>
              </a:pathLst>
            </a:custGeom>
            <a:solidFill>
              <a:srgbClr val="1C1C1E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960393" cy="1676361"/>
            </a:xfrm>
            <a:custGeom>
              <a:avLst/>
              <a:gdLst/>
              <a:ahLst/>
              <a:cxnLst/>
              <a:rect l="l" t="t" r="r" b="b"/>
              <a:pathLst>
                <a:path w="5960393" h="1676361">
                  <a:moveTo>
                    <a:pt x="2980197" y="1676361"/>
                  </a:moveTo>
                  <a:lnTo>
                    <a:pt x="0" y="625998"/>
                  </a:lnTo>
                  <a:cubicBezTo>
                    <a:pt x="0" y="417332"/>
                    <a:pt x="0" y="208666"/>
                    <a:pt x="0" y="0"/>
                  </a:cubicBezTo>
                  <a:cubicBezTo>
                    <a:pt x="1986798" y="0"/>
                    <a:pt x="3973595" y="0"/>
                    <a:pt x="5960393" y="0"/>
                  </a:cubicBezTo>
                  <a:cubicBezTo>
                    <a:pt x="5960393" y="208666"/>
                    <a:pt x="5960393" y="417332"/>
                    <a:pt x="5960393" y="625998"/>
                  </a:cubicBezTo>
                  <a:cubicBezTo>
                    <a:pt x="4966994" y="976119"/>
                    <a:pt x="3973595" y="1326240"/>
                    <a:pt x="2980197" y="1676361"/>
                  </a:cubicBezTo>
                  <a:close/>
                </a:path>
              </a:pathLst>
            </a:custGeom>
            <a:blipFill>
              <a:blip r:embed="rId4"/>
              <a:stretch>
                <a:fillRect t="-16816" b="-120072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238305" y="3702757"/>
            <a:ext cx="5180322" cy="1700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22"/>
              </a:lnSpc>
              <a:spcBef>
                <a:spcPct val="0"/>
              </a:spcBef>
            </a:pPr>
            <a:r>
              <a:rPr lang="en-US" sz="9944" dirty="0">
                <a:solidFill>
                  <a:srgbClr val="EB19E7"/>
                </a:solidFill>
                <a:latin typeface="Anton"/>
              </a:rPr>
              <a:t>FUN FACTS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8305" y="5346125"/>
            <a:ext cx="16679167" cy="53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883" lvl="1" indent="-346941">
              <a:lnSpc>
                <a:spcPts val="4499"/>
              </a:lnSpc>
              <a:buFont typeface="Arial"/>
              <a:buChar char="•"/>
            </a:pPr>
            <a:r>
              <a:rPr lang="en-US" sz="3213">
                <a:solidFill>
                  <a:srgbClr val="FFFFFF"/>
                </a:solidFill>
                <a:latin typeface="Open Sans Light"/>
              </a:rPr>
              <a:t>Pandora uses over 450 attributes to predict the next song you might like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8305" y="9393795"/>
            <a:ext cx="16679167" cy="53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883" lvl="1" indent="-346941">
              <a:lnSpc>
                <a:spcPts val="4499"/>
              </a:lnSpc>
              <a:buFont typeface="Arial"/>
              <a:buChar char="•"/>
            </a:pPr>
            <a:r>
              <a:rPr lang="en-US" sz="3213">
                <a:solidFill>
                  <a:srgbClr val="FFFFFF"/>
                </a:solidFill>
                <a:latin typeface="Open Sans Light"/>
              </a:rPr>
              <a:t>Pandora is used by 25% of the United States music streamers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8304" y="8158833"/>
            <a:ext cx="17667179" cy="109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883" lvl="1" indent="-346941">
              <a:lnSpc>
                <a:spcPts val="4499"/>
              </a:lnSpc>
              <a:buFont typeface="Arial"/>
              <a:buChar char="•"/>
            </a:pPr>
            <a:r>
              <a:rPr lang="en-US" sz="3213">
                <a:solidFill>
                  <a:srgbClr val="FFFFFF"/>
                </a:solidFill>
                <a:latin typeface="Open Sans Light"/>
              </a:rPr>
              <a:t>When the Pandora app launch in the iPhone App Store in 2008, growth virtually doubled overnight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8305" y="6828457"/>
            <a:ext cx="16679167" cy="53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883" lvl="1" indent="-346941">
              <a:lnSpc>
                <a:spcPts val="4499"/>
              </a:lnSpc>
              <a:buFont typeface="Arial"/>
              <a:buChar char="•"/>
            </a:pPr>
            <a:r>
              <a:rPr lang="en-US" sz="3213">
                <a:solidFill>
                  <a:srgbClr val="FFFFFF"/>
                </a:solidFill>
                <a:latin typeface="Open Sans Light"/>
              </a:rPr>
              <a:t>Pandora had no marketing budget in the first 5 years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8304" y="7477045"/>
            <a:ext cx="17811391" cy="53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883" lvl="1" indent="-346941">
              <a:lnSpc>
                <a:spcPts val="4499"/>
              </a:lnSpc>
              <a:buFont typeface="Arial"/>
              <a:buChar char="•"/>
            </a:pPr>
            <a:r>
              <a:rPr lang="en-US" sz="3213">
                <a:solidFill>
                  <a:srgbClr val="FFFFFF"/>
                </a:solidFill>
                <a:latin typeface="Open Sans Light"/>
              </a:rPr>
              <a:t>Pandora is the largest ad-supported audio entertainment streaming service in the US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8305" y="6059692"/>
            <a:ext cx="16679167" cy="53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883" lvl="1" indent="-346941">
              <a:lnSpc>
                <a:spcPts val="4499"/>
              </a:lnSpc>
              <a:buFont typeface="Arial"/>
              <a:buChar char="•"/>
            </a:pPr>
            <a:r>
              <a:rPr lang="en-US" sz="3213">
                <a:solidFill>
                  <a:srgbClr val="FFFFFF"/>
                </a:solidFill>
                <a:latin typeface="Open Sans Light"/>
              </a:rPr>
              <a:t>Pandora has integrations with over 2,000 connected products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25611" y="536363"/>
            <a:ext cx="13836777" cy="26116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09234" y="838200"/>
            <a:ext cx="14269532" cy="1692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18"/>
              </a:lnSpc>
              <a:spcBef>
                <a:spcPct val="0"/>
              </a:spcBef>
            </a:pPr>
            <a:r>
              <a:rPr lang="en-US" sz="9870" dirty="0">
                <a:solidFill>
                  <a:srgbClr val="FFFFFF"/>
                </a:solidFill>
                <a:latin typeface="Anton"/>
              </a:rPr>
              <a:t>EXECUTIVE SUMMARY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10111" y="3717711"/>
            <a:ext cx="15067778" cy="468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Pandora was founded in early 2000s with a </a:t>
            </a:r>
            <a:r>
              <a:rPr lang="en-US" sz="2999">
                <a:solidFill>
                  <a:srgbClr val="FFFFFF"/>
                </a:solidFill>
                <a:latin typeface="Open Sans Italics"/>
              </a:rPr>
              <a:t>Unique Selling Point</a:t>
            </a:r>
            <a:r>
              <a:rPr lang="en-US" sz="2999">
                <a:solidFill>
                  <a:srgbClr val="FFFFFF"/>
                </a:solidFill>
                <a:latin typeface="Open Sans"/>
              </a:rPr>
              <a:t> of music discovery</a:t>
            </a: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Revenue climbed steadily until 2020, but profits were negative</a:t>
            </a: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Joined streaming game late, falling behind main competitors</a:t>
            </a: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Became a reactor in the music market, no longer holding power or high market share after losing Unique Selling Point</a:t>
            </a: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Stagnant subscribers leads Pandora to focus on advertising revenue</a:t>
            </a:r>
          </a:p>
          <a:p>
            <a:pPr marL="647692" lvl="1" indent="-323846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Recommend international expansion, lower streaming prices, and social features to expand audience and number of subscribers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6549509"/>
            <a:ext cx="1357070" cy="16012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30930" y="6549509"/>
            <a:ext cx="1357070" cy="160126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1442095" y="2253788"/>
            <a:ext cx="10287000" cy="577942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402958"/>
            <a:ext cx="7517333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B19E7"/>
                </a:solidFill>
                <a:latin typeface="Anton"/>
              </a:rPr>
              <a:t>SHORT VIDEO</a:t>
            </a:r>
          </a:p>
        </p:txBody>
      </p:sp>
      <p:pic>
        <p:nvPicPr>
          <p:cNvPr id="5" name="Picture 5"/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217095" y="2007824"/>
            <a:ext cx="13853810" cy="779276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437256" y="479158"/>
            <a:ext cx="7148339" cy="398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5"/>
              </a:lnSpc>
            </a:pPr>
            <a:r>
              <a:rPr lang="en-US" sz="2303" u="sng">
                <a:solidFill>
                  <a:srgbClr val="FFFFFF"/>
                </a:solidFill>
                <a:latin typeface="Open Sans Light"/>
              </a:rPr>
              <a:t>https://www.youtube.com/watch?v=oC3LMcbAOT8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21954" y="3052416"/>
            <a:ext cx="3955887" cy="4567998"/>
            <a:chOff x="0" y="0"/>
            <a:chExt cx="54991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4"/>
              <a:stretch>
                <a:fillRect l="-27657" r="-27657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4331989" y="1070216"/>
            <a:ext cx="9624021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B19E7"/>
                </a:solidFill>
                <a:latin typeface="Anton"/>
              </a:rPr>
              <a:t>HISTORY &amp; TIMELINE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00649" y="904337"/>
            <a:ext cx="1144256" cy="13501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956011" y="904337"/>
            <a:ext cx="1144256" cy="1350155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827076" y="3052416"/>
            <a:ext cx="3955887" cy="4567998"/>
            <a:chOff x="0" y="0"/>
            <a:chExt cx="54991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7"/>
              <a:stretch>
                <a:fillRect l="-52643" r="-52643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463948" y="3052416"/>
            <a:ext cx="3955887" cy="4567998"/>
            <a:chOff x="0" y="0"/>
            <a:chExt cx="54991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8"/>
              <a:stretch>
                <a:fillRect l="-7736" r="-7736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932194" y="3052416"/>
            <a:ext cx="3955887" cy="4567998"/>
            <a:chOff x="0" y="0"/>
            <a:chExt cx="54991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9"/>
              <a:stretch>
                <a:fillRect l="-20472" r="-20472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66057" y="8020374"/>
            <a:ext cx="4267681" cy="172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9"/>
              </a:lnSpc>
            </a:pPr>
            <a:r>
              <a:rPr lang="en-US" sz="3313">
                <a:solidFill>
                  <a:srgbClr val="EB19E7"/>
                </a:solidFill>
                <a:latin typeface="Arimo Bold"/>
              </a:rPr>
              <a:t>2000</a:t>
            </a:r>
          </a:p>
          <a:p>
            <a:pPr algn="ctr">
              <a:lnSpc>
                <a:spcPts val="4639"/>
              </a:lnSpc>
              <a:spcBef>
                <a:spcPct val="0"/>
              </a:spcBef>
            </a:pPr>
            <a:r>
              <a:rPr lang="en-US" sz="3313">
                <a:solidFill>
                  <a:srgbClr val="FFFFFF"/>
                </a:solidFill>
                <a:latin typeface="Open Sans Light Bold"/>
              </a:rPr>
              <a:t>Founded as "Music Genome Project"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71178" y="8020374"/>
            <a:ext cx="4267681" cy="172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9"/>
              </a:lnSpc>
            </a:pPr>
            <a:r>
              <a:rPr lang="en-US" sz="3313">
                <a:solidFill>
                  <a:srgbClr val="EB19E7"/>
                </a:solidFill>
                <a:latin typeface="Arimo Bold"/>
              </a:rPr>
              <a:t>2001</a:t>
            </a:r>
          </a:p>
          <a:p>
            <a:pPr algn="ctr">
              <a:lnSpc>
                <a:spcPts val="4639"/>
              </a:lnSpc>
              <a:spcBef>
                <a:spcPct val="0"/>
              </a:spcBef>
            </a:pPr>
            <a:r>
              <a:rPr lang="en-US" sz="3313">
                <a:solidFill>
                  <a:srgbClr val="FFFFFF"/>
                </a:solidFill>
                <a:latin typeface="Open Sans Light Bold"/>
              </a:rPr>
              <a:t>Ran out of funding, employee lawsuit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08051" y="8020374"/>
            <a:ext cx="4267681" cy="172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9"/>
              </a:lnSpc>
            </a:pPr>
            <a:r>
              <a:rPr lang="en-US" sz="3313">
                <a:solidFill>
                  <a:srgbClr val="EB19E7"/>
                </a:solidFill>
                <a:latin typeface="Arimo Bold"/>
              </a:rPr>
              <a:t>2005</a:t>
            </a:r>
          </a:p>
          <a:p>
            <a:pPr algn="ctr">
              <a:lnSpc>
                <a:spcPts val="4639"/>
              </a:lnSpc>
              <a:spcBef>
                <a:spcPct val="0"/>
              </a:spcBef>
            </a:pPr>
            <a:r>
              <a:rPr lang="en-US" sz="3313">
                <a:solidFill>
                  <a:srgbClr val="FFFFFF"/>
                </a:solidFill>
                <a:latin typeface="Open Sans Light Bold"/>
              </a:rPr>
              <a:t>Changed company name to Pandora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76297" y="8020374"/>
            <a:ext cx="4267681" cy="172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9"/>
              </a:lnSpc>
            </a:pPr>
            <a:r>
              <a:rPr lang="en-US" sz="3313">
                <a:solidFill>
                  <a:srgbClr val="EB19E7"/>
                </a:solidFill>
                <a:latin typeface="Arimo Bold"/>
              </a:rPr>
              <a:t>2011</a:t>
            </a:r>
          </a:p>
          <a:p>
            <a:pPr algn="ctr">
              <a:lnSpc>
                <a:spcPts val="4639"/>
              </a:lnSpc>
              <a:spcBef>
                <a:spcPct val="0"/>
              </a:spcBef>
            </a:pPr>
            <a:r>
              <a:rPr lang="en-US" sz="3313">
                <a:solidFill>
                  <a:srgbClr val="FFFFFF"/>
                </a:solidFill>
                <a:latin typeface="Open Sans Light Bold"/>
              </a:rPr>
              <a:t>Pandora goes public on NYSE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54890" y="3052416"/>
            <a:ext cx="3955887" cy="4567998"/>
            <a:chOff x="0" y="0"/>
            <a:chExt cx="54991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4"/>
              <a:stretch>
                <a:fillRect l="-11221" t="-3505" r="-11411" b="-502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4331989" y="1070216"/>
            <a:ext cx="9624021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B19E7"/>
                </a:solidFill>
                <a:latin typeface="Anton"/>
              </a:rPr>
              <a:t>HISTORY &amp; TIMELINE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00649" y="904337"/>
            <a:ext cx="1144256" cy="13501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956011" y="904337"/>
            <a:ext cx="1144256" cy="1350155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671178" y="3052416"/>
            <a:ext cx="3955887" cy="4567998"/>
            <a:chOff x="0" y="0"/>
            <a:chExt cx="54991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7"/>
              <a:stretch>
                <a:fillRect l="-46227" r="-46227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144000" y="3052416"/>
            <a:ext cx="3955887" cy="4567998"/>
            <a:chOff x="0" y="0"/>
            <a:chExt cx="54991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8"/>
              <a:stretch>
                <a:fillRect l="-7736" r="-7736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753963" y="3052416"/>
            <a:ext cx="3955887" cy="4567998"/>
            <a:chOff x="0" y="0"/>
            <a:chExt cx="54991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9"/>
              <a:stretch>
                <a:fillRect l="-36968" r="-36968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98992" y="8020374"/>
            <a:ext cx="4267681" cy="172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9"/>
              </a:lnSpc>
            </a:pPr>
            <a:r>
              <a:rPr lang="en-US" sz="3313">
                <a:solidFill>
                  <a:srgbClr val="EB19E7"/>
                </a:solidFill>
                <a:latin typeface="Arimo Bold"/>
              </a:rPr>
              <a:t>2013</a:t>
            </a:r>
          </a:p>
          <a:p>
            <a:pPr algn="ctr">
              <a:lnSpc>
                <a:spcPts val="4639"/>
              </a:lnSpc>
              <a:spcBef>
                <a:spcPct val="0"/>
              </a:spcBef>
            </a:pPr>
            <a:r>
              <a:rPr lang="en-US" sz="3313">
                <a:solidFill>
                  <a:srgbClr val="FFFFFF"/>
                </a:solidFill>
                <a:latin typeface="Open Sans Light Bold"/>
              </a:rPr>
              <a:t>70% of all internet radio listening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15281" y="8020374"/>
            <a:ext cx="4267681" cy="172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9"/>
              </a:lnSpc>
            </a:pPr>
            <a:r>
              <a:rPr lang="en-US" sz="3313">
                <a:solidFill>
                  <a:srgbClr val="EB19E7"/>
                </a:solidFill>
                <a:latin typeface="Arimo Bold"/>
              </a:rPr>
              <a:t>2016</a:t>
            </a:r>
          </a:p>
          <a:p>
            <a:pPr algn="ctr">
              <a:lnSpc>
                <a:spcPts val="4639"/>
              </a:lnSpc>
            </a:pPr>
            <a:r>
              <a:rPr lang="en-US" sz="3313">
                <a:solidFill>
                  <a:srgbClr val="FFFFFF"/>
                </a:solidFill>
                <a:latin typeface="Open Sans Light Bold"/>
              </a:rPr>
              <a:t>Launch of </a:t>
            </a:r>
          </a:p>
          <a:p>
            <a:pPr algn="ctr">
              <a:lnSpc>
                <a:spcPts val="4639"/>
              </a:lnSpc>
              <a:spcBef>
                <a:spcPct val="0"/>
              </a:spcBef>
            </a:pPr>
            <a:r>
              <a:rPr lang="en-US" sz="3313">
                <a:solidFill>
                  <a:srgbClr val="FFFFFF"/>
                </a:solidFill>
                <a:latin typeface="Open Sans Light Bold"/>
              </a:rPr>
              <a:t>Pandora Plus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988103" y="8020374"/>
            <a:ext cx="4267681" cy="172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9"/>
              </a:lnSpc>
            </a:pPr>
            <a:r>
              <a:rPr lang="en-US" sz="3313">
                <a:solidFill>
                  <a:srgbClr val="EB19E7"/>
                </a:solidFill>
                <a:latin typeface="Arimo Bold"/>
              </a:rPr>
              <a:t>2019</a:t>
            </a:r>
          </a:p>
          <a:p>
            <a:pPr algn="ctr">
              <a:lnSpc>
                <a:spcPts val="4639"/>
              </a:lnSpc>
              <a:spcBef>
                <a:spcPct val="0"/>
              </a:spcBef>
            </a:pPr>
            <a:r>
              <a:rPr lang="en-US" sz="3313">
                <a:solidFill>
                  <a:srgbClr val="FFFFFF"/>
                </a:solidFill>
                <a:latin typeface="Open Sans Light Bold"/>
              </a:rPr>
              <a:t>Sirius XM aquistion &amp; new CEO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598066" y="8020374"/>
            <a:ext cx="4267681" cy="172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9"/>
              </a:lnSpc>
            </a:pPr>
            <a:r>
              <a:rPr lang="en-US" sz="3313">
                <a:solidFill>
                  <a:srgbClr val="EB19E7"/>
                </a:solidFill>
                <a:latin typeface="Open Sans Light Bold"/>
              </a:rPr>
              <a:t>2020</a:t>
            </a:r>
          </a:p>
          <a:p>
            <a:pPr algn="ctr">
              <a:lnSpc>
                <a:spcPts val="4639"/>
              </a:lnSpc>
              <a:spcBef>
                <a:spcPct val="0"/>
              </a:spcBef>
            </a:pPr>
            <a:r>
              <a:rPr lang="en-US" sz="3313">
                <a:solidFill>
                  <a:srgbClr val="FFFFFF"/>
                </a:solidFill>
                <a:latin typeface="Open Sans Light Bold"/>
              </a:rPr>
              <a:t>COVID-19 leads to decline in listening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622637" y="2102480"/>
            <a:ext cx="27533275" cy="51969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169690" y="3256673"/>
            <a:ext cx="1145910" cy="74138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118310" y="3180473"/>
            <a:ext cx="12051380" cy="296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2"/>
              </a:lnSpc>
              <a:spcBef>
                <a:spcPct val="0"/>
              </a:spcBef>
            </a:pPr>
            <a:r>
              <a:rPr lang="en-US" sz="4266">
                <a:solidFill>
                  <a:srgbClr val="FFFFFF"/>
                </a:solidFill>
                <a:latin typeface="Arimo Bold Italics"/>
              </a:rPr>
              <a:t>There is nothing so powerful as a team united behind a shared sense of music and passion. We remain steadily focused on making your music experience better.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1972401" y="3256673"/>
            <a:ext cx="1145910" cy="74138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261014" y="8285523"/>
            <a:ext cx="10998286" cy="97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933"/>
              </a:lnSpc>
              <a:spcBef>
                <a:spcPct val="0"/>
              </a:spcBef>
            </a:pPr>
            <a:r>
              <a:rPr lang="en-US" sz="5666">
                <a:solidFill>
                  <a:srgbClr val="EB19E7"/>
                </a:solidFill>
                <a:latin typeface="Anton Italics"/>
              </a:rPr>
              <a:t>TIM WESTERGREEN, 2016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004" b="157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200884" y="-305776"/>
            <a:ext cx="9344884" cy="5705083"/>
            <a:chOff x="0" y="0"/>
            <a:chExt cx="1160780" cy="7086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60780" cy="708660"/>
            </a:xfrm>
            <a:custGeom>
              <a:avLst/>
              <a:gdLst/>
              <a:ahLst/>
              <a:cxnLst/>
              <a:rect l="l" t="t" r="r" b="b"/>
              <a:pathLst>
                <a:path w="1160780" h="708660">
                  <a:moveTo>
                    <a:pt x="0" y="708660"/>
                  </a:moveTo>
                  <a:lnTo>
                    <a:pt x="0" y="0"/>
                  </a:lnTo>
                  <a:lnTo>
                    <a:pt x="1160780" y="0"/>
                  </a:lnTo>
                  <a:lnTo>
                    <a:pt x="925830" y="708660"/>
                  </a:lnTo>
                  <a:lnTo>
                    <a:pt x="0" y="708660"/>
                  </a:lnTo>
                  <a:close/>
                </a:path>
              </a:pathLst>
            </a:custGeom>
            <a:blipFill>
              <a:blip r:embed="rId3"/>
              <a:stretch>
                <a:fillRect t="-4360" b="-4360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87534" y="2267364"/>
            <a:ext cx="748167" cy="882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4617" y="6927209"/>
            <a:ext cx="748167" cy="88279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011901" y="2143539"/>
            <a:ext cx="7247399" cy="242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EB19E7"/>
                </a:solidFill>
                <a:latin typeface="Anton"/>
              </a:rPr>
              <a:t>CURRENT MARKETING SITUATION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80695" y="5935037"/>
            <a:ext cx="15761845" cy="343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2" lvl="1" indent="-313051">
              <a:lnSpc>
                <a:spcPts val="455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Open Sans"/>
              </a:rPr>
              <a:t>Pandora chose to focus on their fremium market, bringing in revenue from advertisements rather than subscriptions</a:t>
            </a:r>
          </a:p>
          <a:p>
            <a:pPr marL="626102" lvl="1" indent="-313051">
              <a:lnSpc>
                <a:spcPts val="455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Open Sans"/>
              </a:rPr>
              <a:t>Allows users to listen to ads to unlock the premium listening services</a:t>
            </a:r>
          </a:p>
          <a:p>
            <a:pPr marL="626102" lvl="1" indent="-313051">
              <a:lnSpc>
                <a:spcPts val="455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Open Sans"/>
              </a:rPr>
              <a:t>Added podcasts to allow users to discover new podcasts as they would music</a:t>
            </a:r>
          </a:p>
          <a:p>
            <a:pPr marL="626102" lvl="1" indent="-313051">
              <a:lnSpc>
                <a:spcPts val="484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Open Sans"/>
              </a:rPr>
              <a:t>Added Stories which shares insights about song lyrics from artists</a:t>
            </a:r>
          </a:p>
          <a:p>
            <a:pPr marL="626102" lvl="1" indent="-313051">
              <a:lnSpc>
                <a:spcPts val="455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Open Sans"/>
              </a:rPr>
              <a:t>Trying to keep up with Spotify with the addition of these features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46211" y="4646930"/>
            <a:ext cx="10007156" cy="11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2" lvl="1" indent="-313051">
              <a:lnSpc>
                <a:spcPts val="484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Open Sans"/>
              </a:rPr>
              <a:t>Increasing marketing dollars spent</a:t>
            </a:r>
          </a:p>
          <a:p>
            <a:pPr marL="626102" lvl="1" indent="-313051">
              <a:lnSpc>
                <a:spcPts val="484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Open Sans"/>
              </a:rPr>
              <a:t>Attract customers with low cost listening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1722</Words>
  <Application>Microsoft Office PowerPoint</Application>
  <PresentationFormat>Custom</PresentationFormat>
  <Paragraphs>320</Paragraphs>
  <Slides>27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Arimo</vt:lpstr>
      <vt:lpstr>Arimo Bold Italics</vt:lpstr>
      <vt:lpstr>Open Sans Italics</vt:lpstr>
      <vt:lpstr>Anton Italics</vt:lpstr>
      <vt:lpstr>Calibri</vt:lpstr>
      <vt:lpstr>Arimo Bold</vt:lpstr>
      <vt:lpstr>Open Sans</vt:lpstr>
      <vt:lpstr>Open Sans Bold</vt:lpstr>
      <vt:lpstr>Open Sans Light</vt:lpstr>
      <vt:lpstr>Arimo Italics</vt:lpstr>
      <vt:lpstr>Arial</vt:lpstr>
      <vt:lpstr>Anton</vt:lpstr>
      <vt:lpstr>Open Sans Bold Italics</vt:lpstr>
      <vt:lpstr>Open Sans Light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Pandora Presentation</dc:title>
  <cp:lastModifiedBy>Jane Kobylinski</cp:lastModifiedBy>
  <cp:revision>2</cp:revision>
  <dcterms:created xsi:type="dcterms:W3CDTF">2006-08-16T00:00:00Z</dcterms:created>
  <dcterms:modified xsi:type="dcterms:W3CDTF">2022-04-18T23:38:49Z</dcterms:modified>
  <dc:identifier>DAE9oq9Tifw</dc:identifier>
</cp:coreProperties>
</file>