
<file path=[Content_Types].xml><?xml version="1.0" encoding="utf-8"?>
<Types xmlns="http://schemas.openxmlformats.org/package/2006/content-types">
  <Default Extension="xml" ContentType="application/xml"/>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431"/>
    <p:restoredTop sz="94643"/>
  </p:normalViewPr>
  <p:slideViewPr>
    <p:cSldViewPr snapToGrid="0" snapToObjects="1">
      <p:cViewPr varScale="1">
        <p:scale>
          <a:sx n="102" d="100"/>
          <a:sy n="102" d="100"/>
        </p:scale>
        <p:origin x="184"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notesMaster" Target="notesMasters/notes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65465475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175"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8" name="Shape 148"/>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b="0" i="0" u="none" strike="noStrike" cap="none"/>
          </a:p>
        </p:txBody>
      </p:sp>
    </p:spTree>
    <p:extLst>
      <p:ext uri="{BB962C8B-B14F-4D97-AF65-F5344CB8AC3E}">
        <p14:creationId xmlns:p14="http://schemas.microsoft.com/office/powerpoint/2010/main" val="20166382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Shape 2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4" name="Shape 244"/>
          <p:cNvSpPr txBox="1">
            <a:spLocks noGrp="1"/>
          </p:cNvSpPr>
          <p:nvPr>
            <p:ph type="body" idx="1"/>
          </p:nvPr>
        </p:nvSpPr>
        <p:spPr>
          <a:xfrm>
            <a:off x="685800" y="4343400"/>
            <a:ext cx="5486399"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b="0" i="0" u="none" strike="noStrike" cap="none"/>
          </a:p>
        </p:txBody>
      </p:sp>
    </p:spTree>
    <p:extLst>
      <p:ext uri="{BB962C8B-B14F-4D97-AF65-F5344CB8AC3E}">
        <p14:creationId xmlns:p14="http://schemas.microsoft.com/office/powerpoint/2010/main" val="18787119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Shape 2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9" name="Shape 24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a:p>
        </p:txBody>
      </p:sp>
    </p:spTree>
    <p:extLst>
      <p:ext uri="{BB962C8B-B14F-4D97-AF65-F5344CB8AC3E}">
        <p14:creationId xmlns:p14="http://schemas.microsoft.com/office/powerpoint/2010/main" val="10285192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Shape 2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57" name="Shape 25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r>
              <a:rPr lang="en-GB" sz="1100" dirty="0">
                <a:solidFill>
                  <a:srgbClr val="FF0000"/>
                </a:solidFill>
              </a:rPr>
              <a:t>IMPORTANT NOTES:</a:t>
            </a:r>
            <a:endParaRPr sz="1100" dirty="0">
              <a:solidFill>
                <a:srgbClr val="FF0000"/>
              </a:solidFill>
            </a:endParaRPr>
          </a:p>
          <a:p>
            <a:pPr marL="457200" marR="0" lvl="0" indent="-298450" algn="l" rtl="0">
              <a:spcBef>
                <a:spcPts val="0"/>
              </a:spcBef>
              <a:spcAft>
                <a:spcPts val="0"/>
              </a:spcAft>
              <a:buSzPts val="1100"/>
              <a:buChar char="-"/>
            </a:pPr>
            <a:r>
              <a:rPr lang="en-GB" sz="1100" dirty="0"/>
              <a:t>Please declare and clarify that our project sponsor is Dean’s office and We are </a:t>
            </a:r>
            <a:r>
              <a:rPr lang="en-GB" sz="1100" dirty="0" err="1"/>
              <a:t>gonna</a:t>
            </a:r>
            <a:r>
              <a:rPr lang="en-GB" sz="1100" dirty="0"/>
              <a:t> provide solution in focus of Dean’s office. In other words, we are NOT giving any course scheduling process improvement from the perspective of Department and Student</a:t>
            </a:r>
            <a:endParaRPr sz="1100" dirty="0"/>
          </a:p>
          <a:p>
            <a:pPr marL="0" marR="0" lvl="0" indent="0" algn="l" rtl="0">
              <a:spcBef>
                <a:spcPts val="0"/>
              </a:spcBef>
              <a:spcAft>
                <a:spcPts val="0"/>
              </a:spcAft>
              <a:buFont typeface="Arial"/>
              <a:buNone/>
            </a:pPr>
            <a:endParaRPr sz="1100" dirty="0"/>
          </a:p>
          <a:p>
            <a:pPr marL="0" marR="0" lvl="0" indent="0" algn="l" rtl="0">
              <a:spcBef>
                <a:spcPts val="0"/>
              </a:spcBef>
              <a:spcAft>
                <a:spcPts val="0"/>
              </a:spcAft>
              <a:buFont typeface="Arial"/>
              <a:buNone/>
            </a:pPr>
            <a:r>
              <a:rPr lang="en-GB" sz="1100" dirty="0"/>
              <a:t>Explanation:</a:t>
            </a:r>
            <a:endParaRPr sz="1100" dirty="0"/>
          </a:p>
          <a:p>
            <a:pPr marL="457200" marR="0" lvl="0" indent="-298450" algn="l" rtl="0">
              <a:spcBef>
                <a:spcPts val="0"/>
              </a:spcBef>
              <a:spcAft>
                <a:spcPts val="0"/>
              </a:spcAft>
              <a:buSzPts val="1100"/>
              <a:buChar char="-"/>
            </a:pPr>
            <a:r>
              <a:rPr lang="en-GB" sz="1100" dirty="0"/>
              <a:t>Simple and brief explanation of project overview including project scope and scope exclusion</a:t>
            </a:r>
            <a:endParaRPr sz="1100" dirty="0"/>
          </a:p>
        </p:txBody>
      </p:sp>
    </p:spTree>
    <p:extLst>
      <p:ext uri="{BB962C8B-B14F-4D97-AF65-F5344CB8AC3E}">
        <p14:creationId xmlns:p14="http://schemas.microsoft.com/office/powerpoint/2010/main" val="4099110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67" name="Shape 26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rgbClr val="FF0000"/>
              </a:solidFill>
            </a:endParaRPr>
          </a:p>
          <a:p>
            <a:pPr marL="457200" lvl="0" indent="-298450" rtl="0">
              <a:spcBef>
                <a:spcPts val="0"/>
              </a:spcBef>
              <a:spcAft>
                <a:spcPts val="0"/>
              </a:spcAft>
              <a:buClr>
                <a:schemeClr val="dk1"/>
              </a:buClr>
              <a:buSzPts val="1100"/>
              <a:buChar char="-"/>
            </a:pPr>
            <a:r>
              <a:rPr lang="en-GB" sz="1100">
                <a:solidFill>
                  <a:schemeClr val="dk1"/>
                </a:solidFill>
              </a:rPr>
              <a:t>Current course scheduling process </a:t>
            </a:r>
            <a:r>
              <a:rPr lang="en-GB" sz="1100">
                <a:solidFill>
                  <a:srgbClr val="FF0000"/>
                </a:solidFill>
              </a:rPr>
              <a:t>issue</a:t>
            </a:r>
            <a:r>
              <a:rPr lang="en-GB" sz="1100">
                <a:solidFill>
                  <a:schemeClr val="dk1"/>
                </a:solidFill>
              </a:rPr>
              <a:t> is the concentration of workload for Dean’s office right before the student registration (in this chart, it’s January - March). Communication iteration for course adjustment with Departments takes lots of time and lessens efficiency of daily tasks. Also, this cause the difficulty in assigning faculty because of the short time period before the next semester. </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Please inform audient that due to the inefficiency of the overall process structure and communication iteration process right before the semester decrease the efficiency of workload. As well, it reduces the accuracy of course scheduling before the semester.</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Also, emphasize that currently Dean’s office’s system only utilizes the historical student data to predict the student demand. - this is also the </a:t>
            </a:r>
            <a:r>
              <a:rPr lang="en-GB" sz="1100">
                <a:solidFill>
                  <a:srgbClr val="FF0000"/>
                </a:solidFill>
              </a:rPr>
              <a:t>issue </a:t>
            </a:r>
            <a:r>
              <a:rPr lang="en-GB" sz="1100"/>
              <a:t>because the number of students is increasing and only historical data analysis cannot include this aspect, which causes the inaccuracy of course &amp; section planning.</a:t>
            </a:r>
            <a:endParaRPr sz="1100"/>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Even though current course &amp; section planning is 99.9% accurate to predict student demand, the rest 1% cost Dean’s office &amp; Department in terms of last-minutes course adjustment &amp; faculty hiring. Also, looking at the process as a whole, it is not efficient to do the repetitive communication with departments to adjust the course &amp; sections offers. </a:t>
            </a:r>
            <a:endParaRPr sz="1100">
              <a:solidFill>
                <a:schemeClr val="dk1"/>
              </a:solidFill>
            </a:endParaRPr>
          </a:p>
        </p:txBody>
      </p:sp>
    </p:spTree>
    <p:extLst>
      <p:ext uri="{BB962C8B-B14F-4D97-AF65-F5344CB8AC3E}">
        <p14:creationId xmlns:p14="http://schemas.microsoft.com/office/powerpoint/2010/main" val="886506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5"/>
        <p:cNvGrpSpPr/>
        <p:nvPr/>
      </p:nvGrpSpPr>
      <p:grpSpPr>
        <a:xfrm>
          <a:off x="0" y="0"/>
          <a:ext cx="0" cy="0"/>
          <a:chOff x="0" y="0"/>
          <a:chExt cx="0" cy="0"/>
        </a:xfrm>
      </p:grpSpPr>
      <p:sp>
        <p:nvSpPr>
          <p:cNvPr id="276" name="Shape 2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77" name="Shape 27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rgbClr val="FF0000"/>
              </a:solidFill>
            </a:endParaRPr>
          </a:p>
          <a:p>
            <a:pPr marL="457200" lvl="0" indent="-298450" rtl="0">
              <a:spcBef>
                <a:spcPts val="0"/>
              </a:spcBef>
              <a:spcAft>
                <a:spcPts val="0"/>
              </a:spcAft>
              <a:buClr>
                <a:schemeClr val="dk1"/>
              </a:buClr>
              <a:buSzPts val="1100"/>
              <a:buChar char="-"/>
            </a:pPr>
            <a:r>
              <a:rPr lang="en-GB" sz="1100">
                <a:solidFill>
                  <a:srgbClr val="FF0000"/>
                </a:solidFill>
              </a:rPr>
              <a:t>Issue</a:t>
            </a:r>
            <a:r>
              <a:rPr lang="en-GB" sz="1100">
                <a:solidFill>
                  <a:schemeClr val="dk1"/>
                </a:solidFill>
              </a:rPr>
              <a:t>: Dean’s office faces the needs of reactive hiring, which cost time &amp; money, basically right before the semester. This is caused by the inaccuracy of the student demand prediction &amp; Dean-dept. Communication’s timing (right before the semester).</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Result: cost money and time</a:t>
            </a: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(This is the supplemental slide for current course scheduling process)</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Dept: Conduct the proactive &amp; reactive hiring whole year</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Dept: Check the eligibility and approve the faculty and assign the faculty before offering course &amp; sections to students - Conduct reactive hiring after the course &amp; section adjustment to the actual student demand</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Faculty: contract is full time &amp; adjunct</a:t>
            </a:r>
            <a:endParaRPr sz="1100">
              <a:solidFill>
                <a:schemeClr val="dk1"/>
              </a:solidFill>
            </a:endParaRPr>
          </a:p>
        </p:txBody>
      </p:sp>
    </p:spTree>
    <p:extLst>
      <p:ext uri="{BB962C8B-B14F-4D97-AF65-F5344CB8AC3E}">
        <p14:creationId xmlns:p14="http://schemas.microsoft.com/office/powerpoint/2010/main" val="10745979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5"/>
        <p:cNvGrpSpPr/>
        <p:nvPr/>
      </p:nvGrpSpPr>
      <p:grpSpPr>
        <a:xfrm>
          <a:off x="0" y="0"/>
          <a:ext cx="0" cy="0"/>
          <a:chOff x="0" y="0"/>
          <a:chExt cx="0" cy="0"/>
        </a:xfrm>
      </p:grpSpPr>
      <p:sp>
        <p:nvSpPr>
          <p:cNvPr id="286" name="Shape 2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87" name="Shape 28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rgbClr val="FF0000"/>
              </a:solidFill>
            </a:endParaRPr>
          </a:p>
          <a:p>
            <a:pPr marL="457200" lvl="0" indent="-298450" rtl="0">
              <a:spcBef>
                <a:spcPts val="0"/>
              </a:spcBef>
              <a:spcAft>
                <a:spcPts val="0"/>
              </a:spcAft>
              <a:buClr>
                <a:schemeClr val="dk1"/>
              </a:buClr>
              <a:buSzPts val="1100"/>
              <a:buChar char="-"/>
            </a:pPr>
            <a:r>
              <a:rPr lang="en-GB" sz="1100">
                <a:solidFill>
                  <a:schemeClr val="dk1"/>
                </a:solidFill>
              </a:rPr>
              <a:t>Dean’s office currently owns Fox System, which only utilizes the historical student data to predict the student demand.</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Real-time student data is given to Dean’s office from Rapid Insight, another system own by Fox, which has the current student status such as student class progress and class dependencies</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Once the Dean’s office designed course &amp; section in terms of projected student demand, number of classroom, &amp; seats available for classroom, Dean peovides data to dept and dept make request for adjustment (more/less class). </a:t>
            </a: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As the slide indicates...</a:t>
            </a:r>
            <a:endParaRPr sz="1100">
              <a:solidFill>
                <a:schemeClr val="dk1"/>
              </a:solidFill>
            </a:endParaRPr>
          </a:p>
        </p:txBody>
      </p:sp>
    </p:spTree>
    <p:extLst>
      <p:ext uri="{BB962C8B-B14F-4D97-AF65-F5344CB8AC3E}">
        <p14:creationId xmlns:p14="http://schemas.microsoft.com/office/powerpoint/2010/main" val="13063214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Shape 2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97" name="Shape 29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rgbClr val="FF0000"/>
              </a:solidFill>
            </a:endParaRPr>
          </a:p>
          <a:p>
            <a:pPr marL="457200" lvl="0" indent="-298450" rtl="0">
              <a:spcBef>
                <a:spcPts val="0"/>
              </a:spcBef>
              <a:spcAft>
                <a:spcPts val="0"/>
              </a:spcAft>
              <a:buClr>
                <a:schemeClr val="dk1"/>
              </a:buClr>
              <a:buSzPts val="1100"/>
              <a:buChar char="-"/>
            </a:pP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As the slide indicates</a:t>
            </a:r>
            <a:endParaRPr sz="1100">
              <a:solidFill>
                <a:schemeClr val="dk1"/>
              </a:solidFill>
            </a:endParaRPr>
          </a:p>
        </p:txBody>
      </p:sp>
    </p:spTree>
    <p:extLst>
      <p:ext uri="{BB962C8B-B14F-4D97-AF65-F5344CB8AC3E}">
        <p14:creationId xmlns:p14="http://schemas.microsoft.com/office/powerpoint/2010/main" val="8011704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rgbClr val="FF0000"/>
              </a:solidFill>
            </a:endParaRPr>
          </a:p>
          <a:p>
            <a:pPr marL="457200" lvl="0" indent="-298450" rtl="0">
              <a:spcBef>
                <a:spcPts val="0"/>
              </a:spcBef>
              <a:spcAft>
                <a:spcPts val="0"/>
              </a:spcAft>
              <a:buClr>
                <a:schemeClr val="dk1"/>
              </a:buClr>
              <a:buSzPts val="1100"/>
              <a:buChar char="-"/>
            </a:pPr>
            <a:r>
              <a:rPr lang="en-GB" sz="1100">
                <a:solidFill>
                  <a:schemeClr val="dk1"/>
                </a:solidFill>
              </a:rPr>
              <a:t>Major change in solution from current process is:</a:t>
            </a:r>
            <a:endParaRPr sz="1100">
              <a:solidFill>
                <a:schemeClr val="dk1"/>
              </a:solidFill>
            </a:endParaRPr>
          </a:p>
          <a:p>
            <a:pPr marL="914400" lvl="1" indent="-298450" rtl="0">
              <a:spcBef>
                <a:spcPts val="0"/>
              </a:spcBef>
              <a:spcAft>
                <a:spcPts val="0"/>
              </a:spcAft>
              <a:buClr>
                <a:schemeClr val="dk1"/>
              </a:buClr>
              <a:buSzPts val="1100"/>
              <a:buChar char="-"/>
            </a:pPr>
            <a:r>
              <a:rPr lang="en-GB" sz="1100">
                <a:solidFill>
                  <a:schemeClr val="dk1"/>
                </a:solidFill>
              </a:rPr>
              <a:t>Divide course scheduling workload into two aspects - course/section (time &amp; location) designing and student demand prediction/faculty hiring</a:t>
            </a:r>
            <a:endParaRPr sz="1100">
              <a:solidFill>
                <a:schemeClr val="dk1"/>
              </a:solidFill>
            </a:endParaRPr>
          </a:p>
          <a:p>
            <a:pPr marL="1371600" lvl="2" indent="-298450" rtl="0">
              <a:spcBef>
                <a:spcPts val="0"/>
              </a:spcBef>
              <a:spcAft>
                <a:spcPts val="0"/>
              </a:spcAft>
              <a:buClr>
                <a:schemeClr val="dk1"/>
              </a:buClr>
              <a:buSzPts val="1100"/>
              <a:buChar char="-"/>
            </a:pPr>
            <a:r>
              <a:rPr lang="en-GB" sz="1100">
                <a:solidFill>
                  <a:schemeClr val="dk1"/>
                </a:solidFill>
              </a:rPr>
              <a:t>Assign student demand prediction/faculty hiring to departments as dept should know more about student status and possibility of taking next class</a:t>
            </a:r>
            <a:endParaRPr sz="1100">
              <a:solidFill>
                <a:schemeClr val="dk1"/>
              </a:solidFill>
            </a:endParaRPr>
          </a:p>
          <a:p>
            <a:pPr marL="914400" lvl="1" indent="-298450" rtl="0">
              <a:spcBef>
                <a:spcPts val="0"/>
              </a:spcBef>
              <a:spcAft>
                <a:spcPts val="0"/>
              </a:spcAft>
              <a:buClr>
                <a:schemeClr val="dk1"/>
              </a:buClr>
              <a:buSzPts val="1100"/>
              <a:buChar char="-"/>
            </a:pPr>
            <a:r>
              <a:rPr lang="en-GB" sz="1100">
                <a:solidFill>
                  <a:schemeClr val="dk1"/>
                </a:solidFill>
              </a:rPr>
              <a:t>Start the both process at the same time</a:t>
            </a:r>
            <a:endParaRPr sz="1100">
              <a:solidFill>
                <a:schemeClr val="dk1"/>
              </a:solidFill>
            </a:endParaRPr>
          </a:p>
          <a:p>
            <a:pPr marL="914400" lvl="1" indent="-298450" rtl="0">
              <a:spcBef>
                <a:spcPts val="0"/>
              </a:spcBef>
              <a:spcAft>
                <a:spcPts val="0"/>
              </a:spcAft>
              <a:buClr>
                <a:schemeClr val="dk1"/>
              </a:buClr>
              <a:buSzPts val="1100"/>
              <a:buChar char="-"/>
            </a:pPr>
            <a:r>
              <a:rPr lang="en-GB" sz="1100">
                <a:solidFill>
                  <a:schemeClr val="dk1"/>
                </a:solidFill>
              </a:rPr>
              <a:t>Let depts to access more broad data such as real-time student data</a:t>
            </a:r>
            <a:endParaRPr sz="1100">
              <a:solidFill>
                <a:schemeClr val="dk1"/>
              </a:solidFill>
            </a:endParaRPr>
          </a:p>
          <a:p>
            <a:pPr marL="914400" lvl="1" indent="-298450" rtl="0">
              <a:spcBef>
                <a:spcPts val="0"/>
              </a:spcBef>
              <a:spcAft>
                <a:spcPts val="0"/>
              </a:spcAft>
              <a:buClr>
                <a:schemeClr val="dk1"/>
              </a:buClr>
              <a:buSzPts val="1100"/>
              <a:buChar char="-"/>
            </a:pPr>
            <a:r>
              <a:rPr lang="en-GB" sz="1100">
                <a:solidFill>
                  <a:schemeClr val="dk1"/>
                </a:solidFill>
              </a:rPr>
              <a:t>Make course designing process agile (in the chart, as the red circle arrow indicates: communicate more frequently)</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Benefit of the solution</a:t>
            </a:r>
            <a:endParaRPr sz="1100">
              <a:solidFill>
                <a:schemeClr val="dk1"/>
              </a:solidFill>
            </a:endParaRPr>
          </a:p>
          <a:p>
            <a:pPr marL="914400" lvl="1" indent="-298450" rtl="0">
              <a:spcBef>
                <a:spcPts val="0"/>
              </a:spcBef>
              <a:spcAft>
                <a:spcPts val="0"/>
              </a:spcAft>
              <a:buClr>
                <a:schemeClr val="dk1"/>
              </a:buClr>
              <a:buSzPts val="1100"/>
              <a:buChar char="-"/>
            </a:pPr>
            <a:r>
              <a:rPr lang="en-GB" sz="1100">
                <a:solidFill>
                  <a:schemeClr val="dk1"/>
                </a:solidFill>
              </a:rPr>
              <a:t>Less concentrated workload for both Dean &amp; dept in a specific limited time period</a:t>
            </a:r>
            <a:endParaRPr sz="1100">
              <a:solidFill>
                <a:schemeClr val="dk1"/>
              </a:solidFill>
            </a:endParaRPr>
          </a:p>
          <a:p>
            <a:pPr marL="914400" lvl="1" indent="-298450" rtl="0">
              <a:spcBef>
                <a:spcPts val="0"/>
              </a:spcBef>
              <a:spcAft>
                <a:spcPts val="0"/>
              </a:spcAft>
              <a:buClr>
                <a:schemeClr val="dk1"/>
              </a:buClr>
              <a:buSzPts val="1100"/>
              <a:buChar char="-"/>
            </a:pPr>
            <a:r>
              <a:rPr lang="en-GB" sz="1100">
                <a:solidFill>
                  <a:schemeClr val="dk1"/>
                </a:solidFill>
              </a:rPr>
              <a:t>More accurate student demand prediction (as the dept will involve in the planning process at the earlier stage) </a:t>
            </a:r>
            <a:endParaRPr sz="1100">
              <a:solidFill>
                <a:schemeClr val="dk1"/>
              </a:solidFill>
            </a:endParaRPr>
          </a:p>
          <a:p>
            <a:pPr marL="1371600" lvl="2" indent="-298450" rtl="0">
              <a:spcBef>
                <a:spcPts val="0"/>
              </a:spcBef>
              <a:spcAft>
                <a:spcPts val="0"/>
              </a:spcAft>
              <a:buClr>
                <a:schemeClr val="dk1"/>
              </a:buClr>
              <a:buSzPts val="1100"/>
              <a:buChar char="-"/>
            </a:pPr>
            <a:r>
              <a:rPr lang="en-GB" sz="1100">
                <a:solidFill>
                  <a:schemeClr val="dk1"/>
                </a:solidFill>
              </a:rPr>
              <a:t>Improve efficiency by reducing the communication iteration of specific time period</a:t>
            </a:r>
            <a:endParaRPr sz="1100">
              <a:solidFill>
                <a:schemeClr val="dk1"/>
              </a:solidFill>
            </a:endParaRPr>
          </a:p>
          <a:p>
            <a:pPr marL="1371600" lvl="2" indent="-298450" rtl="0">
              <a:spcBef>
                <a:spcPts val="0"/>
              </a:spcBef>
              <a:spcAft>
                <a:spcPts val="0"/>
              </a:spcAft>
              <a:buClr>
                <a:schemeClr val="dk1"/>
              </a:buClr>
              <a:buSzPts val="1100"/>
              <a:buChar char="-"/>
            </a:pPr>
            <a:r>
              <a:rPr lang="en-GB" sz="1100">
                <a:solidFill>
                  <a:schemeClr val="dk1"/>
                </a:solidFill>
              </a:rPr>
              <a:t>Reduce in last-minutes reactive faculty hiring cost (admins, dept admins) by more accurately projecting student demand</a:t>
            </a: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SzPts val="1100"/>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As the slide indicates...</a:t>
            </a:r>
            <a:endParaRPr sz="1100">
              <a:solidFill>
                <a:schemeClr val="dk1"/>
              </a:solidFill>
            </a:endParaRPr>
          </a:p>
          <a:p>
            <a:pPr marL="0" marR="0" lvl="0" indent="0" algn="l" rtl="0">
              <a:spcBef>
                <a:spcPts val="0"/>
              </a:spcBef>
              <a:spcAft>
                <a:spcPts val="0"/>
              </a:spcAft>
              <a:buClr>
                <a:schemeClr val="dk1"/>
              </a:buClr>
              <a:buSzPts val="1100"/>
              <a:buFont typeface="Arial"/>
              <a:buNone/>
            </a:pPr>
            <a:endParaRPr sz="1100" b="1">
              <a:solidFill>
                <a:schemeClr val="dk1"/>
              </a:solidFill>
            </a:endParaRPr>
          </a:p>
        </p:txBody>
      </p:sp>
    </p:spTree>
    <p:extLst>
      <p:ext uri="{BB962C8B-B14F-4D97-AF65-F5344CB8AC3E}">
        <p14:creationId xmlns:p14="http://schemas.microsoft.com/office/powerpoint/2010/main" val="475224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4"/>
        <p:cNvGrpSpPr/>
        <p:nvPr/>
      </p:nvGrpSpPr>
      <p:grpSpPr>
        <a:xfrm>
          <a:off x="0" y="0"/>
          <a:ext cx="0" cy="0"/>
          <a:chOff x="0" y="0"/>
          <a:chExt cx="0" cy="0"/>
        </a:xfrm>
      </p:grpSpPr>
      <p:sp>
        <p:nvSpPr>
          <p:cNvPr id="315" name="Shape 3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16" name="Shape 31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rgbClr val="FF0000"/>
              </a:solidFill>
            </a:endParaRPr>
          </a:p>
          <a:p>
            <a:pPr marL="457200" lvl="0" indent="-298450" rtl="0">
              <a:spcBef>
                <a:spcPts val="0"/>
              </a:spcBef>
              <a:spcAft>
                <a:spcPts val="0"/>
              </a:spcAft>
              <a:buClr>
                <a:schemeClr val="dk1"/>
              </a:buClr>
              <a:buSzPts val="1100"/>
              <a:buChar char="-"/>
            </a:pPr>
            <a:r>
              <a:rPr lang="en-GB" sz="1100">
                <a:solidFill>
                  <a:schemeClr val="dk1"/>
                </a:solidFill>
              </a:rPr>
              <a:t>Please emphasize that in the solution, Dean’s office has the access to DARS</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Also that dept has access to Rapid Insight and DARS.</a:t>
            </a: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Others are as slide indicates</a:t>
            </a:r>
            <a:endParaRPr sz="1100">
              <a:solidFill>
                <a:schemeClr val="dk1"/>
              </a:solidFill>
            </a:endParaRPr>
          </a:p>
        </p:txBody>
      </p:sp>
    </p:spTree>
    <p:extLst>
      <p:ext uri="{BB962C8B-B14F-4D97-AF65-F5344CB8AC3E}">
        <p14:creationId xmlns:p14="http://schemas.microsoft.com/office/powerpoint/2010/main" val="200870902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Shape 32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26" name="Shape 32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a:p>
        </p:txBody>
      </p:sp>
    </p:spTree>
    <p:extLst>
      <p:ext uri="{BB962C8B-B14F-4D97-AF65-F5344CB8AC3E}">
        <p14:creationId xmlns:p14="http://schemas.microsoft.com/office/powerpoint/2010/main" val="998434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Shape 152"/>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3" name="Shape 153"/>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a:p>
        </p:txBody>
      </p:sp>
    </p:spTree>
    <p:extLst>
      <p:ext uri="{BB962C8B-B14F-4D97-AF65-F5344CB8AC3E}">
        <p14:creationId xmlns:p14="http://schemas.microsoft.com/office/powerpoint/2010/main" val="20521003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2"/>
        <p:cNvGrpSpPr/>
        <p:nvPr/>
      </p:nvGrpSpPr>
      <p:grpSpPr>
        <a:xfrm>
          <a:off x="0" y="0"/>
          <a:ext cx="0" cy="0"/>
          <a:chOff x="0" y="0"/>
          <a:chExt cx="0" cy="0"/>
        </a:xfrm>
      </p:grpSpPr>
      <p:sp>
        <p:nvSpPr>
          <p:cNvPr id="333" name="Shape 33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34" name="Shape 33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endParaRPr sz="1100"/>
          </a:p>
        </p:txBody>
      </p:sp>
    </p:spTree>
    <p:extLst>
      <p:ext uri="{BB962C8B-B14F-4D97-AF65-F5344CB8AC3E}">
        <p14:creationId xmlns:p14="http://schemas.microsoft.com/office/powerpoint/2010/main" val="1688441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42" name="Shape 342"/>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r>
              <a:rPr lang="en-GB" sz="1100">
                <a:solidFill>
                  <a:srgbClr val="FF0000"/>
                </a:solidFill>
              </a:rPr>
              <a:t>IMPORTANT NOTES:</a:t>
            </a: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Explanation:</a:t>
            </a:r>
            <a:endParaRPr sz="1100">
              <a:solidFill>
                <a:schemeClr val="dk1"/>
              </a:solidFill>
            </a:endParaRPr>
          </a:p>
          <a:p>
            <a:pPr marL="457200" lvl="0" indent="-298450" rtl="0">
              <a:spcBef>
                <a:spcPts val="0"/>
              </a:spcBef>
              <a:spcAft>
                <a:spcPts val="0"/>
              </a:spcAft>
              <a:buClr>
                <a:schemeClr val="dk1"/>
              </a:buClr>
              <a:buSzPts val="1100"/>
              <a:buChar char="-"/>
            </a:pPr>
            <a:r>
              <a:rPr lang="en-GB" sz="1100">
                <a:solidFill>
                  <a:schemeClr val="dk1"/>
                </a:solidFill>
              </a:rPr>
              <a:t>Just as slides indicates...</a:t>
            </a:r>
            <a:endParaRPr sz="1100">
              <a:solidFill>
                <a:schemeClr val="dk1"/>
              </a:solidFill>
            </a:endParaRPr>
          </a:p>
        </p:txBody>
      </p:sp>
    </p:spTree>
    <p:extLst>
      <p:ext uri="{BB962C8B-B14F-4D97-AF65-F5344CB8AC3E}">
        <p14:creationId xmlns:p14="http://schemas.microsoft.com/office/powerpoint/2010/main" val="237864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r>
              <a:rPr lang="en-GB" sz="1100"/>
              <a:t>Question: </a:t>
            </a:r>
            <a:r>
              <a:rPr lang="en-GB" sz="1100">
                <a:highlight>
                  <a:srgbClr val="FFFFFF"/>
                </a:highlight>
              </a:rPr>
              <a:t>Define the scope of analysis – choose a concentration of blockchain.  This is the most important aspect of the case.  Narrowing it down will allow you to focus.</a:t>
            </a:r>
            <a:endParaRPr sz="1100"/>
          </a:p>
          <a:p>
            <a:pPr marL="0" marR="0" lvl="0" indent="0" algn="l" rtl="0">
              <a:spcBef>
                <a:spcPts val="0"/>
              </a:spcBef>
              <a:spcAft>
                <a:spcPts val="0"/>
              </a:spcAft>
              <a:buFont typeface="Arial"/>
              <a:buNone/>
            </a:pPr>
            <a:endParaRPr sz="1100"/>
          </a:p>
          <a:p>
            <a:pPr marL="0" marR="0" lvl="0" indent="0" algn="l" rtl="0">
              <a:spcBef>
                <a:spcPts val="0"/>
              </a:spcBef>
              <a:spcAft>
                <a:spcPts val="0"/>
              </a:spcAft>
              <a:buFont typeface="Arial"/>
              <a:buNone/>
            </a:pPr>
            <a:r>
              <a:rPr lang="en-GB" sz="1100"/>
              <a:t>Answer:</a:t>
            </a:r>
            <a:endParaRPr sz="1100"/>
          </a:p>
          <a:p>
            <a:pPr marL="0" marR="0" lvl="0" indent="0" algn="l" rtl="0">
              <a:spcBef>
                <a:spcPts val="0"/>
              </a:spcBef>
              <a:spcAft>
                <a:spcPts val="0"/>
              </a:spcAft>
              <a:buFont typeface="Arial"/>
              <a:buNone/>
            </a:pPr>
            <a:r>
              <a:rPr lang="en-GB" sz="1100"/>
              <a:t>We focus on the potential usage of blockchain technology in healthcare industry and how the disruptive innovation theory can be applied. </a:t>
            </a:r>
            <a:endParaRPr sz="1100"/>
          </a:p>
          <a:p>
            <a:pPr marL="0" marR="0" lvl="0" indent="0" algn="l" rtl="0">
              <a:spcBef>
                <a:spcPts val="0"/>
              </a:spcBef>
              <a:spcAft>
                <a:spcPts val="0"/>
              </a:spcAft>
              <a:buFont typeface="Arial"/>
              <a:buNone/>
            </a:pPr>
            <a:r>
              <a:rPr lang="en-GB" sz="1100"/>
              <a:t>Currently, healthcare industry doesn’t have the effective method to share the important record of their patients. Their current Electronic Health Record (EHR) is inefficient in sharing and creating data, disencouraging many doctors to keep using it. Considering how the blockchain technology can be used as the tool to bridge the gap between creating and sharing data in such situation, we will explain how it can work and what kind of effect it may have not only in the industry but also the entire economy.</a:t>
            </a:r>
            <a:endParaRPr sz="1100"/>
          </a:p>
          <a:p>
            <a:pPr marL="0" marR="0" lvl="0" indent="0" algn="l" rtl="0">
              <a:spcBef>
                <a:spcPts val="0"/>
              </a:spcBef>
              <a:spcAft>
                <a:spcPts val="0"/>
              </a:spcAft>
              <a:buFont typeface="Arial"/>
              <a:buNone/>
            </a:pPr>
            <a:endParaRPr sz="1100"/>
          </a:p>
          <a:p>
            <a:pPr marL="0" marR="0" lvl="0" indent="0" algn="l" rtl="0">
              <a:spcBef>
                <a:spcPts val="0"/>
              </a:spcBef>
              <a:spcAft>
                <a:spcPts val="0"/>
              </a:spcAft>
              <a:buFont typeface="Arial"/>
              <a:buNone/>
            </a:pPr>
            <a:endParaRPr sz="1100"/>
          </a:p>
        </p:txBody>
      </p:sp>
    </p:spTree>
    <p:extLst>
      <p:ext uri="{BB962C8B-B14F-4D97-AF65-F5344CB8AC3E}">
        <p14:creationId xmlns:p14="http://schemas.microsoft.com/office/powerpoint/2010/main" val="1063631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9" name="Shape 16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Font typeface="Arial"/>
              <a:buNone/>
            </a:pPr>
            <a:r>
              <a:rPr lang="en-GB" sz="1100"/>
              <a:t>Question: </a:t>
            </a:r>
            <a:r>
              <a:rPr lang="en-GB" sz="1100">
                <a:highlight>
                  <a:srgbClr val="FFFFFF"/>
                </a:highlight>
              </a:rPr>
              <a:t>Conduct research and provide a one – two page power point summary to describe the topic and provide an issue question or main thesis of your report.</a:t>
            </a:r>
            <a:endParaRPr sz="1100"/>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Font typeface="Arial"/>
              <a:buNone/>
            </a:pPr>
            <a:r>
              <a:rPr lang="en-GB" sz="1100">
                <a:solidFill>
                  <a:schemeClr val="dk1"/>
                </a:solidFill>
              </a:rPr>
              <a:t>Answer:</a:t>
            </a:r>
            <a:endParaRPr sz="1100">
              <a:solidFill>
                <a:schemeClr val="dk1"/>
              </a:solidFill>
            </a:endParaRPr>
          </a:p>
          <a:p>
            <a:pPr marL="0" lvl="0" indent="0" rtl="0">
              <a:spcBef>
                <a:spcPts val="0"/>
              </a:spcBef>
              <a:spcAft>
                <a:spcPts val="0"/>
              </a:spcAft>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Currently, healthcare industry uses Electronic Health Record (EHR), which is the third-party’s centralized database. This system has several advantages as the above slides shows. However, this system structure poses the issues and risks to the practitioners, patients, hospitals and other related entities. In addition to the issues and risks indicated above, according to the research of the Mayo Clinic (MN), 45 - 50% of the practitioners are tired of the current system because the system requires them huge amount of data. Also, at the hearing on January 24th, Tom Price told that the system makes practitioners be mere data input officers. Considering these aspects of the current system, there seems to be space for blockchain technology to be utilized.</a:t>
            </a:r>
            <a:endParaRPr sz="1100">
              <a:solidFill>
                <a:schemeClr val="dk1"/>
              </a:solidFill>
            </a:endParaRPr>
          </a:p>
          <a:p>
            <a:pPr marL="0" lvl="0" indent="0" rtl="0">
              <a:spcBef>
                <a:spcPts val="0"/>
              </a:spcBef>
              <a:spcAft>
                <a:spcPts val="0"/>
              </a:spcAft>
              <a:buNone/>
            </a:pPr>
            <a:endParaRPr sz="1100">
              <a:solidFill>
                <a:schemeClr val="dk1"/>
              </a:solidFill>
            </a:endParaRPr>
          </a:p>
          <a:p>
            <a:pPr marL="0" lvl="0" indent="0" rtl="0">
              <a:spcBef>
                <a:spcPts val="0"/>
              </a:spcBef>
              <a:spcAft>
                <a:spcPts val="0"/>
              </a:spcAft>
              <a:buClr>
                <a:schemeClr val="dk1"/>
              </a:buClr>
              <a:buFont typeface="Arial"/>
              <a:buNone/>
            </a:pPr>
            <a:endParaRPr sz="1100"/>
          </a:p>
        </p:txBody>
      </p:sp>
    </p:spTree>
    <p:extLst>
      <p:ext uri="{BB962C8B-B14F-4D97-AF65-F5344CB8AC3E}">
        <p14:creationId xmlns:p14="http://schemas.microsoft.com/office/powerpoint/2010/main" val="8058690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Font typeface="Arial"/>
              <a:buNone/>
            </a:pPr>
            <a:r>
              <a:rPr lang="en-GB" sz="1100"/>
              <a:t>Question: </a:t>
            </a:r>
            <a:r>
              <a:rPr lang="en-GB" sz="1100">
                <a:highlight>
                  <a:srgbClr val="FFFFFF"/>
                </a:highlight>
              </a:rPr>
              <a:t>Conduct research and provide a one – two page power point summary to describe the topic and provide an issue question or main thesis of your report.</a:t>
            </a:r>
            <a:endParaRPr sz="1100"/>
          </a:p>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Font typeface="Arial"/>
              <a:buNone/>
            </a:pPr>
            <a:r>
              <a:rPr lang="en-GB" sz="1100">
                <a:solidFill>
                  <a:schemeClr val="dk1"/>
                </a:solidFill>
              </a:rPr>
              <a:t>Answer: </a:t>
            </a: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a:p>
            <a:pPr marL="457200" lvl="0" indent="-298450" rtl="0">
              <a:spcBef>
                <a:spcPts val="0"/>
              </a:spcBef>
              <a:spcAft>
                <a:spcPts val="0"/>
              </a:spcAft>
              <a:buClr>
                <a:schemeClr val="dk1"/>
              </a:buClr>
              <a:buSzPts val="1100"/>
              <a:buChar char="●"/>
            </a:pPr>
            <a:r>
              <a:rPr lang="en-GB" sz="1100" b="1">
                <a:solidFill>
                  <a:schemeClr val="dk1"/>
                </a:solidFill>
              </a:rPr>
              <a:t>Blockchain-enabled health IT systems can solve various issues. “Data that is stored on blockchains can be shared in real time across a group of people or organizations, so any event or transaction that happens is time-stamped as a permanent record...” This will ultimately give health data exchange systems to have the ability to access patient data and cut down on risks and costs because the events or transactions cannot be tampered with. </a:t>
            </a:r>
            <a:endParaRPr sz="1100" b="1">
              <a:solidFill>
                <a:schemeClr val="dk1"/>
              </a:solidFill>
            </a:endParaRPr>
          </a:p>
          <a:p>
            <a:pPr marL="0" lvl="0" indent="0" rtl="0">
              <a:spcBef>
                <a:spcPts val="0"/>
              </a:spcBef>
              <a:spcAft>
                <a:spcPts val="0"/>
              </a:spcAft>
              <a:buNone/>
            </a:pPr>
            <a:endParaRPr sz="1100" b="1">
              <a:solidFill>
                <a:schemeClr val="dk1"/>
              </a:solidFill>
            </a:endParaRPr>
          </a:p>
          <a:p>
            <a:pPr marL="457200" lvl="0" indent="-298450" rtl="0">
              <a:spcBef>
                <a:spcPts val="0"/>
              </a:spcBef>
              <a:spcAft>
                <a:spcPts val="0"/>
              </a:spcAft>
              <a:buClr>
                <a:schemeClr val="dk1"/>
              </a:buClr>
              <a:buSzPts val="1100"/>
              <a:buChar char="●"/>
            </a:pPr>
            <a:r>
              <a:rPr lang="en-GB" sz="1100" b="1">
                <a:solidFill>
                  <a:schemeClr val="dk1"/>
                </a:solidFill>
              </a:rPr>
              <a:t>5-10% of healthcare costs are fraudulent because of people billing unperformed services. In 2016, medicare fraud caused the US $30 million in losses. There were 3 people indicted by the US Department of Justice for $1 billion medicare fraud and money laundering. One person (Philip Esformes) had operated a network of over 30 nursing homes and assisted living facilities which gave him the access to thousands of Medicare and Medicaid beneficiaries. However, these beneficiaries did not qualify for these nursing homes or facilities but they were still admitted to the network that Philip owned where the beneficiaries received medically unnecessary services that were billed to Medicare and Medicaid. With blockchain technology, it can help decrease criminal activity like this because it will be able to automate bill processing and eliminate intermediaries. </a:t>
            </a:r>
            <a:endParaRPr sz="1100" b="1">
              <a:solidFill>
                <a:schemeClr val="dk1"/>
              </a:solidFill>
            </a:endParaRPr>
          </a:p>
          <a:p>
            <a:pPr marL="0" lvl="0" indent="0" rtl="0">
              <a:spcBef>
                <a:spcPts val="0"/>
              </a:spcBef>
              <a:spcAft>
                <a:spcPts val="0"/>
              </a:spcAft>
              <a:buNone/>
            </a:pPr>
            <a:endParaRPr sz="1100" b="1">
              <a:solidFill>
                <a:schemeClr val="dk1"/>
              </a:solidFill>
            </a:endParaRPr>
          </a:p>
          <a:p>
            <a:pPr marL="457200" lvl="0" indent="-298450" rtl="0">
              <a:spcBef>
                <a:spcPts val="0"/>
              </a:spcBef>
              <a:spcAft>
                <a:spcPts val="0"/>
              </a:spcAft>
              <a:buClr>
                <a:schemeClr val="dk1"/>
              </a:buClr>
              <a:buSzPts val="1100"/>
              <a:buChar char="●"/>
            </a:pPr>
            <a:r>
              <a:rPr lang="en-GB" sz="1100" b="1">
                <a:solidFill>
                  <a:schemeClr val="dk1"/>
                </a:solidFill>
              </a:rPr>
              <a:t>Pharmaceutical companies are incurring an annual loss of $200 billion due to counterfeit drugs. A blockchain-based technology or system can make a chain-of-custody log that “tracks every step of supply chain at individual product level.” The log is used to prove that the integrity of the drug has been maintained. This will eliminate the number of counterfeit drugs because it can then see the “ownership of drug source at any point in the supply chain.”</a:t>
            </a:r>
            <a:endParaRPr sz="1100" b="1">
              <a:solidFill>
                <a:schemeClr val="dk1"/>
              </a:solidFill>
            </a:endParaRPr>
          </a:p>
          <a:p>
            <a:pPr marL="0" lvl="0" indent="0" rtl="0">
              <a:spcBef>
                <a:spcPts val="0"/>
              </a:spcBef>
              <a:spcAft>
                <a:spcPts val="0"/>
              </a:spcAft>
              <a:buNone/>
            </a:pPr>
            <a:endParaRPr sz="1100" b="1">
              <a:solidFill>
                <a:schemeClr val="dk1"/>
              </a:solidFill>
            </a:endParaRPr>
          </a:p>
          <a:p>
            <a:pPr marL="0" lvl="0" indent="0" rtl="0">
              <a:spcBef>
                <a:spcPts val="0"/>
              </a:spcBef>
              <a:spcAft>
                <a:spcPts val="0"/>
              </a:spcAft>
              <a:buNone/>
            </a:pPr>
            <a:endParaRPr sz="1100" b="1">
              <a:solidFill>
                <a:schemeClr val="dk1"/>
              </a:solidFill>
            </a:endParaRPr>
          </a:p>
        </p:txBody>
      </p:sp>
    </p:spTree>
    <p:extLst>
      <p:ext uri="{BB962C8B-B14F-4D97-AF65-F5344CB8AC3E}">
        <p14:creationId xmlns:p14="http://schemas.microsoft.com/office/powerpoint/2010/main" val="61039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Font typeface="Arial"/>
              <a:buNone/>
            </a:pPr>
            <a:r>
              <a:rPr lang="en-GB" sz="1100"/>
              <a:t>Question: </a:t>
            </a:r>
            <a:r>
              <a:rPr lang="en-GB" sz="1100">
                <a:highlight>
                  <a:srgbClr val="FFFFFF"/>
                </a:highlight>
              </a:rPr>
              <a:t>Describe the evolution of the “market” based on the disruptive innovation cycle. Appropriately defining, scoping, describing the market(s) so that it is consistent with your focus is a key challenge.</a:t>
            </a:r>
            <a:endParaRPr sz="1100"/>
          </a:p>
          <a:p>
            <a:pPr marL="0" marR="0" lvl="0" indent="0" algn="l" rtl="0">
              <a:spcBef>
                <a:spcPts val="0"/>
              </a:spcBef>
              <a:spcAft>
                <a:spcPts val="0"/>
              </a:spcAft>
              <a:buFont typeface="Arial"/>
              <a:buNone/>
            </a:pPr>
            <a:endParaRPr sz="1100"/>
          </a:p>
          <a:p>
            <a:pPr marL="0" marR="0" lvl="0" indent="0" algn="l" rtl="0">
              <a:spcBef>
                <a:spcPts val="0"/>
              </a:spcBef>
              <a:spcAft>
                <a:spcPts val="0"/>
              </a:spcAft>
              <a:buFont typeface="Arial"/>
              <a:buNone/>
            </a:pPr>
            <a:r>
              <a:rPr lang="en-GB" sz="1100"/>
              <a:t>Answer:</a:t>
            </a:r>
            <a:endParaRPr sz="1100"/>
          </a:p>
          <a:p>
            <a:pPr marL="457200" marR="0" lvl="0" indent="-298450" algn="l" rtl="0">
              <a:spcBef>
                <a:spcPts val="0"/>
              </a:spcBef>
              <a:spcAft>
                <a:spcPts val="0"/>
              </a:spcAft>
              <a:buSzPts val="1100"/>
              <a:buChar char="●"/>
            </a:pPr>
            <a:r>
              <a:rPr lang="en-GB" sz="1100"/>
              <a:t>Blockchain innovations will improve healthcare functions in data interoperability. There are five key players in the healthcare blockchain market.</a:t>
            </a:r>
            <a:endParaRPr sz="1100"/>
          </a:p>
          <a:p>
            <a:pPr marL="914400" marR="0" lvl="1" indent="-298450" algn="l" rtl="0">
              <a:spcBef>
                <a:spcPts val="0"/>
              </a:spcBef>
              <a:spcAft>
                <a:spcPts val="0"/>
              </a:spcAft>
              <a:buSzPts val="1100"/>
              <a:buChar char="○"/>
            </a:pPr>
            <a:r>
              <a:rPr lang="en-GB" sz="1100"/>
              <a:t>A keyless signature infrastructure platform. It means all hospitals and doctors have access to check patient records in order to improves accuracy and security in patient records. </a:t>
            </a:r>
            <a:endParaRPr sz="1100"/>
          </a:p>
          <a:p>
            <a:pPr marL="914400" marR="0" lvl="1" indent="-298450" algn="l" rtl="0">
              <a:spcBef>
                <a:spcPts val="0"/>
              </a:spcBef>
              <a:spcAft>
                <a:spcPts val="0"/>
              </a:spcAft>
              <a:buSzPts val="1100"/>
              <a:buChar char="○"/>
            </a:pPr>
            <a:r>
              <a:rPr lang="en-GB" sz="1100"/>
              <a:t>PokitDok is a software development platform. It can facilitate business processes such as appointment scheduling, pharmacy benefits and </a:t>
            </a:r>
            <a:r>
              <a:rPr lang="en-GB" sz="1100">
                <a:solidFill>
                  <a:schemeClr val="dk1"/>
                </a:solidFill>
              </a:rPr>
              <a:t> claims submissions</a:t>
            </a:r>
            <a:r>
              <a:rPr lang="en-GB" sz="1100"/>
              <a:t>.</a:t>
            </a:r>
            <a:endParaRPr sz="1100"/>
          </a:p>
          <a:p>
            <a:pPr marL="914400" marR="0" lvl="1" indent="-298450" algn="l" rtl="0">
              <a:spcBef>
                <a:spcPts val="0"/>
              </a:spcBef>
              <a:spcAft>
                <a:spcPts val="0"/>
              </a:spcAft>
              <a:buSzPts val="1100"/>
              <a:buChar char="○"/>
            </a:pPr>
            <a:r>
              <a:rPr lang="en-GB" sz="1100"/>
              <a:t>Gem Health is a network that partners with healthcare companies to improve the development of new Internet of Things and revenue cycle management solutions.</a:t>
            </a:r>
            <a:endParaRPr sz="1100"/>
          </a:p>
          <a:p>
            <a:pPr marL="914400" marR="0" lvl="1" indent="-298450" algn="l" rtl="0">
              <a:spcBef>
                <a:spcPts val="0"/>
              </a:spcBef>
              <a:spcAft>
                <a:spcPts val="0"/>
              </a:spcAft>
              <a:buSzPts val="1100"/>
              <a:buChar char="○"/>
            </a:pPr>
            <a:r>
              <a:rPr lang="en-GB" sz="1100"/>
              <a:t>Patientory is a blockchain-based storage platform for patient information.</a:t>
            </a:r>
            <a:endParaRPr sz="1100"/>
          </a:p>
          <a:p>
            <a:pPr marL="914400" marR="0" lvl="1" indent="-298450" algn="l" rtl="0">
              <a:spcBef>
                <a:spcPts val="0"/>
              </a:spcBef>
              <a:spcAft>
                <a:spcPts val="0"/>
              </a:spcAft>
              <a:buSzPts val="1100"/>
              <a:buChar char="○"/>
            </a:pPr>
            <a:r>
              <a:rPr lang="en-GB" sz="1100"/>
              <a:t>iSolve is a platform that supports drug development by connecting pharmaceutical companies to investors and service providers through a decentralized marketplace</a:t>
            </a:r>
            <a:endParaRPr sz="1100"/>
          </a:p>
          <a:p>
            <a:pPr marL="457200" lvl="0" indent="-298450" rtl="0">
              <a:spcBef>
                <a:spcPts val="0"/>
              </a:spcBef>
              <a:spcAft>
                <a:spcPts val="0"/>
              </a:spcAft>
              <a:buClr>
                <a:schemeClr val="dk1"/>
              </a:buClr>
              <a:buSzPts val="1100"/>
              <a:buChar char="●"/>
            </a:pPr>
            <a:r>
              <a:rPr lang="en-GB" sz="1100">
                <a:solidFill>
                  <a:srgbClr val="222222"/>
                </a:solidFill>
              </a:rPr>
              <a:t>Blockchain technology could revolutionize the healthcare system today. Blockchain technology can create a big data healthcare network. It can be realistic solution that removing each point. Using single network, data intelligence transfer from volume of data to value of data. It can bring stability and ease to data storage. For example, before websites and files are stored across hundreds sites around the world. There is no entire storage network. </a:t>
            </a:r>
            <a:endParaRPr sz="1100">
              <a:solidFill>
                <a:srgbClr val="222222"/>
              </a:solidFill>
            </a:endParaRPr>
          </a:p>
          <a:p>
            <a:pPr marL="457200" lvl="0" indent="-298450" rtl="0">
              <a:spcBef>
                <a:spcPts val="0"/>
              </a:spcBef>
              <a:spcAft>
                <a:spcPts val="0"/>
              </a:spcAft>
              <a:buClr>
                <a:srgbClr val="222222"/>
              </a:buClr>
              <a:buSzPts val="1100"/>
              <a:buChar char="●"/>
            </a:pPr>
            <a:r>
              <a:rPr lang="en-GB" sz="1100">
                <a:solidFill>
                  <a:srgbClr val="222222"/>
                </a:solidFill>
              </a:rPr>
              <a:t>There is a optimistic about the prospects of a healthcare blockchain. According to Deloitte research indicated that there is 35 percent of health and life sciences respondents saying their company plans to deploy it within the next year. Also, some organizations are putting big investment behind the projects. Blockchain technology can increase security, interoperability of health data and privacy data. It can improve efficiency in health information exchanges with electronic medical records in order to  put the patient at the center of the healthcare ecosystem.</a:t>
            </a:r>
            <a:endParaRPr sz="1100">
              <a:solidFill>
                <a:srgbClr val="222222"/>
              </a:solidFill>
            </a:endParaRPr>
          </a:p>
          <a:p>
            <a:pPr marL="457200" lvl="0" indent="-298450" rtl="0">
              <a:spcBef>
                <a:spcPts val="0"/>
              </a:spcBef>
              <a:spcAft>
                <a:spcPts val="0"/>
              </a:spcAft>
              <a:buClr>
                <a:srgbClr val="222222"/>
              </a:buClr>
              <a:buSzPts val="1100"/>
              <a:buChar char="●"/>
            </a:pPr>
            <a:r>
              <a:rPr lang="en-GB" sz="1100">
                <a:solidFill>
                  <a:srgbClr val="222222"/>
                </a:solidFill>
              </a:rPr>
              <a:t>In the next five to 10 years, healthcare blockchain technology will involve health data exchanges, payment solutions, assets management and insurance. It will emerge with artificial intelligence, Internet of Medical Things and machine learning in order to provide a decentralizes health care interactions.</a:t>
            </a:r>
            <a:endParaRPr sz="1100">
              <a:solidFill>
                <a:srgbClr val="222222"/>
              </a:solidFill>
            </a:endParaRPr>
          </a:p>
          <a:p>
            <a:pPr marL="0" marR="0" lvl="0" indent="0" algn="l" rtl="0">
              <a:spcBef>
                <a:spcPts val="0"/>
              </a:spcBef>
              <a:spcAft>
                <a:spcPts val="0"/>
              </a:spcAft>
              <a:buFont typeface="Arial"/>
              <a:buNone/>
            </a:pPr>
            <a:endParaRPr sz="1100"/>
          </a:p>
          <a:p>
            <a:pPr marL="0" marR="0" lvl="0" indent="0" algn="l" rtl="0">
              <a:spcBef>
                <a:spcPts val="0"/>
              </a:spcBef>
              <a:spcAft>
                <a:spcPts val="0"/>
              </a:spcAft>
              <a:buFont typeface="Arial"/>
              <a:buNone/>
            </a:pPr>
            <a:r>
              <a:rPr lang="en-GB" sz="1100"/>
              <a:t>Notes:</a:t>
            </a:r>
            <a:endParaRPr sz="1100"/>
          </a:p>
        </p:txBody>
      </p:sp>
    </p:spTree>
    <p:extLst>
      <p:ext uri="{BB962C8B-B14F-4D97-AF65-F5344CB8AC3E}">
        <p14:creationId xmlns:p14="http://schemas.microsoft.com/office/powerpoint/2010/main" val="1533109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endParaRPr sz="1100">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Notes:</a:t>
            </a:r>
            <a:endParaRPr sz="1100">
              <a:solidFill>
                <a:schemeClr val="dk1"/>
              </a:solidFill>
            </a:endParaRPr>
          </a:p>
          <a:p>
            <a:pPr marL="0" lvl="0" indent="0" rtl="0">
              <a:spcBef>
                <a:spcPts val="0"/>
              </a:spcBef>
              <a:spcAft>
                <a:spcPts val="0"/>
              </a:spcAft>
              <a:buClr>
                <a:schemeClr val="dk1"/>
              </a:buClr>
              <a:buFont typeface="Arial"/>
              <a:buNone/>
            </a:pPr>
            <a:r>
              <a:rPr lang="en-GB" sz="1100" b="1" u="sng">
                <a:solidFill>
                  <a:schemeClr val="dk1"/>
                </a:solidFill>
              </a:rPr>
              <a:t>Eliminates the “middleman”</a:t>
            </a:r>
            <a:endParaRPr sz="1100" b="1" u="sng">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Healthcare providers no  longer have to rely on health information exchanges or other ways to aggregate data. Companies can access patient records now with Blockchain allows  continuous access to accurate and up to date patient records. </a:t>
            </a:r>
            <a:endParaRPr sz="1100" b="1" u="sng">
              <a:solidFill>
                <a:schemeClr val="dk1"/>
              </a:solidFill>
            </a:endParaRPr>
          </a:p>
          <a:p>
            <a:pPr marL="0" lvl="0" indent="0" rtl="0">
              <a:spcBef>
                <a:spcPts val="0"/>
              </a:spcBef>
              <a:spcAft>
                <a:spcPts val="0"/>
              </a:spcAft>
              <a:buClr>
                <a:schemeClr val="dk1"/>
              </a:buClr>
              <a:buFont typeface="Arial"/>
              <a:buNone/>
            </a:pPr>
            <a:endParaRPr sz="1100" b="1" u="sng">
              <a:solidFill>
                <a:schemeClr val="dk1"/>
              </a:solidFill>
            </a:endParaRPr>
          </a:p>
          <a:p>
            <a:pPr marL="0" lvl="0" indent="0" rtl="0">
              <a:spcBef>
                <a:spcPts val="0"/>
              </a:spcBef>
              <a:spcAft>
                <a:spcPts val="0"/>
              </a:spcAft>
              <a:buClr>
                <a:schemeClr val="dk1"/>
              </a:buClr>
              <a:buFont typeface="Arial"/>
              <a:buNone/>
            </a:pPr>
            <a:r>
              <a:rPr lang="en-GB" sz="1100" b="1" u="sng">
                <a:solidFill>
                  <a:schemeClr val="dk1"/>
                </a:solidFill>
              </a:rPr>
              <a:t>Reduces Fraud in the insurance industry</a:t>
            </a:r>
            <a:endParaRPr sz="1100" b="1" u="sng">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NHCAA estimates that insurance fraud costs total “in the tens of billions of dollars each year. One of the main factors of this high level is the lack of available information when it comes to patience health and claims. Blockchain  will eliminate a significant amount of fraud,  reducing the costs of operation for healthcare providers.</a:t>
            </a:r>
            <a:endParaRPr sz="1100">
              <a:solidFill>
                <a:schemeClr val="dk1"/>
              </a:solidFill>
            </a:endParaRPr>
          </a:p>
          <a:p>
            <a:pPr marL="0" lvl="0" indent="0" rtl="0">
              <a:spcBef>
                <a:spcPts val="0"/>
              </a:spcBef>
              <a:spcAft>
                <a:spcPts val="0"/>
              </a:spcAft>
              <a:buClr>
                <a:schemeClr val="dk1"/>
              </a:buClr>
              <a:buFont typeface="Arial"/>
              <a:buNone/>
            </a:pPr>
            <a:endParaRPr sz="1100" b="1" u="sng">
              <a:solidFill>
                <a:schemeClr val="dk1"/>
              </a:solidFill>
            </a:endParaRPr>
          </a:p>
          <a:p>
            <a:pPr marL="0" lvl="0" indent="0" rtl="0">
              <a:spcBef>
                <a:spcPts val="0"/>
              </a:spcBef>
              <a:spcAft>
                <a:spcPts val="0"/>
              </a:spcAft>
              <a:buClr>
                <a:schemeClr val="dk1"/>
              </a:buClr>
              <a:buFont typeface="Arial"/>
              <a:buNone/>
            </a:pPr>
            <a:r>
              <a:rPr lang="en-GB" sz="1100" b="1" u="sng">
                <a:solidFill>
                  <a:schemeClr val="dk1"/>
                </a:solidFill>
              </a:rPr>
              <a:t>Lower Administrative costs for healthcare providers</a:t>
            </a:r>
            <a:endParaRPr sz="1100" b="1" u="sng">
              <a:solidFill>
                <a:schemeClr val="dk1"/>
              </a:solidFill>
            </a:endParaRPr>
          </a:p>
          <a:p>
            <a:pPr marL="0" lvl="0" indent="0" rtl="0">
              <a:spcBef>
                <a:spcPts val="0"/>
              </a:spcBef>
              <a:spcAft>
                <a:spcPts val="0"/>
              </a:spcAft>
              <a:buClr>
                <a:schemeClr val="dk1"/>
              </a:buClr>
              <a:buFont typeface="Arial"/>
              <a:buNone/>
            </a:pPr>
            <a:r>
              <a:rPr lang="en-GB" sz="1100">
                <a:solidFill>
                  <a:schemeClr val="dk1"/>
                </a:solidFill>
              </a:rPr>
              <a:t>When a health plan and patient are dealing with a contract, the blockchain can automatically verify and authorize information and the contractual process. There will no longer be any “back and forth” about what was paid, why it was paid, or whether it should have been paid.</a:t>
            </a:r>
            <a:endParaRPr sz="1100">
              <a:solidFill>
                <a:schemeClr val="dk1"/>
              </a:solidFill>
            </a:endParaRPr>
          </a:p>
          <a:p>
            <a:pPr marL="0" lvl="0" indent="0" rtl="0">
              <a:spcBef>
                <a:spcPts val="0"/>
              </a:spcBef>
              <a:spcAft>
                <a:spcPts val="0"/>
              </a:spcAft>
              <a:buClr>
                <a:schemeClr val="dk1"/>
              </a:buClr>
              <a:buFont typeface="Arial"/>
              <a:buNone/>
            </a:pPr>
            <a:endParaRPr sz="1100" b="1" u="sng">
              <a:solidFill>
                <a:schemeClr val="dk1"/>
              </a:solidFill>
            </a:endParaRPr>
          </a:p>
          <a:p>
            <a:pPr marL="0" lvl="0" indent="0" rtl="0">
              <a:spcBef>
                <a:spcPts val="0"/>
              </a:spcBef>
              <a:spcAft>
                <a:spcPts val="0"/>
              </a:spcAft>
              <a:buClr>
                <a:schemeClr val="dk1"/>
              </a:buClr>
              <a:buFont typeface="Arial"/>
              <a:buNone/>
            </a:pPr>
            <a:endParaRPr sz="1100" b="1" u="sng">
              <a:solidFill>
                <a:schemeClr val="dk1"/>
              </a:solidFill>
            </a:endParaRPr>
          </a:p>
          <a:p>
            <a:pPr marL="0" lvl="0" indent="0" rtl="0">
              <a:spcBef>
                <a:spcPts val="0"/>
              </a:spcBef>
              <a:spcAft>
                <a:spcPts val="0"/>
              </a:spcAft>
              <a:buClr>
                <a:schemeClr val="dk1"/>
              </a:buClr>
              <a:buFont typeface="Arial"/>
              <a:buNone/>
            </a:pPr>
            <a:endParaRPr sz="1100" b="1" u="sng">
              <a:solidFill>
                <a:schemeClr val="dk1"/>
              </a:solidFill>
            </a:endParaRPr>
          </a:p>
          <a:p>
            <a:pPr marL="0" lvl="0" indent="0" rtl="0">
              <a:spcBef>
                <a:spcPts val="0"/>
              </a:spcBef>
              <a:spcAft>
                <a:spcPts val="0"/>
              </a:spcAft>
              <a:buClr>
                <a:schemeClr val="dk1"/>
              </a:buClr>
              <a:buFont typeface="Arial"/>
              <a:buNone/>
            </a:pPr>
            <a:endParaRPr sz="1100" b="1" u="sng">
              <a:solidFill>
                <a:schemeClr val="dk1"/>
              </a:solidFill>
            </a:endParaRPr>
          </a:p>
        </p:txBody>
      </p:sp>
    </p:spTree>
    <p:extLst>
      <p:ext uri="{BB962C8B-B14F-4D97-AF65-F5344CB8AC3E}">
        <p14:creationId xmlns:p14="http://schemas.microsoft.com/office/powerpoint/2010/main" val="146292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7" name="Shape 207"/>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100"/>
              <a:t>Question: </a:t>
            </a:r>
            <a:r>
              <a:rPr lang="en-GB" sz="1100">
                <a:highlight>
                  <a:srgbClr val="FFFFFF"/>
                </a:highlight>
              </a:rPr>
              <a:t>How will you cost-justify / evaluate the use of blockchain in the context of the above recommendations? Be specific with regard to both tangible and intangible costs/ risks and benefits.</a:t>
            </a:r>
            <a:endParaRPr sz="1100"/>
          </a:p>
          <a:p>
            <a:pPr marL="0" lvl="0" indent="0" rtl="0">
              <a:spcBef>
                <a:spcPts val="0"/>
              </a:spcBef>
              <a:spcAft>
                <a:spcPts val="0"/>
              </a:spcAft>
              <a:buNone/>
            </a:pPr>
            <a:endParaRPr sz="1100">
              <a:solidFill>
                <a:schemeClr val="dk1"/>
              </a:solidFill>
            </a:endParaRPr>
          </a:p>
          <a:p>
            <a:pPr marL="0" lvl="0" indent="0" rtl="0">
              <a:spcBef>
                <a:spcPts val="0"/>
              </a:spcBef>
              <a:spcAft>
                <a:spcPts val="0"/>
              </a:spcAft>
              <a:buNone/>
            </a:pPr>
            <a:r>
              <a:rPr lang="en-GB" sz="1100">
                <a:solidFill>
                  <a:schemeClr val="dk1"/>
                </a:solidFill>
              </a:rPr>
              <a:t>Answer:</a:t>
            </a:r>
            <a:endParaRPr sz="1100">
              <a:solidFill>
                <a:schemeClr val="dk1"/>
              </a:solidFill>
            </a:endParaRPr>
          </a:p>
          <a:p>
            <a:pPr marL="0" lvl="0" indent="0" rtl="0">
              <a:spcBef>
                <a:spcPts val="0"/>
              </a:spcBef>
              <a:spcAft>
                <a:spcPts val="0"/>
              </a:spcAft>
              <a:buNone/>
            </a:pPr>
            <a:r>
              <a:rPr lang="en-GB" sz="1100">
                <a:solidFill>
                  <a:schemeClr val="dk1"/>
                </a:solidFill>
              </a:rPr>
              <a:t>As the previous slide indicate, the operational cost for hospital will decrease, leading the cost reduction for patients as well. Except for the EHR provider and those in the chain (provider side), the use of blockchain technology can benefit most of the economy. The core is who will create and manage the healthcare blockchain, which most likely to be government, we believe. In case the managing entity being the government, people will incur the cost. So, in this sense, there should be the cost-benefit analysis based on what the entire economy can get out of it and what the economy will incur. Also, if the technology will be in place, in a wide-scale, hospitals, businesses and government need adjustment and collaboration to truly and most efficiently utilize the system. </a:t>
            </a:r>
            <a:endParaRPr sz="1100">
              <a:solidFill>
                <a:schemeClr val="dk1"/>
              </a:solidFill>
            </a:endParaRPr>
          </a:p>
          <a:p>
            <a:pPr marL="0" lvl="0" indent="0" rtl="0">
              <a:spcBef>
                <a:spcPts val="0"/>
              </a:spcBef>
              <a:spcAft>
                <a:spcPts val="0"/>
              </a:spcAft>
              <a:buNone/>
            </a:pPr>
            <a:r>
              <a:rPr lang="en-GB" sz="1100">
                <a:solidFill>
                  <a:schemeClr val="dk1"/>
                </a:solidFill>
              </a:rPr>
              <a:t>In conclusion, even though there are several challenges and needs for more clear vision on how it can be utilized, the use of blockchain technology can revolutionize and benefit the industry and nation-wide healthcare.</a:t>
            </a:r>
            <a:endParaRPr sz="1100">
              <a:solidFill>
                <a:schemeClr val="dk1"/>
              </a:solidFill>
            </a:endParaRPr>
          </a:p>
          <a:p>
            <a:pPr marL="0" lvl="0" indent="0" rtl="0">
              <a:spcBef>
                <a:spcPts val="0"/>
              </a:spcBef>
              <a:spcAft>
                <a:spcPts val="0"/>
              </a:spcAft>
              <a:buNone/>
            </a:pPr>
            <a:endParaRPr sz="1100">
              <a:solidFill>
                <a:schemeClr val="dk1"/>
              </a:solidFill>
            </a:endParaRPr>
          </a:p>
          <a:p>
            <a:pPr marL="0" lvl="0" indent="0" rtl="0">
              <a:spcBef>
                <a:spcPts val="0"/>
              </a:spcBef>
              <a:spcAft>
                <a:spcPts val="0"/>
              </a:spcAft>
              <a:buClr>
                <a:schemeClr val="dk1"/>
              </a:buClr>
              <a:buFont typeface="Arial"/>
              <a:buNone/>
            </a:pPr>
            <a:endParaRPr sz="1100">
              <a:solidFill>
                <a:schemeClr val="dk1"/>
              </a:solidFill>
            </a:endParaRPr>
          </a:p>
        </p:txBody>
      </p:sp>
    </p:spTree>
    <p:extLst>
      <p:ext uri="{BB962C8B-B14F-4D97-AF65-F5344CB8AC3E}">
        <p14:creationId xmlns:p14="http://schemas.microsoft.com/office/powerpoint/2010/main" val="8022334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6" name="Shape 216"/>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Clr>
                <a:schemeClr val="dk1"/>
              </a:buClr>
              <a:buFont typeface="Arial"/>
              <a:buNone/>
            </a:pPr>
            <a:endParaRPr sz="1100"/>
          </a:p>
        </p:txBody>
      </p:sp>
    </p:spTree>
    <p:extLst>
      <p:ext uri="{BB962C8B-B14F-4D97-AF65-F5344CB8AC3E}">
        <p14:creationId xmlns:p14="http://schemas.microsoft.com/office/powerpoint/2010/main" val="1235829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Shape 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Shape 4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p:bg>
      <p:bgPr>
        <a:solidFill>
          <a:srgbClr val="222222"/>
        </a:solidFill>
        <a:effectLst/>
      </p:bgPr>
    </p:bg>
    <p:spTree>
      <p:nvGrpSpPr>
        <p:cNvPr id="1" name="Shape 54"/>
        <p:cNvGrpSpPr/>
        <p:nvPr/>
      </p:nvGrpSpPr>
      <p:grpSpPr>
        <a:xfrm>
          <a:off x="0" y="0"/>
          <a:ext cx="0" cy="0"/>
          <a:chOff x="0" y="0"/>
          <a:chExt cx="0" cy="0"/>
        </a:xfrm>
      </p:grpSpPr>
      <p:sp>
        <p:nvSpPr>
          <p:cNvPr id="55" name="Shape 55"/>
          <p:cNvSpPr/>
          <p:nvPr/>
        </p:nvSpPr>
        <p:spPr>
          <a:xfrm>
            <a:off x="-11025" y="-11025"/>
            <a:ext cx="9144000" cy="5143500"/>
          </a:xfrm>
          <a:prstGeom prst="rect">
            <a:avLst/>
          </a:prstGeom>
          <a:solidFill>
            <a:srgbClr val="222222">
              <a:alpha val="64313"/>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6" name="Shape 56"/>
          <p:cNvSpPr/>
          <p:nvPr/>
        </p:nvSpPr>
        <p:spPr>
          <a:xfrm>
            <a:off x="5086350" y="-38100"/>
            <a:ext cx="4114800" cy="5219700"/>
          </a:xfrm>
          <a:custGeom>
            <a:avLst/>
            <a:gdLst/>
            <a:ahLst/>
            <a:cxnLst/>
            <a:rect l="0" t="0" r="0" b="0"/>
            <a:pathLst>
              <a:path w="120000" h="120000" extrusionOk="0">
                <a:moveTo>
                  <a:pt x="0" y="875"/>
                </a:moveTo>
                <a:lnTo>
                  <a:pt x="78333" y="120000"/>
                </a:lnTo>
                <a:lnTo>
                  <a:pt x="120000" y="120000"/>
                </a:lnTo>
                <a:lnTo>
                  <a:pt x="120000" y="0"/>
                </a:lnTo>
                <a:close/>
              </a:path>
            </a:pathLst>
          </a:custGeom>
          <a:solidFill>
            <a:srgbClr val="FF8700">
              <a:alpha val="85098"/>
            </a:srgbClr>
          </a:solidFill>
          <a:ln>
            <a:noFill/>
          </a:ln>
        </p:spPr>
      </p:sp>
      <p:sp>
        <p:nvSpPr>
          <p:cNvPr id="57" name="Shape 57"/>
          <p:cNvSpPr/>
          <p:nvPr/>
        </p:nvSpPr>
        <p:spPr>
          <a:xfrm flipH="1">
            <a:off x="-418950" y="4394400"/>
            <a:ext cx="8172300" cy="749100"/>
          </a:xfrm>
          <a:prstGeom prst="parallelogram">
            <a:avLst>
              <a:gd name="adj" fmla="val 51542"/>
            </a:avLst>
          </a:prstGeom>
          <a:solidFill>
            <a:srgbClr val="FFFFFF">
              <a:alpha val="17647"/>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58" name="Shape 58"/>
          <p:cNvSpPr/>
          <p:nvPr/>
        </p:nvSpPr>
        <p:spPr>
          <a:xfrm flipH="1">
            <a:off x="1028474" y="4166400"/>
            <a:ext cx="8369700" cy="228000"/>
          </a:xfrm>
          <a:prstGeom prst="parallelogram">
            <a:avLst>
              <a:gd name="adj" fmla="val 51542"/>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59" name="Shape 59"/>
          <p:cNvSpPr txBox="1">
            <a:spLocks noGrp="1"/>
          </p:cNvSpPr>
          <p:nvPr>
            <p:ph type="ctrTitle"/>
          </p:nvPr>
        </p:nvSpPr>
        <p:spPr>
          <a:xfrm>
            <a:off x="1028475" y="0"/>
            <a:ext cx="5238600" cy="40200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rgbClr val="FFFFFF"/>
              </a:buClr>
              <a:buSzPts val="1400"/>
              <a:buFont typeface="Dosis"/>
              <a:buNone/>
              <a:defRPr sz="5200" b="0" i="0" u="none" strike="noStrike" cap="none">
                <a:solidFill>
                  <a:srgbClr val="FFFFFF"/>
                </a:solidFill>
                <a:latin typeface="Dosis"/>
                <a:ea typeface="Dosis"/>
                <a:cs typeface="Dosis"/>
                <a:sym typeface="Dosis"/>
              </a:defRPr>
            </a:lvl1pPr>
            <a:lvl2pPr lvl="1"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2pPr>
            <a:lvl3pPr lvl="2"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3pPr>
            <a:lvl4pPr lvl="3"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4pPr>
            <a:lvl5pPr lvl="4"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5pPr>
            <a:lvl6pPr lvl="5"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6pPr>
            <a:lvl7pPr lvl="6"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7pPr>
            <a:lvl8pPr lvl="7"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8pPr>
            <a:lvl9pPr lvl="8" indent="0">
              <a:spcBef>
                <a:spcPts val="0"/>
              </a:spcBef>
              <a:spcAft>
                <a:spcPts val="0"/>
              </a:spcAft>
              <a:buClr>
                <a:srgbClr val="FFFFFF"/>
              </a:buClr>
              <a:buSzPts val="1400"/>
              <a:buFont typeface="Dosis"/>
              <a:buNone/>
              <a:defRPr sz="5200">
                <a:solidFill>
                  <a:srgbClr val="FFFFFF"/>
                </a:solidFill>
                <a:latin typeface="Dosis"/>
                <a:ea typeface="Dosis"/>
                <a:cs typeface="Dosis"/>
                <a:sym typeface="Dosis"/>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ColTx">
  <p:cSld name="Title + 2 columns">
    <p:spTree>
      <p:nvGrpSpPr>
        <p:cNvPr id="1" name="Shape 60"/>
        <p:cNvGrpSpPr/>
        <p:nvPr/>
      </p:nvGrpSpPr>
      <p:grpSpPr>
        <a:xfrm>
          <a:off x="0" y="0"/>
          <a:ext cx="0" cy="0"/>
          <a:chOff x="0" y="0"/>
          <a:chExt cx="0" cy="0"/>
        </a:xfrm>
      </p:grpSpPr>
      <p:sp>
        <p:nvSpPr>
          <p:cNvPr id="61" name="Shape 61"/>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3F3F3"/>
          </a:solidFill>
          <a:ln>
            <a:noFill/>
          </a:ln>
        </p:spPr>
      </p:sp>
      <p:sp>
        <p:nvSpPr>
          <p:cNvPr id="62" name="Shape 62"/>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3" name="Shape 63"/>
          <p:cNvSpPr/>
          <p:nvPr/>
        </p:nvSpPr>
        <p:spPr>
          <a:xfrm flipH="1">
            <a:off x="472133" y="-9525"/>
            <a:ext cx="518400" cy="749100"/>
          </a:xfrm>
          <a:prstGeom prst="parallelogram">
            <a:avLst>
              <a:gd name="adj" fmla="val 75009"/>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4" name="Shape 64"/>
          <p:cNvSpPr/>
          <p:nvPr/>
        </p:nvSpPr>
        <p:spPr>
          <a:xfrm flipH="1">
            <a:off x="742953" y="272850"/>
            <a:ext cx="75057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5" name="Shape 65"/>
          <p:cNvSpPr/>
          <p:nvPr/>
        </p:nvSpPr>
        <p:spPr>
          <a:xfrm flipH="1">
            <a:off x="7861618" y="272850"/>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6" name="Shape 66"/>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67" name="Shape 67"/>
          <p:cNvSpPr txBox="1">
            <a:spLocks noGrp="1"/>
          </p:cNvSpPr>
          <p:nvPr>
            <p:ph type="title"/>
          </p:nvPr>
        </p:nvSpPr>
        <p:spPr>
          <a:xfrm>
            <a:off x="1101386" y="272850"/>
            <a:ext cx="7574400" cy="749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FFFFFF"/>
              </a:buClr>
              <a:buSzPts val="1400"/>
              <a:buFont typeface="Dosis"/>
              <a:buNone/>
              <a:defRPr sz="2400" b="0" i="0" u="none" strike="noStrike" cap="none">
                <a:solidFill>
                  <a:srgbClr val="FFFFFF"/>
                </a:solidFill>
                <a:latin typeface="Dosis"/>
                <a:ea typeface="Dosis"/>
                <a:cs typeface="Dosis"/>
                <a:sym typeface="Dosis"/>
              </a:defRPr>
            </a:lvl1pPr>
            <a:lvl2pPr lvl="1"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2pPr>
            <a:lvl3pPr lvl="2"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3pPr>
            <a:lvl4pPr lvl="3"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4pPr>
            <a:lvl5pPr lvl="4"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5pPr>
            <a:lvl6pPr lvl="5"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6pPr>
            <a:lvl7pPr lvl="6"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7pPr>
            <a:lvl8pPr lvl="7"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8pPr>
            <a:lvl9pPr lvl="8" indent="0">
              <a:spcBef>
                <a:spcPts val="0"/>
              </a:spcBef>
              <a:spcAft>
                <a:spcPts val="0"/>
              </a:spcAft>
              <a:buClr>
                <a:srgbClr val="FFFFFF"/>
              </a:buClr>
              <a:buSzPts val="1400"/>
              <a:buFont typeface="Dosis"/>
              <a:buNone/>
              <a:defRPr sz="2400" b="0">
                <a:solidFill>
                  <a:srgbClr val="FFFFFF"/>
                </a:solidFill>
                <a:latin typeface="Dosis"/>
                <a:ea typeface="Dosis"/>
                <a:cs typeface="Dosis"/>
                <a:sym typeface="Dosis"/>
              </a:defRPr>
            </a:lvl9pPr>
          </a:lstStyle>
          <a:p>
            <a:endParaRPr/>
          </a:p>
        </p:txBody>
      </p:sp>
      <p:sp>
        <p:nvSpPr>
          <p:cNvPr id="68" name="Shape 68"/>
          <p:cNvSpPr txBox="1">
            <a:spLocks noGrp="1"/>
          </p:cNvSpPr>
          <p:nvPr>
            <p:ph type="body" idx="1"/>
          </p:nvPr>
        </p:nvSpPr>
        <p:spPr>
          <a:xfrm>
            <a:off x="1101375" y="1311550"/>
            <a:ext cx="3681900" cy="3537900"/>
          </a:xfrm>
          <a:prstGeom prst="rect">
            <a:avLst/>
          </a:prstGeom>
          <a:noFill/>
          <a:ln>
            <a:noFill/>
          </a:ln>
        </p:spPr>
        <p:txBody>
          <a:bodyPr spcFirstLastPara="1" wrap="square" lIns="91425" tIns="91425" rIns="91425" bIns="91425" anchor="t" anchorCtr="0"/>
          <a:lstStyle>
            <a:lvl1pPr marL="457200" marR="0" lvl="0"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1pPr>
            <a:lvl2pPr marL="914400" marR="0" lvl="1"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2pPr>
            <a:lvl3pPr marL="1371600" marR="0" lvl="2"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3pPr>
            <a:lvl4pPr marL="1828800" marR="0" lvl="3"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4pPr>
            <a:lvl5pPr marL="2286000" marR="0" lvl="4"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5pPr>
            <a:lvl6pPr marL="2743200" marR="0" lvl="5"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6pPr>
            <a:lvl7pPr marL="3200400" marR="0" lvl="6"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7pPr>
            <a:lvl8pPr marL="3657600" marR="0" lvl="7"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8pPr>
            <a:lvl9pPr marL="4114800" marR="0" lvl="8"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9pPr>
          </a:lstStyle>
          <a:p>
            <a:endParaRPr/>
          </a:p>
        </p:txBody>
      </p:sp>
      <p:sp>
        <p:nvSpPr>
          <p:cNvPr id="69" name="Shape 69"/>
          <p:cNvSpPr txBox="1">
            <a:spLocks noGrp="1"/>
          </p:cNvSpPr>
          <p:nvPr>
            <p:ph type="body" idx="2"/>
          </p:nvPr>
        </p:nvSpPr>
        <p:spPr>
          <a:xfrm>
            <a:off x="5004949" y="1311550"/>
            <a:ext cx="3681900" cy="3537900"/>
          </a:xfrm>
          <a:prstGeom prst="rect">
            <a:avLst/>
          </a:prstGeom>
          <a:noFill/>
          <a:ln>
            <a:noFill/>
          </a:ln>
        </p:spPr>
        <p:txBody>
          <a:bodyPr spcFirstLastPara="1" wrap="square" lIns="91425" tIns="91425" rIns="91425" bIns="91425" anchor="t" anchorCtr="0"/>
          <a:lstStyle>
            <a:lvl1pPr marL="457200" marR="0" lvl="0"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1pPr>
            <a:lvl2pPr marL="914400" marR="0" lvl="1"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2pPr>
            <a:lvl3pPr marL="1371600" marR="0" lvl="2"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3pPr>
            <a:lvl4pPr marL="1828800" marR="0" lvl="3"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4pPr>
            <a:lvl5pPr marL="2286000" marR="0" lvl="4"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5pPr>
            <a:lvl6pPr marL="2743200" marR="0" lvl="5"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6pPr>
            <a:lvl7pPr marL="3200400" marR="0" lvl="6"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7pPr>
            <a:lvl8pPr marL="3657600" marR="0" lvl="7"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8pPr>
            <a:lvl9pPr marL="4114800" marR="0" lvl="8" indent="-393700" algn="l" rtl="0">
              <a:lnSpc>
                <a:spcPct val="100000"/>
              </a:lnSpc>
              <a:spcBef>
                <a:spcPts val="0"/>
              </a:spcBef>
              <a:spcAft>
                <a:spcPts val="0"/>
              </a:spcAft>
              <a:buClr>
                <a:srgbClr val="FF8700"/>
              </a:buClr>
              <a:buSzPts val="2600"/>
              <a:buFont typeface="Roboto"/>
              <a:buChar char="▹"/>
              <a:defRPr sz="2600" b="0" i="0" u="none" strike="noStrike" cap="none">
                <a:solidFill>
                  <a:srgbClr val="222222"/>
                </a:solidFill>
                <a:latin typeface="Roboto"/>
                <a:ea typeface="Roboto"/>
                <a:cs typeface="Roboto"/>
                <a:sym typeface="Roboto"/>
              </a:defRPr>
            </a:lvl9pPr>
          </a:lstStyle>
          <a:p>
            <a:endParaRPr/>
          </a:p>
        </p:txBody>
      </p:sp>
      <p:sp>
        <p:nvSpPr>
          <p:cNvPr id="70" name="Shape 7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Blank inverted">
    <p:bg>
      <p:bgPr>
        <a:solidFill>
          <a:srgbClr val="222222"/>
        </a:solidFill>
        <a:effectLst/>
      </p:bgPr>
    </p:bg>
    <p:spTree>
      <p:nvGrpSpPr>
        <p:cNvPr id="1" name="Shape 71"/>
        <p:cNvGrpSpPr/>
        <p:nvPr/>
      </p:nvGrpSpPr>
      <p:grpSpPr>
        <a:xfrm>
          <a:off x="0" y="0"/>
          <a:ext cx="0" cy="0"/>
          <a:chOff x="0" y="0"/>
          <a:chExt cx="0" cy="0"/>
        </a:xfrm>
      </p:grpSpPr>
      <p:sp>
        <p:nvSpPr>
          <p:cNvPr id="72" name="Shape 72"/>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333333"/>
          </a:solidFill>
          <a:ln>
            <a:noFill/>
          </a:ln>
        </p:spPr>
      </p:sp>
      <p:sp>
        <p:nvSpPr>
          <p:cNvPr id="73" name="Shape 73"/>
          <p:cNvSpPr/>
          <p:nvPr/>
        </p:nvSpPr>
        <p:spPr>
          <a:xfrm flipH="1">
            <a:off x="-903537" y="-17561"/>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4" name="Shape 74"/>
          <p:cNvSpPr/>
          <p:nvPr/>
        </p:nvSpPr>
        <p:spPr>
          <a:xfrm flipH="1">
            <a:off x="472133" y="-9525"/>
            <a:ext cx="518400" cy="749100"/>
          </a:xfrm>
          <a:prstGeom prst="parallelogram">
            <a:avLst>
              <a:gd name="adj" fmla="val 75009"/>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5" name="Shape 75"/>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76" name="Shape 76"/>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Subtitle">
    <p:bg>
      <p:bgPr>
        <a:solidFill>
          <a:srgbClr val="FF8700"/>
        </a:solidFill>
        <a:effectLst/>
      </p:bgPr>
    </p:bg>
    <p:spTree>
      <p:nvGrpSpPr>
        <p:cNvPr id="1" name="Shape 77"/>
        <p:cNvGrpSpPr/>
        <p:nvPr/>
      </p:nvGrpSpPr>
      <p:grpSpPr>
        <a:xfrm>
          <a:off x="0" y="0"/>
          <a:ext cx="0" cy="0"/>
          <a:chOff x="0" y="0"/>
          <a:chExt cx="0" cy="0"/>
        </a:xfrm>
      </p:grpSpPr>
      <p:sp>
        <p:nvSpPr>
          <p:cNvPr id="78" name="Shape 78"/>
          <p:cNvSpPr/>
          <p:nvPr/>
        </p:nvSpPr>
        <p:spPr>
          <a:xfrm>
            <a:off x="5086350" y="-38100"/>
            <a:ext cx="4114800" cy="5219700"/>
          </a:xfrm>
          <a:custGeom>
            <a:avLst/>
            <a:gdLst/>
            <a:ahLst/>
            <a:cxnLst/>
            <a:rect l="0" t="0" r="0" b="0"/>
            <a:pathLst>
              <a:path w="120000" h="120000" extrusionOk="0">
                <a:moveTo>
                  <a:pt x="0" y="875"/>
                </a:moveTo>
                <a:lnTo>
                  <a:pt x="78333" y="120000"/>
                </a:lnTo>
                <a:lnTo>
                  <a:pt x="120000" y="120000"/>
                </a:lnTo>
                <a:lnTo>
                  <a:pt x="120000" y="0"/>
                </a:lnTo>
                <a:close/>
              </a:path>
            </a:pathLst>
          </a:custGeom>
          <a:solidFill>
            <a:srgbClr val="FFFFFF">
              <a:alpha val="17647"/>
            </a:srgbClr>
          </a:solidFill>
          <a:ln>
            <a:noFill/>
          </a:ln>
        </p:spPr>
      </p:sp>
      <p:sp>
        <p:nvSpPr>
          <p:cNvPr id="79" name="Shape 79"/>
          <p:cNvSpPr/>
          <p:nvPr/>
        </p:nvSpPr>
        <p:spPr>
          <a:xfrm flipH="1">
            <a:off x="-418950" y="4394400"/>
            <a:ext cx="8172300" cy="749100"/>
          </a:xfrm>
          <a:prstGeom prst="parallelogram">
            <a:avLst>
              <a:gd name="adj" fmla="val 51542"/>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434343"/>
              </a:solidFill>
              <a:latin typeface="Arial"/>
              <a:ea typeface="Arial"/>
              <a:cs typeface="Arial"/>
              <a:sym typeface="Arial"/>
            </a:endParaRPr>
          </a:p>
        </p:txBody>
      </p:sp>
      <p:sp>
        <p:nvSpPr>
          <p:cNvPr id="80" name="Shape 80"/>
          <p:cNvSpPr/>
          <p:nvPr/>
        </p:nvSpPr>
        <p:spPr>
          <a:xfrm flipH="1">
            <a:off x="1028474" y="4166400"/>
            <a:ext cx="8369700" cy="2280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1" name="Shape 81"/>
          <p:cNvSpPr txBox="1">
            <a:spLocks noGrp="1"/>
          </p:cNvSpPr>
          <p:nvPr>
            <p:ph type="ctrTitle"/>
          </p:nvPr>
        </p:nvSpPr>
        <p:spPr>
          <a:xfrm>
            <a:off x="1028475" y="2345350"/>
            <a:ext cx="5220000" cy="1159800"/>
          </a:xfrm>
          <a:prstGeom prst="rect">
            <a:avLst/>
          </a:prstGeom>
          <a:noFill/>
          <a:ln>
            <a:noFill/>
          </a:ln>
        </p:spPr>
        <p:txBody>
          <a:bodyPr spcFirstLastPara="1" wrap="square" lIns="91425" tIns="91425" rIns="91425" bIns="91425" anchor="b" anchorCtr="0"/>
          <a:lstStyle>
            <a:lvl1pPr marL="0" marR="0" lvl="0" indent="0" algn="l" rtl="0">
              <a:lnSpc>
                <a:spcPct val="100000"/>
              </a:lnSpc>
              <a:spcBef>
                <a:spcPts val="0"/>
              </a:spcBef>
              <a:spcAft>
                <a:spcPts val="0"/>
              </a:spcAft>
              <a:buClr>
                <a:srgbClr val="FFFFFF"/>
              </a:buClr>
              <a:buSzPts val="1400"/>
              <a:buFont typeface="Dosis"/>
              <a:buNone/>
              <a:defRPr sz="4800" b="0" i="0" u="none" strike="noStrike" cap="none">
                <a:solidFill>
                  <a:srgbClr val="FFFFFF"/>
                </a:solidFill>
                <a:latin typeface="Dosis"/>
                <a:ea typeface="Dosis"/>
                <a:cs typeface="Dosis"/>
                <a:sym typeface="Dosis"/>
              </a:defRPr>
            </a:lvl1pPr>
            <a:lvl2pPr lvl="1"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2pPr>
            <a:lvl3pPr lvl="2"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3pPr>
            <a:lvl4pPr lvl="3"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4pPr>
            <a:lvl5pPr lvl="4"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5pPr>
            <a:lvl6pPr lvl="5"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6pPr>
            <a:lvl7pPr lvl="6"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7pPr>
            <a:lvl8pPr lvl="7"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8pPr>
            <a:lvl9pPr lvl="8" indent="0" rtl="0">
              <a:spcBef>
                <a:spcPts val="0"/>
              </a:spcBef>
              <a:spcAft>
                <a:spcPts val="0"/>
              </a:spcAft>
              <a:buClr>
                <a:srgbClr val="FFFFFF"/>
              </a:buClr>
              <a:buSzPts val="1400"/>
              <a:buFont typeface="Dosis"/>
              <a:buNone/>
              <a:defRPr sz="4800">
                <a:solidFill>
                  <a:srgbClr val="FFFFFF"/>
                </a:solidFill>
                <a:latin typeface="Dosis"/>
                <a:ea typeface="Dosis"/>
                <a:cs typeface="Dosis"/>
                <a:sym typeface="Dosis"/>
              </a:defRPr>
            </a:lvl9pPr>
          </a:lstStyle>
          <a:p>
            <a:endParaRPr/>
          </a:p>
        </p:txBody>
      </p:sp>
      <p:sp>
        <p:nvSpPr>
          <p:cNvPr id="82" name="Shape 82"/>
          <p:cNvSpPr txBox="1">
            <a:spLocks noGrp="1"/>
          </p:cNvSpPr>
          <p:nvPr>
            <p:ph type="subTitle" idx="1"/>
          </p:nvPr>
        </p:nvSpPr>
        <p:spPr>
          <a:xfrm>
            <a:off x="1028475" y="3449650"/>
            <a:ext cx="5220000" cy="570000"/>
          </a:xfrm>
          <a:prstGeom prst="rect">
            <a:avLst/>
          </a:prstGeom>
          <a:noFill/>
          <a:ln>
            <a:noFill/>
          </a:ln>
        </p:spPr>
        <p:txBody>
          <a:bodyPr spcFirstLastPara="1" wrap="square" lIns="91425" tIns="91425" rIns="91425" bIns="91425" anchor="t" anchorCtr="0"/>
          <a:lstStyle>
            <a:lvl1pPr marL="0" marR="0" lvl="0" indent="0" algn="l" rtl="0">
              <a:lnSpc>
                <a:spcPct val="100000"/>
              </a:lnSpc>
              <a:spcBef>
                <a:spcPts val="0"/>
              </a:spcBef>
              <a:spcAft>
                <a:spcPts val="0"/>
              </a:spcAft>
              <a:buClr>
                <a:srgbClr val="222222"/>
              </a:buClr>
              <a:buSzPts val="3000"/>
              <a:buFont typeface="Roboto"/>
              <a:buNone/>
              <a:defRPr sz="2400" b="0" i="0" u="none" strike="noStrike" cap="none">
                <a:solidFill>
                  <a:srgbClr val="222222"/>
                </a:solidFill>
                <a:latin typeface="Roboto"/>
                <a:ea typeface="Roboto"/>
                <a:cs typeface="Roboto"/>
                <a:sym typeface="Roboto"/>
              </a:defRPr>
            </a:lvl1pPr>
            <a:lvl2pPr marL="457200" marR="0" lvl="1" indent="0" algn="l" rtl="0">
              <a:lnSpc>
                <a:spcPct val="100000"/>
              </a:lnSpc>
              <a:spcBef>
                <a:spcPts val="0"/>
              </a:spcBef>
              <a:spcAft>
                <a:spcPts val="0"/>
              </a:spcAft>
              <a:buClr>
                <a:srgbClr val="222222"/>
              </a:buClr>
              <a:buSzPts val="2400"/>
              <a:buFont typeface="Roboto"/>
              <a:buNone/>
              <a:defRPr sz="2400" b="0" i="0" u="none" strike="noStrike" cap="none">
                <a:solidFill>
                  <a:srgbClr val="222222"/>
                </a:solidFill>
                <a:latin typeface="Roboto"/>
                <a:ea typeface="Roboto"/>
                <a:cs typeface="Roboto"/>
                <a:sym typeface="Roboto"/>
              </a:defRPr>
            </a:lvl2pPr>
            <a:lvl3pPr marL="914400" marR="0" lvl="2" indent="0" algn="l" rtl="0">
              <a:lnSpc>
                <a:spcPct val="100000"/>
              </a:lnSpc>
              <a:spcBef>
                <a:spcPts val="0"/>
              </a:spcBef>
              <a:spcAft>
                <a:spcPts val="0"/>
              </a:spcAft>
              <a:buClr>
                <a:srgbClr val="222222"/>
              </a:buClr>
              <a:buSzPts val="2400"/>
              <a:buFont typeface="Roboto"/>
              <a:buNone/>
              <a:defRPr sz="2400" b="0" i="0" u="none" strike="noStrike" cap="none">
                <a:solidFill>
                  <a:srgbClr val="222222"/>
                </a:solidFill>
                <a:latin typeface="Roboto"/>
                <a:ea typeface="Roboto"/>
                <a:cs typeface="Roboto"/>
                <a:sym typeface="Roboto"/>
              </a:defRPr>
            </a:lvl3pPr>
            <a:lvl4pPr marL="1371600" marR="0" lvl="3" indent="0" algn="l" rtl="0">
              <a:lnSpc>
                <a:spcPct val="100000"/>
              </a:lnSpc>
              <a:spcBef>
                <a:spcPts val="0"/>
              </a:spcBef>
              <a:spcAft>
                <a:spcPts val="0"/>
              </a:spcAft>
              <a:buClr>
                <a:srgbClr val="222222"/>
              </a:buClr>
              <a:buSzPts val="1800"/>
              <a:buFont typeface="Roboto"/>
              <a:buNone/>
              <a:defRPr sz="2400" b="0" i="0" u="none" strike="noStrike" cap="none">
                <a:solidFill>
                  <a:srgbClr val="222222"/>
                </a:solidFill>
                <a:latin typeface="Roboto"/>
                <a:ea typeface="Roboto"/>
                <a:cs typeface="Roboto"/>
                <a:sym typeface="Roboto"/>
              </a:defRPr>
            </a:lvl4pPr>
            <a:lvl5pPr marL="1828800" marR="0" lvl="4" indent="0" algn="l" rtl="0">
              <a:lnSpc>
                <a:spcPct val="100000"/>
              </a:lnSpc>
              <a:spcBef>
                <a:spcPts val="0"/>
              </a:spcBef>
              <a:spcAft>
                <a:spcPts val="0"/>
              </a:spcAft>
              <a:buClr>
                <a:srgbClr val="222222"/>
              </a:buClr>
              <a:buSzPts val="1800"/>
              <a:buFont typeface="Roboto"/>
              <a:buNone/>
              <a:defRPr sz="2400" b="0" i="0" u="none" strike="noStrike" cap="none">
                <a:solidFill>
                  <a:srgbClr val="222222"/>
                </a:solidFill>
                <a:latin typeface="Roboto"/>
                <a:ea typeface="Roboto"/>
                <a:cs typeface="Roboto"/>
                <a:sym typeface="Roboto"/>
              </a:defRPr>
            </a:lvl5pPr>
            <a:lvl6pPr marL="2286000" marR="0" lvl="5" indent="0" algn="l" rtl="0">
              <a:lnSpc>
                <a:spcPct val="100000"/>
              </a:lnSpc>
              <a:spcBef>
                <a:spcPts val="0"/>
              </a:spcBef>
              <a:spcAft>
                <a:spcPts val="0"/>
              </a:spcAft>
              <a:buClr>
                <a:srgbClr val="222222"/>
              </a:buClr>
              <a:buSzPts val="1800"/>
              <a:buFont typeface="Roboto"/>
              <a:buNone/>
              <a:defRPr sz="2400" b="0" i="0" u="none" strike="noStrike" cap="none">
                <a:solidFill>
                  <a:srgbClr val="222222"/>
                </a:solidFill>
                <a:latin typeface="Roboto"/>
                <a:ea typeface="Roboto"/>
                <a:cs typeface="Roboto"/>
                <a:sym typeface="Roboto"/>
              </a:defRPr>
            </a:lvl6pPr>
            <a:lvl7pPr marL="2743200" marR="0" lvl="6" indent="0" algn="l" rtl="0">
              <a:lnSpc>
                <a:spcPct val="100000"/>
              </a:lnSpc>
              <a:spcBef>
                <a:spcPts val="0"/>
              </a:spcBef>
              <a:spcAft>
                <a:spcPts val="0"/>
              </a:spcAft>
              <a:buClr>
                <a:srgbClr val="222222"/>
              </a:buClr>
              <a:buSzPts val="1800"/>
              <a:buFont typeface="Roboto"/>
              <a:buNone/>
              <a:defRPr sz="2400" b="0" i="0" u="none" strike="noStrike" cap="none">
                <a:solidFill>
                  <a:srgbClr val="222222"/>
                </a:solidFill>
                <a:latin typeface="Roboto"/>
                <a:ea typeface="Roboto"/>
                <a:cs typeface="Roboto"/>
                <a:sym typeface="Roboto"/>
              </a:defRPr>
            </a:lvl7pPr>
            <a:lvl8pPr marL="3200400" marR="0" lvl="7" indent="0" algn="l" rtl="0">
              <a:lnSpc>
                <a:spcPct val="100000"/>
              </a:lnSpc>
              <a:spcBef>
                <a:spcPts val="0"/>
              </a:spcBef>
              <a:spcAft>
                <a:spcPts val="0"/>
              </a:spcAft>
              <a:buClr>
                <a:srgbClr val="222222"/>
              </a:buClr>
              <a:buSzPts val="1800"/>
              <a:buFont typeface="Roboto"/>
              <a:buNone/>
              <a:defRPr sz="2400" b="0" i="0" u="none" strike="noStrike" cap="none">
                <a:solidFill>
                  <a:srgbClr val="222222"/>
                </a:solidFill>
                <a:latin typeface="Roboto"/>
                <a:ea typeface="Roboto"/>
                <a:cs typeface="Roboto"/>
                <a:sym typeface="Roboto"/>
              </a:defRPr>
            </a:lvl8pPr>
            <a:lvl9pPr marL="3657600" marR="0" lvl="8" indent="0" algn="l" rtl="0">
              <a:lnSpc>
                <a:spcPct val="100000"/>
              </a:lnSpc>
              <a:spcBef>
                <a:spcPts val="0"/>
              </a:spcBef>
              <a:spcAft>
                <a:spcPts val="0"/>
              </a:spcAft>
              <a:buClr>
                <a:srgbClr val="222222"/>
              </a:buClr>
              <a:buSzPts val="1800"/>
              <a:buFont typeface="Roboto"/>
              <a:buNone/>
              <a:defRPr sz="2400" b="0" i="0" u="none" strike="noStrike" cap="none">
                <a:solidFill>
                  <a:srgbClr val="222222"/>
                </a:solidFill>
                <a:latin typeface="Roboto"/>
                <a:ea typeface="Roboto"/>
                <a:cs typeface="Roboto"/>
                <a:sym typeface="Roboto"/>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Quote">
    <p:spTree>
      <p:nvGrpSpPr>
        <p:cNvPr id="1" name="Shape 83"/>
        <p:cNvGrpSpPr/>
        <p:nvPr/>
      </p:nvGrpSpPr>
      <p:grpSpPr>
        <a:xfrm>
          <a:off x="0" y="0"/>
          <a:ext cx="0" cy="0"/>
          <a:chOff x="0" y="0"/>
          <a:chExt cx="0" cy="0"/>
        </a:xfrm>
      </p:grpSpPr>
      <p:sp>
        <p:nvSpPr>
          <p:cNvPr id="84" name="Shape 84"/>
          <p:cNvSpPr/>
          <p:nvPr/>
        </p:nvSpPr>
        <p:spPr>
          <a:xfrm>
            <a:off x="-44050" y="-38100"/>
            <a:ext cx="4139800" cy="5192625"/>
          </a:xfrm>
          <a:custGeom>
            <a:avLst/>
            <a:gdLst/>
            <a:ahLst/>
            <a:cxnLst/>
            <a:rect l="0" t="0" r="0" b="0"/>
            <a:pathLst>
              <a:path w="120000" h="120000" extrusionOk="0">
                <a:moveTo>
                  <a:pt x="120000" y="119745"/>
                </a:moveTo>
                <a:lnTo>
                  <a:pt x="42139" y="0"/>
                </a:lnTo>
                <a:lnTo>
                  <a:pt x="0" y="371"/>
                </a:lnTo>
                <a:lnTo>
                  <a:pt x="638" y="120000"/>
                </a:lnTo>
                <a:close/>
              </a:path>
            </a:pathLst>
          </a:custGeom>
          <a:solidFill>
            <a:srgbClr val="F3F3F3"/>
          </a:solidFill>
          <a:ln>
            <a:noFill/>
          </a:ln>
        </p:spPr>
      </p:sp>
      <p:sp>
        <p:nvSpPr>
          <p:cNvPr id="85" name="Shape 85"/>
          <p:cNvSpPr/>
          <p:nvPr/>
        </p:nvSpPr>
        <p:spPr>
          <a:xfrm flipH="1">
            <a:off x="-647600" y="-14750"/>
            <a:ext cx="24819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6" name="Shape 86"/>
          <p:cNvSpPr txBox="1">
            <a:spLocks noGrp="1"/>
          </p:cNvSpPr>
          <p:nvPr>
            <p:ph type="body" idx="1"/>
          </p:nvPr>
        </p:nvSpPr>
        <p:spPr>
          <a:xfrm>
            <a:off x="990375" y="1021950"/>
            <a:ext cx="7343100" cy="3372600"/>
          </a:xfrm>
          <a:prstGeom prst="rect">
            <a:avLst/>
          </a:prstGeom>
          <a:noFill/>
          <a:ln>
            <a:noFill/>
          </a:ln>
        </p:spPr>
        <p:txBody>
          <a:bodyPr spcFirstLastPara="1" wrap="square" lIns="91425" tIns="91425" rIns="91425" bIns="91425" anchor="ctr" anchorCtr="0"/>
          <a:lstStyle>
            <a:lvl1pPr marL="457200" marR="0" lvl="0"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1pPr>
            <a:lvl2pPr marL="914400" marR="0" lvl="1"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2pPr>
            <a:lvl3pPr marL="1371600" marR="0" lvl="2"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3pPr>
            <a:lvl4pPr marL="1828800" marR="0" lvl="3"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4pPr>
            <a:lvl5pPr marL="2286000" marR="0" lvl="4"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5pPr>
            <a:lvl6pPr marL="2743200" marR="0" lvl="5"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6pPr>
            <a:lvl7pPr marL="3200400" marR="0" lvl="6"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7pPr>
            <a:lvl8pPr marL="3657600" marR="0" lvl="7"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8pPr>
            <a:lvl9pPr marL="4114800" marR="0" lvl="8" indent="-457200" algn="l" rtl="0">
              <a:lnSpc>
                <a:spcPct val="100000"/>
              </a:lnSpc>
              <a:spcBef>
                <a:spcPts val="0"/>
              </a:spcBef>
              <a:spcAft>
                <a:spcPts val="0"/>
              </a:spcAft>
              <a:buClr>
                <a:srgbClr val="FF8700"/>
              </a:buClr>
              <a:buSzPts val="3600"/>
              <a:buFont typeface="Roboto"/>
              <a:buChar char="▹"/>
              <a:defRPr sz="3600" b="0" i="1" u="none" strike="noStrike" cap="none">
                <a:solidFill>
                  <a:srgbClr val="222222"/>
                </a:solidFill>
                <a:latin typeface="Roboto"/>
                <a:ea typeface="Roboto"/>
                <a:cs typeface="Roboto"/>
                <a:sym typeface="Roboto"/>
              </a:defRPr>
            </a:lvl9pPr>
          </a:lstStyle>
          <a:p>
            <a:endParaRPr/>
          </a:p>
        </p:txBody>
      </p:sp>
      <p:sp>
        <p:nvSpPr>
          <p:cNvPr id="87" name="Shape 87"/>
          <p:cNvSpPr txBox="1"/>
          <p:nvPr/>
        </p:nvSpPr>
        <p:spPr>
          <a:xfrm>
            <a:off x="-121150" y="-271850"/>
            <a:ext cx="1955700" cy="653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Font typeface="Dosis"/>
              <a:buNone/>
            </a:pPr>
            <a:r>
              <a:rPr lang="en-GB" sz="15000" b="0" i="0" u="none" strike="noStrike" cap="none">
                <a:solidFill>
                  <a:srgbClr val="FFFFFF"/>
                </a:solidFill>
                <a:latin typeface="Dosis"/>
                <a:ea typeface="Dosis"/>
                <a:cs typeface="Dosis"/>
                <a:sym typeface="Dosis"/>
              </a:rPr>
              <a:t>“</a:t>
            </a:r>
            <a:endParaRPr/>
          </a:p>
        </p:txBody>
      </p:sp>
      <p:sp>
        <p:nvSpPr>
          <p:cNvPr id="88" name="Shape 88"/>
          <p:cNvSpPr/>
          <p:nvPr/>
        </p:nvSpPr>
        <p:spPr>
          <a:xfrm flipH="1">
            <a:off x="1440947" y="-14750"/>
            <a:ext cx="7458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89" name="Shape 89"/>
          <p:cNvSpPr/>
          <p:nvPr/>
        </p:nvSpPr>
        <p:spPr>
          <a:xfrm flipH="1">
            <a:off x="6957298" y="4394650"/>
            <a:ext cx="26439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0" name="Shape 90"/>
          <p:cNvSpPr txBox="1"/>
          <p:nvPr/>
        </p:nvSpPr>
        <p:spPr>
          <a:xfrm>
            <a:off x="6957475" y="4137550"/>
            <a:ext cx="2186400" cy="6537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FFFF"/>
              </a:buClr>
              <a:buFont typeface="Dosis"/>
              <a:buNone/>
            </a:pPr>
            <a:r>
              <a:rPr lang="en-GB" sz="15000" b="0" i="0" u="none" strike="noStrike" cap="none">
                <a:solidFill>
                  <a:srgbClr val="FFFFFF"/>
                </a:solidFill>
                <a:latin typeface="Dosis"/>
                <a:ea typeface="Dosis"/>
                <a:cs typeface="Dosis"/>
                <a:sym typeface="Dosis"/>
              </a:rPr>
              <a:t>”</a:t>
            </a:r>
            <a:endParaRPr/>
          </a:p>
        </p:txBody>
      </p:sp>
      <p:sp>
        <p:nvSpPr>
          <p:cNvPr id="91" name="Shape 91"/>
          <p:cNvSpPr/>
          <p:nvPr/>
        </p:nvSpPr>
        <p:spPr>
          <a:xfrm flipH="1">
            <a:off x="6626547" y="4394650"/>
            <a:ext cx="7458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92"/>
        <p:cNvGrpSpPr/>
        <p:nvPr/>
      </p:nvGrpSpPr>
      <p:grpSpPr>
        <a:xfrm>
          <a:off x="0" y="0"/>
          <a:ext cx="0" cy="0"/>
          <a:chOff x="0" y="0"/>
          <a:chExt cx="0" cy="0"/>
        </a:xfrm>
      </p:grpSpPr>
      <p:sp>
        <p:nvSpPr>
          <p:cNvPr id="93" name="Shape 93"/>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3F3F3"/>
          </a:solidFill>
          <a:ln>
            <a:noFill/>
          </a:ln>
        </p:spPr>
      </p:sp>
      <p:sp>
        <p:nvSpPr>
          <p:cNvPr id="94" name="Shape 94"/>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5" name="Shape 95"/>
          <p:cNvSpPr/>
          <p:nvPr/>
        </p:nvSpPr>
        <p:spPr>
          <a:xfrm flipH="1">
            <a:off x="472133" y="-9525"/>
            <a:ext cx="518400" cy="749100"/>
          </a:xfrm>
          <a:prstGeom prst="parallelogram">
            <a:avLst>
              <a:gd name="adj" fmla="val 75009"/>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6" name="Shape 96"/>
          <p:cNvSpPr/>
          <p:nvPr/>
        </p:nvSpPr>
        <p:spPr>
          <a:xfrm flipH="1">
            <a:off x="742953" y="272850"/>
            <a:ext cx="75057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7" name="Shape 97"/>
          <p:cNvSpPr/>
          <p:nvPr/>
        </p:nvSpPr>
        <p:spPr>
          <a:xfrm flipH="1">
            <a:off x="7861618" y="272850"/>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8" name="Shape 98"/>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99" name="Shape 9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FFFFFF"/>
              </a:buClr>
              <a:buSzPts val="1400"/>
              <a:buFont typeface="Dosis"/>
              <a:buNone/>
              <a:defRPr sz="2400" b="0" i="0" u="none" strike="noStrike" cap="none">
                <a:solidFill>
                  <a:srgbClr val="FFFFFF"/>
                </a:solidFill>
                <a:latin typeface="Dosis"/>
                <a:ea typeface="Dosis"/>
                <a:cs typeface="Dosis"/>
                <a:sym typeface="Dosis"/>
              </a:defRPr>
            </a:lvl1pPr>
            <a:lvl2pPr lvl="1"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2pPr>
            <a:lvl3pPr lvl="2"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3pPr>
            <a:lvl4pPr lvl="3"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4pPr>
            <a:lvl5pPr lvl="4"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5pPr>
            <a:lvl6pPr lvl="5"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6pPr>
            <a:lvl7pPr lvl="6"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7pPr>
            <a:lvl8pPr lvl="7"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8pPr>
            <a:lvl9pPr lvl="8"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9pPr>
          </a:lstStyle>
          <a:p>
            <a:endParaRPr/>
          </a:p>
        </p:txBody>
      </p:sp>
      <p:sp>
        <p:nvSpPr>
          <p:cNvPr id="100" name="Shape 100"/>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lstStyle>
            <a:lvl1pPr marL="457200" marR="0" lvl="0" indent="-419100" algn="l" rtl="0">
              <a:lnSpc>
                <a:spcPct val="100000"/>
              </a:lnSpc>
              <a:spcBef>
                <a:spcPts val="0"/>
              </a:spcBef>
              <a:spcAft>
                <a:spcPts val="0"/>
              </a:spcAft>
              <a:buClr>
                <a:srgbClr val="FF8700"/>
              </a:buClr>
              <a:buSzPts val="3000"/>
              <a:buFont typeface="Roboto"/>
              <a:buChar char="▸"/>
              <a:defRPr sz="3000" b="0" i="0" u="none" strike="noStrike" cap="none">
                <a:solidFill>
                  <a:srgbClr val="222222"/>
                </a:solidFill>
                <a:latin typeface="Roboto"/>
                <a:ea typeface="Roboto"/>
                <a:cs typeface="Roboto"/>
                <a:sym typeface="Roboto"/>
              </a:defRPr>
            </a:lvl1pPr>
            <a:lvl2pPr marL="914400" marR="0" lvl="1" indent="-381000" algn="l" rtl="0">
              <a:lnSpc>
                <a:spcPct val="100000"/>
              </a:lnSpc>
              <a:spcBef>
                <a:spcPts val="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2pPr>
            <a:lvl3pPr marL="1371600" marR="0" lvl="2" indent="-381000" algn="l" rtl="0">
              <a:lnSpc>
                <a:spcPct val="100000"/>
              </a:lnSpc>
              <a:spcBef>
                <a:spcPts val="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3pPr>
            <a:lvl4pPr marL="1828800" marR="0" lvl="3" indent="-342900"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4pPr>
            <a:lvl5pPr marL="2286000" marR="0" lvl="4" indent="-342900"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5pPr>
            <a:lvl6pPr marL="2743200" marR="0" lvl="5" indent="-342900"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6pPr>
            <a:lvl7pPr marL="3200400" marR="0" lvl="6" indent="-342900"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7pPr>
            <a:lvl8pPr marL="3657600" marR="0" lvl="7" indent="-342900"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8pPr>
            <a:lvl9pPr marL="4114800" marR="0" lvl="8" indent="-342900" algn="l" rtl="0">
              <a:lnSpc>
                <a:spcPct val="100000"/>
              </a:lnSpc>
              <a:spcBef>
                <a:spcPts val="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9pPr>
          </a:lstStyle>
          <a:p>
            <a:endParaRPr/>
          </a:p>
        </p:txBody>
      </p:sp>
      <p:sp>
        <p:nvSpPr>
          <p:cNvPr id="101" name="Shape 101"/>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
        <p:nvSpPr>
          <p:cNvPr id="103" name="Shape 103"/>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3F3F3"/>
          </a:solidFill>
          <a:ln>
            <a:noFill/>
          </a:ln>
        </p:spPr>
      </p:sp>
      <p:sp>
        <p:nvSpPr>
          <p:cNvPr id="104" name="Shape 104"/>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5" name="Shape 105"/>
          <p:cNvSpPr/>
          <p:nvPr/>
        </p:nvSpPr>
        <p:spPr>
          <a:xfrm flipH="1">
            <a:off x="472133" y="-9525"/>
            <a:ext cx="518400" cy="749100"/>
          </a:xfrm>
          <a:prstGeom prst="parallelogram">
            <a:avLst>
              <a:gd name="adj" fmla="val 75009"/>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6" name="Shape 106"/>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07" name="Shape 107"/>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 3 columns">
    <p:spTree>
      <p:nvGrpSpPr>
        <p:cNvPr id="1" name="Shape 108"/>
        <p:cNvGrpSpPr/>
        <p:nvPr/>
      </p:nvGrpSpPr>
      <p:grpSpPr>
        <a:xfrm>
          <a:off x="0" y="0"/>
          <a:ext cx="0" cy="0"/>
          <a:chOff x="0" y="0"/>
          <a:chExt cx="0" cy="0"/>
        </a:xfrm>
      </p:grpSpPr>
      <p:sp>
        <p:nvSpPr>
          <p:cNvPr id="109" name="Shape 109"/>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3F3F3"/>
          </a:solidFill>
          <a:ln>
            <a:noFill/>
          </a:ln>
        </p:spPr>
      </p:sp>
      <p:sp>
        <p:nvSpPr>
          <p:cNvPr id="110" name="Shape 110"/>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1" name="Shape 111"/>
          <p:cNvSpPr/>
          <p:nvPr/>
        </p:nvSpPr>
        <p:spPr>
          <a:xfrm flipH="1">
            <a:off x="472133" y="-9525"/>
            <a:ext cx="518400" cy="749100"/>
          </a:xfrm>
          <a:prstGeom prst="parallelogram">
            <a:avLst>
              <a:gd name="adj" fmla="val 75009"/>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2" name="Shape 112"/>
          <p:cNvSpPr/>
          <p:nvPr/>
        </p:nvSpPr>
        <p:spPr>
          <a:xfrm flipH="1">
            <a:off x="742953" y="272850"/>
            <a:ext cx="75057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3" name="Shape 113"/>
          <p:cNvSpPr/>
          <p:nvPr/>
        </p:nvSpPr>
        <p:spPr>
          <a:xfrm flipH="1">
            <a:off x="7861618" y="272850"/>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4" name="Shape 114"/>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15" name="Shape 115"/>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FFFFFF"/>
              </a:buClr>
              <a:buSzPts val="1400"/>
              <a:buFont typeface="Dosis"/>
              <a:buNone/>
              <a:defRPr sz="2400" b="0" i="0" u="none" strike="noStrike" cap="none">
                <a:solidFill>
                  <a:srgbClr val="FFFFFF"/>
                </a:solidFill>
                <a:latin typeface="Dosis"/>
                <a:ea typeface="Dosis"/>
                <a:cs typeface="Dosis"/>
                <a:sym typeface="Dosis"/>
              </a:defRPr>
            </a:lvl1pPr>
            <a:lvl2pPr lvl="1"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2pPr>
            <a:lvl3pPr lvl="2"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3pPr>
            <a:lvl4pPr lvl="3"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4pPr>
            <a:lvl5pPr lvl="4"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5pPr>
            <a:lvl6pPr lvl="5"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6pPr>
            <a:lvl7pPr lvl="6"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7pPr>
            <a:lvl8pPr lvl="7"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8pPr>
            <a:lvl9pPr lvl="8"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9pPr>
          </a:lstStyle>
          <a:p>
            <a:endParaRPr/>
          </a:p>
        </p:txBody>
      </p:sp>
      <p:sp>
        <p:nvSpPr>
          <p:cNvPr id="116" name="Shape 116"/>
          <p:cNvSpPr txBox="1">
            <a:spLocks noGrp="1"/>
          </p:cNvSpPr>
          <p:nvPr>
            <p:ph type="body" idx="1"/>
          </p:nvPr>
        </p:nvSpPr>
        <p:spPr>
          <a:xfrm>
            <a:off x="1104900" y="1224350"/>
            <a:ext cx="2423100" cy="3549000"/>
          </a:xfrm>
          <a:prstGeom prst="rect">
            <a:avLst/>
          </a:prstGeom>
          <a:noFill/>
          <a:ln>
            <a:noFill/>
          </a:ln>
        </p:spPr>
        <p:txBody>
          <a:bodyPr spcFirstLastPara="1" wrap="square" lIns="91425" tIns="91425" rIns="91425" bIns="91425" anchor="t" anchorCtr="0"/>
          <a:lstStyle>
            <a:lvl1pPr marL="457200" marR="0" lvl="0"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1pPr>
            <a:lvl2pPr marL="914400" marR="0" lvl="1"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2pPr>
            <a:lvl3pPr marL="1371600" marR="0" lvl="2"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3pPr>
            <a:lvl4pPr marL="1828800" marR="0" lvl="3"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4pPr>
            <a:lvl5pPr marL="2286000" marR="0" lvl="4"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5pPr>
            <a:lvl6pPr marL="2743200" marR="0" lvl="5"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6pPr>
            <a:lvl7pPr marL="3200400" marR="0" lvl="6"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7pPr>
            <a:lvl8pPr marL="3657600" marR="0" lvl="7"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8pPr>
            <a:lvl9pPr marL="4114800" marR="0" lvl="8"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9pPr>
          </a:lstStyle>
          <a:p>
            <a:endParaRPr/>
          </a:p>
        </p:txBody>
      </p:sp>
      <p:sp>
        <p:nvSpPr>
          <p:cNvPr id="117" name="Shape 117"/>
          <p:cNvSpPr txBox="1">
            <a:spLocks noGrp="1"/>
          </p:cNvSpPr>
          <p:nvPr>
            <p:ph type="body" idx="2"/>
          </p:nvPr>
        </p:nvSpPr>
        <p:spPr>
          <a:xfrm>
            <a:off x="3652188" y="1224350"/>
            <a:ext cx="2423100" cy="3549000"/>
          </a:xfrm>
          <a:prstGeom prst="rect">
            <a:avLst/>
          </a:prstGeom>
          <a:noFill/>
          <a:ln>
            <a:noFill/>
          </a:ln>
        </p:spPr>
        <p:txBody>
          <a:bodyPr spcFirstLastPara="1" wrap="square" lIns="91425" tIns="91425" rIns="91425" bIns="91425" anchor="t" anchorCtr="0"/>
          <a:lstStyle>
            <a:lvl1pPr marL="457200" marR="0" lvl="0"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1pPr>
            <a:lvl2pPr marL="914400" marR="0" lvl="1"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2pPr>
            <a:lvl3pPr marL="1371600" marR="0" lvl="2"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3pPr>
            <a:lvl4pPr marL="1828800" marR="0" lvl="3"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4pPr>
            <a:lvl5pPr marL="2286000" marR="0" lvl="4"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5pPr>
            <a:lvl6pPr marL="2743200" marR="0" lvl="5"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6pPr>
            <a:lvl7pPr marL="3200400" marR="0" lvl="6"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7pPr>
            <a:lvl8pPr marL="3657600" marR="0" lvl="7"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8pPr>
            <a:lvl9pPr marL="4114800" marR="0" lvl="8"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9pPr>
          </a:lstStyle>
          <a:p>
            <a:endParaRPr/>
          </a:p>
        </p:txBody>
      </p:sp>
      <p:sp>
        <p:nvSpPr>
          <p:cNvPr id="118" name="Shape 118"/>
          <p:cNvSpPr txBox="1">
            <a:spLocks noGrp="1"/>
          </p:cNvSpPr>
          <p:nvPr>
            <p:ph type="body" idx="3"/>
          </p:nvPr>
        </p:nvSpPr>
        <p:spPr>
          <a:xfrm>
            <a:off x="6199477" y="1224350"/>
            <a:ext cx="2423100" cy="3549000"/>
          </a:xfrm>
          <a:prstGeom prst="rect">
            <a:avLst/>
          </a:prstGeom>
          <a:noFill/>
          <a:ln>
            <a:noFill/>
          </a:ln>
        </p:spPr>
        <p:txBody>
          <a:bodyPr spcFirstLastPara="1" wrap="square" lIns="91425" tIns="91425" rIns="91425" bIns="91425" anchor="t" anchorCtr="0"/>
          <a:lstStyle>
            <a:lvl1pPr marL="457200" marR="0" lvl="0"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1pPr>
            <a:lvl2pPr marL="914400" marR="0" lvl="1"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2pPr>
            <a:lvl3pPr marL="1371600" marR="0" lvl="2"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3pPr>
            <a:lvl4pPr marL="1828800" marR="0" lvl="3"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4pPr>
            <a:lvl5pPr marL="2286000" marR="0" lvl="4"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5pPr>
            <a:lvl6pPr marL="2743200" marR="0" lvl="5"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6pPr>
            <a:lvl7pPr marL="3200400" marR="0" lvl="6"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7pPr>
            <a:lvl8pPr marL="3657600" marR="0" lvl="7"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8pPr>
            <a:lvl9pPr marL="4114800" marR="0" lvl="8" indent="-355600" algn="l" rtl="0">
              <a:lnSpc>
                <a:spcPct val="100000"/>
              </a:lnSpc>
              <a:spcBef>
                <a:spcPts val="0"/>
              </a:spcBef>
              <a:spcAft>
                <a:spcPts val="0"/>
              </a:spcAft>
              <a:buClr>
                <a:srgbClr val="FF8700"/>
              </a:buClr>
              <a:buSzPts val="2000"/>
              <a:buFont typeface="Roboto"/>
              <a:buChar char="▹"/>
              <a:defRPr sz="2000" b="0" i="0" u="none" strike="noStrike" cap="none">
                <a:solidFill>
                  <a:srgbClr val="222222"/>
                </a:solidFill>
                <a:latin typeface="Roboto"/>
                <a:ea typeface="Roboto"/>
                <a:cs typeface="Roboto"/>
                <a:sym typeface="Roboto"/>
              </a:defRPr>
            </a:lvl9pPr>
          </a:lstStyle>
          <a:p>
            <a:endParaRPr/>
          </a:p>
        </p:txBody>
      </p:sp>
      <p:sp>
        <p:nvSpPr>
          <p:cNvPr id="119" name="Shape 119"/>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Shape 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Image background">
    <p:spTree>
      <p:nvGrpSpPr>
        <p:cNvPr id="1" name="Shape 120"/>
        <p:cNvGrpSpPr/>
        <p:nvPr/>
      </p:nvGrpSpPr>
      <p:grpSpPr>
        <a:xfrm>
          <a:off x="0" y="0"/>
          <a:ext cx="0" cy="0"/>
          <a:chOff x="0" y="0"/>
          <a:chExt cx="0" cy="0"/>
        </a:xfrm>
      </p:grpSpPr>
      <p:sp>
        <p:nvSpPr>
          <p:cNvPr id="121" name="Shape 121"/>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FFFFF">
              <a:alpha val="17647"/>
            </a:srgbClr>
          </a:solidFill>
          <a:ln>
            <a:noFill/>
          </a:ln>
        </p:spPr>
      </p:sp>
      <p:sp>
        <p:nvSpPr>
          <p:cNvPr id="122" name="Shape 122"/>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3" name="Shape 123"/>
          <p:cNvSpPr/>
          <p:nvPr/>
        </p:nvSpPr>
        <p:spPr>
          <a:xfrm flipH="1">
            <a:off x="472133" y="-9525"/>
            <a:ext cx="518400" cy="749100"/>
          </a:xfrm>
          <a:prstGeom prst="parallelogram">
            <a:avLst>
              <a:gd name="adj" fmla="val 75009"/>
            </a:avLst>
          </a:prstGeom>
          <a:solidFill>
            <a:srgbClr val="FFFFFF"/>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4" name="Shape 124"/>
          <p:cNvSpPr/>
          <p:nvPr/>
        </p:nvSpPr>
        <p:spPr>
          <a:xfrm flipH="1">
            <a:off x="742953" y="272850"/>
            <a:ext cx="7505700" cy="749100"/>
          </a:xfrm>
          <a:prstGeom prst="parallelogram">
            <a:avLst>
              <a:gd name="adj" fmla="val 51542"/>
            </a:avLst>
          </a:prstGeom>
          <a:solidFill>
            <a:srgbClr val="222222">
              <a:alpha val="64313"/>
            </a:srgbClr>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5" name="Shape 125"/>
          <p:cNvSpPr/>
          <p:nvPr/>
        </p:nvSpPr>
        <p:spPr>
          <a:xfrm flipH="1">
            <a:off x="7861618" y="272850"/>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6" name="Shape 126"/>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27" name="Shape 127"/>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FFFFFF"/>
              </a:buClr>
              <a:buSzPts val="1400"/>
              <a:buFont typeface="Dosis"/>
              <a:buNone/>
              <a:defRPr sz="2400" b="0" i="0" u="none" strike="noStrike" cap="none">
                <a:solidFill>
                  <a:srgbClr val="FFFFFF"/>
                </a:solidFill>
                <a:latin typeface="Dosis"/>
                <a:ea typeface="Dosis"/>
                <a:cs typeface="Dosis"/>
                <a:sym typeface="Dosis"/>
              </a:defRPr>
            </a:lvl1pPr>
            <a:lvl2pPr lvl="1"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2pPr>
            <a:lvl3pPr lvl="2"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3pPr>
            <a:lvl4pPr lvl="3"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4pPr>
            <a:lvl5pPr lvl="4"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5pPr>
            <a:lvl6pPr lvl="5"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6pPr>
            <a:lvl7pPr lvl="6"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7pPr>
            <a:lvl8pPr lvl="7"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8pPr>
            <a:lvl9pPr lvl="8" indent="0" rtl="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9pPr>
          </a:lstStyle>
          <a:p>
            <a:endParaRPr/>
          </a:p>
        </p:txBody>
      </p:sp>
      <p:sp>
        <p:nvSpPr>
          <p:cNvPr id="128" name="Shape 128"/>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129"/>
        <p:cNvGrpSpPr/>
        <p:nvPr/>
      </p:nvGrpSpPr>
      <p:grpSpPr>
        <a:xfrm>
          <a:off x="0" y="0"/>
          <a:ext cx="0" cy="0"/>
          <a:chOff x="0" y="0"/>
          <a:chExt cx="0" cy="0"/>
        </a:xfrm>
      </p:grpSpPr>
      <p:sp>
        <p:nvSpPr>
          <p:cNvPr id="130" name="Shape 130"/>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3F3F3"/>
          </a:solidFill>
          <a:ln>
            <a:noFill/>
          </a:ln>
        </p:spPr>
      </p:sp>
      <p:sp>
        <p:nvSpPr>
          <p:cNvPr id="131" name="Shape 131"/>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2" name="Shape 132"/>
          <p:cNvSpPr/>
          <p:nvPr/>
        </p:nvSpPr>
        <p:spPr>
          <a:xfrm flipH="1">
            <a:off x="472133" y="-9525"/>
            <a:ext cx="518400" cy="749100"/>
          </a:xfrm>
          <a:prstGeom prst="parallelogram">
            <a:avLst>
              <a:gd name="adj" fmla="val 75009"/>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3" name="Shape 133"/>
          <p:cNvSpPr/>
          <p:nvPr/>
        </p:nvSpPr>
        <p:spPr>
          <a:xfrm flipH="1">
            <a:off x="742953" y="272850"/>
            <a:ext cx="75057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4" name="Shape 134"/>
          <p:cNvSpPr/>
          <p:nvPr/>
        </p:nvSpPr>
        <p:spPr>
          <a:xfrm flipH="1">
            <a:off x="7861618" y="272850"/>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5" name="Shape 135"/>
          <p:cNvSpPr/>
          <p:nvPr/>
        </p:nvSpPr>
        <p:spPr>
          <a:xfrm flipH="1">
            <a:off x="990374" y="4925850"/>
            <a:ext cx="8369700" cy="2280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36" name="Shape 136"/>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FFFFFF"/>
              </a:buClr>
              <a:buSzPts val="1400"/>
              <a:buFont typeface="Dosis"/>
              <a:buNone/>
              <a:defRPr sz="2400" b="0" i="0" u="none" strike="noStrike" cap="none">
                <a:solidFill>
                  <a:srgbClr val="FFFFFF"/>
                </a:solidFill>
                <a:latin typeface="Dosis"/>
                <a:ea typeface="Dosis"/>
                <a:cs typeface="Dosis"/>
                <a:sym typeface="Dosis"/>
              </a:defRPr>
            </a:lvl1pPr>
            <a:lvl2pPr lvl="1"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2pPr>
            <a:lvl3pPr lvl="2"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3pPr>
            <a:lvl4pPr lvl="3"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4pPr>
            <a:lvl5pPr lvl="4"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5pPr>
            <a:lvl6pPr lvl="5"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6pPr>
            <a:lvl7pPr lvl="6"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7pPr>
            <a:lvl8pPr lvl="7"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8pPr>
            <a:lvl9pPr lvl="8"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9pPr>
          </a:lstStyle>
          <a:p>
            <a:endParaRPr/>
          </a:p>
        </p:txBody>
      </p:sp>
      <p:sp>
        <p:nvSpPr>
          <p:cNvPr id="137" name="Shape 137"/>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Caption">
    <p:spTree>
      <p:nvGrpSpPr>
        <p:cNvPr id="1" name="Shape 138"/>
        <p:cNvGrpSpPr/>
        <p:nvPr/>
      </p:nvGrpSpPr>
      <p:grpSpPr>
        <a:xfrm>
          <a:off x="0" y="0"/>
          <a:ext cx="0" cy="0"/>
          <a:chOff x="0" y="0"/>
          <a:chExt cx="0" cy="0"/>
        </a:xfrm>
      </p:grpSpPr>
      <p:sp>
        <p:nvSpPr>
          <p:cNvPr id="139" name="Shape 139"/>
          <p:cNvSpPr/>
          <p:nvPr/>
        </p:nvSpPr>
        <p:spPr>
          <a:xfrm>
            <a:off x="-55075" y="-38100"/>
            <a:ext cx="3312625" cy="5214650"/>
          </a:xfrm>
          <a:custGeom>
            <a:avLst/>
            <a:gdLst/>
            <a:ahLst/>
            <a:cxnLst/>
            <a:rect l="0" t="0" r="0" b="0"/>
            <a:pathLst>
              <a:path w="120000" h="120000" extrusionOk="0">
                <a:moveTo>
                  <a:pt x="120000" y="119239"/>
                </a:moveTo>
                <a:lnTo>
                  <a:pt x="22697" y="0"/>
                </a:lnTo>
                <a:lnTo>
                  <a:pt x="0" y="116"/>
                </a:lnTo>
                <a:lnTo>
                  <a:pt x="1197" y="120000"/>
                </a:lnTo>
                <a:close/>
              </a:path>
            </a:pathLst>
          </a:custGeom>
          <a:solidFill>
            <a:srgbClr val="F3F3F3"/>
          </a:solidFill>
          <a:ln>
            <a:noFill/>
          </a:ln>
        </p:spPr>
      </p:sp>
      <p:sp>
        <p:nvSpPr>
          <p:cNvPr id="140" name="Shape 140"/>
          <p:cNvSpPr/>
          <p:nvPr/>
        </p:nvSpPr>
        <p:spPr>
          <a:xfrm flipH="1">
            <a:off x="742953" y="4406300"/>
            <a:ext cx="75057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1" name="Shape 141"/>
          <p:cNvSpPr/>
          <p:nvPr/>
        </p:nvSpPr>
        <p:spPr>
          <a:xfrm flipH="1">
            <a:off x="7861618" y="4406300"/>
            <a:ext cx="1759200" cy="749100"/>
          </a:xfrm>
          <a:prstGeom prst="parallelogram">
            <a:avLst>
              <a:gd name="adj" fmla="val 51542"/>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2" name="Shape 142"/>
          <p:cNvSpPr/>
          <p:nvPr/>
        </p:nvSpPr>
        <p:spPr>
          <a:xfrm flipH="1">
            <a:off x="-903537" y="-17561"/>
            <a:ext cx="1759200" cy="749100"/>
          </a:xfrm>
          <a:prstGeom prst="parallelogram">
            <a:avLst>
              <a:gd name="adj" fmla="val 51542"/>
            </a:avLst>
          </a:prstGeom>
          <a:solidFill>
            <a:srgbClr val="22222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3" name="Shape 143"/>
          <p:cNvSpPr/>
          <p:nvPr/>
        </p:nvSpPr>
        <p:spPr>
          <a:xfrm flipH="1">
            <a:off x="472133" y="-9525"/>
            <a:ext cx="518400" cy="749100"/>
          </a:xfrm>
          <a:prstGeom prst="parallelogram">
            <a:avLst>
              <a:gd name="adj" fmla="val 75009"/>
            </a:avLst>
          </a:prstGeom>
          <a:solidFill>
            <a:srgbClr val="FF8700"/>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endParaRPr sz="1400" b="0" i="0" u="none" strike="noStrike" cap="none">
              <a:solidFill>
                <a:srgbClr val="000000"/>
              </a:solidFill>
              <a:latin typeface="Arial"/>
              <a:ea typeface="Arial"/>
              <a:cs typeface="Arial"/>
              <a:sym typeface="Arial"/>
            </a:endParaRPr>
          </a:p>
        </p:txBody>
      </p:sp>
      <p:sp>
        <p:nvSpPr>
          <p:cNvPr id="144" name="Shape 144"/>
          <p:cNvSpPr txBox="1">
            <a:spLocks noGrp="1"/>
          </p:cNvSpPr>
          <p:nvPr>
            <p:ph type="body" idx="1"/>
          </p:nvPr>
        </p:nvSpPr>
        <p:spPr>
          <a:xfrm>
            <a:off x="1123950" y="4406300"/>
            <a:ext cx="6737400" cy="749100"/>
          </a:xfrm>
          <a:prstGeom prst="rect">
            <a:avLst/>
          </a:prstGeom>
          <a:noFill/>
          <a:ln>
            <a:noFill/>
          </a:ln>
        </p:spPr>
        <p:txBody>
          <a:bodyPr spcFirstLastPara="1" wrap="square" lIns="91425" tIns="91425" rIns="91425" bIns="91425" anchor="ctr" anchorCtr="0"/>
          <a:lstStyle>
            <a:lvl1pPr marL="457200" marR="0" lvl="0" indent="-228600" algn="l" rtl="0">
              <a:lnSpc>
                <a:spcPct val="100000"/>
              </a:lnSpc>
              <a:spcBef>
                <a:spcPts val="360"/>
              </a:spcBef>
              <a:spcAft>
                <a:spcPts val="0"/>
              </a:spcAft>
              <a:buClr>
                <a:srgbClr val="FFFFFF"/>
              </a:buClr>
              <a:buSzPts val="3000"/>
              <a:buFont typeface="Roboto"/>
              <a:buNone/>
              <a:defRPr sz="1800" b="0" i="0" u="none" strike="noStrike" cap="none">
                <a:solidFill>
                  <a:srgbClr val="FFFFFF"/>
                </a:solidFill>
                <a:latin typeface="Roboto"/>
                <a:ea typeface="Roboto"/>
                <a:cs typeface="Roboto"/>
                <a:sym typeface="Roboto"/>
              </a:defRPr>
            </a:lvl1pPr>
            <a:lvl2pPr marL="914400" marR="0" lvl="1" indent="-381000" algn="l" rtl="0">
              <a:lnSpc>
                <a:spcPct val="100000"/>
              </a:lnSpc>
              <a:spcBef>
                <a:spcPts val="48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2pPr>
            <a:lvl3pPr marL="1371600" marR="0" lvl="2" indent="-381000" algn="l" rtl="0">
              <a:lnSpc>
                <a:spcPct val="100000"/>
              </a:lnSpc>
              <a:spcBef>
                <a:spcPts val="48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3pPr>
            <a:lvl4pPr marL="1828800" marR="0" lvl="3"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4pPr>
            <a:lvl5pPr marL="2286000" marR="0" lvl="4"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5pPr>
            <a:lvl6pPr marL="2743200" marR="0" lvl="5"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6pPr>
            <a:lvl7pPr marL="3200400" marR="0" lvl="6"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7pPr>
            <a:lvl8pPr marL="3657600" marR="0" lvl="7"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8pPr>
            <a:lvl9pPr marL="4114800" marR="0" lvl="8"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9pPr>
          </a:lstStyle>
          <a:p>
            <a:endParaRPr/>
          </a:p>
        </p:txBody>
      </p:sp>
      <p:sp>
        <p:nvSpPr>
          <p:cNvPr id="145" name="Shape 145"/>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000000"/>
                </a:solidFill>
                <a:latin typeface="Arial"/>
                <a:ea typeface="Arial"/>
                <a:cs typeface="Arial"/>
                <a:sym typeface="Arial"/>
              </a:r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Shape 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Shape 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Shape 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p>
            <a:pPr marL="0" lvl="0" indent="0" algn="r">
              <a:spcBef>
                <a:spcPts val="0"/>
              </a:spcBef>
              <a:spcAft>
                <a:spcPts val="0"/>
              </a:spcAft>
              <a:buNone/>
            </a:pPr>
            <a:fld id="{00000000-1234-1234-1234-123412341234}" type="slidenum">
              <a:rPr lang="en-GB" sz="1000">
                <a:solidFill>
                  <a:schemeClr val="dk2"/>
                </a:solidFill>
              </a:rPr>
              <a:t>‹#›</a:t>
            </a:fld>
            <a:endParaRPr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lstStyle>
            <a:lvl1pPr marL="0" marR="0" lvl="0" indent="0" algn="l" rtl="0">
              <a:lnSpc>
                <a:spcPct val="100000"/>
              </a:lnSpc>
              <a:spcBef>
                <a:spcPts val="0"/>
              </a:spcBef>
              <a:spcAft>
                <a:spcPts val="0"/>
              </a:spcAft>
              <a:buClr>
                <a:srgbClr val="FFFFFF"/>
              </a:buClr>
              <a:buSzPts val="1400"/>
              <a:buFont typeface="Dosis"/>
              <a:buNone/>
              <a:defRPr sz="2400" b="0" i="0" u="none" strike="noStrike" cap="none">
                <a:solidFill>
                  <a:srgbClr val="FFFFFF"/>
                </a:solidFill>
                <a:latin typeface="Dosis"/>
                <a:ea typeface="Dosis"/>
                <a:cs typeface="Dosis"/>
                <a:sym typeface="Dosis"/>
              </a:defRPr>
            </a:lvl1pPr>
            <a:lvl2pPr lvl="1"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2pPr>
            <a:lvl3pPr lvl="2"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3pPr>
            <a:lvl4pPr lvl="3"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4pPr>
            <a:lvl5pPr lvl="4"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5pPr>
            <a:lvl6pPr lvl="5"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6pPr>
            <a:lvl7pPr lvl="6"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7pPr>
            <a:lvl8pPr lvl="7"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8pPr>
            <a:lvl9pPr lvl="8" indent="0">
              <a:spcBef>
                <a:spcPts val="0"/>
              </a:spcBef>
              <a:spcAft>
                <a:spcPts val="0"/>
              </a:spcAft>
              <a:buClr>
                <a:srgbClr val="FFFFFF"/>
              </a:buClr>
              <a:buSzPts val="1400"/>
              <a:buFont typeface="Dosis"/>
              <a:buNone/>
              <a:defRPr sz="2400">
                <a:solidFill>
                  <a:srgbClr val="FFFFFF"/>
                </a:solidFill>
                <a:latin typeface="Dosis"/>
                <a:ea typeface="Dosis"/>
                <a:cs typeface="Dosis"/>
                <a:sym typeface="Dosis"/>
              </a:defRPr>
            </a:lvl9pPr>
          </a:lstStyle>
          <a:p>
            <a:endParaRPr/>
          </a:p>
        </p:txBody>
      </p:sp>
      <p:sp>
        <p:nvSpPr>
          <p:cNvPr id="52" name="Shape 52"/>
          <p:cNvSpPr txBox="1">
            <a:spLocks noGrp="1"/>
          </p:cNvSpPr>
          <p:nvPr>
            <p:ph type="body" idx="1"/>
          </p:nvPr>
        </p:nvSpPr>
        <p:spPr>
          <a:xfrm>
            <a:off x="1104900" y="1200150"/>
            <a:ext cx="7581900" cy="3725700"/>
          </a:xfrm>
          <a:prstGeom prst="rect">
            <a:avLst/>
          </a:prstGeom>
          <a:noFill/>
          <a:ln>
            <a:noFill/>
          </a:ln>
        </p:spPr>
        <p:txBody>
          <a:bodyPr spcFirstLastPara="1" wrap="square" lIns="91425" tIns="91425" rIns="91425" bIns="91425" anchor="t" anchorCtr="0"/>
          <a:lstStyle>
            <a:lvl1pPr marL="457200" marR="0" lvl="0" indent="-419100" algn="l" rtl="0">
              <a:lnSpc>
                <a:spcPct val="100000"/>
              </a:lnSpc>
              <a:spcBef>
                <a:spcPts val="600"/>
              </a:spcBef>
              <a:spcAft>
                <a:spcPts val="0"/>
              </a:spcAft>
              <a:buClr>
                <a:srgbClr val="FF8700"/>
              </a:buClr>
              <a:buSzPts val="3000"/>
              <a:buFont typeface="Roboto"/>
              <a:buChar char="▸"/>
              <a:defRPr sz="3000" b="0" i="0" u="none" strike="noStrike" cap="none">
                <a:solidFill>
                  <a:srgbClr val="222222"/>
                </a:solidFill>
                <a:latin typeface="Roboto"/>
                <a:ea typeface="Roboto"/>
                <a:cs typeface="Roboto"/>
                <a:sym typeface="Roboto"/>
              </a:defRPr>
            </a:lvl1pPr>
            <a:lvl2pPr marL="914400" marR="0" lvl="1" indent="-381000" algn="l" rtl="0">
              <a:lnSpc>
                <a:spcPct val="100000"/>
              </a:lnSpc>
              <a:spcBef>
                <a:spcPts val="48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2pPr>
            <a:lvl3pPr marL="1371600" marR="0" lvl="2" indent="-381000" algn="l" rtl="0">
              <a:lnSpc>
                <a:spcPct val="100000"/>
              </a:lnSpc>
              <a:spcBef>
                <a:spcPts val="480"/>
              </a:spcBef>
              <a:spcAft>
                <a:spcPts val="0"/>
              </a:spcAft>
              <a:buClr>
                <a:srgbClr val="FF8700"/>
              </a:buClr>
              <a:buSzPts val="2400"/>
              <a:buFont typeface="Roboto"/>
              <a:buChar char="▹"/>
              <a:defRPr sz="2400" b="0" i="0" u="none" strike="noStrike" cap="none">
                <a:solidFill>
                  <a:srgbClr val="222222"/>
                </a:solidFill>
                <a:latin typeface="Roboto"/>
                <a:ea typeface="Roboto"/>
                <a:cs typeface="Roboto"/>
                <a:sym typeface="Roboto"/>
              </a:defRPr>
            </a:lvl3pPr>
            <a:lvl4pPr marL="1828800" marR="0" lvl="3"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4pPr>
            <a:lvl5pPr marL="2286000" marR="0" lvl="4"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5pPr>
            <a:lvl6pPr marL="2743200" marR="0" lvl="5"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6pPr>
            <a:lvl7pPr marL="3200400" marR="0" lvl="6"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7pPr>
            <a:lvl8pPr marL="3657600" marR="0" lvl="7"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8pPr>
            <a:lvl9pPr marL="4114800" marR="0" lvl="8" indent="-342900" algn="l" rtl="0">
              <a:lnSpc>
                <a:spcPct val="100000"/>
              </a:lnSpc>
              <a:spcBef>
                <a:spcPts val="360"/>
              </a:spcBef>
              <a:spcAft>
                <a:spcPts val="0"/>
              </a:spcAft>
              <a:buClr>
                <a:srgbClr val="FF8700"/>
              </a:buClr>
              <a:buSzPts val="1800"/>
              <a:buFont typeface="Roboto"/>
              <a:buChar char="▹"/>
              <a:defRPr sz="1800" b="0" i="0" u="none" strike="noStrike" cap="none">
                <a:solidFill>
                  <a:srgbClr val="222222"/>
                </a:solidFill>
                <a:latin typeface="Roboto"/>
                <a:ea typeface="Roboto"/>
                <a:cs typeface="Roboto"/>
                <a:sym typeface="Roboto"/>
              </a:defRPr>
            </a:lvl9pPr>
          </a:lstStyle>
          <a:p>
            <a:endParaRPr/>
          </a:p>
        </p:txBody>
      </p:sp>
      <p:sp>
        <p:nvSpPr>
          <p:cNvPr id="53" name="Shape 53"/>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FFFFFF"/>
              </a:buClr>
              <a:buFont typeface="Roboto"/>
              <a:buNone/>
            </a:pPr>
            <a:fld id="{00000000-1234-1234-1234-123412341234}" type="slidenum">
              <a:rPr lang="en-GB" sz="1300" b="1" i="0" u="none" strike="noStrike" cap="none">
                <a:solidFill>
                  <a:srgbClr val="FFFFFF"/>
                </a:solidFill>
                <a:latin typeface="Roboto"/>
                <a:ea typeface="Roboto"/>
                <a:cs typeface="Roboto"/>
                <a:sym typeface="Roboto"/>
              </a:rPr>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3.xml"/><Relationship Id="rId3"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4.xml"/><Relationship Id="rId3" Type="http://schemas.openxmlformats.org/officeDocument/2006/relationships/image" Target="../media/image5.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5.xml"/><Relationship Id="rId3"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7.xml"/><Relationship Id="rId3" Type="http://schemas.openxmlformats.org/officeDocument/2006/relationships/image" Target="../media/image7.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8.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 Id="rId3"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1" Type="http://schemas.openxmlformats.org/officeDocument/2006/relationships/hyperlink" Target="https://www.beckershospitalreview.com/healthcare-information-technology/frost-sullivan-5-key-players-in-healthcare-blockchain-market.html" TargetMode="External"/><Relationship Id="rId12" Type="http://schemas.openxmlformats.org/officeDocument/2006/relationships/hyperlink" Target="http://data-informed.com/how-blockchain-technology-could-revolutionize-the-healthcare-industry/" TargetMode="External"/><Relationship Id="rId13" Type="http://schemas.openxmlformats.org/officeDocument/2006/relationships/hyperlink" Target="http://thessigroup.com/healthcare-blockchain-on-its-way/" TargetMode="External"/><Relationship Id="rId1" Type="http://schemas.openxmlformats.org/officeDocument/2006/relationships/slideLayout" Target="../slideLayouts/slideLayout17.xml"/><Relationship Id="rId2" Type="http://schemas.openxmlformats.org/officeDocument/2006/relationships/notesSlide" Target="../notesSlides/notesSlide9.xml"/><Relationship Id="rId3" Type="http://schemas.openxmlformats.org/officeDocument/2006/relationships/hyperlink" Target="https://blockgeeks.com/guides/what-is-blockchain-technology/" TargetMode="External"/><Relationship Id="rId4" Type="http://schemas.openxmlformats.org/officeDocument/2006/relationships/hyperlink" Target="https://www.technologyreview.com/s/608821/who-will-build-the-health-care-blockchain/" TargetMode="External"/><Relationship Id="rId5" Type="http://schemas.openxmlformats.org/officeDocument/2006/relationships/hyperlink" Target="https://www.beckershospitalreview.com/healthcare-information-technology/9-things-to-know-about-blockchain-in-healthcare.html" TargetMode="External"/><Relationship Id="rId6" Type="http://schemas.openxmlformats.org/officeDocument/2006/relationships/hyperlink" Target="https://www.forbes.com/sites/reenitadas/2017/05/08/does-blockchain-have-a-place-in-healthcare/#47e066781c31" TargetMode="External"/><Relationship Id="rId7" Type="http://schemas.openxmlformats.org/officeDocument/2006/relationships/hyperlink" Target="http://www.mayoclinicproceedings.org/article/S0025-6196(15)00716-8/abstract" TargetMode="External"/><Relationship Id="rId8" Type="http://schemas.openxmlformats.org/officeDocument/2006/relationships/hyperlink" Target="https://www.disruptordaily.com/blockchain-stands-poised-disrupt-healthcare-supply-chain/" TargetMode="External"/><Relationship Id="rId9" Type="http://schemas.openxmlformats.org/officeDocument/2006/relationships/hyperlink" Target="https://www.upwork.com/hiring/for-clients/3-benefits-of-blockchain-in-healthcare/" TargetMode="External"/><Relationship Id="rId10" Type="http://schemas.openxmlformats.org/officeDocument/2006/relationships/hyperlink" Target="https://www2.deloitte.com/us/en/pages/public-sector/articles/blockchain-opportunities-for-health-car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alphaModFix/>
          </a:blip>
          <a:stretch>
            <a:fillRect/>
          </a:stretch>
        </a:blipFill>
        <a:effectLst/>
      </p:bgPr>
    </p:bg>
    <p:spTree>
      <p:nvGrpSpPr>
        <p:cNvPr id="1" name="Shape 149"/>
        <p:cNvGrpSpPr/>
        <p:nvPr/>
      </p:nvGrpSpPr>
      <p:grpSpPr>
        <a:xfrm>
          <a:off x="0" y="0"/>
          <a:ext cx="0" cy="0"/>
          <a:chOff x="0" y="0"/>
          <a:chExt cx="0" cy="0"/>
        </a:xfrm>
      </p:grpSpPr>
      <p:sp>
        <p:nvSpPr>
          <p:cNvPr id="150" name="Shape 150"/>
          <p:cNvSpPr txBox="1">
            <a:spLocks noGrp="1"/>
          </p:cNvSpPr>
          <p:nvPr>
            <p:ph type="ctrTitle"/>
          </p:nvPr>
        </p:nvSpPr>
        <p:spPr>
          <a:xfrm>
            <a:off x="1028475" y="0"/>
            <a:ext cx="5238600" cy="4020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FFFFFF"/>
              </a:buClr>
              <a:buFont typeface="Dosis"/>
              <a:buNone/>
            </a:pPr>
            <a:r>
              <a:rPr lang="en-GB" sz="3000" b="1"/>
              <a:t>Blockchain Technology</a:t>
            </a:r>
            <a:endParaRPr sz="3000" b="1"/>
          </a:p>
          <a:p>
            <a:pPr marL="0" marR="0" lvl="0" indent="0" algn="l" rtl="0">
              <a:lnSpc>
                <a:spcPct val="100000"/>
              </a:lnSpc>
              <a:spcBef>
                <a:spcPts val="0"/>
              </a:spcBef>
              <a:spcAft>
                <a:spcPts val="0"/>
              </a:spcAft>
              <a:buClr>
                <a:srgbClr val="FFFFFF"/>
              </a:buClr>
              <a:buFont typeface="Dosis"/>
              <a:buNone/>
            </a:pPr>
            <a:r>
              <a:rPr lang="en-GB" sz="1800"/>
              <a:t>Blockchain Technology Utilization in Health-care Industry &amp; Disruptive Innovation Theory Application</a:t>
            </a:r>
            <a:endParaRPr sz="1800"/>
          </a:p>
          <a:p>
            <a:pPr marL="0" marR="0" lvl="0" indent="0" algn="l" rtl="0">
              <a:lnSpc>
                <a:spcPct val="100000"/>
              </a:lnSpc>
              <a:spcBef>
                <a:spcPts val="0"/>
              </a:spcBef>
              <a:spcAft>
                <a:spcPts val="0"/>
              </a:spcAft>
              <a:buClr>
                <a:srgbClr val="FFFFFF"/>
              </a:buClr>
              <a:buFont typeface="Dosis"/>
              <a:buNone/>
            </a:pPr>
            <a:endParaRPr sz="2500"/>
          </a:p>
          <a:p>
            <a:pPr marL="0" marR="0" lvl="0" indent="0" algn="l" rtl="0">
              <a:lnSpc>
                <a:spcPct val="100000"/>
              </a:lnSpc>
              <a:spcBef>
                <a:spcPts val="0"/>
              </a:spcBef>
              <a:spcAft>
                <a:spcPts val="0"/>
              </a:spcAft>
              <a:buClr>
                <a:srgbClr val="FFFFFF"/>
              </a:buClr>
              <a:buFont typeface="Dosis"/>
              <a:buNone/>
            </a:pPr>
            <a:r>
              <a:rPr lang="en-GB" sz="2400"/>
              <a:t>MIS4596 Sec001 Fall 2017</a:t>
            </a:r>
            <a:endParaRPr sz="2400"/>
          </a:p>
          <a:p>
            <a:pPr marL="0" marR="0" lvl="0" indent="0" algn="l" rtl="0">
              <a:lnSpc>
                <a:spcPct val="100000"/>
              </a:lnSpc>
              <a:spcBef>
                <a:spcPts val="0"/>
              </a:spcBef>
              <a:spcAft>
                <a:spcPts val="0"/>
              </a:spcAft>
              <a:buClr>
                <a:srgbClr val="FFFFFF"/>
              </a:buClr>
              <a:buFont typeface="Dosis"/>
              <a:buNone/>
            </a:pPr>
            <a:r>
              <a:rPr lang="en-GB" sz="2400"/>
              <a:t>John, Kevin, Liang, Taiki</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Shape 246"/>
          <p:cNvSpPr txBox="1">
            <a:spLocks noGrp="1"/>
          </p:cNvSpPr>
          <p:nvPr>
            <p:ph type="ctrTitle"/>
          </p:nvPr>
        </p:nvSpPr>
        <p:spPr>
          <a:xfrm>
            <a:off x="1028475" y="0"/>
            <a:ext cx="5238600" cy="4020000"/>
          </a:xfrm>
          <a:prstGeom prst="rect">
            <a:avLst/>
          </a:prstGeom>
          <a:noFill/>
          <a:ln>
            <a:noFill/>
          </a:ln>
        </p:spPr>
        <p:txBody>
          <a:bodyPr spcFirstLastPara="1" wrap="square" lIns="91425" tIns="91425" rIns="91425" bIns="91425" anchor="b" anchorCtr="0">
            <a:noAutofit/>
          </a:bodyPr>
          <a:lstStyle/>
          <a:p>
            <a:pPr marL="0" marR="0" lvl="0" indent="0" algn="l" rtl="0">
              <a:lnSpc>
                <a:spcPct val="100000"/>
              </a:lnSpc>
              <a:spcBef>
                <a:spcPts val="0"/>
              </a:spcBef>
              <a:spcAft>
                <a:spcPts val="0"/>
              </a:spcAft>
              <a:buClr>
                <a:srgbClr val="FFFFFF"/>
              </a:buClr>
              <a:buFont typeface="Dosis"/>
              <a:buNone/>
            </a:pPr>
            <a:r>
              <a:rPr lang="en-GB" sz="3000" b="1"/>
              <a:t>Temple Course Scheduling</a:t>
            </a:r>
            <a:endParaRPr sz="3000" b="1"/>
          </a:p>
          <a:p>
            <a:pPr marL="0" marR="0" lvl="0" indent="0" algn="l" rtl="0">
              <a:lnSpc>
                <a:spcPct val="100000"/>
              </a:lnSpc>
              <a:spcBef>
                <a:spcPts val="0"/>
              </a:spcBef>
              <a:spcAft>
                <a:spcPts val="0"/>
              </a:spcAft>
              <a:buClr>
                <a:srgbClr val="FFFFFF"/>
              </a:buClr>
              <a:buFont typeface="Dosis"/>
              <a:buNone/>
            </a:pPr>
            <a:r>
              <a:rPr lang="en-GB" sz="1800"/>
              <a:t>Strategic Course Scheduling and Faculty Planning &amp; Hiring</a:t>
            </a:r>
            <a:endParaRPr sz="1800"/>
          </a:p>
          <a:p>
            <a:pPr marL="0" marR="0" lvl="0" indent="0" algn="l" rtl="0">
              <a:lnSpc>
                <a:spcPct val="100000"/>
              </a:lnSpc>
              <a:spcBef>
                <a:spcPts val="0"/>
              </a:spcBef>
              <a:spcAft>
                <a:spcPts val="0"/>
              </a:spcAft>
              <a:buClr>
                <a:srgbClr val="FFFFFF"/>
              </a:buClr>
              <a:buFont typeface="Dosis"/>
              <a:buNone/>
            </a:pPr>
            <a:endParaRPr sz="2500"/>
          </a:p>
          <a:p>
            <a:pPr marL="0" marR="0" lvl="0" indent="0" algn="l" rtl="0">
              <a:lnSpc>
                <a:spcPct val="100000"/>
              </a:lnSpc>
              <a:spcBef>
                <a:spcPts val="0"/>
              </a:spcBef>
              <a:spcAft>
                <a:spcPts val="0"/>
              </a:spcAft>
              <a:buClr>
                <a:srgbClr val="FFFFFF"/>
              </a:buClr>
              <a:buFont typeface="Dosis"/>
              <a:buNone/>
            </a:pPr>
            <a:r>
              <a:rPr lang="en-GB" sz="2400"/>
              <a:t>MIS4596 Sec001 Fall 2017</a:t>
            </a:r>
            <a:endParaRPr sz="2400"/>
          </a:p>
          <a:p>
            <a:pPr marL="0" marR="0" lvl="0" indent="0" algn="l" rtl="0">
              <a:lnSpc>
                <a:spcPct val="100000"/>
              </a:lnSpc>
              <a:spcBef>
                <a:spcPts val="0"/>
              </a:spcBef>
              <a:spcAft>
                <a:spcPts val="0"/>
              </a:spcAft>
              <a:buClr>
                <a:srgbClr val="FFFFFF"/>
              </a:buClr>
              <a:buFont typeface="Dosis"/>
              <a:buNone/>
            </a:pPr>
            <a:r>
              <a:rPr lang="en-GB" sz="2400"/>
              <a:t>John, Kevin, Liang, Taiki</a:t>
            </a:r>
            <a:endParaRPr sz="2400"/>
          </a:p>
        </p:txBody>
      </p:sp>
    </p:spTree>
    <p:extLst>
      <p:ext uri="{BB962C8B-B14F-4D97-AF65-F5344CB8AC3E}">
        <p14:creationId xmlns:p14="http://schemas.microsoft.com/office/powerpoint/2010/main" val="8621973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Shape 251"/>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Agenda </a:t>
            </a:r>
            <a:endParaRPr/>
          </a:p>
        </p:txBody>
      </p:sp>
      <p:sp>
        <p:nvSpPr>
          <p:cNvPr id="252" name="Shape 252"/>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457200" marR="0" lvl="0" indent="-203200" algn="l" rtl="0">
              <a:lnSpc>
                <a:spcPct val="200000"/>
              </a:lnSpc>
              <a:spcBef>
                <a:spcPts val="0"/>
              </a:spcBef>
              <a:spcAft>
                <a:spcPts val="0"/>
              </a:spcAft>
              <a:buClr>
                <a:srgbClr val="FF8700"/>
              </a:buClr>
              <a:buSzPts val="2600"/>
              <a:buFont typeface="Roboto"/>
              <a:buChar char="▸"/>
            </a:pPr>
            <a:r>
              <a:rPr lang="en-GB" sz="2600"/>
              <a:t> </a:t>
            </a:r>
            <a:r>
              <a:rPr lang="en-GB" sz="2400"/>
              <a:t>Project Overview</a:t>
            </a:r>
            <a:endParaRPr sz="2400"/>
          </a:p>
          <a:p>
            <a:pPr marL="457200" marR="0" lvl="0" indent="-190500" algn="l" rtl="0">
              <a:lnSpc>
                <a:spcPct val="200000"/>
              </a:lnSpc>
              <a:spcBef>
                <a:spcPts val="0"/>
              </a:spcBef>
              <a:spcAft>
                <a:spcPts val="0"/>
              </a:spcAft>
              <a:buClr>
                <a:srgbClr val="FF8700"/>
              </a:buClr>
              <a:buSzPts val="2400"/>
              <a:buFont typeface="Roboto"/>
              <a:buChar char="▸"/>
            </a:pPr>
            <a:r>
              <a:rPr lang="en-GB" sz="2400"/>
              <a:t> Current Process &amp; Issues</a:t>
            </a:r>
            <a:endParaRPr sz="2400"/>
          </a:p>
          <a:p>
            <a:pPr marL="457200" marR="0" lvl="0" indent="-190500" algn="l" rtl="0">
              <a:lnSpc>
                <a:spcPct val="200000"/>
              </a:lnSpc>
              <a:spcBef>
                <a:spcPts val="0"/>
              </a:spcBef>
              <a:spcAft>
                <a:spcPts val="0"/>
              </a:spcAft>
              <a:buClr>
                <a:srgbClr val="FF8700"/>
              </a:buClr>
              <a:buSzPts val="2400"/>
              <a:buFont typeface="Roboto"/>
              <a:buChar char="▸"/>
            </a:pPr>
            <a:r>
              <a:rPr lang="en-GB" sz="2400"/>
              <a:t> </a:t>
            </a:r>
            <a:r>
              <a:rPr lang="en-GB" sz="2400">
                <a:solidFill>
                  <a:srgbClr val="000000"/>
                </a:solidFill>
              </a:rPr>
              <a:t>Strategic Solution</a:t>
            </a:r>
            <a:endParaRPr sz="2400">
              <a:solidFill>
                <a:srgbClr val="000000"/>
              </a:solidFill>
            </a:endParaRPr>
          </a:p>
          <a:p>
            <a:pPr marL="457200" lvl="0" indent="-190500" rtl="0">
              <a:lnSpc>
                <a:spcPct val="200000"/>
              </a:lnSpc>
              <a:spcBef>
                <a:spcPts val="0"/>
              </a:spcBef>
              <a:spcAft>
                <a:spcPts val="0"/>
              </a:spcAft>
              <a:buClr>
                <a:srgbClr val="FF8700"/>
              </a:buClr>
              <a:buSzPts val="2400"/>
              <a:buFont typeface="Roboto"/>
              <a:buChar char="▸"/>
            </a:pPr>
            <a:r>
              <a:rPr lang="en-GB" sz="2400"/>
              <a:t> Business Case</a:t>
            </a:r>
            <a:endParaRPr sz="2600"/>
          </a:p>
          <a:p>
            <a:pPr marL="457200" marR="0" lvl="0" indent="-190500" algn="l" rtl="0">
              <a:lnSpc>
                <a:spcPct val="200000"/>
              </a:lnSpc>
              <a:spcBef>
                <a:spcPts val="0"/>
              </a:spcBef>
              <a:spcAft>
                <a:spcPts val="0"/>
              </a:spcAft>
              <a:buClr>
                <a:srgbClr val="FF8700"/>
              </a:buClr>
              <a:buSzPts val="2400"/>
              <a:buFont typeface="Roboto"/>
              <a:buChar char="▸"/>
            </a:pPr>
            <a:r>
              <a:rPr lang="en-GB" sz="2400"/>
              <a:t> Suggestion &amp; Implementation Plan</a:t>
            </a:r>
            <a:endParaRPr sz="2400"/>
          </a:p>
        </p:txBody>
      </p:sp>
      <p:sp>
        <p:nvSpPr>
          <p:cNvPr id="253" name="Shape 253"/>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11</a:t>
            </a:fld>
            <a:endParaRPr>
              <a:solidFill>
                <a:srgbClr val="FFFFFF"/>
              </a:solidFill>
            </a:endParaRPr>
          </a:p>
        </p:txBody>
      </p:sp>
      <p:sp>
        <p:nvSpPr>
          <p:cNvPr id="254" name="Shape 254"/>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Tree>
    <p:extLst>
      <p:ext uri="{BB962C8B-B14F-4D97-AF65-F5344CB8AC3E}">
        <p14:creationId xmlns:p14="http://schemas.microsoft.com/office/powerpoint/2010/main" val="921689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Shape 25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Project Overview</a:t>
            </a:r>
            <a:endParaRPr/>
          </a:p>
        </p:txBody>
      </p:sp>
      <p:sp>
        <p:nvSpPr>
          <p:cNvPr id="260" name="Shape 26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12</a:t>
            </a:fld>
            <a:endParaRPr>
              <a:solidFill>
                <a:srgbClr val="FFFFFF"/>
              </a:solidFill>
            </a:endParaRPr>
          </a:p>
        </p:txBody>
      </p:sp>
      <p:sp>
        <p:nvSpPr>
          <p:cNvPr id="261" name="Shape 261"/>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262" name="Shape 262"/>
          <p:cNvSpPr txBox="1">
            <a:spLocks noGrp="1"/>
          </p:cNvSpPr>
          <p:nvPr>
            <p:ph type="body" idx="1"/>
          </p:nvPr>
        </p:nvSpPr>
        <p:spPr>
          <a:xfrm>
            <a:off x="1104900" y="1277625"/>
            <a:ext cx="7581900" cy="1659600"/>
          </a:xfrm>
          <a:prstGeom prst="rect">
            <a:avLst/>
          </a:prstGeom>
          <a:noFill/>
          <a:ln>
            <a:noFill/>
          </a:ln>
        </p:spPr>
        <p:txBody>
          <a:bodyPr spcFirstLastPara="1" wrap="square" lIns="91425" tIns="91425" rIns="91425" bIns="91425" anchor="t" anchorCtr="0">
            <a:noAutofit/>
          </a:bodyPr>
          <a:lstStyle/>
          <a:p>
            <a:pPr marL="457200" marR="0" lvl="0" indent="-203200" algn="l" rtl="0">
              <a:lnSpc>
                <a:spcPct val="150000"/>
              </a:lnSpc>
              <a:spcBef>
                <a:spcPts val="0"/>
              </a:spcBef>
              <a:spcAft>
                <a:spcPts val="0"/>
              </a:spcAft>
              <a:buClr>
                <a:srgbClr val="FF8700"/>
              </a:buClr>
              <a:buSzPts val="2600"/>
              <a:buFont typeface="Roboto"/>
              <a:buChar char="▸"/>
            </a:pPr>
            <a:r>
              <a:rPr lang="en-GB" sz="2600">
                <a:solidFill>
                  <a:srgbClr val="FF0000"/>
                </a:solidFill>
              </a:rPr>
              <a:t> Overview</a:t>
            </a:r>
            <a:r>
              <a:rPr lang="en-GB" sz="2600"/>
              <a:t>:</a:t>
            </a:r>
            <a:endParaRPr sz="2600"/>
          </a:p>
          <a:p>
            <a:pPr marL="457200" marR="0" lvl="0" indent="-203200" algn="l" rtl="0">
              <a:lnSpc>
                <a:spcPct val="115000"/>
              </a:lnSpc>
              <a:spcBef>
                <a:spcPts val="0"/>
              </a:spcBef>
              <a:spcAft>
                <a:spcPts val="0"/>
              </a:spcAft>
              <a:buClr>
                <a:srgbClr val="FF8700"/>
              </a:buClr>
              <a:buSzPts val="2600"/>
              <a:buFont typeface="Roboto"/>
              <a:buChar char="▸"/>
            </a:pPr>
            <a:r>
              <a:rPr lang="en-GB" sz="1800"/>
              <a:t> Dean’s office at Fox School of Business struggles to accurately predict section demand and hire faculties. This causes additional expenses for the school.</a:t>
            </a:r>
            <a:endParaRPr sz="1800"/>
          </a:p>
        </p:txBody>
      </p:sp>
      <p:sp>
        <p:nvSpPr>
          <p:cNvPr id="263" name="Shape 263"/>
          <p:cNvSpPr txBox="1">
            <a:spLocks noGrp="1"/>
          </p:cNvSpPr>
          <p:nvPr>
            <p:ph type="body" idx="1"/>
          </p:nvPr>
        </p:nvSpPr>
        <p:spPr>
          <a:xfrm>
            <a:off x="1104900" y="3135275"/>
            <a:ext cx="3799500" cy="17169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115000"/>
              </a:lnSpc>
              <a:spcBef>
                <a:spcPts val="0"/>
              </a:spcBef>
              <a:spcAft>
                <a:spcPts val="0"/>
              </a:spcAft>
              <a:buClr>
                <a:srgbClr val="FF8700"/>
              </a:buClr>
              <a:buSzPts val="2000"/>
              <a:buFont typeface="Roboto"/>
              <a:buChar char="▸"/>
            </a:pPr>
            <a:r>
              <a:rPr lang="en-GB" sz="2600"/>
              <a:t> </a:t>
            </a:r>
            <a:r>
              <a:rPr lang="en-GB" sz="2000">
                <a:solidFill>
                  <a:srgbClr val="FF0000"/>
                </a:solidFill>
              </a:rPr>
              <a:t>Scope of project</a:t>
            </a:r>
            <a:r>
              <a:rPr lang="en-GB" sz="1800"/>
              <a:t>:</a:t>
            </a:r>
            <a:endParaRPr sz="1800"/>
          </a:p>
          <a:p>
            <a:pPr marL="457200" marR="0" lvl="1" indent="38100" algn="l" rtl="0">
              <a:lnSpc>
                <a:spcPct val="115000"/>
              </a:lnSpc>
              <a:spcBef>
                <a:spcPts val="0"/>
              </a:spcBef>
              <a:spcAft>
                <a:spcPts val="0"/>
              </a:spcAft>
              <a:buSzPts val="1800"/>
              <a:buChar char="▹"/>
            </a:pPr>
            <a:r>
              <a:rPr lang="en-GB" sz="1800"/>
              <a:t>Dean’s office process improvement including faculty planning &amp; hiring</a:t>
            </a:r>
            <a:endParaRPr sz="1800"/>
          </a:p>
        </p:txBody>
      </p:sp>
      <p:sp>
        <p:nvSpPr>
          <p:cNvPr id="264" name="Shape 264"/>
          <p:cNvSpPr txBox="1">
            <a:spLocks noGrp="1"/>
          </p:cNvSpPr>
          <p:nvPr>
            <p:ph type="body" idx="1"/>
          </p:nvPr>
        </p:nvSpPr>
        <p:spPr>
          <a:xfrm>
            <a:off x="5034650" y="3135250"/>
            <a:ext cx="3799500" cy="17169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115000"/>
              </a:lnSpc>
              <a:spcBef>
                <a:spcPts val="0"/>
              </a:spcBef>
              <a:spcAft>
                <a:spcPts val="0"/>
              </a:spcAft>
              <a:buClr>
                <a:srgbClr val="FF8700"/>
              </a:buClr>
              <a:buSzPts val="2000"/>
              <a:buFont typeface="Roboto"/>
              <a:buChar char="▸"/>
            </a:pPr>
            <a:r>
              <a:rPr lang="en-GB" sz="2600"/>
              <a:t> </a:t>
            </a:r>
            <a:r>
              <a:rPr lang="en-GB" sz="2000">
                <a:solidFill>
                  <a:srgbClr val="FF0000"/>
                </a:solidFill>
              </a:rPr>
              <a:t>Out of scope</a:t>
            </a:r>
            <a:r>
              <a:rPr lang="en-GB" sz="1800"/>
              <a:t>:</a:t>
            </a:r>
            <a:endParaRPr sz="1800"/>
          </a:p>
          <a:p>
            <a:pPr marL="457200" marR="0" lvl="1" indent="38100" algn="l" rtl="0">
              <a:lnSpc>
                <a:spcPct val="115000"/>
              </a:lnSpc>
              <a:spcBef>
                <a:spcPts val="0"/>
              </a:spcBef>
              <a:spcAft>
                <a:spcPts val="0"/>
              </a:spcAft>
              <a:buSzPts val="1800"/>
              <a:buChar char="▹"/>
            </a:pPr>
            <a:r>
              <a:rPr lang="en-GB" sz="1800"/>
              <a:t>Departments process &amp; faculty planning</a:t>
            </a:r>
            <a:endParaRPr sz="1800"/>
          </a:p>
          <a:p>
            <a:pPr marL="457200" marR="0" lvl="1" indent="38100" algn="l" rtl="0">
              <a:lnSpc>
                <a:spcPct val="115000"/>
              </a:lnSpc>
              <a:spcBef>
                <a:spcPts val="0"/>
              </a:spcBef>
              <a:spcAft>
                <a:spcPts val="0"/>
              </a:spcAft>
              <a:buSzPts val="1800"/>
              <a:buChar char="▹"/>
            </a:pPr>
            <a:r>
              <a:rPr lang="en-GB" sz="1800"/>
              <a:t>Student-side process</a:t>
            </a:r>
            <a:endParaRPr sz="1800"/>
          </a:p>
        </p:txBody>
      </p:sp>
    </p:spTree>
    <p:extLst>
      <p:ext uri="{BB962C8B-B14F-4D97-AF65-F5344CB8AC3E}">
        <p14:creationId xmlns:p14="http://schemas.microsoft.com/office/powerpoint/2010/main" val="135336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Current Process &amp; Issues</a:t>
            </a:r>
            <a:endParaRPr/>
          </a:p>
        </p:txBody>
      </p:sp>
      <p:sp>
        <p:nvSpPr>
          <p:cNvPr id="270" name="Shape 27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13</a:t>
            </a:fld>
            <a:endParaRPr>
              <a:solidFill>
                <a:srgbClr val="FFFFFF"/>
              </a:solidFill>
            </a:endParaRPr>
          </a:p>
        </p:txBody>
      </p:sp>
      <p:sp>
        <p:nvSpPr>
          <p:cNvPr id="271" name="Shape 271"/>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272" name="Shape 272"/>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457200" marR="0" lvl="0" indent="-190500" algn="l" rtl="0">
              <a:lnSpc>
                <a:spcPct val="115000"/>
              </a:lnSpc>
              <a:spcBef>
                <a:spcPts val="0"/>
              </a:spcBef>
              <a:spcAft>
                <a:spcPts val="0"/>
              </a:spcAft>
              <a:buClr>
                <a:srgbClr val="FF8700"/>
              </a:buClr>
              <a:buSzPts val="2400"/>
              <a:buFont typeface="Roboto"/>
              <a:buChar char="▸"/>
            </a:pPr>
            <a:r>
              <a:rPr lang="en-GB" sz="2400"/>
              <a:t> Current Process - Course Scheduling Planning</a:t>
            </a:r>
            <a:endParaRPr sz="2400"/>
          </a:p>
        </p:txBody>
      </p:sp>
      <p:pic>
        <p:nvPicPr>
          <p:cNvPr id="273" name="Shape 273"/>
          <p:cNvPicPr preferRelativeResize="0"/>
          <p:nvPr/>
        </p:nvPicPr>
        <p:blipFill>
          <a:blip r:embed="rId3">
            <a:alphaModFix/>
          </a:blip>
          <a:stretch>
            <a:fillRect/>
          </a:stretch>
        </p:blipFill>
        <p:spPr>
          <a:xfrm>
            <a:off x="1460225" y="1746150"/>
            <a:ext cx="6784324" cy="2573125"/>
          </a:xfrm>
          <a:prstGeom prst="rect">
            <a:avLst/>
          </a:prstGeom>
          <a:noFill/>
          <a:ln>
            <a:noFill/>
          </a:ln>
        </p:spPr>
      </p:pic>
      <p:sp>
        <p:nvSpPr>
          <p:cNvPr id="274" name="Shape 274"/>
          <p:cNvSpPr txBox="1"/>
          <p:nvPr/>
        </p:nvSpPr>
        <p:spPr>
          <a:xfrm>
            <a:off x="2182375" y="4220350"/>
            <a:ext cx="5856000" cy="456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2000" b="1">
                <a:solidFill>
                  <a:srgbClr val="FF0000"/>
                </a:solidFill>
              </a:rPr>
              <a:t>Decreases the efficiency of the Dean's Office and decreases accuracy of course scheduling </a:t>
            </a:r>
            <a:endParaRPr sz="2000" b="1">
              <a:solidFill>
                <a:srgbClr val="FF0000"/>
              </a:solidFill>
            </a:endParaRPr>
          </a:p>
        </p:txBody>
      </p:sp>
    </p:spTree>
    <p:extLst>
      <p:ext uri="{BB962C8B-B14F-4D97-AF65-F5344CB8AC3E}">
        <p14:creationId xmlns:p14="http://schemas.microsoft.com/office/powerpoint/2010/main" val="1629416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8"/>
        <p:cNvGrpSpPr/>
        <p:nvPr/>
      </p:nvGrpSpPr>
      <p:grpSpPr>
        <a:xfrm>
          <a:off x="0" y="0"/>
          <a:ext cx="0" cy="0"/>
          <a:chOff x="0" y="0"/>
          <a:chExt cx="0" cy="0"/>
        </a:xfrm>
      </p:grpSpPr>
      <p:sp>
        <p:nvSpPr>
          <p:cNvPr id="279" name="Shape 27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Current Process &amp; Issues</a:t>
            </a:r>
            <a:endParaRPr/>
          </a:p>
        </p:txBody>
      </p:sp>
      <p:sp>
        <p:nvSpPr>
          <p:cNvPr id="280" name="Shape 28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14</a:t>
            </a:fld>
            <a:endParaRPr>
              <a:solidFill>
                <a:srgbClr val="FFFFFF"/>
              </a:solidFill>
            </a:endParaRPr>
          </a:p>
        </p:txBody>
      </p:sp>
      <p:sp>
        <p:nvSpPr>
          <p:cNvPr id="281" name="Shape 281"/>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282" name="Shape 282"/>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457200" lvl="0" indent="-190500" rtl="0">
              <a:lnSpc>
                <a:spcPct val="115000"/>
              </a:lnSpc>
              <a:spcBef>
                <a:spcPts val="0"/>
              </a:spcBef>
              <a:spcAft>
                <a:spcPts val="0"/>
              </a:spcAft>
              <a:buClr>
                <a:srgbClr val="FF8700"/>
              </a:buClr>
              <a:buSzPts val="2400"/>
              <a:buFont typeface="Roboto"/>
              <a:buChar char="▸"/>
            </a:pPr>
            <a:r>
              <a:rPr lang="en-GB" sz="2400"/>
              <a:t> Current Process - Faculty Hiring Planning</a:t>
            </a:r>
            <a:endParaRPr sz="2400"/>
          </a:p>
        </p:txBody>
      </p:sp>
      <p:sp>
        <p:nvSpPr>
          <p:cNvPr id="283" name="Shape 283"/>
          <p:cNvSpPr txBox="1"/>
          <p:nvPr/>
        </p:nvSpPr>
        <p:spPr>
          <a:xfrm>
            <a:off x="2062875" y="4243700"/>
            <a:ext cx="6663600" cy="456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2000" b="1">
                <a:solidFill>
                  <a:srgbClr val="FF0000"/>
                </a:solidFill>
              </a:rPr>
              <a:t>Takes more time and cost more money</a:t>
            </a:r>
            <a:endParaRPr sz="2000" b="1">
              <a:solidFill>
                <a:srgbClr val="FF0000"/>
              </a:solidFill>
            </a:endParaRPr>
          </a:p>
        </p:txBody>
      </p:sp>
      <p:pic>
        <p:nvPicPr>
          <p:cNvPr id="284" name="Shape 284"/>
          <p:cNvPicPr preferRelativeResize="0"/>
          <p:nvPr/>
        </p:nvPicPr>
        <p:blipFill>
          <a:blip r:embed="rId3">
            <a:alphaModFix/>
          </a:blip>
          <a:stretch>
            <a:fillRect/>
          </a:stretch>
        </p:blipFill>
        <p:spPr>
          <a:xfrm>
            <a:off x="290425" y="1886225"/>
            <a:ext cx="8624324" cy="2015525"/>
          </a:xfrm>
          <a:prstGeom prst="rect">
            <a:avLst/>
          </a:prstGeom>
          <a:noFill/>
          <a:ln>
            <a:noFill/>
          </a:ln>
        </p:spPr>
      </p:pic>
    </p:spTree>
    <p:extLst>
      <p:ext uri="{BB962C8B-B14F-4D97-AF65-F5344CB8AC3E}">
        <p14:creationId xmlns:p14="http://schemas.microsoft.com/office/powerpoint/2010/main" val="60245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8"/>
        <p:cNvGrpSpPr/>
        <p:nvPr/>
      </p:nvGrpSpPr>
      <p:grpSpPr>
        <a:xfrm>
          <a:off x="0" y="0"/>
          <a:ext cx="0" cy="0"/>
          <a:chOff x="0" y="0"/>
          <a:chExt cx="0" cy="0"/>
        </a:xfrm>
      </p:grpSpPr>
      <p:sp>
        <p:nvSpPr>
          <p:cNvPr id="289" name="Shape 28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Current Process &amp; Issues</a:t>
            </a:r>
            <a:endParaRPr/>
          </a:p>
        </p:txBody>
      </p:sp>
      <p:sp>
        <p:nvSpPr>
          <p:cNvPr id="290" name="Shape 29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15</a:t>
            </a:fld>
            <a:endParaRPr>
              <a:solidFill>
                <a:srgbClr val="FFFFFF"/>
              </a:solidFill>
            </a:endParaRPr>
          </a:p>
        </p:txBody>
      </p:sp>
      <p:sp>
        <p:nvSpPr>
          <p:cNvPr id="291" name="Shape 291"/>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292" name="Shape 292"/>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457200" lvl="0" indent="-190500" rtl="0">
              <a:lnSpc>
                <a:spcPct val="115000"/>
              </a:lnSpc>
              <a:spcBef>
                <a:spcPts val="0"/>
              </a:spcBef>
              <a:spcAft>
                <a:spcPts val="0"/>
              </a:spcAft>
              <a:buClr>
                <a:srgbClr val="FF8700"/>
              </a:buClr>
              <a:buSzPts val="2400"/>
              <a:buFont typeface="Roboto"/>
              <a:buChar char="▸"/>
            </a:pPr>
            <a:r>
              <a:rPr lang="en-GB" sz="2400"/>
              <a:t> Current System &amp; Data Interaction Overview</a:t>
            </a:r>
            <a:endParaRPr sz="2400"/>
          </a:p>
        </p:txBody>
      </p:sp>
      <p:pic>
        <p:nvPicPr>
          <p:cNvPr id="293" name="Shape 293"/>
          <p:cNvPicPr preferRelativeResize="0"/>
          <p:nvPr/>
        </p:nvPicPr>
        <p:blipFill>
          <a:blip r:embed="rId3">
            <a:alphaModFix/>
          </a:blip>
          <a:stretch>
            <a:fillRect/>
          </a:stretch>
        </p:blipFill>
        <p:spPr>
          <a:xfrm>
            <a:off x="1574249" y="1738275"/>
            <a:ext cx="3794600" cy="3111451"/>
          </a:xfrm>
          <a:prstGeom prst="rect">
            <a:avLst/>
          </a:prstGeom>
          <a:noFill/>
          <a:ln>
            <a:noFill/>
          </a:ln>
        </p:spPr>
      </p:pic>
      <p:sp>
        <p:nvSpPr>
          <p:cNvPr id="294" name="Shape 294"/>
          <p:cNvSpPr txBox="1"/>
          <p:nvPr/>
        </p:nvSpPr>
        <p:spPr>
          <a:xfrm>
            <a:off x="5841450" y="1933075"/>
            <a:ext cx="2956500" cy="27471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GB" sz="2000" b="1">
                <a:solidFill>
                  <a:srgbClr val="FF0000"/>
                </a:solidFill>
              </a:rPr>
              <a:t>Fox System Only utilizes historical data to predict demand.</a:t>
            </a:r>
            <a:endParaRPr sz="2000" b="1">
              <a:solidFill>
                <a:srgbClr val="FF0000"/>
              </a:solidFill>
            </a:endParaRPr>
          </a:p>
          <a:p>
            <a:pPr marL="0" lvl="0" indent="0">
              <a:lnSpc>
                <a:spcPct val="115000"/>
              </a:lnSpc>
              <a:spcBef>
                <a:spcPts val="0"/>
              </a:spcBef>
              <a:spcAft>
                <a:spcPts val="0"/>
              </a:spcAft>
              <a:buNone/>
            </a:pPr>
            <a:r>
              <a:rPr lang="en-GB" sz="2000" b="1">
                <a:solidFill>
                  <a:srgbClr val="FF0000"/>
                </a:solidFill>
              </a:rPr>
              <a:t>Real-time data is manually reflected and implemented from Cognos &amp; Rapid Insight.</a:t>
            </a:r>
            <a:endParaRPr sz="2000" b="1">
              <a:solidFill>
                <a:srgbClr val="FF0000"/>
              </a:solidFill>
            </a:endParaRPr>
          </a:p>
        </p:txBody>
      </p:sp>
    </p:spTree>
    <p:extLst>
      <p:ext uri="{BB962C8B-B14F-4D97-AF65-F5344CB8AC3E}">
        <p14:creationId xmlns:p14="http://schemas.microsoft.com/office/powerpoint/2010/main" val="163755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Shape 29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Current Process &amp; Issues</a:t>
            </a:r>
            <a:endParaRPr/>
          </a:p>
        </p:txBody>
      </p:sp>
      <p:sp>
        <p:nvSpPr>
          <p:cNvPr id="300" name="Shape 30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16</a:t>
            </a:fld>
            <a:endParaRPr>
              <a:solidFill>
                <a:srgbClr val="FFFFFF"/>
              </a:solidFill>
            </a:endParaRPr>
          </a:p>
        </p:txBody>
      </p:sp>
      <p:sp>
        <p:nvSpPr>
          <p:cNvPr id="301" name="Shape 301"/>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302" name="Shape 302"/>
          <p:cNvSpPr txBox="1">
            <a:spLocks noGrp="1"/>
          </p:cNvSpPr>
          <p:nvPr>
            <p:ph type="body" idx="1"/>
          </p:nvPr>
        </p:nvSpPr>
        <p:spPr>
          <a:xfrm>
            <a:off x="1104900" y="1277625"/>
            <a:ext cx="7581900" cy="2698800"/>
          </a:xfrm>
          <a:prstGeom prst="rect">
            <a:avLst/>
          </a:prstGeom>
          <a:noFill/>
          <a:ln>
            <a:noFill/>
          </a:ln>
        </p:spPr>
        <p:txBody>
          <a:bodyPr spcFirstLastPara="1" wrap="square" lIns="91425" tIns="91425" rIns="91425" bIns="91425" anchor="t" anchorCtr="0">
            <a:noAutofit/>
          </a:bodyPr>
          <a:lstStyle/>
          <a:p>
            <a:pPr marL="457200" lvl="0" indent="-190500" rtl="0">
              <a:lnSpc>
                <a:spcPct val="115000"/>
              </a:lnSpc>
              <a:spcBef>
                <a:spcPts val="0"/>
              </a:spcBef>
              <a:spcAft>
                <a:spcPts val="0"/>
              </a:spcAft>
              <a:buClr>
                <a:srgbClr val="FF8700"/>
              </a:buClr>
              <a:buSzPts val="2400"/>
              <a:buFont typeface="Roboto"/>
              <a:buChar char="▸"/>
            </a:pPr>
            <a:r>
              <a:rPr lang="en-GB" sz="2400"/>
              <a:t> Issues </a:t>
            </a:r>
            <a:endParaRPr sz="2400"/>
          </a:p>
          <a:p>
            <a:pPr marL="457200" lvl="1" indent="0" rtl="0">
              <a:lnSpc>
                <a:spcPct val="150000"/>
              </a:lnSpc>
              <a:spcBef>
                <a:spcPts val="0"/>
              </a:spcBef>
              <a:spcAft>
                <a:spcPts val="0"/>
              </a:spcAft>
              <a:buSzPts val="2400"/>
              <a:buChar char="▹"/>
            </a:pPr>
            <a:r>
              <a:rPr lang="en-GB"/>
              <a:t>Course scheduling dependencies</a:t>
            </a:r>
            <a:endParaRPr/>
          </a:p>
          <a:p>
            <a:pPr marL="914400" lvl="2" indent="0" rtl="0">
              <a:lnSpc>
                <a:spcPct val="150000"/>
              </a:lnSpc>
              <a:spcBef>
                <a:spcPts val="0"/>
              </a:spcBef>
              <a:spcAft>
                <a:spcPts val="0"/>
              </a:spcAft>
              <a:buSzPts val="2400"/>
              <a:buChar char="▹"/>
            </a:pPr>
            <a:r>
              <a:rPr lang="en-GB"/>
              <a:t>Communication with related entities</a:t>
            </a:r>
            <a:endParaRPr/>
          </a:p>
          <a:p>
            <a:pPr marL="914400" lvl="2" indent="0" rtl="0">
              <a:lnSpc>
                <a:spcPct val="150000"/>
              </a:lnSpc>
              <a:spcBef>
                <a:spcPts val="0"/>
              </a:spcBef>
              <a:spcAft>
                <a:spcPts val="0"/>
              </a:spcAft>
              <a:buSzPts val="2400"/>
              <a:buChar char="▹"/>
            </a:pPr>
            <a:r>
              <a:rPr lang="en-GB"/>
              <a:t>Faculty hiring</a:t>
            </a:r>
            <a:endParaRPr/>
          </a:p>
          <a:p>
            <a:pPr marL="457200" lvl="1" indent="0" rtl="0">
              <a:lnSpc>
                <a:spcPct val="150000"/>
              </a:lnSpc>
              <a:spcBef>
                <a:spcPts val="0"/>
              </a:spcBef>
              <a:spcAft>
                <a:spcPts val="0"/>
              </a:spcAft>
              <a:buSzPts val="2400"/>
              <a:buChar char="▹"/>
            </a:pPr>
            <a:r>
              <a:rPr lang="en-GB"/>
              <a:t>Reliance of historical data</a:t>
            </a:r>
            <a:endParaRPr/>
          </a:p>
          <a:p>
            <a:pPr marL="0" lvl="0" indent="0" rtl="0">
              <a:lnSpc>
                <a:spcPct val="115000"/>
              </a:lnSpc>
              <a:spcBef>
                <a:spcPts val="0"/>
              </a:spcBef>
              <a:spcAft>
                <a:spcPts val="0"/>
              </a:spcAft>
              <a:buNone/>
            </a:pPr>
            <a:endParaRPr/>
          </a:p>
        </p:txBody>
      </p:sp>
      <p:sp>
        <p:nvSpPr>
          <p:cNvPr id="303" name="Shape 303"/>
          <p:cNvSpPr txBox="1"/>
          <p:nvPr/>
        </p:nvSpPr>
        <p:spPr>
          <a:xfrm>
            <a:off x="1780225" y="4186250"/>
            <a:ext cx="6823800" cy="456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2000" b="1">
                <a:solidFill>
                  <a:srgbClr val="FF0000"/>
                </a:solidFill>
              </a:rPr>
              <a:t>Change in process &amp; data flow can improve situation</a:t>
            </a:r>
            <a:endParaRPr sz="2000" b="1">
              <a:solidFill>
                <a:srgbClr val="FF0000"/>
              </a:solidFill>
            </a:endParaRPr>
          </a:p>
        </p:txBody>
      </p:sp>
    </p:spTree>
    <p:extLst>
      <p:ext uri="{BB962C8B-B14F-4D97-AF65-F5344CB8AC3E}">
        <p14:creationId xmlns:p14="http://schemas.microsoft.com/office/powerpoint/2010/main" val="5945762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SzPts val="1400"/>
              <a:buFont typeface="Dosis"/>
              <a:buNone/>
            </a:pPr>
            <a:r>
              <a:rPr lang="en-GB" sz="2400" b="0" i="0" u="none" strike="noStrike" cap="none">
                <a:solidFill>
                  <a:srgbClr val="FFFFFF"/>
                </a:solidFill>
                <a:latin typeface="Dosis"/>
                <a:ea typeface="Dosis"/>
                <a:cs typeface="Dosis"/>
                <a:sym typeface="Dosis"/>
              </a:rPr>
              <a:t>Strategic Solution</a:t>
            </a:r>
            <a:endParaRPr/>
          </a:p>
        </p:txBody>
      </p:sp>
      <p:sp>
        <p:nvSpPr>
          <p:cNvPr id="309" name="Shape 309"/>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GB" sz="1400" b="0" i="0" u="none" strike="noStrike" cap="none">
                <a:solidFill>
                  <a:srgbClr val="FFFFFF"/>
                </a:solidFill>
                <a:latin typeface="Arial"/>
                <a:ea typeface="Arial"/>
                <a:cs typeface="Arial"/>
                <a:sym typeface="Arial"/>
              </a:rPr>
              <a:t>17</a:t>
            </a:fld>
            <a:endParaRPr sz="1400" b="0" i="0" u="none" strike="noStrike" cap="none">
              <a:solidFill>
                <a:srgbClr val="FFFFFF"/>
              </a:solidFill>
              <a:latin typeface="Arial"/>
              <a:ea typeface="Arial"/>
              <a:cs typeface="Arial"/>
              <a:sym typeface="Arial"/>
            </a:endParaRPr>
          </a:p>
        </p:txBody>
      </p:sp>
      <p:sp>
        <p:nvSpPr>
          <p:cNvPr id="310" name="Shape 310"/>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FFFFFF"/>
              </a:buClr>
              <a:buSzPts val="1000"/>
              <a:buFont typeface="Arial"/>
              <a:buNone/>
            </a:pPr>
            <a:r>
              <a:rPr lang="en-GB" sz="1000" b="0" i="0" u="none" strike="noStrike" cap="none">
                <a:solidFill>
                  <a:srgbClr val="FFFFFF"/>
                </a:solidFill>
                <a:latin typeface="Arial"/>
                <a:ea typeface="Arial"/>
                <a:cs typeface="Arial"/>
                <a:sym typeface="Arial"/>
              </a:rPr>
              <a:t>John, Kevin, Liang, Taiki - MIS4596 Sec001 Fall 2017</a:t>
            </a:r>
            <a:endParaRPr/>
          </a:p>
        </p:txBody>
      </p:sp>
      <p:sp>
        <p:nvSpPr>
          <p:cNvPr id="311" name="Shape 311"/>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457200" marR="0" lvl="0" indent="-190500" algn="l" rtl="0">
              <a:lnSpc>
                <a:spcPct val="115000"/>
              </a:lnSpc>
              <a:spcBef>
                <a:spcPts val="0"/>
              </a:spcBef>
              <a:spcAft>
                <a:spcPts val="0"/>
              </a:spcAft>
              <a:buClr>
                <a:srgbClr val="FF8700"/>
              </a:buClr>
              <a:buSzPts val="2400"/>
              <a:buFont typeface="Roboto"/>
              <a:buChar char="▸"/>
            </a:pPr>
            <a:r>
              <a:rPr lang="en-GB" sz="2400" b="0" i="0" u="none" strike="noStrike" cap="none">
                <a:solidFill>
                  <a:srgbClr val="222222"/>
                </a:solidFill>
                <a:latin typeface="Roboto"/>
                <a:ea typeface="Roboto"/>
                <a:cs typeface="Roboto"/>
                <a:sym typeface="Roboto"/>
              </a:rPr>
              <a:t> Solution - Course Scheduling &amp; Faculty Planning</a:t>
            </a:r>
            <a:endParaRPr/>
          </a:p>
        </p:txBody>
      </p:sp>
      <p:sp>
        <p:nvSpPr>
          <p:cNvPr id="312" name="Shape 312"/>
          <p:cNvSpPr txBox="1"/>
          <p:nvPr/>
        </p:nvSpPr>
        <p:spPr>
          <a:xfrm>
            <a:off x="1757550" y="4172725"/>
            <a:ext cx="6276600" cy="4560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Clr>
                <a:srgbClr val="FF0000"/>
              </a:buClr>
              <a:buSzPts val="1800"/>
              <a:buFont typeface="Arial"/>
              <a:buNone/>
            </a:pPr>
            <a:r>
              <a:rPr lang="en-GB" sz="1800" b="1">
                <a:solidFill>
                  <a:srgbClr val="FF0000"/>
                </a:solidFill>
              </a:rPr>
              <a:t>	Takes the burden off of the Dean's Office by enabling the departments with real time data</a:t>
            </a:r>
            <a:endParaRPr b="1"/>
          </a:p>
        </p:txBody>
      </p:sp>
      <p:pic>
        <p:nvPicPr>
          <p:cNvPr id="313" name="Shape 313"/>
          <p:cNvPicPr preferRelativeResize="0"/>
          <p:nvPr/>
        </p:nvPicPr>
        <p:blipFill rotWithShape="1">
          <a:blip r:embed="rId3">
            <a:alphaModFix/>
          </a:blip>
          <a:srcRect/>
          <a:stretch/>
        </p:blipFill>
        <p:spPr>
          <a:xfrm>
            <a:off x="428125" y="1770774"/>
            <a:ext cx="8406896" cy="2401950"/>
          </a:xfrm>
          <a:prstGeom prst="rect">
            <a:avLst/>
          </a:prstGeom>
          <a:noFill/>
          <a:ln>
            <a:noFill/>
          </a:ln>
        </p:spPr>
      </p:pic>
    </p:spTree>
    <p:extLst>
      <p:ext uri="{BB962C8B-B14F-4D97-AF65-F5344CB8AC3E}">
        <p14:creationId xmlns:p14="http://schemas.microsoft.com/office/powerpoint/2010/main" val="21434231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7"/>
        <p:cNvGrpSpPr/>
        <p:nvPr/>
      </p:nvGrpSpPr>
      <p:grpSpPr>
        <a:xfrm>
          <a:off x="0" y="0"/>
          <a:ext cx="0" cy="0"/>
          <a:chOff x="0" y="0"/>
          <a:chExt cx="0" cy="0"/>
        </a:xfrm>
      </p:grpSpPr>
      <p:sp>
        <p:nvSpPr>
          <p:cNvPr id="318" name="Shape 318"/>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Clr>
                <a:schemeClr val="lt1"/>
              </a:buClr>
              <a:buFont typeface="Dosis"/>
              <a:buNone/>
            </a:pPr>
            <a:r>
              <a:rPr lang="en-GB">
                <a:solidFill>
                  <a:schemeClr val="lt1"/>
                </a:solidFill>
              </a:rPr>
              <a:t>Strategic Solution</a:t>
            </a:r>
            <a:endParaRPr/>
          </a:p>
        </p:txBody>
      </p:sp>
      <p:sp>
        <p:nvSpPr>
          <p:cNvPr id="319" name="Shape 319"/>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18</a:t>
            </a:fld>
            <a:endParaRPr>
              <a:solidFill>
                <a:srgbClr val="FFFFFF"/>
              </a:solidFill>
            </a:endParaRPr>
          </a:p>
        </p:txBody>
      </p:sp>
      <p:sp>
        <p:nvSpPr>
          <p:cNvPr id="320" name="Shape 320"/>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321" name="Shape 321"/>
          <p:cNvSpPr txBox="1">
            <a:spLocks noGrp="1"/>
          </p:cNvSpPr>
          <p:nvPr>
            <p:ph type="body" idx="1"/>
          </p:nvPr>
        </p:nvSpPr>
        <p:spPr>
          <a:xfrm>
            <a:off x="1104900" y="1270850"/>
            <a:ext cx="7581900" cy="3648300"/>
          </a:xfrm>
          <a:prstGeom prst="rect">
            <a:avLst/>
          </a:prstGeom>
          <a:noFill/>
          <a:ln>
            <a:noFill/>
          </a:ln>
        </p:spPr>
        <p:txBody>
          <a:bodyPr spcFirstLastPara="1" wrap="square" lIns="91425" tIns="91425" rIns="91425" bIns="91425" anchor="t" anchorCtr="0">
            <a:noAutofit/>
          </a:bodyPr>
          <a:lstStyle/>
          <a:p>
            <a:pPr marL="457200" marR="0" lvl="0" indent="-190500" algn="l" rtl="0">
              <a:lnSpc>
                <a:spcPct val="115000"/>
              </a:lnSpc>
              <a:spcBef>
                <a:spcPts val="0"/>
              </a:spcBef>
              <a:spcAft>
                <a:spcPts val="0"/>
              </a:spcAft>
              <a:buClr>
                <a:srgbClr val="FF8700"/>
              </a:buClr>
              <a:buSzPts val="2400"/>
              <a:buFont typeface="Roboto"/>
              <a:buChar char="▸"/>
            </a:pPr>
            <a:r>
              <a:rPr lang="en-GB" sz="2400"/>
              <a:t> Solution - System &amp; Data Interaction Overview</a:t>
            </a:r>
            <a:endParaRPr sz="2400"/>
          </a:p>
        </p:txBody>
      </p:sp>
      <p:pic>
        <p:nvPicPr>
          <p:cNvPr id="322" name="Shape 322"/>
          <p:cNvPicPr preferRelativeResize="0"/>
          <p:nvPr/>
        </p:nvPicPr>
        <p:blipFill>
          <a:blip r:embed="rId3">
            <a:alphaModFix/>
          </a:blip>
          <a:stretch>
            <a:fillRect/>
          </a:stretch>
        </p:blipFill>
        <p:spPr>
          <a:xfrm>
            <a:off x="1681804" y="1872825"/>
            <a:ext cx="3945750" cy="2924600"/>
          </a:xfrm>
          <a:prstGeom prst="rect">
            <a:avLst/>
          </a:prstGeom>
          <a:noFill/>
          <a:ln>
            <a:noFill/>
          </a:ln>
        </p:spPr>
      </p:pic>
      <p:sp>
        <p:nvSpPr>
          <p:cNvPr id="323" name="Shape 323"/>
          <p:cNvSpPr txBox="1"/>
          <p:nvPr/>
        </p:nvSpPr>
        <p:spPr>
          <a:xfrm>
            <a:off x="5841450" y="1928450"/>
            <a:ext cx="2856900" cy="2569800"/>
          </a:xfrm>
          <a:prstGeom prst="rect">
            <a:avLst/>
          </a:prstGeom>
          <a:noFill/>
          <a:ln>
            <a:noFill/>
          </a:ln>
        </p:spPr>
        <p:txBody>
          <a:bodyPr spcFirstLastPara="1" wrap="square" lIns="91425" tIns="91425" rIns="91425" bIns="91425" anchor="t" anchorCtr="0">
            <a:noAutofit/>
          </a:bodyPr>
          <a:lstStyle/>
          <a:p>
            <a:pPr marL="0" lvl="0" indent="0" rtl="0">
              <a:lnSpc>
                <a:spcPct val="115000"/>
              </a:lnSpc>
              <a:spcBef>
                <a:spcPts val="0"/>
              </a:spcBef>
              <a:spcAft>
                <a:spcPts val="0"/>
              </a:spcAft>
              <a:buNone/>
            </a:pPr>
            <a:r>
              <a:rPr lang="en-GB" sz="2000" b="1">
                <a:solidFill>
                  <a:srgbClr val="FF0000"/>
                </a:solidFill>
              </a:rPr>
              <a:t>Collect data from DARS to Fox System.</a:t>
            </a:r>
            <a:endParaRPr sz="2000" b="1">
              <a:solidFill>
                <a:srgbClr val="FF0000"/>
              </a:solidFill>
            </a:endParaRPr>
          </a:p>
          <a:p>
            <a:pPr marL="0" lvl="0" indent="0" rtl="0">
              <a:lnSpc>
                <a:spcPct val="115000"/>
              </a:lnSpc>
              <a:spcBef>
                <a:spcPts val="0"/>
              </a:spcBef>
              <a:spcAft>
                <a:spcPts val="0"/>
              </a:spcAft>
              <a:buNone/>
            </a:pPr>
            <a:r>
              <a:rPr lang="en-GB" sz="2000" b="1">
                <a:solidFill>
                  <a:srgbClr val="FF0000"/>
                </a:solidFill>
              </a:rPr>
              <a:t>Let department  use DARS &amp; Rapid insight to draft initial dept.-level course scheduling (faculty &amp; student size).</a:t>
            </a:r>
            <a:endParaRPr sz="2000" b="1">
              <a:solidFill>
                <a:srgbClr val="FF0000"/>
              </a:solidFill>
            </a:endParaRPr>
          </a:p>
          <a:p>
            <a:pPr marL="0" lvl="0" indent="0" rtl="0">
              <a:lnSpc>
                <a:spcPct val="115000"/>
              </a:lnSpc>
              <a:spcBef>
                <a:spcPts val="0"/>
              </a:spcBef>
              <a:spcAft>
                <a:spcPts val="0"/>
              </a:spcAft>
              <a:buNone/>
            </a:pPr>
            <a:endParaRPr sz="1800" b="1">
              <a:solidFill>
                <a:srgbClr val="FF0000"/>
              </a:solidFill>
            </a:endParaRPr>
          </a:p>
        </p:txBody>
      </p:sp>
    </p:spTree>
    <p:extLst>
      <p:ext uri="{BB962C8B-B14F-4D97-AF65-F5344CB8AC3E}">
        <p14:creationId xmlns:p14="http://schemas.microsoft.com/office/powerpoint/2010/main" val="14356510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Shape 328"/>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Business Case</a:t>
            </a:r>
            <a:endParaRPr/>
          </a:p>
        </p:txBody>
      </p:sp>
      <p:sp>
        <p:nvSpPr>
          <p:cNvPr id="329" name="Shape 329"/>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19</a:t>
            </a:fld>
            <a:endParaRPr>
              <a:solidFill>
                <a:srgbClr val="FFFFFF"/>
              </a:solidFill>
            </a:endParaRPr>
          </a:p>
        </p:txBody>
      </p:sp>
      <p:sp>
        <p:nvSpPr>
          <p:cNvPr id="330" name="Shape 330"/>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331" name="Shape 331"/>
          <p:cNvSpPr txBox="1">
            <a:spLocks noGrp="1"/>
          </p:cNvSpPr>
          <p:nvPr>
            <p:ph type="body" idx="1"/>
          </p:nvPr>
        </p:nvSpPr>
        <p:spPr>
          <a:xfrm>
            <a:off x="1104900" y="1114488"/>
            <a:ext cx="7581900" cy="3648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sz="2400"/>
          </a:p>
          <a:p>
            <a:pPr marL="457200" marR="0" lvl="0" indent="-152400" algn="l" rtl="0">
              <a:lnSpc>
                <a:spcPct val="115000"/>
              </a:lnSpc>
              <a:spcBef>
                <a:spcPts val="0"/>
              </a:spcBef>
              <a:spcAft>
                <a:spcPts val="0"/>
              </a:spcAft>
              <a:buClr>
                <a:srgbClr val="FF8700"/>
              </a:buClr>
              <a:buSzPts val="1800"/>
              <a:buFont typeface="Roboto"/>
              <a:buChar char="▸"/>
            </a:pPr>
            <a:r>
              <a:rPr lang="en-GB" sz="1800" b="1"/>
              <a:t>“To-Be Process” would save each administrator 5 hours a week.</a:t>
            </a:r>
            <a:endParaRPr sz="1800" b="1"/>
          </a:p>
          <a:p>
            <a:pPr marL="0" marR="0" lvl="0" indent="0" algn="l" rtl="0">
              <a:lnSpc>
                <a:spcPct val="115000"/>
              </a:lnSpc>
              <a:spcBef>
                <a:spcPts val="0"/>
              </a:spcBef>
              <a:spcAft>
                <a:spcPts val="0"/>
              </a:spcAft>
              <a:buNone/>
            </a:pPr>
            <a:r>
              <a:rPr lang="en-GB" sz="1800" i="1"/>
              <a:t>	</a:t>
            </a:r>
            <a:endParaRPr sz="1800"/>
          </a:p>
          <a:p>
            <a:pPr marL="0" marR="0" lvl="0" indent="0" algn="l" rtl="0">
              <a:lnSpc>
                <a:spcPct val="115000"/>
              </a:lnSpc>
              <a:spcBef>
                <a:spcPts val="0"/>
              </a:spcBef>
              <a:spcAft>
                <a:spcPts val="0"/>
              </a:spcAft>
              <a:buNone/>
            </a:pPr>
            <a:endParaRPr sz="1800"/>
          </a:p>
          <a:p>
            <a:pPr marL="457200" marR="0" lvl="0" indent="-152400" algn="l" rtl="0">
              <a:lnSpc>
                <a:spcPct val="115000"/>
              </a:lnSpc>
              <a:spcBef>
                <a:spcPts val="0"/>
              </a:spcBef>
              <a:spcAft>
                <a:spcPts val="0"/>
              </a:spcAft>
              <a:buClr>
                <a:srgbClr val="FF8700"/>
              </a:buClr>
              <a:buSzPts val="1800"/>
              <a:buFont typeface="Roboto"/>
              <a:buChar char="▸"/>
            </a:pPr>
            <a:r>
              <a:rPr lang="en-GB" sz="1800" b="1"/>
              <a:t>Dollar amount for each administrator’s saved time equals $7,500 a year. </a:t>
            </a:r>
            <a:endParaRPr sz="1800" b="1"/>
          </a:p>
          <a:p>
            <a:pPr marL="0" marR="0" lvl="0" indent="0" algn="l" rtl="0">
              <a:lnSpc>
                <a:spcPct val="115000"/>
              </a:lnSpc>
              <a:spcBef>
                <a:spcPts val="0"/>
              </a:spcBef>
              <a:spcAft>
                <a:spcPts val="0"/>
              </a:spcAft>
              <a:buNone/>
            </a:pPr>
            <a:r>
              <a:rPr lang="en-GB" sz="1800"/>
              <a:t>	</a:t>
            </a:r>
            <a:r>
              <a:rPr lang="en-GB" sz="1800" i="1"/>
              <a:t>Based on average administrator salary of $60,000</a:t>
            </a:r>
            <a:endParaRPr sz="1800" i="1"/>
          </a:p>
          <a:p>
            <a:pPr marL="0" marR="0" lvl="0" indent="0" algn="l" rtl="0">
              <a:lnSpc>
                <a:spcPct val="115000"/>
              </a:lnSpc>
              <a:spcBef>
                <a:spcPts val="0"/>
              </a:spcBef>
              <a:spcAft>
                <a:spcPts val="0"/>
              </a:spcAft>
              <a:buNone/>
            </a:pPr>
            <a:endParaRPr sz="2400"/>
          </a:p>
          <a:p>
            <a:pPr marL="0" marR="0" lvl="0" indent="0" algn="ctr" rtl="0">
              <a:lnSpc>
                <a:spcPct val="115000"/>
              </a:lnSpc>
              <a:spcBef>
                <a:spcPts val="0"/>
              </a:spcBef>
              <a:spcAft>
                <a:spcPts val="0"/>
              </a:spcAft>
              <a:buNone/>
            </a:pPr>
            <a:r>
              <a:rPr lang="en-GB" sz="1800" b="1">
                <a:solidFill>
                  <a:srgbClr val="FF0000"/>
                </a:solidFill>
              </a:rPr>
              <a:t>What would the administrator do with extra 5 hours a week?</a:t>
            </a:r>
            <a:endParaRPr sz="1800" b="1">
              <a:solidFill>
                <a:srgbClr val="FF0000"/>
              </a:solidFill>
            </a:endParaRPr>
          </a:p>
        </p:txBody>
      </p:sp>
    </p:spTree>
    <p:extLst>
      <p:ext uri="{BB962C8B-B14F-4D97-AF65-F5344CB8AC3E}">
        <p14:creationId xmlns:p14="http://schemas.microsoft.com/office/powerpoint/2010/main" val="1033744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Shape 155"/>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Agenda </a:t>
            </a:r>
            <a:endParaRPr/>
          </a:p>
        </p:txBody>
      </p:sp>
      <p:sp>
        <p:nvSpPr>
          <p:cNvPr id="156" name="Shape 156"/>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457200" marR="0" lvl="0" indent="-203200" algn="l" rtl="0">
              <a:lnSpc>
                <a:spcPct val="150000"/>
              </a:lnSpc>
              <a:spcBef>
                <a:spcPts val="0"/>
              </a:spcBef>
              <a:spcAft>
                <a:spcPts val="0"/>
              </a:spcAft>
              <a:buClr>
                <a:srgbClr val="FF8700"/>
              </a:buClr>
              <a:buSzPts val="2600"/>
              <a:buFont typeface="Roboto"/>
              <a:buChar char="▸"/>
            </a:pPr>
            <a:r>
              <a:rPr lang="en-GB" sz="2600"/>
              <a:t> </a:t>
            </a:r>
            <a:r>
              <a:rPr lang="en-GB" sz="2400"/>
              <a:t>Scope of Analysis</a:t>
            </a:r>
            <a:endParaRPr sz="2400"/>
          </a:p>
          <a:p>
            <a:pPr marL="457200" marR="0" lvl="0" indent="-190500" algn="l" rtl="0">
              <a:lnSpc>
                <a:spcPct val="150000"/>
              </a:lnSpc>
              <a:spcBef>
                <a:spcPts val="0"/>
              </a:spcBef>
              <a:spcAft>
                <a:spcPts val="0"/>
              </a:spcAft>
              <a:buClr>
                <a:srgbClr val="FF8700"/>
              </a:buClr>
              <a:buSzPts val="2400"/>
              <a:buFont typeface="Roboto"/>
              <a:buChar char="▸"/>
            </a:pPr>
            <a:r>
              <a:rPr lang="en-GB" sz="2400"/>
              <a:t> Case Summary</a:t>
            </a:r>
            <a:endParaRPr sz="2400"/>
          </a:p>
          <a:p>
            <a:pPr marL="457200" marR="0" lvl="0" indent="-190500" algn="l" rtl="0">
              <a:lnSpc>
                <a:spcPct val="150000"/>
              </a:lnSpc>
              <a:spcBef>
                <a:spcPts val="0"/>
              </a:spcBef>
              <a:spcAft>
                <a:spcPts val="0"/>
              </a:spcAft>
              <a:buClr>
                <a:srgbClr val="FF8700"/>
              </a:buClr>
              <a:buSzPts val="2400"/>
              <a:buFont typeface="Roboto"/>
              <a:buChar char="▸"/>
            </a:pPr>
            <a:r>
              <a:rPr lang="en-GB" sz="2400"/>
              <a:t> Disruptive Innovation &amp; Industry Summary</a:t>
            </a:r>
            <a:endParaRPr sz="2400"/>
          </a:p>
          <a:p>
            <a:pPr marL="457200" marR="0" lvl="0" indent="-190500" algn="l" rtl="0">
              <a:lnSpc>
                <a:spcPct val="150000"/>
              </a:lnSpc>
              <a:spcBef>
                <a:spcPts val="0"/>
              </a:spcBef>
              <a:spcAft>
                <a:spcPts val="0"/>
              </a:spcAft>
              <a:buClr>
                <a:srgbClr val="FF8700"/>
              </a:buClr>
              <a:buSzPts val="2400"/>
              <a:buFont typeface="Roboto"/>
              <a:buChar char="▸"/>
            </a:pPr>
            <a:r>
              <a:rPr lang="en-GB" sz="2400"/>
              <a:t> </a:t>
            </a:r>
            <a:r>
              <a:rPr lang="en-GB" sz="2400">
                <a:solidFill>
                  <a:srgbClr val="000000"/>
                </a:solidFill>
              </a:rPr>
              <a:t>How will Blockchain Affect the Healthcare Industry?</a:t>
            </a:r>
            <a:endParaRPr sz="2400">
              <a:solidFill>
                <a:srgbClr val="000000"/>
              </a:solidFill>
            </a:endParaRPr>
          </a:p>
          <a:p>
            <a:pPr marL="457200" marR="0" lvl="0" indent="-203200" algn="l" rtl="0">
              <a:lnSpc>
                <a:spcPct val="150000"/>
              </a:lnSpc>
              <a:spcBef>
                <a:spcPts val="0"/>
              </a:spcBef>
              <a:spcAft>
                <a:spcPts val="0"/>
              </a:spcAft>
              <a:buClr>
                <a:srgbClr val="FF8700"/>
              </a:buClr>
              <a:buSzPts val="2600"/>
              <a:buFont typeface="Roboto"/>
              <a:buChar char="▸"/>
            </a:pPr>
            <a:r>
              <a:rPr lang="en-GB" sz="2600"/>
              <a:t> </a:t>
            </a:r>
            <a:r>
              <a:rPr lang="en-GB" sz="2400"/>
              <a:t>Evaluation &amp; Key Takeaways</a:t>
            </a:r>
            <a:endParaRPr sz="2400"/>
          </a:p>
        </p:txBody>
      </p:sp>
      <p:sp>
        <p:nvSpPr>
          <p:cNvPr id="157" name="Shape 157"/>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2</a:t>
            </a:fld>
            <a:endParaRPr>
              <a:solidFill>
                <a:srgbClr val="FFFFFF"/>
              </a:solidFill>
            </a:endParaRPr>
          </a:p>
        </p:txBody>
      </p:sp>
      <p:sp>
        <p:nvSpPr>
          <p:cNvPr id="158" name="Shape 158"/>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Shape 336"/>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Business Case</a:t>
            </a:r>
            <a:endParaRPr/>
          </a:p>
        </p:txBody>
      </p:sp>
      <p:sp>
        <p:nvSpPr>
          <p:cNvPr id="337" name="Shape 337"/>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20</a:t>
            </a:fld>
            <a:endParaRPr>
              <a:solidFill>
                <a:srgbClr val="FFFFFF"/>
              </a:solidFill>
            </a:endParaRPr>
          </a:p>
        </p:txBody>
      </p:sp>
      <p:sp>
        <p:nvSpPr>
          <p:cNvPr id="338" name="Shape 338"/>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339" name="Shape 339"/>
          <p:cNvSpPr txBox="1">
            <a:spLocks noGrp="1"/>
          </p:cNvSpPr>
          <p:nvPr>
            <p:ph type="body" idx="1"/>
          </p:nvPr>
        </p:nvSpPr>
        <p:spPr>
          <a:xfrm>
            <a:off x="1104900" y="1114488"/>
            <a:ext cx="7581900" cy="3648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sz="2400"/>
          </a:p>
          <a:p>
            <a:pPr marL="457200" marR="0" lvl="0" indent="-342900" algn="l" rtl="0">
              <a:lnSpc>
                <a:spcPct val="115000"/>
              </a:lnSpc>
              <a:spcBef>
                <a:spcPts val="0"/>
              </a:spcBef>
              <a:spcAft>
                <a:spcPts val="0"/>
              </a:spcAft>
              <a:buSzPts val="1800"/>
              <a:buChar char="➢"/>
            </a:pPr>
            <a:r>
              <a:rPr lang="en-GB" sz="1800" b="1"/>
              <a:t>Time Savings</a:t>
            </a:r>
            <a:endParaRPr sz="1800" b="1"/>
          </a:p>
          <a:p>
            <a:pPr marL="0" marR="0" lvl="0" indent="0" algn="l" rtl="0">
              <a:lnSpc>
                <a:spcPct val="115000"/>
              </a:lnSpc>
              <a:spcBef>
                <a:spcPts val="0"/>
              </a:spcBef>
              <a:spcAft>
                <a:spcPts val="0"/>
              </a:spcAft>
              <a:buNone/>
            </a:pPr>
            <a:r>
              <a:rPr lang="en-GB" sz="1800" b="1"/>
              <a:t>	</a:t>
            </a:r>
            <a:r>
              <a:rPr lang="en-GB" sz="1800" i="1"/>
              <a:t>Administrators will focus on proactive hiring versus reactive hiring.</a:t>
            </a:r>
            <a:endParaRPr sz="1800" i="1"/>
          </a:p>
          <a:p>
            <a:pPr marL="0" marR="0" lvl="0" indent="457200" algn="l" rtl="0">
              <a:lnSpc>
                <a:spcPct val="115000"/>
              </a:lnSpc>
              <a:spcBef>
                <a:spcPts val="0"/>
              </a:spcBef>
              <a:spcAft>
                <a:spcPts val="0"/>
              </a:spcAft>
              <a:buNone/>
            </a:pPr>
            <a:r>
              <a:rPr lang="en-GB" sz="1800" i="1"/>
              <a:t>Reactive hiring is more costly</a:t>
            </a:r>
            <a:endParaRPr sz="1800" i="1"/>
          </a:p>
          <a:p>
            <a:pPr marL="0" marR="0" lvl="0" indent="457200" algn="l" rtl="0">
              <a:lnSpc>
                <a:spcPct val="115000"/>
              </a:lnSpc>
              <a:spcBef>
                <a:spcPts val="0"/>
              </a:spcBef>
              <a:spcAft>
                <a:spcPts val="0"/>
              </a:spcAft>
              <a:buNone/>
            </a:pPr>
            <a:endParaRPr sz="1800" i="1"/>
          </a:p>
          <a:p>
            <a:pPr marL="457200" marR="0" lvl="0" indent="-342900" algn="l" rtl="0">
              <a:lnSpc>
                <a:spcPct val="115000"/>
              </a:lnSpc>
              <a:spcBef>
                <a:spcPts val="0"/>
              </a:spcBef>
              <a:spcAft>
                <a:spcPts val="0"/>
              </a:spcAft>
              <a:buSzPts val="1800"/>
              <a:buChar char="➢"/>
            </a:pPr>
            <a:r>
              <a:rPr lang="en-GB" sz="1800" b="1" i="1"/>
              <a:t>Administrative Costs</a:t>
            </a:r>
            <a:endParaRPr sz="1800" b="1" i="1"/>
          </a:p>
          <a:p>
            <a:pPr marL="0" marR="0" lvl="0" indent="0" algn="l" rtl="0">
              <a:lnSpc>
                <a:spcPct val="115000"/>
              </a:lnSpc>
              <a:spcBef>
                <a:spcPts val="0"/>
              </a:spcBef>
              <a:spcAft>
                <a:spcPts val="0"/>
              </a:spcAft>
              <a:buNone/>
            </a:pPr>
            <a:r>
              <a:rPr lang="en-GB" sz="1800" b="1" i="1"/>
              <a:t>	</a:t>
            </a:r>
            <a:r>
              <a:rPr lang="en-GB" sz="1800" i="1"/>
              <a:t>Saving time will reduce administration costs. Administrators  will use   time to focus efforts on being more strategic with their hiring process. </a:t>
            </a:r>
            <a:endParaRPr sz="1800" i="1"/>
          </a:p>
          <a:p>
            <a:pPr marL="0" marR="0" lvl="0" indent="0" algn="l" rtl="0">
              <a:lnSpc>
                <a:spcPct val="115000"/>
              </a:lnSpc>
              <a:spcBef>
                <a:spcPts val="0"/>
              </a:spcBef>
              <a:spcAft>
                <a:spcPts val="0"/>
              </a:spcAft>
              <a:buNone/>
            </a:pPr>
            <a:endParaRPr sz="1800" i="1"/>
          </a:p>
          <a:p>
            <a:pPr marL="0" marR="0" lvl="0" indent="0" algn="ctr" rtl="0">
              <a:lnSpc>
                <a:spcPct val="115000"/>
              </a:lnSpc>
              <a:spcBef>
                <a:spcPts val="0"/>
              </a:spcBef>
              <a:spcAft>
                <a:spcPts val="0"/>
              </a:spcAft>
              <a:buNone/>
            </a:pPr>
            <a:r>
              <a:rPr lang="en-GB" sz="1800" b="1">
                <a:solidFill>
                  <a:srgbClr val="FF0000"/>
                </a:solidFill>
              </a:rPr>
              <a:t>The new process will save money and allow administrators to focus on what is important to them. </a:t>
            </a:r>
            <a:endParaRPr sz="1800" b="1">
              <a:solidFill>
                <a:srgbClr val="FF0000"/>
              </a:solidFill>
            </a:endParaRPr>
          </a:p>
          <a:p>
            <a:pPr marL="0" marR="0" lvl="0" indent="457200" algn="l" rtl="0">
              <a:lnSpc>
                <a:spcPct val="115000"/>
              </a:lnSpc>
              <a:spcBef>
                <a:spcPts val="0"/>
              </a:spcBef>
              <a:spcAft>
                <a:spcPts val="0"/>
              </a:spcAft>
              <a:buNone/>
            </a:pPr>
            <a:endParaRPr sz="1800" i="1"/>
          </a:p>
          <a:p>
            <a:pPr marL="0" marR="0" lvl="0" indent="457200" algn="l" rtl="0">
              <a:lnSpc>
                <a:spcPct val="115000"/>
              </a:lnSpc>
              <a:spcBef>
                <a:spcPts val="0"/>
              </a:spcBef>
              <a:spcAft>
                <a:spcPts val="0"/>
              </a:spcAft>
              <a:buNone/>
            </a:pPr>
            <a:r>
              <a:rPr lang="en-GB" sz="1800" i="1"/>
              <a:t> </a:t>
            </a:r>
            <a:endParaRPr sz="1800" i="1"/>
          </a:p>
          <a:p>
            <a:pPr marL="0" marR="0" lvl="0" indent="0" algn="l" rtl="0">
              <a:lnSpc>
                <a:spcPct val="115000"/>
              </a:lnSpc>
              <a:spcBef>
                <a:spcPts val="0"/>
              </a:spcBef>
              <a:spcAft>
                <a:spcPts val="0"/>
              </a:spcAft>
              <a:buNone/>
            </a:pPr>
            <a:endParaRPr sz="1800" i="1"/>
          </a:p>
        </p:txBody>
      </p:sp>
    </p:spTree>
    <p:extLst>
      <p:ext uri="{BB962C8B-B14F-4D97-AF65-F5344CB8AC3E}">
        <p14:creationId xmlns:p14="http://schemas.microsoft.com/office/powerpoint/2010/main" val="16677958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Clr>
                <a:schemeClr val="lt1"/>
              </a:buClr>
              <a:buFont typeface="Dosis"/>
              <a:buNone/>
            </a:pPr>
            <a:r>
              <a:rPr lang="en-GB">
                <a:solidFill>
                  <a:schemeClr val="lt1"/>
                </a:solidFill>
              </a:rPr>
              <a:t>Suggestion &amp; Implementation</a:t>
            </a:r>
            <a:endParaRPr/>
          </a:p>
        </p:txBody>
      </p:sp>
      <p:sp>
        <p:nvSpPr>
          <p:cNvPr id="345" name="Shape 345"/>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21</a:t>
            </a:fld>
            <a:endParaRPr>
              <a:solidFill>
                <a:srgbClr val="FFFFFF"/>
              </a:solidFill>
            </a:endParaRPr>
          </a:p>
        </p:txBody>
      </p:sp>
      <p:sp>
        <p:nvSpPr>
          <p:cNvPr id="346" name="Shape 346"/>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347" name="Shape 347"/>
          <p:cNvSpPr txBox="1">
            <a:spLocks noGrp="1"/>
          </p:cNvSpPr>
          <p:nvPr>
            <p:ph type="body" idx="1"/>
          </p:nvPr>
        </p:nvSpPr>
        <p:spPr>
          <a:xfrm>
            <a:off x="1104900" y="1277625"/>
            <a:ext cx="3801000" cy="3648300"/>
          </a:xfrm>
          <a:prstGeom prst="rect">
            <a:avLst/>
          </a:prstGeom>
          <a:noFill/>
          <a:ln>
            <a:noFill/>
          </a:ln>
        </p:spPr>
        <p:txBody>
          <a:bodyPr spcFirstLastPara="1" wrap="square" lIns="91425" tIns="91425" rIns="91425" bIns="91425" anchor="t" anchorCtr="0">
            <a:noAutofit/>
          </a:bodyPr>
          <a:lstStyle/>
          <a:p>
            <a:pPr marL="457200" marR="0" lvl="0" indent="-190500" algn="l" rtl="0">
              <a:lnSpc>
                <a:spcPct val="150000"/>
              </a:lnSpc>
              <a:spcBef>
                <a:spcPts val="0"/>
              </a:spcBef>
              <a:spcAft>
                <a:spcPts val="0"/>
              </a:spcAft>
              <a:buClr>
                <a:srgbClr val="FF8700"/>
              </a:buClr>
              <a:buSzPts val="2400"/>
              <a:buFont typeface="Roboto"/>
              <a:buChar char="▸"/>
            </a:pPr>
            <a:r>
              <a:rPr lang="en-GB" sz="2400"/>
              <a:t> Final Suggestion</a:t>
            </a:r>
            <a:endParaRPr sz="2400"/>
          </a:p>
          <a:p>
            <a:pPr marL="457200" marR="0" lvl="1" indent="38100" algn="l" rtl="0">
              <a:lnSpc>
                <a:spcPct val="150000"/>
              </a:lnSpc>
              <a:spcBef>
                <a:spcPts val="0"/>
              </a:spcBef>
              <a:spcAft>
                <a:spcPts val="0"/>
              </a:spcAft>
              <a:buSzPts val="1800"/>
              <a:buChar char="▹"/>
            </a:pPr>
            <a:r>
              <a:rPr lang="en-GB" sz="1800"/>
              <a:t>Change data access authority to be open to dept</a:t>
            </a:r>
            <a:endParaRPr sz="1800"/>
          </a:p>
          <a:p>
            <a:pPr marL="457200" marR="0" lvl="1" indent="38100" algn="l" rtl="0">
              <a:lnSpc>
                <a:spcPct val="150000"/>
              </a:lnSpc>
              <a:spcBef>
                <a:spcPts val="0"/>
              </a:spcBef>
              <a:spcAft>
                <a:spcPts val="0"/>
              </a:spcAft>
              <a:buSzPts val="1800"/>
              <a:buChar char="▹"/>
            </a:pPr>
            <a:r>
              <a:rPr lang="en-GB" sz="1800"/>
              <a:t>Change Dean &amp; dept course scheduling process</a:t>
            </a:r>
            <a:endParaRPr/>
          </a:p>
          <a:p>
            <a:pPr marL="457200" marR="0" lvl="1" indent="38100" algn="l" rtl="0">
              <a:lnSpc>
                <a:spcPct val="150000"/>
              </a:lnSpc>
              <a:spcBef>
                <a:spcPts val="0"/>
              </a:spcBef>
              <a:spcAft>
                <a:spcPts val="0"/>
              </a:spcAft>
              <a:buSzPts val="1800"/>
              <a:buChar char="▹"/>
            </a:pPr>
            <a:r>
              <a:rPr lang="en-GB" sz="1800"/>
              <a:t>Spread out workload over scheduling process</a:t>
            </a:r>
            <a:endParaRPr sz="1800"/>
          </a:p>
        </p:txBody>
      </p:sp>
      <p:sp>
        <p:nvSpPr>
          <p:cNvPr id="348" name="Shape 348"/>
          <p:cNvSpPr txBox="1">
            <a:spLocks noGrp="1"/>
          </p:cNvSpPr>
          <p:nvPr>
            <p:ph type="body" idx="1"/>
          </p:nvPr>
        </p:nvSpPr>
        <p:spPr>
          <a:xfrm>
            <a:off x="5057250" y="1277625"/>
            <a:ext cx="3801000" cy="3648300"/>
          </a:xfrm>
          <a:prstGeom prst="rect">
            <a:avLst/>
          </a:prstGeom>
          <a:noFill/>
          <a:ln>
            <a:noFill/>
          </a:ln>
        </p:spPr>
        <p:txBody>
          <a:bodyPr spcFirstLastPara="1" wrap="square" lIns="91425" tIns="91425" rIns="91425" bIns="91425" anchor="t" anchorCtr="0">
            <a:noAutofit/>
          </a:bodyPr>
          <a:lstStyle/>
          <a:p>
            <a:pPr marL="457200" marR="0" lvl="0" indent="-190500" algn="l" rtl="0">
              <a:lnSpc>
                <a:spcPct val="115000"/>
              </a:lnSpc>
              <a:spcBef>
                <a:spcPts val="0"/>
              </a:spcBef>
              <a:spcAft>
                <a:spcPts val="0"/>
              </a:spcAft>
              <a:buClr>
                <a:srgbClr val="FF8700"/>
              </a:buClr>
              <a:buSzPts val="2400"/>
              <a:buFont typeface="Roboto"/>
              <a:buChar char="▸"/>
            </a:pPr>
            <a:r>
              <a:rPr lang="en-GB" sz="2400"/>
              <a:t> Implementation</a:t>
            </a:r>
            <a:endParaRPr sz="2400"/>
          </a:p>
          <a:p>
            <a:pPr marL="457200" marR="0" lvl="1" indent="38100" algn="l" rtl="0">
              <a:lnSpc>
                <a:spcPct val="150000"/>
              </a:lnSpc>
              <a:spcBef>
                <a:spcPts val="0"/>
              </a:spcBef>
              <a:spcAft>
                <a:spcPts val="0"/>
              </a:spcAft>
              <a:buSzPts val="1800"/>
              <a:buChar char="▹"/>
            </a:pPr>
            <a:r>
              <a:rPr lang="en-GB" sz="1800"/>
              <a:t> Conduct meeting with each dept. at start of scheduling process</a:t>
            </a:r>
            <a:endParaRPr sz="1800"/>
          </a:p>
          <a:p>
            <a:pPr marL="457200" marR="0" lvl="1" indent="38100" algn="l" rtl="0">
              <a:lnSpc>
                <a:spcPct val="150000"/>
              </a:lnSpc>
              <a:spcBef>
                <a:spcPts val="0"/>
              </a:spcBef>
              <a:spcAft>
                <a:spcPts val="0"/>
              </a:spcAft>
              <a:buSzPts val="1800"/>
              <a:buChar char="▹"/>
            </a:pPr>
            <a:r>
              <a:rPr lang="en-GB" sz="1800"/>
              <a:t> Make scheduling parallel and agile</a:t>
            </a:r>
            <a:endParaRPr sz="1800"/>
          </a:p>
          <a:p>
            <a:pPr marL="457200" marR="0" lvl="1" indent="38100" algn="l" rtl="0">
              <a:lnSpc>
                <a:spcPct val="150000"/>
              </a:lnSpc>
              <a:spcBef>
                <a:spcPts val="0"/>
              </a:spcBef>
              <a:spcAft>
                <a:spcPts val="0"/>
              </a:spcAft>
              <a:buSzPts val="1800"/>
              <a:buChar char="▹"/>
            </a:pPr>
            <a:r>
              <a:rPr lang="en-GB" sz="1800"/>
              <a:t>Develop Fox System to be more dept. inclusive</a:t>
            </a:r>
            <a:endParaRPr sz="1800"/>
          </a:p>
        </p:txBody>
      </p:sp>
    </p:spTree>
    <p:extLst>
      <p:ext uri="{BB962C8B-B14F-4D97-AF65-F5344CB8AC3E}">
        <p14:creationId xmlns:p14="http://schemas.microsoft.com/office/powerpoint/2010/main" val="532572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Scope of Analysis</a:t>
            </a:r>
            <a:endParaRPr/>
          </a:p>
        </p:txBody>
      </p:sp>
      <p:sp>
        <p:nvSpPr>
          <p:cNvPr id="164" name="Shape 164"/>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0" marR="0" lvl="0" indent="0" algn="ctr" rtl="0">
              <a:lnSpc>
                <a:spcPct val="100000"/>
              </a:lnSpc>
              <a:spcBef>
                <a:spcPts val="0"/>
              </a:spcBef>
              <a:spcAft>
                <a:spcPts val="0"/>
              </a:spcAft>
              <a:buNone/>
            </a:pPr>
            <a:endParaRPr sz="2000" i="1">
              <a:latin typeface="Comic Sans MS"/>
              <a:ea typeface="Comic Sans MS"/>
              <a:cs typeface="Comic Sans MS"/>
              <a:sym typeface="Comic Sans MS"/>
            </a:endParaRPr>
          </a:p>
          <a:p>
            <a:pPr marL="0" marR="0" lvl="0" indent="0" algn="ctr" rtl="0">
              <a:lnSpc>
                <a:spcPct val="100000"/>
              </a:lnSpc>
              <a:spcBef>
                <a:spcPts val="0"/>
              </a:spcBef>
              <a:spcAft>
                <a:spcPts val="0"/>
              </a:spcAft>
              <a:buNone/>
            </a:pPr>
            <a:r>
              <a:rPr lang="en-GB" sz="2000" i="1">
                <a:latin typeface="Comic Sans MS"/>
                <a:ea typeface="Comic Sans MS"/>
                <a:cs typeface="Comic Sans MS"/>
                <a:sym typeface="Comic Sans MS"/>
              </a:rPr>
              <a:t>“The blockchain is an incorruptible digital ledger of economic transactions that can be programmed to record not just financial transactions but virtually everything of value”</a:t>
            </a:r>
            <a:endParaRPr sz="2000" i="1">
              <a:latin typeface="Comic Sans MS"/>
              <a:ea typeface="Comic Sans MS"/>
              <a:cs typeface="Comic Sans MS"/>
              <a:sym typeface="Comic Sans MS"/>
            </a:endParaRPr>
          </a:p>
          <a:p>
            <a:pPr marL="0" marR="0" lvl="0" indent="0" algn="r" rtl="0">
              <a:lnSpc>
                <a:spcPct val="100000"/>
              </a:lnSpc>
              <a:spcBef>
                <a:spcPts val="0"/>
              </a:spcBef>
              <a:spcAft>
                <a:spcPts val="0"/>
              </a:spcAft>
              <a:buNone/>
            </a:pPr>
            <a:endParaRPr sz="1200"/>
          </a:p>
          <a:p>
            <a:pPr marL="0" marR="0" lvl="0" indent="0" algn="r" rtl="0">
              <a:lnSpc>
                <a:spcPct val="100000"/>
              </a:lnSpc>
              <a:spcBef>
                <a:spcPts val="0"/>
              </a:spcBef>
              <a:spcAft>
                <a:spcPts val="0"/>
              </a:spcAft>
              <a:buNone/>
            </a:pPr>
            <a:r>
              <a:rPr lang="en-GB" sz="1200"/>
              <a:t>By Don &amp; Alex Tapscott, authors “Blockchain Revolution”(2016)</a:t>
            </a:r>
            <a:endParaRPr sz="1200"/>
          </a:p>
          <a:p>
            <a:pPr marL="0" marR="0" lvl="0" indent="0" algn="l" rtl="0">
              <a:lnSpc>
                <a:spcPct val="100000"/>
              </a:lnSpc>
              <a:spcBef>
                <a:spcPts val="0"/>
              </a:spcBef>
              <a:spcAft>
                <a:spcPts val="0"/>
              </a:spcAft>
              <a:buNone/>
            </a:pPr>
            <a:endParaRPr sz="1200"/>
          </a:p>
          <a:p>
            <a:pPr marL="0" marR="0" lvl="0" indent="0" algn="ctr" rtl="0">
              <a:lnSpc>
                <a:spcPct val="100000"/>
              </a:lnSpc>
              <a:spcBef>
                <a:spcPts val="0"/>
              </a:spcBef>
              <a:spcAft>
                <a:spcPts val="0"/>
              </a:spcAft>
              <a:buNone/>
            </a:pPr>
            <a:r>
              <a:rPr lang="en-GB" sz="2000" i="1">
                <a:latin typeface="Comic Sans MS"/>
                <a:ea typeface="Comic Sans MS"/>
                <a:cs typeface="Comic Sans MS"/>
                <a:sym typeface="Comic Sans MS"/>
              </a:rPr>
              <a:t>“Technologist and health-care professionals see blockchain as a way to streamline the sharing of medical records in a secure way, protect sensitive data from hackers, and give patients more control over their information”</a:t>
            </a:r>
            <a:endParaRPr sz="2000" i="1">
              <a:latin typeface="Comic Sans MS"/>
              <a:ea typeface="Comic Sans MS"/>
              <a:cs typeface="Comic Sans MS"/>
              <a:sym typeface="Comic Sans MS"/>
            </a:endParaRPr>
          </a:p>
          <a:p>
            <a:pPr marL="0" lvl="0" indent="0" algn="r" rtl="0">
              <a:spcBef>
                <a:spcPts val="0"/>
              </a:spcBef>
              <a:spcAft>
                <a:spcPts val="0"/>
              </a:spcAft>
              <a:buNone/>
            </a:pPr>
            <a:endParaRPr sz="1200"/>
          </a:p>
          <a:p>
            <a:pPr marL="0" lvl="0" indent="0" algn="r" rtl="0">
              <a:spcBef>
                <a:spcPts val="0"/>
              </a:spcBef>
              <a:spcAft>
                <a:spcPts val="0"/>
              </a:spcAft>
              <a:buClr>
                <a:schemeClr val="dk1"/>
              </a:buClr>
              <a:buSzPts val="1100"/>
              <a:buFont typeface="Arial"/>
              <a:buNone/>
            </a:pPr>
            <a:r>
              <a:rPr lang="en-GB" sz="1200"/>
              <a:t>By Mike Orcutt, Who Will Build the Health-Care Blockchain? (2017)</a:t>
            </a:r>
            <a:endParaRPr sz="1200"/>
          </a:p>
          <a:p>
            <a:pPr marL="0" marR="0" lvl="0" indent="0" algn="ctr" rtl="0">
              <a:lnSpc>
                <a:spcPct val="100000"/>
              </a:lnSpc>
              <a:spcBef>
                <a:spcPts val="0"/>
              </a:spcBef>
              <a:spcAft>
                <a:spcPts val="0"/>
              </a:spcAft>
              <a:buNone/>
            </a:pPr>
            <a:endParaRPr sz="2000">
              <a:latin typeface="Comic Sans MS"/>
              <a:ea typeface="Comic Sans MS"/>
              <a:cs typeface="Comic Sans MS"/>
              <a:sym typeface="Comic Sans MS"/>
            </a:endParaRPr>
          </a:p>
        </p:txBody>
      </p:sp>
      <p:sp>
        <p:nvSpPr>
          <p:cNvPr id="165" name="Shape 165"/>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3</a:t>
            </a:fld>
            <a:endParaRPr>
              <a:solidFill>
                <a:srgbClr val="FFFFFF"/>
              </a:solidFill>
            </a:endParaRPr>
          </a:p>
        </p:txBody>
      </p:sp>
      <p:sp>
        <p:nvSpPr>
          <p:cNvPr id="166" name="Shape 166"/>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Case Summary</a:t>
            </a:r>
            <a:endParaRPr/>
          </a:p>
        </p:txBody>
      </p:sp>
      <p:sp>
        <p:nvSpPr>
          <p:cNvPr id="172" name="Shape 172"/>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4</a:t>
            </a:fld>
            <a:endParaRPr>
              <a:solidFill>
                <a:srgbClr val="FFFFFF"/>
              </a:solidFill>
            </a:endParaRPr>
          </a:p>
        </p:txBody>
      </p:sp>
      <p:sp>
        <p:nvSpPr>
          <p:cNvPr id="173" name="Shape 173"/>
          <p:cNvSpPr txBox="1">
            <a:spLocks noGrp="1"/>
          </p:cNvSpPr>
          <p:nvPr>
            <p:ph type="body" idx="1"/>
          </p:nvPr>
        </p:nvSpPr>
        <p:spPr>
          <a:xfrm>
            <a:off x="1104900" y="1277625"/>
            <a:ext cx="7581900" cy="32289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200000"/>
              </a:lnSpc>
              <a:spcBef>
                <a:spcPts val="0"/>
              </a:spcBef>
              <a:spcAft>
                <a:spcPts val="0"/>
              </a:spcAft>
              <a:buClr>
                <a:srgbClr val="FF8700"/>
              </a:buClr>
              <a:buSzPts val="2000"/>
              <a:buFont typeface="Roboto"/>
              <a:buChar char="▸"/>
            </a:pPr>
            <a:r>
              <a:rPr lang="en-GB" sz="2000"/>
              <a:t> Current Electronic Health Record System</a:t>
            </a:r>
            <a:endParaRPr sz="2000"/>
          </a:p>
          <a:p>
            <a:pPr marL="457200" marR="0" lvl="1" indent="50800" algn="l" rtl="0">
              <a:lnSpc>
                <a:spcPct val="150000"/>
              </a:lnSpc>
              <a:spcBef>
                <a:spcPts val="0"/>
              </a:spcBef>
              <a:spcAft>
                <a:spcPts val="0"/>
              </a:spcAft>
              <a:buSzPts val="1600"/>
              <a:buChar char="▹"/>
            </a:pPr>
            <a:r>
              <a:rPr lang="en-GB" sz="1600"/>
              <a:t>Pros:</a:t>
            </a:r>
            <a:endParaRPr sz="1600"/>
          </a:p>
          <a:p>
            <a:pPr marL="914400" marR="0" lvl="2" indent="50800" algn="l" rtl="0">
              <a:lnSpc>
                <a:spcPct val="150000"/>
              </a:lnSpc>
              <a:spcBef>
                <a:spcPts val="0"/>
              </a:spcBef>
              <a:spcAft>
                <a:spcPts val="0"/>
              </a:spcAft>
              <a:buSzPts val="1600"/>
              <a:buChar char="▹"/>
            </a:pPr>
            <a:r>
              <a:rPr lang="en-GB" sz="1600"/>
              <a:t>Space utilization</a:t>
            </a:r>
            <a:endParaRPr sz="1600"/>
          </a:p>
          <a:p>
            <a:pPr marL="914400" marR="0" lvl="2" indent="50800" algn="l" rtl="0">
              <a:lnSpc>
                <a:spcPct val="150000"/>
              </a:lnSpc>
              <a:spcBef>
                <a:spcPts val="0"/>
              </a:spcBef>
              <a:spcAft>
                <a:spcPts val="0"/>
              </a:spcAft>
              <a:buSzPts val="1600"/>
              <a:buChar char="▹"/>
            </a:pPr>
            <a:r>
              <a:rPr lang="en-GB" sz="1600"/>
              <a:t>Mitigated risk of losing data</a:t>
            </a:r>
            <a:endParaRPr sz="1600"/>
          </a:p>
          <a:p>
            <a:pPr marL="457200" marR="0" lvl="1" indent="50800" algn="l" rtl="0">
              <a:lnSpc>
                <a:spcPct val="150000"/>
              </a:lnSpc>
              <a:spcBef>
                <a:spcPts val="0"/>
              </a:spcBef>
              <a:spcAft>
                <a:spcPts val="0"/>
              </a:spcAft>
              <a:buSzPts val="1600"/>
              <a:buChar char="▹"/>
            </a:pPr>
            <a:r>
              <a:rPr lang="en-GB" sz="1600"/>
              <a:t>Cons:</a:t>
            </a:r>
            <a:endParaRPr sz="1600"/>
          </a:p>
          <a:p>
            <a:pPr marL="914400" marR="0" lvl="2" indent="50800" algn="l" rtl="0">
              <a:lnSpc>
                <a:spcPct val="150000"/>
              </a:lnSpc>
              <a:spcBef>
                <a:spcPts val="0"/>
              </a:spcBef>
              <a:spcAft>
                <a:spcPts val="0"/>
              </a:spcAft>
              <a:buSzPts val="1600"/>
              <a:buChar char="▹"/>
            </a:pPr>
            <a:r>
              <a:rPr lang="en-GB" sz="1600"/>
              <a:t>Security risk</a:t>
            </a:r>
            <a:endParaRPr sz="1600"/>
          </a:p>
          <a:p>
            <a:pPr marL="914400" marR="0" lvl="2" indent="50800" algn="l" rtl="0">
              <a:lnSpc>
                <a:spcPct val="150000"/>
              </a:lnSpc>
              <a:spcBef>
                <a:spcPts val="0"/>
              </a:spcBef>
              <a:spcAft>
                <a:spcPts val="0"/>
              </a:spcAft>
              <a:buSzPts val="1600"/>
              <a:buChar char="▹"/>
            </a:pPr>
            <a:r>
              <a:rPr lang="en-GB" sz="1600"/>
              <a:t>Reliability of data</a:t>
            </a:r>
            <a:endParaRPr sz="1600"/>
          </a:p>
          <a:p>
            <a:pPr marL="914400" marR="0" lvl="2" indent="50800" algn="l" rtl="0">
              <a:lnSpc>
                <a:spcPct val="150000"/>
              </a:lnSpc>
              <a:spcBef>
                <a:spcPts val="0"/>
              </a:spcBef>
              <a:spcAft>
                <a:spcPts val="0"/>
              </a:spcAft>
              <a:buSzPts val="1600"/>
              <a:buChar char="▹"/>
            </a:pPr>
            <a:r>
              <a:rPr lang="en-GB" sz="1600"/>
              <a:t>High operational cost</a:t>
            </a:r>
            <a:endParaRPr sz="1600"/>
          </a:p>
          <a:p>
            <a:pPr marL="0" marR="0" lvl="0" indent="0" algn="l" rtl="0">
              <a:lnSpc>
                <a:spcPct val="200000"/>
              </a:lnSpc>
              <a:spcBef>
                <a:spcPts val="0"/>
              </a:spcBef>
              <a:spcAft>
                <a:spcPts val="0"/>
              </a:spcAft>
              <a:buNone/>
            </a:pPr>
            <a:endParaRPr sz="2000"/>
          </a:p>
        </p:txBody>
      </p:sp>
      <p:sp>
        <p:nvSpPr>
          <p:cNvPr id="174" name="Shape 174"/>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pic>
        <p:nvPicPr>
          <p:cNvPr id="175" name="Shape 175"/>
          <p:cNvPicPr preferRelativeResize="0"/>
          <p:nvPr/>
        </p:nvPicPr>
        <p:blipFill>
          <a:blip r:embed="rId3">
            <a:alphaModFix/>
          </a:blip>
          <a:stretch>
            <a:fillRect/>
          </a:stretch>
        </p:blipFill>
        <p:spPr>
          <a:xfrm>
            <a:off x="5300525" y="1719570"/>
            <a:ext cx="2972925" cy="2623500"/>
          </a:xfrm>
          <a:prstGeom prst="rect">
            <a:avLst/>
          </a:prstGeom>
          <a:noFill/>
          <a:ln>
            <a:noFill/>
          </a:ln>
        </p:spPr>
      </p:pic>
      <p:sp>
        <p:nvSpPr>
          <p:cNvPr id="176" name="Shape 176"/>
          <p:cNvSpPr txBox="1"/>
          <p:nvPr/>
        </p:nvSpPr>
        <p:spPr>
          <a:xfrm>
            <a:off x="1531525" y="4465825"/>
            <a:ext cx="7494900" cy="455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b="1">
                <a:solidFill>
                  <a:srgbClr val="FF0000"/>
                </a:solidFill>
              </a:rPr>
              <a:t>Inefficient technology burdens practitioners and poses security risks and unreliability</a:t>
            </a:r>
            <a:endParaRPr b="1">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Case Summary</a:t>
            </a:r>
            <a:endParaRPr/>
          </a:p>
        </p:txBody>
      </p:sp>
      <p:sp>
        <p:nvSpPr>
          <p:cNvPr id="182" name="Shape 182"/>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5</a:t>
            </a:fld>
            <a:endParaRPr>
              <a:solidFill>
                <a:srgbClr val="FFFFFF"/>
              </a:solidFill>
            </a:endParaRPr>
          </a:p>
        </p:txBody>
      </p:sp>
      <p:sp>
        <p:nvSpPr>
          <p:cNvPr id="183" name="Shape 183"/>
          <p:cNvSpPr txBox="1">
            <a:spLocks noGrp="1"/>
          </p:cNvSpPr>
          <p:nvPr>
            <p:ph type="body" idx="1"/>
          </p:nvPr>
        </p:nvSpPr>
        <p:spPr>
          <a:xfrm>
            <a:off x="1104900" y="1277625"/>
            <a:ext cx="7581900" cy="36294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200000"/>
              </a:lnSpc>
              <a:spcBef>
                <a:spcPts val="0"/>
              </a:spcBef>
              <a:spcAft>
                <a:spcPts val="0"/>
              </a:spcAft>
              <a:buClr>
                <a:srgbClr val="FF8700"/>
              </a:buClr>
              <a:buSzPts val="2000"/>
              <a:buFont typeface="Roboto"/>
              <a:buChar char="▸"/>
            </a:pPr>
            <a:r>
              <a:rPr lang="en-GB" sz="2000"/>
              <a:t> Healthcare Blockchain</a:t>
            </a:r>
            <a:endParaRPr sz="2000"/>
          </a:p>
          <a:p>
            <a:pPr marL="457200" marR="0" lvl="1" indent="50800" algn="l" rtl="0">
              <a:lnSpc>
                <a:spcPct val="200000"/>
              </a:lnSpc>
              <a:spcBef>
                <a:spcPts val="0"/>
              </a:spcBef>
              <a:spcAft>
                <a:spcPts val="0"/>
              </a:spcAft>
              <a:buSzPts val="1600"/>
              <a:buChar char="▹"/>
            </a:pPr>
            <a:r>
              <a:rPr lang="en-GB" sz="1600"/>
              <a:t>How is it beneficial?</a:t>
            </a:r>
            <a:endParaRPr sz="1600"/>
          </a:p>
          <a:p>
            <a:pPr marL="914400" marR="0" lvl="2" indent="50800" algn="l" rtl="0">
              <a:lnSpc>
                <a:spcPct val="200000"/>
              </a:lnSpc>
              <a:spcBef>
                <a:spcPts val="0"/>
              </a:spcBef>
              <a:spcAft>
                <a:spcPts val="0"/>
              </a:spcAft>
              <a:buSzPts val="1600"/>
              <a:buChar char="▹"/>
            </a:pPr>
            <a:r>
              <a:rPr lang="en-GB" sz="1600"/>
              <a:t>It can create…</a:t>
            </a:r>
            <a:endParaRPr sz="1600"/>
          </a:p>
          <a:p>
            <a:pPr marL="1371600" marR="0" lvl="3" indent="38100" algn="l" rtl="0">
              <a:lnSpc>
                <a:spcPct val="200000"/>
              </a:lnSpc>
              <a:spcBef>
                <a:spcPts val="0"/>
              </a:spcBef>
              <a:spcAft>
                <a:spcPts val="0"/>
              </a:spcAft>
              <a:buSzPts val="1200"/>
              <a:buChar char="▹"/>
            </a:pPr>
            <a:r>
              <a:rPr lang="en-GB" sz="1200"/>
              <a:t>Easy health data exchange and interoperability</a:t>
            </a:r>
            <a:endParaRPr sz="1200"/>
          </a:p>
          <a:p>
            <a:pPr marL="1371600" marR="0" lvl="3" indent="38100" algn="l" rtl="0">
              <a:lnSpc>
                <a:spcPct val="200000"/>
              </a:lnSpc>
              <a:spcBef>
                <a:spcPts val="0"/>
              </a:spcBef>
              <a:spcAft>
                <a:spcPts val="0"/>
              </a:spcAft>
              <a:buSzPts val="1200"/>
              <a:buChar char="▹"/>
            </a:pPr>
            <a:r>
              <a:rPr lang="en-GB" sz="1200"/>
              <a:t>Transparent billing management</a:t>
            </a:r>
            <a:endParaRPr sz="1200"/>
          </a:p>
          <a:p>
            <a:pPr marL="1371600" marR="0" lvl="3" indent="38100" algn="l" rtl="0">
              <a:lnSpc>
                <a:spcPct val="200000"/>
              </a:lnSpc>
              <a:spcBef>
                <a:spcPts val="0"/>
              </a:spcBef>
              <a:spcAft>
                <a:spcPts val="0"/>
              </a:spcAft>
              <a:buSzPts val="1200"/>
              <a:buChar char="▹"/>
            </a:pPr>
            <a:r>
              <a:rPr lang="en-GB" sz="1200"/>
              <a:t>Drug supply chain</a:t>
            </a:r>
            <a:endParaRPr sz="1200"/>
          </a:p>
          <a:p>
            <a:pPr marL="0" marR="0" lvl="0" indent="457200" algn="l" rtl="0">
              <a:lnSpc>
                <a:spcPct val="200000"/>
              </a:lnSpc>
              <a:spcBef>
                <a:spcPts val="0"/>
              </a:spcBef>
              <a:spcAft>
                <a:spcPts val="0"/>
              </a:spcAft>
              <a:buNone/>
            </a:pPr>
            <a:endParaRPr sz="1600"/>
          </a:p>
          <a:p>
            <a:pPr marL="0" marR="0" lvl="0" indent="0" algn="l" rtl="0">
              <a:lnSpc>
                <a:spcPct val="200000"/>
              </a:lnSpc>
              <a:spcBef>
                <a:spcPts val="0"/>
              </a:spcBef>
              <a:spcAft>
                <a:spcPts val="0"/>
              </a:spcAft>
              <a:buNone/>
            </a:pPr>
            <a:endParaRPr sz="2000"/>
          </a:p>
        </p:txBody>
      </p:sp>
      <p:sp>
        <p:nvSpPr>
          <p:cNvPr id="184" name="Shape 184"/>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pic>
        <p:nvPicPr>
          <p:cNvPr id="185" name="Shape 185"/>
          <p:cNvPicPr preferRelativeResize="0"/>
          <p:nvPr/>
        </p:nvPicPr>
        <p:blipFill>
          <a:blip r:embed="rId3">
            <a:alphaModFix/>
          </a:blip>
          <a:stretch>
            <a:fillRect/>
          </a:stretch>
        </p:blipFill>
        <p:spPr>
          <a:xfrm>
            <a:off x="6434250" y="1123937"/>
            <a:ext cx="2060410" cy="3629400"/>
          </a:xfrm>
          <a:prstGeom prst="rect">
            <a:avLst/>
          </a:prstGeom>
          <a:noFill/>
          <a:ln>
            <a:noFill/>
          </a:ln>
        </p:spPr>
      </p:pic>
      <p:sp>
        <p:nvSpPr>
          <p:cNvPr id="186" name="Shape 186"/>
          <p:cNvSpPr/>
          <p:nvPr/>
        </p:nvSpPr>
        <p:spPr>
          <a:xfrm>
            <a:off x="6526875" y="2560675"/>
            <a:ext cx="478200" cy="448800"/>
          </a:xfrm>
          <a:prstGeom prst="ellipse">
            <a:avLst/>
          </a:prstGeom>
          <a:noFill/>
          <a:ln w="9525" cap="flat" cmpd="sng">
            <a:solidFill>
              <a:srgbClr val="FF0000"/>
            </a:solidFill>
            <a:prstDash val="solid"/>
            <a:round/>
            <a:headEnd type="none" w="med" len="med"/>
            <a:tailEnd type="none" w="med" len="med"/>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87" name="Shape 187"/>
          <p:cNvSpPr txBox="1"/>
          <p:nvPr/>
        </p:nvSpPr>
        <p:spPr>
          <a:xfrm>
            <a:off x="6070650" y="2325250"/>
            <a:ext cx="750600" cy="2649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GB" sz="900">
                <a:solidFill>
                  <a:srgbClr val="FF0000"/>
                </a:solidFill>
              </a:rPr>
              <a:t>Blockchain</a:t>
            </a:r>
            <a:endParaRPr sz="90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Disruptive Innovation &amp; Industry Summary</a:t>
            </a:r>
            <a:endParaRPr/>
          </a:p>
        </p:txBody>
      </p:sp>
      <p:sp>
        <p:nvSpPr>
          <p:cNvPr id="193" name="Shape 193"/>
          <p:cNvSpPr txBox="1">
            <a:spLocks noGrp="1"/>
          </p:cNvSpPr>
          <p:nvPr>
            <p:ph type="body" idx="1"/>
          </p:nvPr>
        </p:nvSpPr>
        <p:spPr>
          <a:xfrm>
            <a:off x="1104900" y="1203800"/>
            <a:ext cx="7982700" cy="36483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100000"/>
              </a:lnSpc>
              <a:spcBef>
                <a:spcPts val="0"/>
              </a:spcBef>
              <a:spcAft>
                <a:spcPts val="0"/>
              </a:spcAft>
              <a:buClr>
                <a:srgbClr val="FF8700"/>
              </a:buClr>
              <a:buSzPts val="2000"/>
              <a:buFont typeface="Roboto"/>
              <a:buChar char="▸"/>
            </a:pPr>
            <a:r>
              <a:rPr lang="en-GB" sz="2000"/>
              <a:t>5 key players in healthcare blockchain market（Keyless, PokitDok, Gem Health, Patientory, iSolve)</a:t>
            </a:r>
            <a:endParaRPr sz="2000"/>
          </a:p>
          <a:p>
            <a:pPr marL="457200" marR="0" lvl="0" indent="-165100" algn="l" rtl="0">
              <a:lnSpc>
                <a:spcPct val="100000"/>
              </a:lnSpc>
              <a:spcBef>
                <a:spcPts val="0"/>
              </a:spcBef>
              <a:spcAft>
                <a:spcPts val="0"/>
              </a:spcAft>
              <a:buClr>
                <a:srgbClr val="FF8700"/>
              </a:buClr>
              <a:buSzPts val="2000"/>
              <a:buFont typeface="Roboto"/>
              <a:buChar char="▸"/>
            </a:pPr>
            <a:r>
              <a:rPr lang="en-GB" sz="2000"/>
              <a:t>Revolutionizing the healthcare system today</a:t>
            </a:r>
            <a:endParaRPr sz="2000"/>
          </a:p>
          <a:p>
            <a:pPr marL="457200" marR="0" lvl="1" indent="25400" algn="l" rtl="0">
              <a:lnSpc>
                <a:spcPct val="100000"/>
              </a:lnSpc>
              <a:spcBef>
                <a:spcPts val="0"/>
              </a:spcBef>
              <a:spcAft>
                <a:spcPts val="0"/>
              </a:spcAft>
              <a:buSzPts val="2000"/>
              <a:buChar char="▹"/>
            </a:pPr>
            <a:r>
              <a:rPr lang="en-GB" sz="2000"/>
              <a:t>A big data healthcare network</a:t>
            </a:r>
            <a:endParaRPr sz="2000"/>
          </a:p>
          <a:p>
            <a:pPr marL="457200" marR="0" lvl="1" indent="25400" algn="l" rtl="0">
              <a:lnSpc>
                <a:spcPct val="100000"/>
              </a:lnSpc>
              <a:spcBef>
                <a:spcPts val="0"/>
              </a:spcBef>
              <a:spcAft>
                <a:spcPts val="0"/>
              </a:spcAft>
              <a:buSzPts val="2000"/>
              <a:buChar char="▹"/>
            </a:pPr>
            <a:r>
              <a:rPr lang="en-GB" sz="2000"/>
              <a:t>Transfer: volume of data → data value</a:t>
            </a:r>
            <a:endParaRPr sz="2000"/>
          </a:p>
          <a:p>
            <a:pPr marL="457200" marR="0" lvl="0" indent="-165100" algn="l" rtl="0">
              <a:lnSpc>
                <a:spcPct val="100000"/>
              </a:lnSpc>
              <a:spcBef>
                <a:spcPts val="0"/>
              </a:spcBef>
              <a:spcAft>
                <a:spcPts val="0"/>
              </a:spcAft>
              <a:buClr>
                <a:srgbClr val="FF8700"/>
              </a:buClr>
              <a:buSzPts val="2000"/>
              <a:buFont typeface="Roboto"/>
              <a:buChar char="▸"/>
            </a:pPr>
            <a:r>
              <a:rPr lang="en-GB" sz="2000"/>
              <a:t>Optimistic prospect of a healthcare blockchain</a:t>
            </a:r>
            <a:endParaRPr sz="2000"/>
          </a:p>
          <a:p>
            <a:pPr marL="457200" marR="0" lvl="1" indent="25400" algn="l" rtl="0">
              <a:lnSpc>
                <a:spcPct val="100000"/>
              </a:lnSpc>
              <a:spcBef>
                <a:spcPts val="0"/>
              </a:spcBef>
              <a:spcAft>
                <a:spcPts val="0"/>
              </a:spcAft>
              <a:buSzPts val="2000"/>
              <a:buChar char="▹"/>
            </a:pPr>
            <a:r>
              <a:rPr lang="en-GB" sz="2000"/>
              <a:t>35% - Companies are planning to deploy blockchain</a:t>
            </a:r>
            <a:endParaRPr sz="2000"/>
          </a:p>
          <a:p>
            <a:pPr marL="457200" marR="0" lvl="1" indent="25400" algn="l" rtl="0">
              <a:lnSpc>
                <a:spcPct val="100000"/>
              </a:lnSpc>
              <a:spcBef>
                <a:spcPts val="0"/>
              </a:spcBef>
              <a:spcAft>
                <a:spcPts val="0"/>
              </a:spcAft>
              <a:buSzPts val="2000"/>
              <a:buChar char="▹"/>
            </a:pPr>
            <a:r>
              <a:rPr lang="en-GB" sz="2000"/>
              <a:t>In the next five to 10 years, it will emerge with AI, IoMT, machine learning and mHealth.</a:t>
            </a:r>
            <a:endParaRPr sz="2000"/>
          </a:p>
          <a:p>
            <a:pPr marL="0" marR="0" lvl="0" indent="0" algn="l" rtl="0">
              <a:lnSpc>
                <a:spcPct val="100000"/>
              </a:lnSpc>
              <a:spcBef>
                <a:spcPts val="0"/>
              </a:spcBef>
              <a:spcAft>
                <a:spcPts val="0"/>
              </a:spcAft>
              <a:buNone/>
            </a:pPr>
            <a:endParaRPr sz="2000"/>
          </a:p>
          <a:p>
            <a:pPr marL="0" marR="0" lvl="0" indent="0" algn="l" rtl="0">
              <a:lnSpc>
                <a:spcPct val="100000"/>
              </a:lnSpc>
              <a:spcBef>
                <a:spcPts val="0"/>
              </a:spcBef>
              <a:spcAft>
                <a:spcPts val="0"/>
              </a:spcAft>
              <a:buNone/>
            </a:pPr>
            <a:r>
              <a:rPr lang="en-GB" sz="1800" b="1">
                <a:solidFill>
                  <a:srgbClr val="FF0000"/>
                </a:solidFill>
                <a:latin typeface="Arial"/>
                <a:ea typeface="Arial"/>
                <a:cs typeface="Arial"/>
                <a:sym typeface="Arial"/>
              </a:rPr>
              <a:t>Blockchain technology will revolutionize the healthcare industry by 2025 and it can save billions of dollars by optimizing current workflows.</a:t>
            </a:r>
            <a:endParaRPr sz="1800" b="1">
              <a:solidFill>
                <a:srgbClr val="FF0000"/>
              </a:solidFill>
              <a:latin typeface="Arial"/>
              <a:ea typeface="Arial"/>
              <a:cs typeface="Arial"/>
              <a:sym typeface="Arial"/>
            </a:endParaRPr>
          </a:p>
        </p:txBody>
      </p:sp>
      <p:sp>
        <p:nvSpPr>
          <p:cNvPr id="194" name="Shape 194"/>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6</a:t>
            </a:fld>
            <a:endParaRPr>
              <a:solidFill>
                <a:srgbClr val="FFFFFF"/>
              </a:solidFill>
            </a:endParaRPr>
          </a:p>
        </p:txBody>
      </p:sp>
      <p:sp>
        <p:nvSpPr>
          <p:cNvPr id="195" name="Shape 195"/>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How will Blockchain Affect the Healthcare Industry?</a:t>
            </a:r>
            <a:endParaRPr/>
          </a:p>
        </p:txBody>
      </p:sp>
      <p:sp>
        <p:nvSpPr>
          <p:cNvPr id="201" name="Shape 201"/>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7</a:t>
            </a:fld>
            <a:endParaRPr>
              <a:solidFill>
                <a:srgbClr val="FFFFFF"/>
              </a:solidFill>
            </a:endParaRPr>
          </a:p>
        </p:txBody>
      </p:sp>
      <p:sp>
        <p:nvSpPr>
          <p:cNvPr id="202" name="Shape 202"/>
          <p:cNvSpPr txBox="1">
            <a:spLocks noGrp="1"/>
          </p:cNvSpPr>
          <p:nvPr>
            <p:ph type="body" idx="1"/>
          </p:nvPr>
        </p:nvSpPr>
        <p:spPr>
          <a:xfrm>
            <a:off x="1026475" y="1025175"/>
            <a:ext cx="7581900" cy="2990100"/>
          </a:xfrm>
          <a:prstGeom prst="rect">
            <a:avLst/>
          </a:prstGeom>
          <a:noFill/>
          <a:ln>
            <a:noFill/>
          </a:ln>
        </p:spPr>
        <p:txBody>
          <a:bodyPr spcFirstLastPara="1" wrap="square" lIns="91425" tIns="91425" rIns="91425" bIns="91425" anchor="t" anchorCtr="0">
            <a:noAutofit/>
          </a:bodyPr>
          <a:lstStyle/>
          <a:p>
            <a:pPr marL="457200" marR="0" lvl="0" indent="-355600" algn="l" rtl="0">
              <a:lnSpc>
                <a:spcPct val="100000"/>
              </a:lnSpc>
              <a:spcBef>
                <a:spcPts val="0"/>
              </a:spcBef>
              <a:spcAft>
                <a:spcPts val="0"/>
              </a:spcAft>
              <a:buSzPts val="2000"/>
              <a:buChar char="➢"/>
            </a:pPr>
            <a:r>
              <a:rPr lang="en-GB" sz="2000" b="1"/>
              <a:t> Eliminates the “middleman”</a:t>
            </a:r>
            <a:endParaRPr sz="2000" b="1"/>
          </a:p>
          <a:p>
            <a:pPr marL="914400" marR="0" lvl="0" indent="-342900" algn="l" rtl="0">
              <a:lnSpc>
                <a:spcPct val="100000"/>
              </a:lnSpc>
              <a:spcBef>
                <a:spcPts val="0"/>
              </a:spcBef>
              <a:spcAft>
                <a:spcPts val="0"/>
              </a:spcAft>
              <a:buSzPts val="1800"/>
              <a:buChar char="★"/>
            </a:pPr>
            <a:r>
              <a:rPr lang="en-GB" sz="1800" i="1"/>
              <a:t>Blockchain will be able to access patient databases on a large population scale no longer requiring a third party.  </a:t>
            </a:r>
            <a:endParaRPr sz="1800" i="1"/>
          </a:p>
          <a:p>
            <a:pPr marL="457200" marR="0" lvl="0" indent="-342900" algn="l" rtl="0">
              <a:lnSpc>
                <a:spcPct val="100000"/>
              </a:lnSpc>
              <a:spcBef>
                <a:spcPts val="0"/>
              </a:spcBef>
              <a:spcAft>
                <a:spcPts val="0"/>
              </a:spcAft>
              <a:buSzPts val="1800"/>
              <a:buChar char="➢"/>
            </a:pPr>
            <a:r>
              <a:rPr lang="en-GB" sz="1800" b="1"/>
              <a:t>Reduces Fraud in the insurance industry</a:t>
            </a:r>
            <a:endParaRPr sz="1800" b="1"/>
          </a:p>
          <a:p>
            <a:pPr marL="914400" marR="0" lvl="0" indent="-342900" algn="l" rtl="0">
              <a:lnSpc>
                <a:spcPct val="100000"/>
              </a:lnSpc>
              <a:spcBef>
                <a:spcPts val="0"/>
              </a:spcBef>
              <a:spcAft>
                <a:spcPts val="0"/>
              </a:spcAft>
              <a:buSzPts val="1800"/>
              <a:buChar char="★"/>
            </a:pPr>
            <a:r>
              <a:rPr lang="en-GB" sz="1800" i="1"/>
              <a:t>Lack of available information allows the industry to lose billions of dollars every year, Blockchain provides continuous stream of information, reducing the cost of operation for providers</a:t>
            </a:r>
            <a:endParaRPr sz="1800" i="1"/>
          </a:p>
          <a:p>
            <a:pPr marL="457200" marR="0" lvl="0" indent="-342900" algn="l" rtl="0">
              <a:lnSpc>
                <a:spcPct val="100000"/>
              </a:lnSpc>
              <a:spcBef>
                <a:spcPts val="0"/>
              </a:spcBef>
              <a:spcAft>
                <a:spcPts val="0"/>
              </a:spcAft>
              <a:buSzPts val="1800"/>
              <a:buChar char="➔"/>
            </a:pPr>
            <a:r>
              <a:rPr lang="en-GB" sz="1800" b="1"/>
              <a:t>Lowers Administrative costs for Healthcare Providers</a:t>
            </a:r>
            <a:endParaRPr sz="1800" b="1"/>
          </a:p>
          <a:p>
            <a:pPr marL="914400" marR="0" lvl="0" indent="-342900" algn="l" rtl="0">
              <a:lnSpc>
                <a:spcPct val="100000"/>
              </a:lnSpc>
              <a:spcBef>
                <a:spcPts val="0"/>
              </a:spcBef>
              <a:spcAft>
                <a:spcPts val="0"/>
              </a:spcAft>
              <a:buSzPts val="1800"/>
              <a:buChar char="★"/>
            </a:pPr>
            <a:r>
              <a:rPr lang="en-GB" sz="1800" i="1"/>
              <a:t>Transparency, automation, and greater efficiency will lead to faster claims and less money wasted.</a:t>
            </a:r>
            <a:endParaRPr sz="1800" i="1"/>
          </a:p>
          <a:p>
            <a:pPr marL="0" marR="0" lvl="0" indent="0" algn="l" rtl="0">
              <a:lnSpc>
                <a:spcPct val="100000"/>
              </a:lnSpc>
              <a:spcBef>
                <a:spcPts val="0"/>
              </a:spcBef>
              <a:spcAft>
                <a:spcPts val="0"/>
              </a:spcAft>
              <a:buNone/>
            </a:pPr>
            <a:endParaRPr sz="1800" i="1"/>
          </a:p>
          <a:p>
            <a:pPr marL="0" marR="0" lvl="0" indent="0" algn="l" rtl="0">
              <a:lnSpc>
                <a:spcPct val="100000"/>
              </a:lnSpc>
              <a:spcBef>
                <a:spcPts val="0"/>
              </a:spcBef>
              <a:spcAft>
                <a:spcPts val="0"/>
              </a:spcAft>
              <a:buNone/>
            </a:pPr>
            <a:endParaRPr sz="1800" i="1"/>
          </a:p>
          <a:p>
            <a:pPr marL="0" marR="0" lvl="0" indent="0" algn="l" rtl="0">
              <a:lnSpc>
                <a:spcPct val="100000"/>
              </a:lnSpc>
              <a:spcBef>
                <a:spcPts val="0"/>
              </a:spcBef>
              <a:spcAft>
                <a:spcPts val="0"/>
              </a:spcAft>
              <a:buNone/>
            </a:pPr>
            <a:endParaRPr sz="1800" i="1"/>
          </a:p>
          <a:p>
            <a:pPr marL="0" marR="0" lvl="0" indent="0" algn="l" rtl="0">
              <a:lnSpc>
                <a:spcPct val="100000"/>
              </a:lnSpc>
              <a:spcBef>
                <a:spcPts val="0"/>
              </a:spcBef>
              <a:spcAft>
                <a:spcPts val="0"/>
              </a:spcAft>
              <a:buNone/>
            </a:pPr>
            <a:endParaRPr sz="2000"/>
          </a:p>
          <a:p>
            <a:pPr marL="0" marR="0" lvl="0" indent="0" algn="l" rtl="0">
              <a:lnSpc>
                <a:spcPct val="100000"/>
              </a:lnSpc>
              <a:spcBef>
                <a:spcPts val="0"/>
              </a:spcBef>
              <a:spcAft>
                <a:spcPts val="0"/>
              </a:spcAft>
              <a:buNone/>
            </a:pPr>
            <a:endParaRPr sz="2000"/>
          </a:p>
        </p:txBody>
      </p:sp>
      <p:sp>
        <p:nvSpPr>
          <p:cNvPr id="203" name="Shape 203"/>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
        <p:nvSpPr>
          <p:cNvPr id="204" name="Shape 204"/>
          <p:cNvSpPr txBox="1"/>
          <p:nvPr/>
        </p:nvSpPr>
        <p:spPr>
          <a:xfrm>
            <a:off x="1104900" y="4015275"/>
            <a:ext cx="7512900" cy="7491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GB" sz="1800" b="1">
                <a:solidFill>
                  <a:srgbClr val="FF0000"/>
                </a:solidFill>
              </a:rPr>
              <a:t>More Americans will be able to obtain Healthcare due to the overall reduction of cost of Healthcare that Blockchain gives the industry.  </a:t>
            </a:r>
            <a:endParaRPr sz="1800" b="1">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lvl="0" indent="0" rtl="0">
              <a:spcBef>
                <a:spcPts val="0"/>
              </a:spcBef>
              <a:spcAft>
                <a:spcPts val="0"/>
              </a:spcAft>
              <a:buClr>
                <a:schemeClr val="lt1"/>
              </a:buClr>
              <a:buFont typeface="Dosis"/>
              <a:buNone/>
            </a:pPr>
            <a:r>
              <a:rPr lang="en-GB">
                <a:solidFill>
                  <a:schemeClr val="lt1"/>
                </a:solidFill>
              </a:rPr>
              <a:t>Evaluation &amp; Key Takeaways</a:t>
            </a:r>
            <a:endParaRPr/>
          </a:p>
        </p:txBody>
      </p:sp>
      <p:sp>
        <p:nvSpPr>
          <p:cNvPr id="210" name="Shape 210"/>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8</a:t>
            </a:fld>
            <a:endParaRPr>
              <a:solidFill>
                <a:srgbClr val="FFFFFF"/>
              </a:solidFill>
            </a:endParaRPr>
          </a:p>
        </p:txBody>
      </p:sp>
      <p:sp>
        <p:nvSpPr>
          <p:cNvPr id="211" name="Shape 211"/>
          <p:cNvSpPr txBox="1">
            <a:spLocks noGrp="1"/>
          </p:cNvSpPr>
          <p:nvPr>
            <p:ph type="body" idx="1"/>
          </p:nvPr>
        </p:nvSpPr>
        <p:spPr>
          <a:xfrm>
            <a:off x="1104900" y="1277625"/>
            <a:ext cx="3813600" cy="36483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150000"/>
              </a:lnSpc>
              <a:spcBef>
                <a:spcPts val="0"/>
              </a:spcBef>
              <a:spcAft>
                <a:spcPts val="0"/>
              </a:spcAft>
              <a:buClr>
                <a:srgbClr val="FF8700"/>
              </a:buClr>
              <a:buSzPts val="2000"/>
              <a:buFont typeface="Roboto"/>
              <a:buChar char="▸"/>
            </a:pPr>
            <a:r>
              <a:rPr lang="en-GB" sz="2000"/>
              <a:t> Evaluation</a:t>
            </a:r>
            <a:endParaRPr sz="2000"/>
          </a:p>
          <a:p>
            <a:pPr marL="457200" marR="0" lvl="1" indent="25400" algn="l" rtl="0">
              <a:lnSpc>
                <a:spcPct val="150000"/>
              </a:lnSpc>
              <a:spcBef>
                <a:spcPts val="0"/>
              </a:spcBef>
              <a:spcAft>
                <a:spcPts val="0"/>
              </a:spcAft>
              <a:buSzPts val="2000"/>
              <a:buChar char="▹"/>
            </a:pPr>
            <a:r>
              <a:rPr lang="en-GB" sz="2000"/>
              <a:t>Pros:</a:t>
            </a:r>
            <a:endParaRPr sz="2000"/>
          </a:p>
          <a:p>
            <a:pPr marL="914400" marR="0" lvl="2" indent="25400" algn="l" rtl="0">
              <a:lnSpc>
                <a:spcPct val="150000"/>
              </a:lnSpc>
              <a:spcBef>
                <a:spcPts val="0"/>
              </a:spcBef>
              <a:spcAft>
                <a:spcPts val="0"/>
              </a:spcAft>
              <a:buSzPts val="2000"/>
              <a:buChar char="▹"/>
            </a:pPr>
            <a:r>
              <a:rPr lang="en-GB" sz="2000"/>
              <a:t>Cost-efficient for entire economy</a:t>
            </a:r>
            <a:endParaRPr sz="2000"/>
          </a:p>
          <a:p>
            <a:pPr marL="457200" marR="0" lvl="1" indent="25400" algn="l" rtl="0">
              <a:lnSpc>
                <a:spcPct val="150000"/>
              </a:lnSpc>
              <a:spcBef>
                <a:spcPts val="0"/>
              </a:spcBef>
              <a:spcAft>
                <a:spcPts val="0"/>
              </a:spcAft>
              <a:buSzPts val="2000"/>
              <a:buChar char="▹"/>
            </a:pPr>
            <a:r>
              <a:rPr lang="en-GB" sz="2000"/>
              <a:t>Cons:</a:t>
            </a:r>
            <a:endParaRPr sz="2000"/>
          </a:p>
          <a:p>
            <a:pPr marL="914400" marR="0" lvl="2" indent="25400" algn="l" rtl="0">
              <a:lnSpc>
                <a:spcPct val="150000"/>
              </a:lnSpc>
              <a:spcBef>
                <a:spcPts val="0"/>
              </a:spcBef>
              <a:spcAft>
                <a:spcPts val="0"/>
              </a:spcAft>
              <a:buSzPts val="2000"/>
              <a:buChar char="▹"/>
            </a:pPr>
            <a:r>
              <a:rPr lang="en-GB" sz="2000"/>
              <a:t>Need adjustment and collaboration between related entities</a:t>
            </a:r>
            <a:endParaRPr sz="2000"/>
          </a:p>
        </p:txBody>
      </p:sp>
      <p:sp>
        <p:nvSpPr>
          <p:cNvPr id="212" name="Shape 212"/>
          <p:cNvSpPr txBox="1">
            <a:spLocks noGrp="1"/>
          </p:cNvSpPr>
          <p:nvPr>
            <p:ph type="body" idx="1"/>
          </p:nvPr>
        </p:nvSpPr>
        <p:spPr>
          <a:xfrm>
            <a:off x="5095225" y="1277625"/>
            <a:ext cx="3813600" cy="3648300"/>
          </a:xfrm>
          <a:prstGeom prst="rect">
            <a:avLst/>
          </a:prstGeom>
          <a:noFill/>
          <a:ln>
            <a:noFill/>
          </a:ln>
        </p:spPr>
        <p:txBody>
          <a:bodyPr spcFirstLastPara="1" wrap="square" lIns="91425" tIns="91425" rIns="91425" bIns="91425" anchor="t" anchorCtr="0">
            <a:noAutofit/>
          </a:bodyPr>
          <a:lstStyle/>
          <a:p>
            <a:pPr marL="457200" marR="0" lvl="0" indent="-165100" algn="l" rtl="0">
              <a:lnSpc>
                <a:spcPct val="150000"/>
              </a:lnSpc>
              <a:spcBef>
                <a:spcPts val="0"/>
              </a:spcBef>
              <a:spcAft>
                <a:spcPts val="0"/>
              </a:spcAft>
              <a:buClr>
                <a:srgbClr val="FF8700"/>
              </a:buClr>
              <a:buSzPts val="2000"/>
              <a:buFont typeface="Roboto"/>
              <a:buChar char="▸"/>
            </a:pPr>
            <a:r>
              <a:rPr lang="en-GB" sz="2000"/>
              <a:t> Key Takeaways</a:t>
            </a:r>
            <a:endParaRPr sz="2000"/>
          </a:p>
          <a:p>
            <a:pPr marL="457200" marR="0" lvl="1" indent="25400" algn="l" rtl="0">
              <a:lnSpc>
                <a:spcPct val="150000"/>
              </a:lnSpc>
              <a:spcBef>
                <a:spcPts val="0"/>
              </a:spcBef>
              <a:spcAft>
                <a:spcPts val="0"/>
              </a:spcAft>
              <a:buSzPts val="2000"/>
              <a:buChar char="▹"/>
            </a:pPr>
            <a:r>
              <a:rPr lang="en-GB" sz="2000"/>
              <a:t>Blockchain in Healthcare still needs more clear vision and has some challenges, but it can revolutionize the industry</a:t>
            </a:r>
            <a:endParaRPr sz="2000"/>
          </a:p>
        </p:txBody>
      </p:sp>
      <p:sp>
        <p:nvSpPr>
          <p:cNvPr id="213" name="Shape 213"/>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1104900" y="276075"/>
            <a:ext cx="6724500" cy="7491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FFFFFF"/>
              </a:buClr>
              <a:buFont typeface="Dosis"/>
              <a:buNone/>
            </a:pPr>
            <a:r>
              <a:rPr lang="en-GB"/>
              <a:t>References</a:t>
            </a:r>
            <a:endParaRPr/>
          </a:p>
        </p:txBody>
      </p:sp>
      <p:sp>
        <p:nvSpPr>
          <p:cNvPr id="219" name="Shape 219"/>
          <p:cNvSpPr txBox="1">
            <a:spLocks noGrp="1"/>
          </p:cNvSpPr>
          <p:nvPr>
            <p:ph type="sldNum" idx="12"/>
          </p:nvPr>
        </p:nvSpPr>
        <p:spPr>
          <a:xfrm>
            <a:off x="0" y="0"/>
            <a:ext cx="594900" cy="7317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Font typeface="Arial"/>
              <a:buNone/>
            </a:pPr>
            <a:fld id="{00000000-1234-1234-1234-123412341234}" type="slidenum">
              <a:rPr lang="en-GB" sz="1400" b="0" i="0" u="none" strike="noStrike" cap="none">
                <a:solidFill>
                  <a:srgbClr val="FFFFFF"/>
                </a:solidFill>
                <a:latin typeface="Arial"/>
                <a:ea typeface="Arial"/>
                <a:cs typeface="Arial"/>
                <a:sym typeface="Arial"/>
              </a:rPr>
              <a:t>9</a:t>
            </a:fld>
            <a:endParaRPr>
              <a:solidFill>
                <a:srgbClr val="FFFFFF"/>
              </a:solidFill>
            </a:endParaRPr>
          </a:p>
        </p:txBody>
      </p:sp>
      <p:sp>
        <p:nvSpPr>
          <p:cNvPr id="220" name="Shape 220"/>
          <p:cNvSpPr txBox="1">
            <a:spLocks noGrp="1"/>
          </p:cNvSpPr>
          <p:nvPr>
            <p:ph type="body" idx="1"/>
          </p:nvPr>
        </p:nvSpPr>
        <p:spPr>
          <a:xfrm>
            <a:off x="1104900" y="1277625"/>
            <a:ext cx="7581900" cy="3648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None/>
            </a:pPr>
            <a:r>
              <a:rPr lang="en-GB" sz="1200" u="sng">
                <a:solidFill>
                  <a:schemeClr val="hlink"/>
                </a:solidFill>
                <a:hlinkClick r:id="rId3"/>
              </a:rPr>
              <a:t>https://blockgeeks.com/guides/what-is-blockchain-technology/</a:t>
            </a:r>
            <a:endParaRPr sz="1200"/>
          </a:p>
          <a:p>
            <a:pPr marL="0" marR="0" lvl="0" indent="0" algn="l" rtl="0">
              <a:lnSpc>
                <a:spcPct val="100000"/>
              </a:lnSpc>
              <a:spcBef>
                <a:spcPts val="0"/>
              </a:spcBef>
              <a:spcAft>
                <a:spcPts val="0"/>
              </a:spcAft>
              <a:buNone/>
            </a:pPr>
            <a:r>
              <a:rPr lang="en-GB" sz="1200" u="sng">
                <a:solidFill>
                  <a:schemeClr val="hlink"/>
                </a:solidFill>
                <a:hlinkClick r:id="rId4"/>
              </a:rPr>
              <a:t>https://www.technologyreview.com/s/608821/who-will-build-the-health-care-blockchain/</a:t>
            </a:r>
            <a:endParaRPr sz="1200"/>
          </a:p>
          <a:p>
            <a:pPr marL="0" marR="0" lvl="0" indent="0" algn="l" rtl="0">
              <a:lnSpc>
                <a:spcPct val="100000"/>
              </a:lnSpc>
              <a:spcBef>
                <a:spcPts val="0"/>
              </a:spcBef>
              <a:spcAft>
                <a:spcPts val="0"/>
              </a:spcAft>
              <a:buNone/>
            </a:pPr>
            <a:r>
              <a:rPr lang="en-GB" sz="1200" u="sng">
                <a:solidFill>
                  <a:schemeClr val="hlink"/>
                </a:solidFill>
                <a:hlinkClick r:id="rId5"/>
              </a:rPr>
              <a:t>https://www.beckershospitalreview.com/healthcare-information-technology/9-things-to-know-about-blockchain-in-healthcare.html</a:t>
            </a:r>
            <a:endParaRPr sz="1200"/>
          </a:p>
          <a:p>
            <a:pPr marL="0" marR="0" lvl="0" indent="0" algn="l" rtl="0">
              <a:lnSpc>
                <a:spcPct val="100000"/>
              </a:lnSpc>
              <a:spcBef>
                <a:spcPts val="0"/>
              </a:spcBef>
              <a:spcAft>
                <a:spcPts val="0"/>
              </a:spcAft>
              <a:buNone/>
            </a:pPr>
            <a:r>
              <a:rPr lang="en-GB" sz="1200" u="sng">
                <a:solidFill>
                  <a:schemeClr val="hlink"/>
                </a:solidFill>
                <a:hlinkClick r:id="rId6"/>
              </a:rPr>
              <a:t>https://www.forbes.com/sites/reenitadas/2017/05/08/does-blockchain-have-a-place-in-healthcare/#47e066781c31</a:t>
            </a:r>
            <a:endParaRPr sz="1200"/>
          </a:p>
          <a:p>
            <a:pPr marL="0" marR="0" lvl="0" indent="0" algn="l" rtl="0">
              <a:lnSpc>
                <a:spcPct val="100000"/>
              </a:lnSpc>
              <a:spcBef>
                <a:spcPts val="0"/>
              </a:spcBef>
              <a:spcAft>
                <a:spcPts val="0"/>
              </a:spcAft>
              <a:buNone/>
            </a:pPr>
            <a:r>
              <a:rPr lang="en-GB" sz="1200" u="sng">
                <a:solidFill>
                  <a:schemeClr val="hlink"/>
                </a:solidFill>
                <a:hlinkClick r:id="rId7"/>
              </a:rPr>
              <a:t>http://www.mayoclinicproceedings.org/article/S0025-6196(15)00716-8/abstract</a:t>
            </a:r>
            <a:endParaRPr sz="1200"/>
          </a:p>
          <a:p>
            <a:pPr marL="0" marR="0" lvl="0" indent="0" algn="l" rtl="0">
              <a:lnSpc>
                <a:spcPct val="100000"/>
              </a:lnSpc>
              <a:spcBef>
                <a:spcPts val="0"/>
              </a:spcBef>
              <a:spcAft>
                <a:spcPts val="0"/>
              </a:spcAft>
              <a:buNone/>
            </a:pPr>
            <a:r>
              <a:rPr lang="en-GB" sz="1200" u="sng">
                <a:solidFill>
                  <a:schemeClr val="hlink"/>
                </a:solidFill>
                <a:hlinkClick r:id="rId8"/>
              </a:rPr>
              <a:t>https://www.disruptordaily.com/blockchain-stands-poised-disrupt-healthcare-supply-chain/</a:t>
            </a:r>
            <a:endParaRPr sz="1200"/>
          </a:p>
          <a:p>
            <a:pPr marL="0" marR="0" lvl="0" indent="0" algn="l" rtl="0">
              <a:lnSpc>
                <a:spcPct val="100000"/>
              </a:lnSpc>
              <a:spcBef>
                <a:spcPts val="0"/>
              </a:spcBef>
              <a:spcAft>
                <a:spcPts val="0"/>
              </a:spcAft>
              <a:buNone/>
            </a:pPr>
            <a:r>
              <a:rPr lang="en-GB" sz="1200" u="sng">
                <a:solidFill>
                  <a:schemeClr val="hlink"/>
                </a:solidFill>
                <a:hlinkClick r:id="rId9"/>
              </a:rPr>
              <a:t>https://www.upwork.com/hiring/for-clients/3-benefits-of-blockchain-in-healthcare/</a:t>
            </a:r>
            <a:endParaRPr sz="1200"/>
          </a:p>
          <a:p>
            <a:pPr marL="0" marR="0" lvl="0" indent="0" algn="l" rtl="0">
              <a:lnSpc>
                <a:spcPct val="100000"/>
              </a:lnSpc>
              <a:spcBef>
                <a:spcPts val="0"/>
              </a:spcBef>
              <a:spcAft>
                <a:spcPts val="0"/>
              </a:spcAft>
              <a:buNone/>
            </a:pPr>
            <a:r>
              <a:rPr lang="en-GB" sz="1200" u="sng">
                <a:solidFill>
                  <a:schemeClr val="hlink"/>
                </a:solidFill>
                <a:hlinkClick r:id="rId10"/>
              </a:rPr>
              <a:t>https://www2.deloitte.com/us/en/pages/public-sector/articles/blockchain-opportunities-for-health-care.html</a:t>
            </a:r>
            <a:endParaRPr sz="1200"/>
          </a:p>
          <a:p>
            <a:pPr marL="0" lvl="0" indent="0" rtl="0">
              <a:lnSpc>
                <a:spcPct val="115000"/>
              </a:lnSpc>
              <a:spcBef>
                <a:spcPts val="0"/>
              </a:spcBef>
              <a:spcAft>
                <a:spcPts val="0"/>
              </a:spcAft>
              <a:buClr>
                <a:schemeClr val="dk1"/>
              </a:buClr>
              <a:buSzPts val="1100"/>
              <a:buFont typeface="Arial"/>
              <a:buNone/>
            </a:pPr>
            <a:r>
              <a:rPr lang="en-GB" sz="1100" u="sng">
                <a:solidFill>
                  <a:srgbClr val="1155CC"/>
                </a:solidFill>
                <a:latin typeface="Arial"/>
                <a:ea typeface="Arial"/>
                <a:cs typeface="Arial"/>
                <a:sym typeface="Arial"/>
                <a:hlinkClick r:id="rId11"/>
              </a:rPr>
              <a:t>https://www.beckershospitalreview.com/healthcare-information-technology/frost-sullivan-5-key-players-in-healthcare-blockchain-market.html</a:t>
            </a:r>
            <a:endParaRPr sz="1100">
              <a:solidFill>
                <a:schemeClr val="dk1"/>
              </a:solidFill>
              <a:latin typeface="Arial"/>
              <a:ea typeface="Arial"/>
              <a:cs typeface="Arial"/>
              <a:sym typeface="Arial"/>
            </a:endParaRPr>
          </a:p>
          <a:p>
            <a:pPr marL="0" lvl="0" indent="0" rtl="0">
              <a:lnSpc>
                <a:spcPct val="115000"/>
              </a:lnSpc>
              <a:spcBef>
                <a:spcPts val="0"/>
              </a:spcBef>
              <a:spcAft>
                <a:spcPts val="0"/>
              </a:spcAft>
              <a:buNone/>
            </a:pPr>
            <a:r>
              <a:rPr lang="en-GB" sz="1100" u="sng">
                <a:solidFill>
                  <a:srgbClr val="1155CC"/>
                </a:solidFill>
                <a:latin typeface="Arial"/>
                <a:ea typeface="Arial"/>
                <a:cs typeface="Arial"/>
                <a:sym typeface="Arial"/>
                <a:hlinkClick r:id="rId12"/>
              </a:rPr>
              <a:t>http://data-informed.com/how-blockchain-technology-could-revolutionize-the-healthcare-industry</a:t>
            </a:r>
            <a:endParaRPr sz="1200"/>
          </a:p>
          <a:p>
            <a:pPr marL="0" lvl="0" indent="0" rtl="0">
              <a:lnSpc>
                <a:spcPct val="115000"/>
              </a:lnSpc>
              <a:spcBef>
                <a:spcPts val="0"/>
              </a:spcBef>
              <a:spcAft>
                <a:spcPts val="0"/>
              </a:spcAft>
              <a:buNone/>
            </a:pPr>
            <a:r>
              <a:rPr lang="en-GB" sz="1100" u="sng">
                <a:solidFill>
                  <a:srgbClr val="1155CC"/>
                </a:solidFill>
                <a:latin typeface="Arial"/>
                <a:ea typeface="Arial"/>
                <a:cs typeface="Arial"/>
                <a:sym typeface="Arial"/>
                <a:hlinkClick r:id="rId13"/>
              </a:rPr>
              <a:t>http://thessigroup.com/healthcare-blockchain-on-its-way/</a:t>
            </a:r>
            <a:endParaRPr sz="1100">
              <a:solidFill>
                <a:schemeClr val="dk1"/>
              </a:solidFill>
              <a:latin typeface="Arial"/>
              <a:ea typeface="Arial"/>
              <a:cs typeface="Arial"/>
              <a:sym typeface="Arial"/>
            </a:endParaRPr>
          </a:p>
          <a:p>
            <a:pPr marL="0" lvl="0" indent="0" rtl="0">
              <a:lnSpc>
                <a:spcPct val="115000"/>
              </a:lnSpc>
              <a:spcBef>
                <a:spcPts val="0"/>
              </a:spcBef>
              <a:spcAft>
                <a:spcPts val="0"/>
              </a:spcAft>
              <a:buClr>
                <a:schemeClr val="dk1"/>
              </a:buClr>
              <a:buSzPts val="1100"/>
              <a:buFont typeface="Arial"/>
              <a:buNone/>
            </a:pPr>
            <a:endParaRPr sz="1200"/>
          </a:p>
          <a:p>
            <a:pPr marL="0" marR="0" lvl="0" indent="0" algn="l" rtl="0">
              <a:lnSpc>
                <a:spcPct val="100000"/>
              </a:lnSpc>
              <a:spcBef>
                <a:spcPts val="0"/>
              </a:spcBef>
              <a:spcAft>
                <a:spcPts val="0"/>
              </a:spcAft>
              <a:buNone/>
            </a:pPr>
            <a:endParaRPr sz="1200"/>
          </a:p>
          <a:p>
            <a:pPr marL="0" marR="0" lvl="0" indent="0" algn="l" rtl="0">
              <a:lnSpc>
                <a:spcPct val="100000"/>
              </a:lnSpc>
              <a:spcBef>
                <a:spcPts val="0"/>
              </a:spcBef>
              <a:spcAft>
                <a:spcPts val="0"/>
              </a:spcAft>
              <a:buNone/>
            </a:pPr>
            <a:endParaRPr sz="1200"/>
          </a:p>
          <a:p>
            <a:pPr marL="0" marR="0" lvl="0" indent="0" algn="l" rtl="0">
              <a:lnSpc>
                <a:spcPct val="100000"/>
              </a:lnSpc>
              <a:spcBef>
                <a:spcPts val="0"/>
              </a:spcBef>
              <a:spcAft>
                <a:spcPts val="0"/>
              </a:spcAft>
              <a:buNone/>
            </a:pPr>
            <a:endParaRPr sz="1200"/>
          </a:p>
        </p:txBody>
      </p:sp>
      <p:sp>
        <p:nvSpPr>
          <p:cNvPr id="221" name="Shape 221"/>
          <p:cNvSpPr txBox="1"/>
          <p:nvPr/>
        </p:nvSpPr>
        <p:spPr>
          <a:xfrm>
            <a:off x="5841450" y="4852100"/>
            <a:ext cx="3246000" cy="3333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r>
              <a:rPr lang="en-GB" sz="1000">
                <a:solidFill>
                  <a:srgbClr val="FFFFFF"/>
                </a:solidFill>
              </a:rPr>
              <a:t>John, Kevin, Liang, Taiki - MIS4596 Sec001 Fall 2017</a:t>
            </a:r>
            <a:endParaRPr sz="1000">
              <a:solidFill>
                <a:srgbClr val="FFFFFF"/>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illiam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3256</Words>
  <Application>Microsoft Macintosh PowerPoint</Application>
  <PresentationFormat>On-screen Show (16:9)</PresentationFormat>
  <Paragraphs>299</Paragraphs>
  <Slides>21</Slides>
  <Notes>21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21</vt:i4>
      </vt:variant>
    </vt:vector>
  </HeadingPairs>
  <TitlesOfParts>
    <vt:vector size="27" baseType="lpstr">
      <vt:lpstr>Dosis</vt:lpstr>
      <vt:lpstr>Roboto</vt:lpstr>
      <vt:lpstr>Arial</vt:lpstr>
      <vt:lpstr>Comic Sans MS</vt:lpstr>
      <vt:lpstr>Simple Light</vt:lpstr>
      <vt:lpstr>William template</vt:lpstr>
      <vt:lpstr>Blockchain Technology Blockchain Technology Utilization in Health-care Industry &amp; Disruptive Innovation Theory Application  MIS4596 Sec001 Fall 2017 John, Kevin, Liang, Taiki</vt:lpstr>
      <vt:lpstr>Agenda </vt:lpstr>
      <vt:lpstr>Scope of Analysis</vt:lpstr>
      <vt:lpstr>Case Summary</vt:lpstr>
      <vt:lpstr>Case Summary</vt:lpstr>
      <vt:lpstr>Disruptive Innovation &amp; Industry Summary</vt:lpstr>
      <vt:lpstr>How will Blockchain Affect the Healthcare Industry?</vt:lpstr>
      <vt:lpstr>Evaluation &amp; Key Takeaways</vt:lpstr>
      <vt:lpstr>References</vt:lpstr>
      <vt:lpstr>Temple Course Scheduling Strategic Course Scheduling and Faculty Planning &amp; Hiring  MIS4596 Sec001 Fall 2017 John, Kevin, Liang, Taiki</vt:lpstr>
      <vt:lpstr>Agenda </vt:lpstr>
      <vt:lpstr>Project Overview</vt:lpstr>
      <vt:lpstr>Current Process &amp; Issues</vt:lpstr>
      <vt:lpstr>Current Process &amp; Issues</vt:lpstr>
      <vt:lpstr>Current Process &amp; Issues</vt:lpstr>
      <vt:lpstr>Current Process &amp; Issues</vt:lpstr>
      <vt:lpstr>Strategic Solution</vt:lpstr>
      <vt:lpstr>Strategic Solution</vt:lpstr>
      <vt:lpstr>Business Case</vt:lpstr>
      <vt:lpstr>Business Case</vt:lpstr>
      <vt:lpstr>Suggestion &amp; Implementation</vt:lpstr>
    </vt:vector>
  </TitlesOfParts>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Blockchain Technology Blockchain Technology Utilization in Health-care Industry &amp; Disruptive Innovation Theory Application  MIS4596 Sec001 Fall 2017 John, Kevin, Liang, Taiki</dc:title>
  <cp:lastModifiedBy>Kevin Zheng</cp:lastModifiedBy>
  <cp:revision>1</cp:revision>
  <dcterms:modified xsi:type="dcterms:W3CDTF">2018-01-19T17:50:10Z</dcterms:modified>
</cp:coreProperties>
</file>