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1033" autoAdjust="0"/>
  </p:normalViewPr>
  <p:slideViewPr>
    <p:cSldViewPr snapToGrid="0">
      <p:cViewPr varScale="1">
        <p:scale>
          <a:sx n="61" d="100"/>
          <a:sy n="61" d="100"/>
        </p:scale>
        <p:origin x="9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53482-DE6F-4374-8CA2-86024899CC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F7E27E-2370-4501-8B0F-C7FD31A35F3F}">
      <dgm:prSet/>
      <dgm:spPr/>
      <dgm:t>
        <a:bodyPr/>
        <a:lstStyle/>
        <a:p>
          <a:r>
            <a:rPr lang="en-US"/>
            <a:t>Discuss</a:t>
          </a:r>
        </a:p>
      </dgm:t>
    </dgm:pt>
    <dgm:pt modelId="{FC057E49-32EF-4D3C-A11B-8E885839DF33}" type="parTrans" cxnId="{81936A27-2F5E-4053-A07F-2DC803AA05A6}">
      <dgm:prSet/>
      <dgm:spPr/>
      <dgm:t>
        <a:bodyPr/>
        <a:lstStyle/>
        <a:p>
          <a:endParaRPr lang="en-US"/>
        </a:p>
      </dgm:t>
    </dgm:pt>
    <dgm:pt modelId="{B42067D4-51D4-465B-9FF6-54B0F1D47CD3}" type="sibTrans" cxnId="{81936A27-2F5E-4053-A07F-2DC803AA05A6}">
      <dgm:prSet/>
      <dgm:spPr/>
      <dgm:t>
        <a:bodyPr/>
        <a:lstStyle/>
        <a:p>
          <a:endParaRPr lang="en-US"/>
        </a:p>
      </dgm:t>
    </dgm:pt>
    <dgm:pt modelId="{4B46EA5A-853A-45C8-80EE-7FB4F0479512}" type="pres">
      <dgm:prSet presAssocID="{35C53482-DE6F-4374-8CA2-86024899CCC8}" presName="linear" presStyleCnt="0">
        <dgm:presLayoutVars>
          <dgm:animLvl val="lvl"/>
          <dgm:resizeHandles val="exact"/>
        </dgm:presLayoutVars>
      </dgm:prSet>
      <dgm:spPr/>
    </dgm:pt>
    <dgm:pt modelId="{D2BB92A5-259A-4269-844E-0C979E656467}" type="pres">
      <dgm:prSet presAssocID="{D6F7E27E-2370-4501-8B0F-C7FD31A35F3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1936A27-2F5E-4053-A07F-2DC803AA05A6}" srcId="{35C53482-DE6F-4374-8CA2-86024899CCC8}" destId="{D6F7E27E-2370-4501-8B0F-C7FD31A35F3F}" srcOrd="0" destOrd="0" parTransId="{FC057E49-32EF-4D3C-A11B-8E885839DF33}" sibTransId="{B42067D4-51D4-465B-9FF6-54B0F1D47CD3}"/>
    <dgm:cxn modelId="{4262D88F-9133-4274-9914-7385B37B4BF1}" type="presOf" srcId="{35C53482-DE6F-4374-8CA2-86024899CCC8}" destId="{4B46EA5A-853A-45C8-80EE-7FB4F0479512}" srcOrd="0" destOrd="0" presId="urn:microsoft.com/office/officeart/2005/8/layout/vList2"/>
    <dgm:cxn modelId="{2721FA8F-B780-4B08-9A02-7A48352059A6}" type="presOf" srcId="{D6F7E27E-2370-4501-8B0F-C7FD31A35F3F}" destId="{D2BB92A5-259A-4269-844E-0C979E656467}" srcOrd="0" destOrd="0" presId="urn:microsoft.com/office/officeart/2005/8/layout/vList2"/>
    <dgm:cxn modelId="{36462E94-5553-4873-B6EB-8E88F1E068F4}" type="presParOf" srcId="{4B46EA5A-853A-45C8-80EE-7FB4F0479512}" destId="{D2BB92A5-259A-4269-844E-0C979E6564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A8F604-4D5E-4346-8926-F7BDD33395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44995E-DABF-48BA-8819-0582B8EC8108}">
      <dgm:prSet/>
      <dgm:spPr/>
      <dgm:t>
        <a:bodyPr/>
        <a:lstStyle/>
        <a:p>
          <a:r>
            <a:rPr lang="en-US"/>
            <a:t>Evaluate this diagram’s story</a:t>
          </a:r>
        </a:p>
      </dgm:t>
    </dgm:pt>
    <dgm:pt modelId="{9CE716AB-E082-4A31-9679-12F30083BD38}" type="parTrans" cxnId="{89D16A31-CFE5-4FF4-B53D-4FC5C937B0A6}">
      <dgm:prSet/>
      <dgm:spPr/>
      <dgm:t>
        <a:bodyPr/>
        <a:lstStyle/>
        <a:p>
          <a:endParaRPr lang="en-US"/>
        </a:p>
      </dgm:t>
    </dgm:pt>
    <dgm:pt modelId="{DD94F3C9-DF8F-4649-BB6A-34ACA98BD3E4}" type="sibTrans" cxnId="{89D16A31-CFE5-4FF4-B53D-4FC5C937B0A6}">
      <dgm:prSet/>
      <dgm:spPr/>
      <dgm:t>
        <a:bodyPr/>
        <a:lstStyle/>
        <a:p>
          <a:endParaRPr lang="en-US"/>
        </a:p>
      </dgm:t>
    </dgm:pt>
    <dgm:pt modelId="{C4E06F3F-04A0-4734-B803-71D0035406F2}" type="pres">
      <dgm:prSet presAssocID="{2FA8F604-4D5E-4346-8926-F7BDD3339590}" presName="linear" presStyleCnt="0">
        <dgm:presLayoutVars>
          <dgm:animLvl val="lvl"/>
          <dgm:resizeHandles val="exact"/>
        </dgm:presLayoutVars>
      </dgm:prSet>
      <dgm:spPr/>
    </dgm:pt>
    <dgm:pt modelId="{5E42E1CB-08E5-4C13-A170-9C66B51D02EE}" type="pres">
      <dgm:prSet presAssocID="{9244995E-DABF-48BA-8819-0582B8EC810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9D16A31-CFE5-4FF4-B53D-4FC5C937B0A6}" srcId="{2FA8F604-4D5E-4346-8926-F7BDD3339590}" destId="{9244995E-DABF-48BA-8819-0582B8EC8108}" srcOrd="0" destOrd="0" parTransId="{9CE716AB-E082-4A31-9679-12F30083BD38}" sibTransId="{DD94F3C9-DF8F-4649-BB6A-34ACA98BD3E4}"/>
    <dgm:cxn modelId="{FA5BAB3F-C0D2-4E61-8E13-4C092527ED7A}" type="presOf" srcId="{2FA8F604-4D5E-4346-8926-F7BDD3339590}" destId="{C4E06F3F-04A0-4734-B803-71D0035406F2}" srcOrd="0" destOrd="0" presId="urn:microsoft.com/office/officeart/2005/8/layout/vList2"/>
    <dgm:cxn modelId="{FE73F0D5-8974-436A-9652-68CBC0417D94}" type="presOf" srcId="{9244995E-DABF-48BA-8819-0582B8EC8108}" destId="{5E42E1CB-08E5-4C13-A170-9C66B51D02EE}" srcOrd="0" destOrd="0" presId="urn:microsoft.com/office/officeart/2005/8/layout/vList2"/>
    <dgm:cxn modelId="{25CFAE55-DE97-4267-B77A-5A227AC8795F}" type="presParOf" srcId="{C4E06F3F-04A0-4734-B803-71D0035406F2}" destId="{5E42E1CB-08E5-4C13-A170-9C66B51D02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C4D90D-0553-4F3D-AE34-8ED1354DC4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9D23F5-7646-4547-985B-64219E476E07}">
      <dgm:prSet/>
      <dgm:spPr/>
      <dgm:t>
        <a:bodyPr/>
        <a:lstStyle/>
        <a:p>
          <a:r>
            <a:rPr lang="en-US"/>
            <a:t>Evaluate this diagram’s story</a:t>
          </a:r>
        </a:p>
      </dgm:t>
    </dgm:pt>
    <dgm:pt modelId="{DEC90F88-8DD5-41E9-9503-A48CB0468D94}" type="parTrans" cxnId="{F494DD07-1A04-432C-A90F-DAC7C8C50362}">
      <dgm:prSet/>
      <dgm:spPr/>
      <dgm:t>
        <a:bodyPr/>
        <a:lstStyle/>
        <a:p>
          <a:endParaRPr lang="en-US"/>
        </a:p>
      </dgm:t>
    </dgm:pt>
    <dgm:pt modelId="{4DA7BFB6-5D89-4986-BB4B-A70042F03C86}" type="sibTrans" cxnId="{F494DD07-1A04-432C-A90F-DAC7C8C50362}">
      <dgm:prSet/>
      <dgm:spPr/>
      <dgm:t>
        <a:bodyPr/>
        <a:lstStyle/>
        <a:p>
          <a:endParaRPr lang="en-US"/>
        </a:p>
      </dgm:t>
    </dgm:pt>
    <dgm:pt modelId="{887FB805-7D8B-455E-8676-EB09EF1DF209}" type="pres">
      <dgm:prSet presAssocID="{B4C4D90D-0553-4F3D-AE34-8ED1354DC4BD}" presName="linear" presStyleCnt="0">
        <dgm:presLayoutVars>
          <dgm:animLvl val="lvl"/>
          <dgm:resizeHandles val="exact"/>
        </dgm:presLayoutVars>
      </dgm:prSet>
      <dgm:spPr/>
    </dgm:pt>
    <dgm:pt modelId="{9CADFC5C-F384-4E04-BF53-EE36640B03D9}" type="pres">
      <dgm:prSet presAssocID="{729D23F5-7646-4547-985B-64219E476E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494DD07-1A04-432C-A90F-DAC7C8C50362}" srcId="{B4C4D90D-0553-4F3D-AE34-8ED1354DC4BD}" destId="{729D23F5-7646-4547-985B-64219E476E07}" srcOrd="0" destOrd="0" parTransId="{DEC90F88-8DD5-41E9-9503-A48CB0468D94}" sibTransId="{4DA7BFB6-5D89-4986-BB4B-A70042F03C86}"/>
    <dgm:cxn modelId="{874D4721-0F22-489B-908B-95886D7DC921}" type="presOf" srcId="{729D23F5-7646-4547-985B-64219E476E07}" destId="{9CADFC5C-F384-4E04-BF53-EE36640B03D9}" srcOrd="0" destOrd="0" presId="urn:microsoft.com/office/officeart/2005/8/layout/vList2"/>
    <dgm:cxn modelId="{793E4088-5273-48AE-BA45-61DD253DA844}" type="presOf" srcId="{B4C4D90D-0553-4F3D-AE34-8ED1354DC4BD}" destId="{887FB805-7D8B-455E-8676-EB09EF1DF209}" srcOrd="0" destOrd="0" presId="urn:microsoft.com/office/officeart/2005/8/layout/vList2"/>
    <dgm:cxn modelId="{B9ACF4DC-C4BE-41FF-AC13-68DF70AADE21}" type="presParOf" srcId="{887FB805-7D8B-455E-8676-EB09EF1DF209}" destId="{9CADFC5C-F384-4E04-BF53-EE36640B03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D6275-27BB-4770-81D7-502F710F90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3C6533-6998-4A1F-BA76-93102612C249}">
      <dgm:prSet/>
      <dgm:spPr/>
      <dgm:t>
        <a:bodyPr/>
        <a:lstStyle/>
        <a:p>
          <a:r>
            <a:rPr lang="en-US"/>
            <a:t>Florence Nightingale, data scientist?</a:t>
          </a:r>
        </a:p>
      </dgm:t>
    </dgm:pt>
    <dgm:pt modelId="{687E3D65-6944-4E64-BF4E-1FE325BF5E59}" type="parTrans" cxnId="{0F02958D-093E-4759-A553-D18382F4E2E6}">
      <dgm:prSet/>
      <dgm:spPr/>
      <dgm:t>
        <a:bodyPr/>
        <a:lstStyle/>
        <a:p>
          <a:endParaRPr lang="en-US"/>
        </a:p>
      </dgm:t>
    </dgm:pt>
    <dgm:pt modelId="{C36D0B2E-6843-40B0-8C66-B0E772806F5F}" type="sibTrans" cxnId="{0F02958D-093E-4759-A553-D18382F4E2E6}">
      <dgm:prSet/>
      <dgm:spPr/>
      <dgm:t>
        <a:bodyPr/>
        <a:lstStyle/>
        <a:p>
          <a:endParaRPr lang="en-US"/>
        </a:p>
      </dgm:t>
    </dgm:pt>
    <dgm:pt modelId="{3B96D590-F4BD-4080-9262-C12D9E640D6A}" type="pres">
      <dgm:prSet presAssocID="{104D6275-27BB-4770-81D7-502F710F90DA}" presName="linear" presStyleCnt="0">
        <dgm:presLayoutVars>
          <dgm:animLvl val="lvl"/>
          <dgm:resizeHandles val="exact"/>
        </dgm:presLayoutVars>
      </dgm:prSet>
      <dgm:spPr/>
    </dgm:pt>
    <dgm:pt modelId="{31FCBE85-A505-4B79-89ED-8A5F5FEFFFE9}" type="pres">
      <dgm:prSet presAssocID="{C33C6533-6998-4A1F-BA76-93102612C249}" presName="parentText" presStyleLbl="node1" presStyleIdx="0" presStyleCnt="1" custLinFactNeighborY="12202">
        <dgm:presLayoutVars>
          <dgm:chMax val="0"/>
          <dgm:bulletEnabled val="1"/>
        </dgm:presLayoutVars>
      </dgm:prSet>
      <dgm:spPr/>
    </dgm:pt>
  </dgm:ptLst>
  <dgm:cxnLst>
    <dgm:cxn modelId="{E01A3C75-1D98-4CA5-ACC6-DC3B46776868}" type="presOf" srcId="{104D6275-27BB-4770-81D7-502F710F90DA}" destId="{3B96D590-F4BD-4080-9262-C12D9E640D6A}" srcOrd="0" destOrd="0" presId="urn:microsoft.com/office/officeart/2005/8/layout/vList2"/>
    <dgm:cxn modelId="{C556E258-BC1A-40F7-AE7A-63E55F8C74E8}" type="presOf" srcId="{C33C6533-6998-4A1F-BA76-93102612C249}" destId="{31FCBE85-A505-4B79-89ED-8A5F5FEFFFE9}" srcOrd="0" destOrd="0" presId="urn:microsoft.com/office/officeart/2005/8/layout/vList2"/>
    <dgm:cxn modelId="{0F02958D-093E-4759-A553-D18382F4E2E6}" srcId="{104D6275-27BB-4770-81D7-502F710F90DA}" destId="{C33C6533-6998-4A1F-BA76-93102612C249}" srcOrd="0" destOrd="0" parTransId="{687E3D65-6944-4E64-BF4E-1FE325BF5E59}" sibTransId="{C36D0B2E-6843-40B0-8C66-B0E772806F5F}"/>
    <dgm:cxn modelId="{AD2C595A-4BBC-48B5-BF88-336B5ACE049D}" type="presParOf" srcId="{3B96D590-F4BD-4080-9262-C12D9E640D6A}" destId="{31FCBE85-A505-4B79-89ED-8A5F5FEFFF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69D6A-92C7-4E1A-B13A-2FD195B37463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9D8DD3F-9212-4F30-81D2-19B6FCF38C2B}">
      <dgm:prSet/>
      <dgm:spPr/>
      <dgm:t>
        <a:bodyPr/>
        <a:lstStyle/>
        <a:p>
          <a:r>
            <a:rPr lang="en-US" dirty="0"/>
            <a:t>What story does this tell?</a:t>
          </a:r>
        </a:p>
      </dgm:t>
    </dgm:pt>
    <dgm:pt modelId="{F80D9576-4E95-428A-A915-EE98C53CFEFC}" type="parTrans" cxnId="{40C8A98F-F14D-44C3-819B-F0F0369F2BB3}">
      <dgm:prSet/>
      <dgm:spPr/>
      <dgm:t>
        <a:bodyPr/>
        <a:lstStyle/>
        <a:p>
          <a:endParaRPr lang="en-US"/>
        </a:p>
      </dgm:t>
    </dgm:pt>
    <dgm:pt modelId="{0387BA50-FE65-4F43-B5C6-50A08DF3F89B}" type="sibTrans" cxnId="{40C8A98F-F14D-44C3-819B-F0F0369F2BB3}">
      <dgm:prSet/>
      <dgm:spPr/>
      <dgm:t>
        <a:bodyPr/>
        <a:lstStyle/>
        <a:p>
          <a:endParaRPr lang="en-US"/>
        </a:p>
      </dgm:t>
    </dgm:pt>
    <dgm:pt modelId="{2154ED72-EEF9-4B91-A2DB-EAA9D325120C}" type="pres">
      <dgm:prSet presAssocID="{F5D69D6A-92C7-4E1A-B13A-2FD195B37463}" presName="linear" presStyleCnt="0">
        <dgm:presLayoutVars>
          <dgm:animLvl val="lvl"/>
          <dgm:resizeHandles val="exact"/>
        </dgm:presLayoutVars>
      </dgm:prSet>
      <dgm:spPr/>
    </dgm:pt>
    <dgm:pt modelId="{6A569A98-8AB3-47B0-A150-D87CA2F758B2}" type="pres">
      <dgm:prSet presAssocID="{79D8DD3F-9212-4F30-81D2-19B6FCF38C2B}" presName="parentText" presStyleLbl="node1" presStyleIdx="0" presStyleCnt="1" custLinFactNeighborY="57182">
        <dgm:presLayoutVars>
          <dgm:chMax val="0"/>
          <dgm:bulletEnabled val="1"/>
        </dgm:presLayoutVars>
      </dgm:prSet>
      <dgm:spPr/>
    </dgm:pt>
  </dgm:ptLst>
  <dgm:cxnLst>
    <dgm:cxn modelId="{C4E43E14-71A9-4137-B7A4-34E9FE6F7236}" type="presOf" srcId="{F5D69D6A-92C7-4E1A-B13A-2FD195B37463}" destId="{2154ED72-EEF9-4B91-A2DB-EAA9D325120C}" srcOrd="0" destOrd="0" presId="urn:microsoft.com/office/officeart/2005/8/layout/vList2"/>
    <dgm:cxn modelId="{40C8A98F-F14D-44C3-819B-F0F0369F2BB3}" srcId="{F5D69D6A-92C7-4E1A-B13A-2FD195B37463}" destId="{79D8DD3F-9212-4F30-81D2-19B6FCF38C2B}" srcOrd="0" destOrd="0" parTransId="{F80D9576-4E95-428A-A915-EE98C53CFEFC}" sibTransId="{0387BA50-FE65-4F43-B5C6-50A08DF3F89B}"/>
    <dgm:cxn modelId="{2F853DBF-6491-4B33-BDB9-BB2ED336336F}" type="presOf" srcId="{79D8DD3F-9212-4F30-81D2-19B6FCF38C2B}" destId="{6A569A98-8AB3-47B0-A150-D87CA2F758B2}" srcOrd="0" destOrd="0" presId="urn:microsoft.com/office/officeart/2005/8/layout/vList2"/>
    <dgm:cxn modelId="{7D536B08-28A2-4B06-93CF-D61E01417BFA}" type="presParOf" srcId="{2154ED72-EEF9-4B91-A2DB-EAA9D325120C}" destId="{6A569A98-8AB3-47B0-A150-D87CA2F758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286C8A-FEF8-4FB1-94C1-1F3BCC4D5E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08D3EE-8517-4D89-BAA6-8FC6FB5AA0A8}">
      <dgm:prSet/>
      <dgm:spPr/>
      <dgm:t>
        <a:bodyPr/>
        <a:lstStyle/>
        <a:p>
          <a:r>
            <a:rPr lang="en-US"/>
            <a:t>Coats’ rules for storytelling (paraphrasing…)</a:t>
          </a:r>
        </a:p>
      </dgm:t>
    </dgm:pt>
    <dgm:pt modelId="{D94099DA-4614-4F76-9828-D92AFED20711}" type="parTrans" cxnId="{A18DDA16-7C07-4F87-A25A-8FC10308DF15}">
      <dgm:prSet/>
      <dgm:spPr/>
      <dgm:t>
        <a:bodyPr/>
        <a:lstStyle/>
        <a:p>
          <a:endParaRPr lang="en-US"/>
        </a:p>
      </dgm:t>
    </dgm:pt>
    <dgm:pt modelId="{D570E8B2-D3B4-4D11-B637-53A07A119723}" type="sibTrans" cxnId="{A18DDA16-7C07-4F87-A25A-8FC10308DF15}">
      <dgm:prSet/>
      <dgm:spPr/>
      <dgm:t>
        <a:bodyPr/>
        <a:lstStyle/>
        <a:p>
          <a:endParaRPr lang="en-US"/>
        </a:p>
      </dgm:t>
    </dgm:pt>
    <dgm:pt modelId="{EE2A3643-8148-490F-A231-0C1775C0CF29}" type="pres">
      <dgm:prSet presAssocID="{7D286C8A-FEF8-4FB1-94C1-1F3BCC4D5EF9}" presName="linear" presStyleCnt="0">
        <dgm:presLayoutVars>
          <dgm:animLvl val="lvl"/>
          <dgm:resizeHandles val="exact"/>
        </dgm:presLayoutVars>
      </dgm:prSet>
      <dgm:spPr/>
    </dgm:pt>
    <dgm:pt modelId="{7CD6B19A-1F11-4B76-9C82-2E8836101582}" type="pres">
      <dgm:prSet presAssocID="{2708D3EE-8517-4D89-BAA6-8FC6FB5AA0A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D57810E-C9AF-47FD-A6C5-F1AE3EC1818E}" type="presOf" srcId="{7D286C8A-FEF8-4FB1-94C1-1F3BCC4D5EF9}" destId="{EE2A3643-8148-490F-A231-0C1775C0CF29}" srcOrd="0" destOrd="0" presId="urn:microsoft.com/office/officeart/2005/8/layout/vList2"/>
    <dgm:cxn modelId="{A18DDA16-7C07-4F87-A25A-8FC10308DF15}" srcId="{7D286C8A-FEF8-4FB1-94C1-1F3BCC4D5EF9}" destId="{2708D3EE-8517-4D89-BAA6-8FC6FB5AA0A8}" srcOrd="0" destOrd="0" parTransId="{D94099DA-4614-4F76-9828-D92AFED20711}" sibTransId="{D570E8B2-D3B4-4D11-B637-53A07A119723}"/>
    <dgm:cxn modelId="{EDF671D6-36FC-4E02-91C2-E82CE2CEB1EF}" type="presOf" srcId="{2708D3EE-8517-4D89-BAA6-8FC6FB5AA0A8}" destId="{7CD6B19A-1F11-4B76-9C82-2E8836101582}" srcOrd="0" destOrd="0" presId="urn:microsoft.com/office/officeart/2005/8/layout/vList2"/>
    <dgm:cxn modelId="{D06034A7-806D-4C00-8F3B-375D9C0A00DC}" type="presParOf" srcId="{EE2A3643-8148-490F-A231-0C1775C0CF29}" destId="{7CD6B19A-1F11-4B76-9C82-2E88361015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DD58C1-81B0-42AD-AADC-AE469634AEC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13F9474-3873-4A9F-832F-51B1CD4B5D71}">
      <dgm:prSet/>
      <dgm:spPr/>
      <dgm:t>
        <a:bodyPr/>
        <a:lstStyle/>
        <a:p>
          <a:r>
            <a:rPr lang="en-US"/>
            <a:t>Keep in mind what is interesting to the audience</a:t>
          </a:r>
        </a:p>
      </dgm:t>
    </dgm:pt>
    <dgm:pt modelId="{9FF7D96E-80CC-4393-BEF4-63018F715B42}" type="parTrans" cxnId="{14B84EE2-04BC-4BDE-BF32-5643C482EFD5}">
      <dgm:prSet/>
      <dgm:spPr/>
      <dgm:t>
        <a:bodyPr/>
        <a:lstStyle/>
        <a:p>
          <a:endParaRPr lang="en-US"/>
        </a:p>
      </dgm:t>
    </dgm:pt>
    <dgm:pt modelId="{DC208B08-2871-4B5A-9204-A9111EA8A92B}" type="sibTrans" cxnId="{14B84EE2-04BC-4BDE-BF32-5643C482EFD5}">
      <dgm:prSet/>
      <dgm:spPr/>
      <dgm:t>
        <a:bodyPr/>
        <a:lstStyle/>
        <a:p>
          <a:endParaRPr lang="en-US"/>
        </a:p>
      </dgm:t>
    </dgm:pt>
    <dgm:pt modelId="{5098D2C4-E69E-4D1E-A507-1A1C09CAFE1D}">
      <dgm:prSet/>
      <dgm:spPr/>
      <dgm:t>
        <a:bodyPr/>
        <a:lstStyle/>
        <a:p>
          <a:r>
            <a:rPr lang="en-US"/>
            <a:t>Come up with the ending before figuring out the middle</a:t>
          </a:r>
        </a:p>
      </dgm:t>
    </dgm:pt>
    <dgm:pt modelId="{E809552A-EF4F-4117-82AD-BFBD603C3107}" type="parTrans" cxnId="{B1101D05-91B8-4579-9D16-1E0842477DD0}">
      <dgm:prSet/>
      <dgm:spPr/>
      <dgm:t>
        <a:bodyPr/>
        <a:lstStyle/>
        <a:p>
          <a:endParaRPr lang="en-US"/>
        </a:p>
      </dgm:t>
    </dgm:pt>
    <dgm:pt modelId="{DB269B80-C893-4C09-878E-A954C4B3E0D8}" type="sibTrans" cxnId="{B1101D05-91B8-4579-9D16-1E0842477DD0}">
      <dgm:prSet/>
      <dgm:spPr/>
      <dgm:t>
        <a:bodyPr/>
        <a:lstStyle/>
        <a:p>
          <a:endParaRPr lang="en-US"/>
        </a:p>
      </dgm:t>
    </dgm:pt>
    <dgm:pt modelId="{250E4235-DC80-4F91-8203-D375421C58DB}">
      <dgm:prSet/>
      <dgm:spPr/>
      <dgm:t>
        <a:bodyPr/>
        <a:lstStyle/>
        <a:p>
          <a:r>
            <a:rPr lang="en-US"/>
            <a:t>Put it on paper</a:t>
          </a:r>
        </a:p>
      </dgm:t>
    </dgm:pt>
    <dgm:pt modelId="{CFD6D7A3-54BA-4CCA-8161-7BFAF4A74770}" type="parTrans" cxnId="{5C72D01B-C016-4E0E-B3C8-884351B4BF6E}">
      <dgm:prSet/>
      <dgm:spPr/>
      <dgm:t>
        <a:bodyPr/>
        <a:lstStyle/>
        <a:p>
          <a:endParaRPr lang="en-US"/>
        </a:p>
      </dgm:t>
    </dgm:pt>
    <dgm:pt modelId="{3D3C403A-50E1-4DEB-9229-29F149EEBC03}" type="sibTrans" cxnId="{5C72D01B-C016-4E0E-B3C8-884351B4BF6E}">
      <dgm:prSet/>
      <dgm:spPr/>
      <dgm:t>
        <a:bodyPr/>
        <a:lstStyle/>
        <a:p>
          <a:endParaRPr lang="en-US"/>
        </a:p>
      </dgm:t>
    </dgm:pt>
    <dgm:pt modelId="{6DBC4EC8-6806-445A-98D8-9B03EDDE72DC}">
      <dgm:prSet/>
      <dgm:spPr/>
      <dgm:t>
        <a:bodyPr/>
        <a:lstStyle/>
        <a:p>
          <a:r>
            <a:rPr lang="en-US"/>
            <a:t>Find the essence of the story and the simplest way to tell it</a:t>
          </a:r>
        </a:p>
      </dgm:t>
    </dgm:pt>
    <dgm:pt modelId="{7EAB9E23-AD6A-4CF3-BA57-427A3878F39E}" type="parTrans" cxnId="{916EA438-74AD-46A0-895D-8F7D8F574897}">
      <dgm:prSet/>
      <dgm:spPr/>
      <dgm:t>
        <a:bodyPr/>
        <a:lstStyle/>
        <a:p>
          <a:endParaRPr lang="en-US"/>
        </a:p>
      </dgm:t>
    </dgm:pt>
    <dgm:pt modelId="{785E8E8F-2775-4054-A59B-C77AA1554CE9}" type="sibTrans" cxnId="{916EA438-74AD-46A0-895D-8F7D8F574897}">
      <dgm:prSet/>
      <dgm:spPr/>
      <dgm:t>
        <a:bodyPr/>
        <a:lstStyle/>
        <a:p>
          <a:endParaRPr lang="en-US"/>
        </a:p>
      </dgm:t>
    </dgm:pt>
    <dgm:pt modelId="{0E79259D-452A-43E6-94AE-C872777E3DFD}" type="pres">
      <dgm:prSet presAssocID="{A5DD58C1-81B0-42AD-AADC-AE469634AECF}" presName="linear" presStyleCnt="0">
        <dgm:presLayoutVars>
          <dgm:animLvl val="lvl"/>
          <dgm:resizeHandles val="exact"/>
        </dgm:presLayoutVars>
      </dgm:prSet>
      <dgm:spPr/>
    </dgm:pt>
    <dgm:pt modelId="{1DBCEA95-1AC9-4827-80E9-76ABD0CBAAE8}" type="pres">
      <dgm:prSet presAssocID="{413F9474-3873-4A9F-832F-51B1CD4B5D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EAC83D-2A8C-49DE-A539-231337D3CD1F}" type="pres">
      <dgm:prSet presAssocID="{DC208B08-2871-4B5A-9204-A9111EA8A92B}" presName="spacer" presStyleCnt="0"/>
      <dgm:spPr/>
    </dgm:pt>
    <dgm:pt modelId="{FD45DD67-A219-4275-A5A3-C2ADB1B34185}" type="pres">
      <dgm:prSet presAssocID="{5098D2C4-E69E-4D1E-A507-1A1C09CAFE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244C66-FCBA-4F3E-9B90-A8506DBBAD65}" type="pres">
      <dgm:prSet presAssocID="{DB269B80-C893-4C09-878E-A954C4B3E0D8}" presName="spacer" presStyleCnt="0"/>
      <dgm:spPr/>
    </dgm:pt>
    <dgm:pt modelId="{63E4804C-1CD5-47BC-A1A2-A3BD3A5A7356}" type="pres">
      <dgm:prSet presAssocID="{250E4235-DC80-4F91-8203-D375421C58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6002B8-426C-453F-8FAB-466A9829953B}" type="pres">
      <dgm:prSet presAssocID="{3D3C403A-50E1-4DEB-9229-29F149EEBC03}" presName="spacer" presStyleCnt="0"/>
      <dgm:spPr/>
    </dgm:pt>
    <dgm:pt modelId="{D3B1B469-24F2-473F-9EDC-7DD7E981A37F}" type="pres">
      <dgm:prSet presAssocID="{6DBC4EC8-6806-445A-98D8-9B03EDDE72D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1101D05-91B8-4579-9D16-1E0842477DD0}" srcId="{A5DD58C1-81B0-42AD-AADC-AE469634AECF}" destId="{5098D2C4-E69E-4D1E-A507-1A1C09CAFE1D}" srcOrd="1" destOrd="0" parTransId="{E809552A-EF4F-4117-82AD-BFBD603C3107}" sibTransId="{DB269B80-C893-4C09-878E-A954C4B3E0D8}"/>
    <dgm:cxn modelId="{4F065D07-0BBC-447F-AF52-ABE9252D0FE9}" type="presOf" srcId="{250E4235-DC80-4F91-8203-D375421C58DB}" destId="{63E4804C-1CD5-47BC-A1A2-A3BD3A5A7356}" srcOrd="0" destOrd="0" presId="urn:microsoft.com/office/officeart/2005/8/layout/vList2"/>
    <dgm:cxn modelId="{5C72D01B-C016-4E0E-B3C8-884351B4BF6E}" srcId="{A5DD58C1-81B0-42AD-AADC-AE469634AECF}" destId="{250E4235-DC80-4F91-8203-D375421C58DB}" srcOrd="2" destOrd="0" parTransId="{CFD6D7A3-54BA-4CCA-8161-7BFAF4A74770}" sibTransId="{3D3C403A-50E1-4DEB-9229-29F149EEBC03}"/>
    <dgm:cxn modelId="{8D64E42F-23C8-43C3-A045-2C56BB012325}" type="presOf" srcId="{5098D2C4-E69E-4D1E-A507-1A1C09CAFE1D}" destId="{FD45DD67-A219-4275-A5A3-C2ADB1B34185}" srcOrd="0" destOrd="0" presId="urn:microsoft.com/office/officeart/2005/8/layout/vList2"/>
    <dgm:cxn modelId="{916EA438-74AD-46A0-895D-8F7D8F574897}" srcId="{A5DD58C1-81B0-42AD-AADC-AE469634AECF}" destId="{6DBC4EC8-6806-445A-98D8-9B03EDDE72DC}" srcOrd="3" destOrd="0" parTransId="{7EAB9E23-AD6A-4CF3-BA57-427A3878F39E}" sibTransId="{785E8E8F-2775-4054-A59B-C77AA1554CE9}"/>
    <dgm:cxn modelId="{4553866C-FBE3-49A6-8F8C-CFD0373F13CB}" type="presOf" srcId="{A5DD58C1-81B0-42AD-AADC-AE469634AECF}" destId="{0E79259D-452A-43E6-94AE-C872777E3DFD}" srcOrd="0" destOrd="0" presId="urn:microsoft.com/office/officeart/2005/8/layout/vList2"/>
    <dgm:cxn modelId="{4240D683-64E5-41D9-9E1E-AA5AADADE8F9}" type="presOf" srcId="{6DBC4EC8-6806-445A-98D8-9B03EDDE72DC}" destId="{D3B1B469-24F2-473F-9EDC-7DD7E981A37F}" srcOrd="0" destOrd="0" presId="urn:microsoft.com/office/officeart/2005/8/layout/vList2"/>
    <dgm:cxn modelId="{EDE699A1-92C2-4ADD-98F6-17A24BE27239}" type="presOf" srcId="{413F9474-3873-4A9F-832F-51B1CD4B5D71}" destId="{1DBCEA95-1AC9-4827-80E9-76ABD0CBAAE8}" srcOrd="0" destOrd="0" presId="urn:microsoft.com/office/officeart/2005/8/layout/vList2"/>
    <dgm:cxn modelId="{14B84EE2-04BC-4BDE-BF32-5643C482EFD5}" srcId="{A5DD58C1-81B0-42AD-AADC-AE469634AECF}" destId="{413F9474-3873-4A9F-832F-51B1CD4B5D71}" srcOrd="0" destOrd="0" parTransId="{9FF7D96E-80CC-4393-BEF4-63018F715B42}" sibTransId="{DC208B08-2871-4B5A-9204-A9111EA8A92B}"/>
    <dgm:cxn modelId="{591F5971-8FE3-45E0-8392-4FDE60027682}" type="presParOf" srcId="{0E79259D-452A-43E6-94AE-C872777E3DFD}" destId="{1DBCEA95-1AC9-4827-80E9-76ABD0CBAAE8}" srcOrd="0" destOrd="0" presId="urn:microsoft.com/office/officeart/2005/8/layout/vList2"/>
    <dgm:cxn modelId="{96CBCD41-7C66-4569-BB9C-0FB3F18108CF}" type="presParOf" srcId="{0E79259D-452A-43E6-94AE-C872777E3DFD}" destId="{A6EAC83D-2A8C-49DE-A539-231337D3CD1F}" srcOrd="1" destOrd="0" presId="urn:microsoft.com/office/officeart/2005/8/layout/vList2"/>
    <dgm:cxn modelId="{C70FB3AD-E95F-4DC0-BC5E-B97665AE719A}" type="presParOf" srcId="{0E79259D-452A-43E6-94AE-C872777E3DFD}" destId="{FD45DD67-A219-4275-A5A3-C2ADB1B34185}" srcOrd="2" destOrd="0" presId="urn:microsoft.com/office/officeart/2005/8/layout/vList2"/>
    <dgm:cxn modelId="{F64B5066-3F53-402D-938F-E0ED14D0A28B}" type="presParOf" srcId="{0E79259D-452A-43E6-94AE-C872777E3DFD}" destId="{09244C66-FCBA-4F3E-9B90-A8506DBBAD65}" srcOrd="3" destOrd="0" presId="urn:microsoft.com/office/officeart/2005/8/layout/vList2"/>
    <dgm:cxn modelId="{80195305-1FCF-4743-B516-9792EAF78207}" type="presParOf" srcId="{0E79259D-452A-43E6-94AE-C872777E3DFD}" destId="{63E4804C-1CD5-47BC-A1A2-A3BD3A5A7356}" srcOrd="4" destOrd="0" presId="urn:microsoft.com/office/officeart/2005/8/layout/vList2"/>
    <dgm:cxn modelId="{8DEE39A7-82EA-4D6B-8C8B-1C4EF605C624}" type="presParOf" srcId="{0E79259D-452A-43E6-94AE-C872777E3DFD}" destId="{FA6002B8-426C-453F-8FAB-466A9829953B}" srcOrd="5" destOrd="0" presId="urn:microsoft.com/office/officeart/2005/8/layout/vList2"/>
    <dgm:cxn modelId="{47E74499-AA60-4E36-91A1-C2C1AC133CE0}" type="presParOf" srcId="{0E79259D-452A-43E6-94AE-C872777E3DFD}" destId="{D3B1B469-24F2-473F-9EDC-7DD7E981A3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6251FC-C87B-4769-BC4B-58B688411E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8E9962-83FF-4761-A337-0BB64BB2CDBF}">
      <dgm:prSet/>
      <dgm:spPr/>
      <dgm:t>
        <a:bodyPr/>
        <a:lstStyle/>
        <a:p>
          <a:r>
            <a:rPr lang="en-US"/>
            <a:t>Roumeliotis’ steps for communicating an analysis</a:t>
          </a:r>
        </a:p>
      </dgm:t>
    </dgm:pt>
    <dgm:pt modelId="{BE3C286C-1C41-4C0E-A58F-BDE408438EA3}" type="parTrans" cxnId="{9924F00C-40EA-4989-8557-D9DDA3E636C2}">
      <dgm:prSet/>
      <dgm:spPr/>
      <dgm:t>
        <a:bodyPr/>
        <a:lstStyle/>
        <a:p>
          <a:endParaRPr lang="en-US"/>
        </a:p>
      </dgm:t>
    </dgm:pt>
    <dgm:pt modelId="{1C31ADDA-6D73-4259-91CA-0FF030BF94AA}" type="sibTrans" cxnId="{9924F00C-40EA-4989-8557-D9DDA3E636C2}">
      <dgm:prSet/>
      <dgm:spPr/>
      <dgm:t>
        <a:bodyPr/>
        <a:lstStyle/>
        <a:p>
          <a:endParaRPr lang="en-US"/>
        </a:p>
      </dgm:t>
    </dgm:pt>
    <dgm:pt modelId="{11EF8347-548B-4ECD-A2B1-FCEF9EA1A1BA}" type="pres">
      <dgm:prSet presAssocID="{B76251FC-C87B-4769-BC4B-58B688411EB0}" presName="linear" presStyleCnt="0">
        <dgm:presLayoutVars>
          <dgm:animLvl val="lvl"/>
          <dgm:resizeHandles val="exact"/>
        </dgm:presLayoutVars>
      </dgm:prSet>
      <dgm:spPr/>
    </dgm:pt>
    <dgm:pt modelId="{193CFEBD-138D-4B55-A9C0-F7F57C63D07A}" type="pres">
      <dgm:prSet presAssocID="{DC8E9962-83FF-4761-A337-0BB64BB2CD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924F00C-40EA-4989-8557-D9DDA3E636C2}" srcId="{B76251FC-C87B-4769-BC4B-58B688411EB0}" destId="{DC8E9962-83FF-4761-A337-0BB64BB2CDBF}" srcOrd="0" destOrd="0" parTransId="{BE3C286C-1C41-4C0E-A58F-BDE408438EA3}" sibTransId="{1C31ADDA-6D73-4259-91CA-0FF030BF94AA}"/>
    <dgm:cxn modelId="{CFF2049F-C311-46B2-B8DE-DFF6FD5A99BA}" type="presOf" srcId="{DC8E9962-83FF-4761-A337-0BB64BB2CDBF}" destId="{193CFEBD-138D-4B55-A9C0-F7F57C63D07A}" srcOrd="0" destOrd="0" presId="urn:microsoft.com/office/officeart/2005/8/layout/vList2"/>
    <dgm:cxn modelId="{7E04C4DC-A4CE-4612-B4A5-5542FD36A61D}" type="presOf" srcId="{B76251FC-C87B-4769-BC4B-58B688411EB0}" destId="{11EF8347-548B-4ECD-A2B1-FCEF9EA1A1BA}" srcOrd="0" destOrd="0" presId="urn:microsoft.com/office/officeart/2005/8/layout/vList2"/>
    <dgm:cxn modelId="{DCB6C70F-4C50-4CEC-8330-78DE1594D071}" type="presParOf" srcId="{11EF8347-548B-4ECD-A2B1-FCEF9EA1A1BA}" destId="{193CFEBD-138D-4B55-A9C0-F7F57C63D0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91EE24-8D53-4008-8355-B48E9D33BA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422A40-C9B9-4724-8DC9-7C375AC12D75}">
      <dgm:prSet/>
      <dgm:spPr/>
      <dgm:t>
        <a:bodyPr/>
        <a:lstStyle/>
        <a:p>
          <a:r>
            <a:rPr lang="en-US"/>
            <a:t>Evaluate this diagram’s story</a:t>
          </a:r>
        </a:p>
      </dgm:t>
    </dgm:pt>
    <dgm:pt modelId="{88521C9C-9AE9-4772-A0DB-0C7CFE3B8C91}" type="parTrans" cxnId="{9AF687ED-3391-4D86-BF93-29CC1B41E6E2}">
      <dgm:prSet/>
      <dgm:spPr/>
      <dgm:t>
        <a:bodyPr/>
        <a:lstStyle/>
        <a:p>
          <a:endParaRPr lang="en-US"/>
        </a:p>
      </dgm:t>
    </dgm:pt>
    <dgm:pt modelId="{0C413ECE-89F3-43AF-92F4-DDA3A4A73BBF}" type="sibTrans" cxnId="{9AF687ED-3391-4D86-BF93-29CC1B41E6E2}">
      <dgm:prSet/>
      <dgm:spPr/>
      <dgm:t>
        <a:bodyPr/>
        <a:lstStyle/>
        <a:p>
          <a:endParaRPr lang="en-US"/>
        </a:p>
      </dgm:t>
    </dgm:pt>
    <dgm:pt modelId="{0B9C3AAE-E83A-4C0D-A7B6-D0175E503741}" type="pres">
      <dgm:prSet presAssocID="{8291EE24-8D53-4008-8355-B48E9D33BA1A}" presName="linear" presStyleCnt="0">
        <dgm:presLayoutVars>
          <dgm:animLvl val="lvl"/>
          <dgm:resizeHandles val="exact"/>
        </dgm:presLayoutVars>
      </dgm:prSet>
      <dgm:spPr/>
    </dgm:pt>
    <dgm:pt modelId="{03A3585A-3C6E-46F7-931F-1C80C71D71B7}" type="pres">
      <dgm:prSet presAssocID="{BE422A40-C9B9-4724-8DC9-7C375AC12D7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216DB56-BF15-4BCC-82CB-92EE501947BA}" type="presOf" srcId="{8291EE24-8D53-4008-8355-B48E9D33BA1A}" destId="{0B9C3AAE-E83A-4C0D-A7B6-D0175E503741}" srcOrd="0" destOrd="0" presId="urn:microsoft.com/office/officeart/2005/8/layout/vList2"/>
    <dgm:cxn modelId="{95A8C6B9-FD74-48D0-9585-F199AF05CA40}" type="presOf" srcId="{BE422A40-C9B9-4724-8DC9-7C375AC12D75}" destId="{03A3585A-3C6E-46F7-931F-1C80C71D71B7}" srcOrd="0" destOrd="0" presId="urn:microsoft.com/office/officeart/2005/8/layout/vList2"/>
    <dgm:cxn modelId="{9AF687ED-3391-4D86-BF93-29CC1B41E6E2}" srcId="{8291EE24-8D53-4008-8355-B48E9D33BA1A}" destId="{BE422A40-C9B9-4724-8DC9-7C375AC12D75}" srcOrd="0" destOrd="0" parTransId="{88521C9C-9AE9-4772-A0DB-0C7CFE3B8C91}" sibTransId="{0C413ECE-89F3-43AF-92F4-DDA3A4A73BBF}"/>
    <dgm:cxn modelId="{553A7C8F-5791-4844-A067-D5558EC3D3AF}" type="presParOf" srcId="{0B9C3AAE-E83A-4C0D-A7B6-D0175E503741}" destId="{03A3585A-3C6E-46F7-931F-1C80C71D71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ADFA2E-9BD7-42EA-A29B-BBB415E758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62B77C-ACE3-4B37-B599-E778B5FEF625}">
      <dgm:prSet/>
      <dgm:spPr/>
      <dgm:t>
        <a:bodyPr/>
        <a:lstStyle/>
        <a:p>
          <a:r>
            <a:rPr lang="en-US"/>
            <a:t>Evaluate this diagram’s story</a:t>
          </a:r>
        </a:p>
      </dgm:t>
    </dgm:pt>
    <dgm:pt modelId="{A11AA965-202A-4BDD-BF9D-02419C6A2ACB}" type="parTrans" cxnId="{8C6BB0F9-9E45-4E80-81E9-35324A068E4A}">
      <dgm:prSet/>
      <dgm:spPr/>
      <dgm:t>
        <a:bodyPr/>
        <a:lstStyle/>
        <a:p>
          <a:endParaRPr lang="en-US"/>
        </a:p>
      </dgm:t>
    </dgm:pt>
    <dgm:pt modelId="{3E965DA8-C361-421B-8D4B-8919AB90B0F9}" type="sibTrans" cxnId="{8C6BB0F9-9E45-4E80-81E9-35324A068E4A}">
      <dgm:prSet/>
      <dgm:spPr/>
      <dgm:t>
        <a:bodyPr/>
        <a:lstStyle/>
        <a:p>
          <a:endParaRPr lang="en-US"/>
        </a:p>
      </dgm:t>
    </dgm:pt>
    <dgm:pt modelId="{D9551DB7-A4B7-4018-8BD5-E79316A557FA}" type="pres">
      <dgm:prSet presAssocID="{9EADFA2E-9BD7-42EA-A29B-BBB415E758B6}" presName="linear" presStyleCnt="0">
        <dgm:presLayoutVars>
          <dgm:animLvl val="lvl"/>
          <dgm:resizeHandles val="exact"/>
        </dgm:presLayoutVars>
      </dgm:prSet>
      <dgm:spPr/>
    </dgm:pt>
    <dgm:pt modelId="{27DA2272-044A-4402-85ED-1D7BAD0A381A}" type="pres">
      <dgm:prSet presAssocID="{8762B77C-ACE3-4B37-B599-E778B5FEF62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B02817-C80A-41E6-8AB8-44BE54A1BC6F}" type="presOf" srcId="{9EADFA2E-9BD7-42EA-A29B-BBB415E758B6}" destId="{D9551DB7-A4B7-4018-8BD5-E79316A557FA}" srcOrd="0" destOrd="0" presId="urn:microsoft.com/office/officeart/2005/8/layout/vList2"/>
    <dgm:cxn modelId="{0AEDA4E4-670C-4294-80E1-2394C424BE50}" type="presOf" srcId="{8762B77C-ACE3-4B37-B599-E778B5FEF625}" destId="{27DA2272-044A-4402-85ED-1D7BAD0A381A}" srcOrd="0" destOrd="0" presId="urn:microsoft.com/office/officeart/2005/8/layout/vList2"/>
    <dgm:cxn modelId="{8C6BB0F9-9E45-4E80-81E9-35324A068E4A}" srcId="{9EADFA2E-9BD7-42EA-A29B-BBB415E758B6}" destId="{8762B77C-ACE3-4B37-B599-E778B5FEF625}" srcOrd="0" destOrd="0" parTransId="{A11AA965-202A-4BDD-BF9D-02419C6A2ACB}" sibTransId="{3E965DA8-C361-421B-8D4B-8919AB90B0F9}"/>
    <dgm:cxn modelId="{3FB181AB-C43A-45AD-AA57-BB6E26C5FA90}" type="presParOf" srcId="{D9551DB7-A4B7-4018-8BD5-E79316A557FA}" destId="{27DA2272-044A-4402-85ED-1D7BAD0A38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478FF8-1E79-4D25-A8BE-F512C452DA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7E0B7E-C5CE-43B0-95DB-775A55D61B9A}">
      <dgm:prSet/>
      <dgm:spPr/>
      <dgm:t>
        <a:bodyPr/>
        <a:lstStyle/>
        <a:p>
          <a:r>
            <a:rPr lang="en-US"/>
            <a:t>Evaluate this diagram’s story</a:t>
          </a:r>
        </a:p>
      </dgm:t>
    </dgm:pt>
    <dgm:pt modelId="{1D81AEA6-C0D3-44DA-A4B6-3748738D41F9}" type="parTrans" cxnId="{FD19A7B5-DFBE-4E88-8325-A0B1AC9E6031}">
      <dgm:prSet/>
      <dgm:spPr/>
      <dgm:t>
        <a:bodyPr/>
        <a:lstStyle/>
        <a:p>
          <a:endParaRPr lang="en-US"/>
        </a:p>
      </dgm:t>
    </dgm:pt>
    <dgm:pt modelId="{272AFED3-EEEF-4BE5-AC03-E4FD48CC3579}" type="sibTrans" cxnId="{FD19A7B5-DFBE-4E88-8325-A0B1AC9E6031}">
      <dgm:prSet/>
      <dgm:spPr/>
      <dgm:t>
        <a:bodyPr/>
        <a:lstStyle/>
        <a:p>
          <a:endParaRPr lang="en-US"/>
        </a:p>
      </dgm:t>
    </dgm:pt>
    <dgm:pt modelId="{A19DB3F6-FFA8-455B-87BB-F8CA7FF0A780}" type="pres">
      <dgm:prSet presAssocID="{F5478FF8-1E79-4D25-A8BE-F512C452DABD}" presName="linear" presStyleCnt="0">
        <dgm:presLayoutVars>
          <dgm:animLvl val="lvl"/>
          <dgm:resizeHandles val="exact"/>
        </dgm:presLayoutVars>
      </dgm:prSet>
      <dgm:spPr/>
    </dgm:pt>
    <dgm:pt modelId="{EA5EB72D-C683-477F-8709-D8B5322A51BC}" type="pres">
      <dgm:prSet presAssocID="{D97E0B7E-C5CE-43B0-95DB-775A55D61B9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3922A6-B844-4B82-838F-06700C9255D6}" type="presOf" srcId="{D97E0B7E-C5CE-43B0-95DB-775A55D61B9A}" destId="{EA5EB72D-C683-477F-8709-D8B5322A51BC}" srcOrd="0" destOrd="0" presId="urn:microsoft.com/office/officeart/2005/8/layout/vList2"/>
    <dgm:cxn modelId="{FD19A7B5-DFBE-4E88-8325-A0B1AC9E6031}" srcId="{F5478FF8-1E79-4D25-A8BE-F512C452DABD}" destId="{D97E0B7E-C5CE-43B0-95DB-775A55D61B9A}" srcOrd="0" destOrd="0" parTransId="{1D81AEA6-C0D3-44DA-A4B6-3748738D41F9}" sibTransId="{272AFED3-EEEF-4BE5-AC03-E4FD48CC3579}"/>
    <dgm:cxn modelId="{B903C4BB-70A9-4486-A0E5-8EAC88504BF2}" type="presOf" srcId="{F5478FF8-1E79-4D25-A8BE-F512C452DABD}" destId="{A19DB3F6-FFA8-455B-87BB-F8CA7FF0A780}" srcOrd="0" destOrd="0" presId="urn:microsoft.com/office/officeart/2005/8/layout/vList2"/>
    <dgm:cxn modelId="{8CE6D6D2-99D3-486B-B44D-F6BE6278EE80}" type="presParOf" srcId="{A19DB3F6-FFA8-455B-87BB-F8CA7FF0A780}" destId="{EA5EB72D-C683-477F-8709-D8B5322A51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92A5-259A-4269-844E-0C979E656467}">
      <dsp:nvSpPr>
        <dsp:cNvPr id="0" name=""/>
        <dsp:cNvSpPr/>
      </dsp:nvSpPr>
      <dsp:spPr>
        <a:xfrm>
          <a:off x="0" y="3193"/>
          <a:ext cx="2868561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Discuss</a:t>
          </a:r>
        </a:p>
      </dsp:txBody>
      <dsp:txXfrm>
        <a:off x="64397" y="67590"/>
        <a:ext cx="2739767" cy="11903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2E1CB-08E5-4C13-A170-9C66B51D02EE}">
      <dsp:nvSpPr>
        <dsp:cNvPr id="0" name=""/>
        <dsp:cNvSpPr/>
      </dsp:nvSpPr>
      <dsp:spPr>
        <a:xfrm>
          <a:off x="0" y="16766"/>
          <a:ext cx="570653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Evaluate this diagram’s story</a:t>
          </a:r>
        </a:p>
      </dsp:txBody>
      <dsp:txXfrm>
        <a:off x="42151" y="58917"/>
        <a:ext cx="5622231" cy="779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DFC5C-F384-4E04-BF53-EE36640B03D9}">
      <dsp:nvSpPr>
        <dsp:cNvPr id="0" name=""/>
        <dsp:cNvSpPr/>
      </dsp:nvSpPr>
      <dsp:spPr>
        <a:xfrm>
          <a:off x="0" y="16766"/>
          <a:ext cx="5706533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Evaluate this diagram’s story</a:t>
          </a:r>
        </a:p>
      </dsp:txBody>
      <dsp:txXfrm>
        <a:off x="42151" y="58917"/>
        <a:ext cx="5622231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CBE85-A505-4B79-89ED-8A5F5FEFFFE9}">
      <dsp:nvSpPr>
        <dsp:cNvPr id="0" name=""/>
        <dsp:cNvSpPr/>
      </dsp:nvSpPr>
      <dsp:spPr>
        <a:xfrm>
          <a:off x="0" y="42770"/>
          <a:ext cx="7053552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Florence Nightingale, data scientist?</a:t>
          </a:r>
        </a:p>
      </dsp:txBody>
      <dsp:txXfrm>
        <a:off x="40980" y="83750"/>
        <a:ext cx="6971592" cy="757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69A98-8AB3-47B0-A150-D87CA2F758B2}">
      <dsp:nvSpPr>
        <dsp:cNvPr id="0" name=""/>
        <dsp:cNvSpPr/>
      </dsp:nvSpPr>
      <dsp:spPr>
        <a:xfrm>
          <a:off x="0" y="37274"/>
          <a:ext cx="2336799" cy="1704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What story does this tell?</a:t>
          </a:r>
        </a:p>
      </dsp:txBody>
      <dsp:txXfrm>
        <a:off x="83216" y="120490"/>
        <a:ext cx="2170367" cy="1538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6B19A-1F11-4B76-9C82-2E8836101582}">
      <dsp:nvSpPr>
        <dsp:cNvPr id="0" name=""/>
        <dsp:cNvSpPr/>
      </dsp:nvSpPr>
      <dsp:spPr>
        <a:xfrm>
          <a:off x="0" y="130055"/>
          <a:ext cx="104648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Coats’ rules for storytelling (paraphrasing…)</a:t>
          </a:r>
        </a:p>
      </dsp:txBody>
      <dsp:txXfrm>
        <a:off x="51517" y="181572"/>
        <a:ext cx="10361766" cy="952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EA95-1AC9-4827-80E9-76ABD0CBAAE8}">
      <dsp:nvSpPr>
        <dsp:cNvPr id="0" name=""/>
        <dsp:cNvSpPr/>
      </dsp:nvSpPr>
      <dsp:spPr>
        <a:xfrm>
          <a:off x="0" y="8068"/>
          <a:ext cx="6239445" cy="1034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Keep in mind what is interesting to the audience</a:t>
          </a:r>
        </a:p>
      </dsp:txBody>
      <dsp:txXfrm>
        <a:off x="50489" y="58557"/>
        <a:ext cx="6138467" cy="933302"/>
      </dsp:txXfrm>
    </dsp:sp>
    <dsp:sp modelId="{FD45DD67-A219-4275-A5A3-C2ADB1B34185}">
      <dsp:nvSpPr>
        <dsp:cNvPr id="0" name=""/>
        <dsp:cNvSpPr/>
      </dsp:nvSpPr>
      <dsp:spPr>
        <a:xfrm>
          <a:off x="0" y="1117229"/>
          <a:ext cx="6239445" cy="103428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Come up with the ending before figuring out the middle</a:t>
          </a:r>
        </a:p>
      </dsp:txBody>
      <dsp:txXfrm>
        <a:off x="50489" y="1167718"/>
        <a:ext cx="6138467" cy="933302"/>
      </dsp:txXfrm>
    </dsp:sp>
    <dsp:sp modelId="{63E4804C-1CD5-47BC-A1A2-A3BD3A5A7356}">
      <dsp:nvSpPr>
        <dsp:cNvPr id="0" name=""/>
        <dsp:cNvSpPr/>
      </dsp:nvSpPr>
      <dsp:spPr>
        <a:xfrm>
          <a:off x="0" y="2226389"/>
          <a:ext cx="6239445" cy="103428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Put it on paper</a:t>
          </a:r>
        </a:p>
      </dsp:txBody>
      <dsp:txXfrm>
        <a:off x="50489" y="2276878"/>
        <a:ext cx="6138467" cy="933302"/>
      </dsp:txXfrm>
    </dsp:sp>
    <dsp:sp modelId="{D3B1B469-24F2-473F-9EDC-7DD7E981A37F}">
      <dsp:nvSpPr>
        <dsp:cNvPr id="0" name=""/>
        <dsp:cNvSpPr/>
      </dsp:nvSpPr>
      <dsp:spPr>
        <a:xfrm>
          <a:off x="0" y="3335549"/>
          <a:ext cx="6239445" cy="10342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Find the essence of the story and the simplest way to tell it</a:t>
          </a:r>
        </a:p>
      </dsp:txBody>
      <dsp:txXfrm>
        <a:off x="50489" y="3386038"/>
        <a:ext cx="6138467" cy="9333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CFEBD-138D-4B55-A9C0-F7F57C63D07A}">
      <dsp:nvSpPr>
        <dsp:cNvPr id="0" name=""/>
        <dsp:cNvSpPr/>
      </dsp:nvSpPr>
      <dsp:spPr>
        <a:xfrm>
          <a:off x="0" y="86859"/>
          <a:ext cx="10546642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Roumeliotis’ steps for communicating an analysis</a:t>
          </a:r>
        </a:p>
      </dsp:txBody>
      <dsp:txXfrm>
        <a:off x="45663" y="132522"/>
        <a:ext cx="10455316" cy="8440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3585A-3C6E-46F7-931F-1C80C71D71B7}">
      <dsp:nvSpPr>
        <dsp:cNvPr id="0" name=""/>
        <dsp:cNvSpPr/>
      </dsp:nvSpPr>
      <dsp:spPr>
        <a:xfrm>
          <a:off x="0" y="4773"/>
          <a:ext cx="6011332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Evaluate this diagram’s story</a:t>
          </a:r>
        </a:p>
      </dsp:txBody>
      <dsp:txXfrm>
        <a:off x="43321" y="48094"/>
        <a:ext cx="5924690" cy="8008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A2272-044A-4402-85ED-1D7BAD0A381A}">
      <dsp:nvSpPr>
        <dsp:cNvPr id="0" name=""/>
        <dsp:cNvSpPr/>
      </dsp:nvSpPr>
      <dsp:spPr>
        <a:xfrm>
          <a:off x="0" y="16766"/>
          <a:ext cx="5777816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Evaluate this diagram’s story</a:t>
          </a:r>
        </a:p>
      </dsp:txBody>
      <dsp:txXfrm>
        <a:off x="42151" y="58917"/>
        <a:ext cx="5693514" cy="779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EB72D-C683-477F-8709-D8B5322A51BC}">
      <dsp:nvSpPr>
        <dsp:cNvPr id="0" name=""/>
        <dsp:cNvSpPr/>
      </dsp:nvSpPr>
      <dsp:spPr>
        <a:xfrm>
          <a:off x="0" y="16766"/>
          <a:ext cx="5733572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Evaluate this diagram’s story</a:t>
          </a:r>
        </a:p>
      </dsp:txBody>
      <dsp:txXfrm>
        <a:off x="42151" y="58917"/>
        <a:ext cx="5649270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D53E2-3F83-407F-A8DB-AEA8FB51933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58D1-7111-4B89-A895-F6918A4C2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0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5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8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7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9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1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0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8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5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58D1-7111-4B89-A895-F6918A4C27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4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069" cy="50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9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9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4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0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7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39F3-D8A9-42B8-A5B9-B9B4E7A32D22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77E1-5E21-4F83-9688-455F7AA361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8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hriswhong.github.io/nyctaxi/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6856" y="3591526"/>
            <a:ext cx="56220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utiger LT 75 Black" panose="020B0803030504030204" pitchFamily="34" charset="0"/>
              </a:rPr>
              <a:t>DATA SCIENCE</a:t>
            </a:r>
            <a:br>
              <a:rPr lang="en-US" sz="4800">
                <a:latin typeface="Frutiger LT 75 Black" panose="020B0803030504030204" pitchFamily="34" charset="0"/>
              </a:rPr>
            </a:b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703030504020204" pitchFamily="34" charset="0"/>
              </a:rPr>
              <a:t>MIS0855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anose="020B0703030504020204" pitchFamily="34" charset="0"/>
              </a:rPr>
            </a:br>
            <a:r>
              <a:rPr lang="en-US" sz="3600" dirty="0">
                <a:latin typeface="Frutiger LT Std 45 Light" panose="020B0703030504020204" pitchFamily="34" charset="0"/>
              </a:rPr>
              <a:t>Communicating Using Data</a:t>
            </a:r>
            <a:endParaRPr lang="en-US" sz="4800" dirty="0">
              <a:latin typeface="Frutiger LT Std 45 Light" panose="020B07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7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A552B9-D2F9-4B84-8ED1-59C0BB555604}"/>
              </a:ext>
            </a:extLst>
          </p:cNvPr>
          <p:cNvGraphicFramePr/>
          <p:nvPr/>
        </p:nvGraphicFramePr>
        <p:xfrm>
          <a:off x="186267" y="211667"/>
          <a:ext cx="5706533" cy="89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8609" y="1441132"/>
            <a:ext cx="23923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What is the problem?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How is impact measured?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What is the data?</a:t>
            </a:r>
          </a:p>
          <a:p>
            <a:endParaRPr lang="en-US" sz="2800" dirty="0"/>
          </a:p>
          <a:p>
            <a:r>
              <a:rPr lang="en-US" sz="2800" dirty="0">
                <a:latin typeface="+mj-lt"/>
              </a:rPr>
              <a:t>What solution (conclusion) is implied?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7067" y="6550223"/>
            <a:ext cx="68575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>
                <a:hlinkClick r:id="rId8"/>
              </a:rPr>
              <a:t>https://chriswhong.github.io/nyctaxi/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157" y="1207155"/>
            <a:ext cx="8837537" cy="52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9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DB4150-16A7-4874-B96A-33D0CEE26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477876"/>
              </p:ext>
            </p:extLst>
          </p:nvPr>
        </p:nvGraphicFramePr>
        <p:xfrm>
          <a:off x="685800" y="165100"/>
          <a:ext cx="2868561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C964F3-D3F4-46A8-8D2E-B0B306381545}"/>
              </a:ext>
            </a:extLst>
          </p:cNvPr>
          <p:cNvSpPr/>
          <p:nvPr/>
        </p:nvSpPr>
        <p:spPr>
          <a:xfrm>
            <a:off x="779206" y="1591464"/>
            <a:ext cx="9482667" cy="1181233"/>
          </a:xfrm>
          <a:custGeom>
            <a:avLst/>
            <a:gdLst>
              <a:gd name="connsiteX0" fmla="*/ 0 w 9482667"/>
              <a:gd name="connsiteY0" fmla="*/ 232054 h 1392299"/>
              <a:gd name="connsiteX1" fmla="*/ 232054 w 9482667"/>
              <a:gd name="connsiteY1" fmla="*/ 0 h 1392299"/>
              <a:gd name="connsiteX2" fmla="*/ 9250613 w 9482667"/>
              <a:gd name="connsiteY2" fmla="*/ 0 h 1392299"/>
              <a:gd name="connsiteX3" fmla="*/ 9482667 w 9482667"/>
              <a:gd name="connsiteY3" fmla="*/ 232054 h 1392299"/>
              <a:gd name="connsiteX4" fmla="*/ 9482667 w 9482667"/>
              <a:gd name="connsiteY4" fmla="*/ 1160245 h 1392299"/>
              <a:gd name="connsiteX5" fmla="*/ 9250613 w 9482667"/>
              <a:gd name="connsiteY5" fmla="*/ 1392299 h 1392299"/>
              <a:gd name="connsiteX6" fmla="*/ 232054 w 9482667"/>
              <a:gd name="connsiteY6" fmla="*/ 1392299 h 1392299"/>
              <a:gd name="connsiteX7" fmla="*/ 0 w 9482667"/>
              <a:gd name="connsiteY7" fmla="*/ 1160245 h 1392299"/>
              <a:gd name="connsiteX8" fmla="*/ 0 w 9482667"/>
              <a:gd name="connsiteY8" fmla="*/ 232054 h 13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2667" h="1392299">
                <a:moveTo>
                  <a:pt x="0" y="232054"/>
                </a:moveTo>
                <a:cubicBezTo>
                  <a:pt x="0" y="103894"/>
                  <a:pt x="103894" y="0"/>
                  <a:pt x="232054" y="0"/>
                </a:cubicBezTo>
                <a:lnTo>
                  <a:pt x="9250613" y="0"/>
                </a:lnTo>
                <a:cubicBezTo>
                  <a:pt x="9378773" y="0"/>
                  <a:pt x="9482667" y="103894"/>
                  <a:pt x="9482667" y="232054"/>
                </a:cubicBezTo>
                <a:lnTo>
                  <a:pt x="9482667" y="1160245"/>
                </a:lnTo>
                <a:cubicBezTo>
                  <a:pt x="9482667" y="1288405"/>
                  <a:pt x="9378773" y="1392299"/>
                  <a:pt x="9250613" y="1392299"/>
                </a:cubicBezTo>
                <a:lnTo>
                  <a:pt x="232054" y="1392299"/>
                </a:lnTo>
                <a:cubicBezTo>
                  <a:pt x="103894" y="1392299"/>
                  <a:pt x="0" y="1288405"/>
                  <a:pt x="0" y="1160245"/>
                </a:cubicBezTo>
                <a:lnTo>
                  <a:pt x="0" y="232054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01316" tIns="201316" rIns="201316" bIns="201316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/>
              <a:t>The Davenport article was about analysis, not specifically data visualization, but…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F8FA0AE-57C6-4631-95CA-19E582360867}"/>
              </a:ext>
            </a:extLst>
          </p:cNvPr>
          <p:cNvSpPr/>
          <p:nvPr/>
        </p:nvSpPr>
        <p:spPr>
          <a:xfrm>
            <a:off x="1221658" y="3209197"/>
            <a:ext cx="9482667" cy="1236713"/>
          </a:xfrm>
          <a:custGeom>
            <a:avLst/>
            <a:gdLst>
              <a:gd name="connsiteX0" fmla="*/ 0 w 9482667"/>
              <a:gd name="connsiteY0" fmla="*/ 232054 h 1392299"/>
              <a:gd name="connsiteX1" fmla="*/ 232054 w 9482667"/>
              <a:gd name="connsiteY1" fmla="*/ 0 h 1392299"/>
              <a:gd name="connsiteX2" fmla="*/ 9250613 w 9482667"/>
              <a:gd name="connsiteY2" fmla="*/ 0 h 1392299"/>
              <a:gd name="connsiteX3" fmla="*/ 9482667 w 9482667"/>
              <a:gd name="connsiteY3" fmla="*/ 232054 h 1392299"/>
              <a:gd name="connsiteX4" fmla="*/ 9482667 w 9482667"/>
              <a:gd name="connsiteY4" fmla="*/ 1160245 h 1392299"/>
              <a:gd name="connsiteX5" fmla="*/ 9250613 w 9482667"/>
              <a:gd name="connsiteY5" fmla="*/ 1392299 h 1392299"/>
              <a:gd name="connsiteX6" fmla="*/ 232054 w 9482667"/>
              <a:gd name="connsiteY6" fmla="*/ 1392299 h 1392299"/>
              <a:gd name="connsiteX7" fmla="*/ 0 w 9482667"/>
              <a:gd name="connsiteY7" fmla="*/ 1160245 h 1392299"/>
              <a:gd name="connsiteX8" fmla="*/ 0 w 9482667"/>
              <a:gd name="connsiteY8" fmla="*/ 232054 h 13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2667" h="1392299">
                <a:moveTo>
                  <a:pt x="0" y="232054"/>
                </a:moveTo>
                <a:cubicBezTo>
                  <a:pt x="0" y="103894"/>
                  <a:pt x="103894" y="0"/>
                  <a:pt x="232054" y="0"/>
                </a:cubicBezTo>
                <a:lnTo>
                  <a:pt x="9250613" y="0"/>
                </a:lnTo>
                <a:cubicBezTo>
                  <a:pt x="9378773" y="0"/>
                  <a:pt x="9482667" y="103894"/>
                  <a:pt x="9482667" y="232054"/>
                </a:cubicBezTo>
                <a:lnTo>
                  <a:pt x="9482667" y="1160245"/>
                </a:lnTo>
                <a:cubicBezTo>
                  <a:pt x="9482667" y="1288405"/>
                  <a:pt x="9378773" y="1392299"/>
                  <a:pt x="9250613" y="1392299"/>
                </a:cubicBezTo>
                <a:lnTo>
                  <a:pt x="232054" y="1392299"/>
                </a:lnTo>
                <a:cubicBezTo>
                  <a:pt x="103894" y="1392299"/>
                  <a:pt x="0" y="1288405"/>
                  <a:pt x="0" y="1160245"/>
                </a:cubicBezTo>
                <a:lnTo>
                  <a:pt x="0" y="232054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16" tIns="201316" rIns="201316" bIns="201316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Why is it important to think of the story when creating a visualization?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0A0EED-48B2-495F-97D8-892AAEFCAEF3}"/>
              </a:ext>
            </a:extLst>
          </p:cNvPr>
          <p:cNvSpPr/>
          <p:nvPr/>
        </p:nvSpPr>
        <p:spPr>
          <a:xfrm>
            <a:off x="1273278" y="5051647"/>
            <a:ext cx="9482667" cy="1392299"/>
          </a:xfrm>
          <a:custGeom>
            <a:avLst/>
            <a:gdLst>
              <a:gd name="connsiteX0" fmla="*/ 0 w 9482667"/>
              <a:gd name="connsiteY0" fmla="*/ 232054 h 1392299"/>
              <a:gd name="connsiteX1" fmla="*/ 232054 w 9482667"/>
              <a:gd name="connsiteY1" fmla="*/ 0 h 1392299"/>
              <a:gd name="connsiteX2" fmla="*/ 9250613 w 9482667"/>
              <a:gd name="connsiteY2" fmla="*/ 0 h 1392299"/>
              <a:gd name="connsiteX3" fmla="*/ 9482667 w 9482667"/>
              <a:gd name="connsiteY3" fmla="*/ 232054 h 1392299"/>
              <a:gd name="connsiteX4" fmla="*/ 9482667 w 9482667"/>
              <a:gd name="connsiteY4" fmla="*/ 1160245 h 1392299"/>
              <a:gd name="connsiteX5" fmla="*/ 9250613 w 9482667"/>
              <a:gd name="connsiteY5" fmla="*/ 1392299 h 1392299"/>
              <a:gd name="connsiteX6" fmla="*/ 232054 w 9482667"/>
              <a:gd name="connsiteY6" fmla="*/ 1392299 h 1392299"/>
              <a:gd name="connsiteX7" fmla="*/ 0 w 9482667"/>
              <a:gd name="connsiteY7" fmla="*/ 1160245 h 1392299"/>
              <a:gd name="connsiteX8" fmla="*/ 0 w 9482667"/>
              <a:gd name="connsiteY8" fmla="*/ 232054 h 13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2667" h="1392299">
                <a:moveTo>
                  <a:pt x="0" y="232054"/>
                </a:moveTo>
                <a:cubicBezTo>
                  <a:pt x="0" y="103894"/>
                  <a:pt x="103894" y="0"/>
                  <a:pt x="232054" y="0"/>
                </a:cubicBezTo>
                <a:lnTo>
                  <a:pt x="9250613" y="0"/>
                </a:lnTo>
                <a:cubicBezTo>
                  <a:pt x="9378773" y="0"/>
                  <a:pt x="9482667" y="103894"/>
                  <a:pt x="9482667" y="232054"/>
                </a:cubicBezTo>
                <a:lnTo>
                  <a:pt x="9482667" y="1160245"/>
                </a:lnTo>
                <a:cubicBezTo>
                  <a:pt x="9482667" y="1288405"/>
                  <a:pt x="9378773" y="1392299"/>
                  <a:pt x="9250613" y="1392299"/>
                </a:cubicBezTo>
                <a:lnTo>
                  <a:pt x="232054" y="1392299"/>
                </a:lnTo>
                <a:cubicBezTo>
                  <a:pt x="103894" y="1392299"/>
                  <a:pt x="0" y="1288405"/>
                  <a:pt x="0" y="1160245"/>
                </a:cubicBezTo>
                <a:lnTo>
                  <a:pt x="0" y="232054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16" tIns="201316" rIns="201316" bIns="201316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/>
              <a:t>Talk about what the rules for storytelling mean for visualization? (see Davenport article or slide 4)</a:t>
            </a:r>
          </a:p>
        </p:txBody>
      </p:sp>
    </p:spTree>
    <p:extLst>
      <p:ext uri="{BB962C8B-B14F-4D97-AF65-F5344CB8AC3E}">
        <p14:creationId xmlns:p14="http://schemas.microsoft.com/office/powerpoint/2010/main" val="90921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056166-F391-4326-BE2F-A6DBEED9B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662497"/>
              </p:ext>
            </p:extLst>
          </p:nvPr>
        </p:nvGraphicFramePr>
        <p:xfrm>
          <a:off x="84667" y="14747"/>
          <a:ext cx="7053552" cy="88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6CCBED-1919-4AFE-89AF-3795B4C98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523885"/>
              </p:ext>
            </p:extLst>
          </p:nvPr>
        </p:nvGraphicFramePr>
        <p:xfrm>
          <a:off x="511451" y="1598544"/>
          <a:ext cx="2336799" cy="174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7" y="896992"/>
            <a:ext cx="9062668" cy="56946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4283" y="6581001"/>
            <a:ext cx="3331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http://en.wikipedia.org/wiki/Florence_Nightingale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1567" y="4413159"/>
            <a:ext cx="4191000" cy="224676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Causes of death in the 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Crimean war: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Blue</a:t>
            </a:r>
            <a:r>
              <a:rPr lang="en-US" sz="2400" b="1" dirty="0">
                <a:latin typeface="+mj-lt"/>
              </a:rPr>
              <a:t> – preventable diseases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+mj-lt"/>
              </a:rPr>
              <a:t>Red</a:t>
            </a:r>
            <a:r>
              <a:rPr lang="en-US" sz="2400" b="1" dirty="0">
                <a:latin typeface="+mj-lt"/>
              </a:rPr>
              <a:t> – wounds</a:t>
            </a:r>
          </a:p>
          <a:p>
            <a:pPr lvl="1"/>
            <a:r>
              <a:rPr lang="en-US" sz="2400" b="1" dirty="0">
                <a:latin typeface="+mj-lt"/>
              </a:rPr>
              <a:t>Black – other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1" y="3744293"/>
            <a:ext cx="20955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96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9BC2CD-F140-4CE0-849A-9F42D731D05A}"/>
              </a:ext>
            </a:extLst>
          </p:cNvPr>
          <p:cNvGraphicFramePr/>
          <p:nvPr/>
        </p:nvGraphicFramePr>
        <p:xfrm>
          <a:off x="301361" y="121550"/>
          <a:ext cx="10464800" cy="1315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F83F53-883B-4FEE-A7C1-D7D5D0200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503387"/>
              </p:ext>
            </p:extLst>
          </p:nvPr>
        </p:nvGraphicFramePr>
        <p:xfrm>
          <a:off x="609927" y="1764805"/>
          <a:ext cx="6239445" cy="437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From: Davenport, T. (2013). Telling a Story with Data. Deloitte University Press. </a:t>
            </a:r>
            <a:endParaRPr lang="en-US" sz="1400" dirty="0"/>
          </a:p>
        </p:txBody>
      </p:sp>
      <p:pic>
        <p:nvPicPr>
          <p:cNvPr id="1026" name="Picture 2" descr="https://farm7.staticflickr.com/6185/6071684609_d4e86cfbb7_b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r="19089"/>
          <a:stretch/>
        </p:blipFill>
        <p:spPr bwMode="auto">
          <a:xfrm>
            <a:off x="7311935" y="1764805"/>
            <a:ext cx="4506254" cy="401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8929480" y="464884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https://www.flickr.com/photos/jasonpratt/6071684609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359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0A38828-2FCE-4259-ABDE-AC2625C4915F}"/>
              </a:ext>
            </a:extLst>
          </p:cNvPr>
          <p:cNvGraphicFramePr/>
          <p:nvPr/>
        </p:nvGraphicFramePr>
        <p:xfrm>
          <a:off x="290691" y="160866"/>
          <a:ext cx="10546642" cy="110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94" y="1487956"/>
            <a:ext cx="8334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+mj-lt"/>
              </a:rPr>
              <a:t>My understanding of the [business] problem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+mj-lt"/>
              </a:rPr>
              <a:t>How will I measure the [business] impact?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+mj-lt"/>
              </a:rPr>
              <a:t>What’s the available data?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+mj-lt"/>
              </a:rPr>
              <a:t>The initial solution hypothesis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+mj-lt"/>
              </a:rPr>
              <a:t>The solution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>
                <a:latin typeface="+mj-lt"/>
              </a:rPr>
              <a:t>The [business] impact of the 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65502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From: Davenport, T. (2013). Telling a Story with Data. Deloitte University Press.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853716" y="5360841"/>
            <a:ext cx="9633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To some extent, these can all be part of the visualization.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0935" y="1757462"/>
            <a:ext cx="3480620" cy="283464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But avoid communicating: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Technical 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Step-by-step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Complex statistics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29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0F38A1-64C6-4B3A-B1C2-9E042AF28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312492"/>
              </p:ext>
            </p:extLst>
          </p:nvPr>
        </p:nvGraphicFramePr>
        <p:xfrm>
          <a:off x="84667" y="1"/>
          <a:ext cx="6011333" cy="89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2474" y="1112803"/>
            <a:ext cx="2336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What is the problem?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How is impact measured?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What is the data?</a:t>
            </a:r>
          </a:p>
          <a:p>
            <a:endParaRPr lang="en-US" sz="2800" dirty="0"/>
          </a:p>
          <a:p>
            <a:r>
              <a:rPr lang="en-US" sz="2800" dirty="0">
                <a:latin typeface="+mj-lt"/>
              </a:rPr>
              <a:t>What solution (conclusion) is implied?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7" y="896992"/>
            <a:ext cx="9062668" cy="56946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4283" y="6581001"/>
            <a:ext cx="3331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http://en.wikipedia.org/wiki/Florence_Nightingale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1567" y="4413159"/>
            <a:ext cx="4191000" cy="224676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Causes of death in the 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Crimean war: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Blue</a:t>
            </a:r>
            <a:r>
              <a:rPr lang="en-US" sz="2400" b="1" dirty="0">
                <a:latin typeface="+mj-lt"/>
              </a:rPr>
              <a:t> – preventable diseases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+mj-lt"/>
              </a:rPr>
              <a:t>Red</a:t>
            </a:r>
            <a:r>
              <a:rPr lang="en-US" sz="2400" b="1" dirty="0">
                <a:latin typeface="+mj-lt"/>
              </a:rPr>
              <a:t> – wounds</a:t>
            </a:r>
          </a:p>
          <a:p>
            <a:pPr lvl="1"/>
            <a:r>
              <a:rPr lang="en-US" sz="2400" b="1" dirty="0">
                <a:latin typeface="+mj-lt"/>
              </a:rPr>
              <a:t>Black – other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782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2DA7C3-B8B9-4A04-AFAE-AA4E6D13C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20582"/>
              </p:ext>
            </p:extLst>
          </p:nvPr>
        </p:nvGraphicFramePr>
        <p:xfrm>
          <a:off x="84667" y="1"/>
          <a:ext cx="5777817" cy="89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2474" y="1504689"/>
            <a:ext cx="42936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What is the problem?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How is impact measured?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What is the data?</a:t>
            </a:r>
          </a:p>
          <a:p>
            <a:endParaRPr lang="en-US" sz="2800" dirty="0"/>
          </a:p>
          <a:p>
            <a:r>
              <a:rPr lang="en-US" sz="2800" dirty="0">
                <a:latin typeface="+mj-lt"/>
              </a:rPr>
              <a:t>What solution (conclusion) is implied?</a:t>
            </a:r>
          </a:p>
        </p:txBody>
      </p:sp>
      <p:pic>
        <p:nvPicPr>
          <p:cNvPr id="5" name="Picture 2" descr="oster-feature-vaccinations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3" y="896993"/>
            <a:ext cx="6212021" cy="56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17067" y="6550223"/>
            <a:ext cx="68575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http://fivethirtyeight.com/features/why-states-should-aim-for-100-percent-vaccination/</a:t>
            </a:r>
          </a:p>
        </p:txBody>
      </p:sp>
    </p:spTree>
    <p:extLst>
      <p:ext uri="{BB962C8B-B14F-4D97-AF65-F5344CB8AC3E}">
        <p14:creationId xmlns:p14="http://schemas.microsoft.com/office/powerpoint/2010/main" val="354125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A6A0A5-0B55-4FDC-B763-FE05695F8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395436"/>
              </p:ext>
            </p:extLst>
          </p:nvPr>
        </p:nvGraphicFramePr>
        <p:xfrm>
          <a:off x="84667" y="1"/>
          <a:ext cx="5733572" cy="89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2474" y="1504689"/>
            <a:ext cx="42936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What is the problem?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How is impact measured?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What is the data?</a:t>
            </a:r>
          </a:p>
          <a:p>
            <a:endParaRPr lang="en-US" sz="2800" dirty="0"/>
          </a:p>
          <a:p>
            <a:r>
              <a:rPr lang="en-US" sz="2800" dirty="0">
                <a:latin typeface="+mj-lt"/>
              </a:rPr>
              <a:t>What solution (conclusion) is implied?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7" y="896993"/>
            <a:ext cx="7146551" cy="5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43A3AC-2952-4D42-9DC5-AB1545C7D47B}"/>
              </a:ext>
            </a:extLst>
          </p:cNvPr>
          <p:cNvGraphicFramePr/>
          <p:nvPr/>
        </p:nvGraphicFramePr>
        <p:xfrm>
          <a:off x="186267" y="211667"/>
          <a:ext cx="5706533" cy="89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4074" y="1716355"/>
            <a:ext cx="42936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What is the problem?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How is impact measured?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What is the data?</a:t>
            </a:r>
          </a:p>
          <a:p>
            <a:endParaRPr lang="en-US" sz="2800" dirty="0"/>
          </a:p>
          <a:p>
            <a:r>
              <a:rPr lang="en-US" sz="2800" dirty="0">
                <a:latin typeface="+mj-lt"/>
              </a:rPr>
              <a:t>What solution (conclusion) is implied?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7067" y="6550223"/>
            <a:ext cx="68575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http://fivethirtyeight.com/datalab/most-of-the-u-s-saw-little-recovery-in-2013/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97816"/>
            <a:ext cx="58102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469</Words>
  <Application>Microsoft Office PowerPoint</Application>
  <PresentationFormat>Widescreen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Frutiger LT 75 Black</vt:lpstr>
      <vt:lpstr>Frutiger LT Std 45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Schuff</dc:creator>
  <cp:lastModifiedBy>Amy A. Lavin</cp:lastModifiedBy>
  <cp:revision>179</cp:revision>
  <dcterms:created xsi:type="dcterms:W3CDTF">2014-08-25T14:14:01Z</dcterms:created>
  <dcterms:modified xsi:type="dcterms:W3CDTF">2020-05-15T20:13:38Z</dcterms:modified>
</cp:coreProperties>
</file>