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68930" autoAdjust="0"/>
  </p:normalViewPr>
  <p:slideViewPr>
    <p:cSldViewPr snapToGrid="0">
      <p:cViewPr varScale="1">
        <p:scale>
          <a:sx n="59" d="100"/>
          <a:sy n="59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2012 Presidential</a:t>
            </a:r>
            <a:r>
              <a:rPr lang="en-US" baseline="0" dirty="0"/>
              <a:t> Run</a:t>
            </a:r>
            <a:br>
              <a:rPr lang="en-US" baseline="0" dirty="0"/>
            </a:br>
            <a:r>
              <a:rPr lang="en-US" sz="1400" baseline="0" dirty="0"/>
              <a:t>GOP CANDIDATES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Huckabee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346690D-793B-4D2E-92B2-5CB26DD1683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905-4671-81DA-B03FD16E08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05-4671-81DA-B03FD16E08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36811BE-EE5F-4C17-B0A4-21648B73A9D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905-4671-81DA-B03FD16E08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05-4671-81DA-B03FD16E08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Romney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938F495-B9EC-46E1-85A7-CC1AB207F26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905-4671-81DA-B03FD16E08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05-4671-81DA-B03FD16E0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8222992"/>
        <c:axId val="468219856"/>
      </c:barChart>
      <c:catAx>
        <c:axId val="468222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8219856"/>
        <c:crosses val="autoZero"/>
        <c:auto val="1"/>
        <c:lblAlgn val="ctr"/>
        <c:lblOffset val="100"/>
        <c:noMultiLvlLbl val="0"/>
      </c:catAx>
      <c:valAx>
        <c:axId val="468219856"/>
        <c:scaling>
          <c:orientation val="minMax"/>
          <c:max val="1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6822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2012 Presidential</a:t>
            </a:r>
            <a:r>
              <a:rPr lang="en-US" baseline="0" dirty="0"/>
              <a:t> Run</a:t>
            </a:r>
            <a:br>
              <a:rPr lang="en-US" baseline="0" dirty="0"/>
            </a:br>
            <a:r>
              <a:rPr lang="en-US" sz="1400" baseline="0" dirty="0"/>
              <a:t>GOP CANDIDATES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Huckabee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346690D-793B-4D2E-92B2-5CB26DD1683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036-4D34-95F6-9F855227B6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36-4D34-95F6-9F855227B6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36811BE-EE5F-4C17-B0A4-21648B73A9D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036-4D34-95F6-9F855227B6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36-4D34-95F6-9F855227B6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Romney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938F495-B9EC-46E1-85A7-CC1AB207F26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036-4D34-95F6-9F855227B6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36-4D34-95F6-9F855227B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8219072"/>
        <c:axId val="468222600"/>
      </c:barChart>
      <c:catAx>
        <c:axId val="468219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8222600"/>
        <c:crosses val="autoZero"/>
        <c:auto val="1"/>
        <c:lblAlgn val="ctr"/>
        <c:lblOffset val="100"/>
        <c:noMultiLvlLbl val="0"/>
      </c:catAx>
      <c:valAx>
        <c:axId val="468222600"/>
        <c:scaling>
          <c:orientation val="minMax"/>
          <c:max val="1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6821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2012 Presidential</a:t>
            </a:r>
            <a:r>
              <a:rPr lang="en-US" baseline="0" dirty="0"/>
              <a:t> Run</a:t>
            </a:r>
            <a:br>
              <a:rPr lang="en-US" baseline="0" dirty="0"/>
            </a:br>
            <a:r>
              <a:rPr lang="en-US" sz="1400" baseline="0" dirty="0"/>
              <a:t>GOP CANDIDATES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Huckabee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346690D-793B-4D2E-92B2-5CB26DD1683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325-4AF1-8821-87B9A5EA0E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25-4AF1-8821-87B9A5EA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36811BE-EE5F-4C17-B0A4-21648B73A9D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325-4AF1-8821-87B9A5EA0E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25-4AF1-8821-87B9A5EA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Romney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938F495-B9EC-46E1-85A7-CC1AB207F26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325-4AF1-8821-87B9A5EA0E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25-4AF1-8821-87B9A5EA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8221424"/>
        <c:axId val="320393888"/>
      </c:barChart>
      <c:catAx>
        <c:axId val="468221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0393888"/>
        <c:crosses val="autoZero"/>
        <c:auto val="1"/>
        <c:lblAlgn val="ctr"/>
        <c:lblOffset val="100"/>
        <c:noMultiLvlLbl val="0"/>
      </c:catAx>
      <c:valAx>
        <c:axId val="320393888"/>
        <c:scaling>
          <c:orientation val="minMax"/>
          <c:max val="75"/>
          <c:min val="5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6822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03A4-49B1-4ABF-8C06-38CD9A4050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D05A3CD-D12C-4388-9875-DAC033350360}">
      <dgm:prSet/>
      <dgm:spPr/>
      <dgm:t>
        <a:bodyPr/>
        <a:lstStyle/>
        <a:p>
          <a:r>
            <a:rPr lang="en-US"/>
            <a:t>Discuss</a:t>
          </a:r>
        </a:p>
      </dgm:t>
    </dgm:pt>
    <dgm:pt modelId="{45D2FBAD-13C5-46FC-B74E-AA517FA62F31}" type="parTrans" cxnId="{039FBF17-0B1B-47B6-832A-68C8D62A97F7}">
      <dgm:prSet/>
      <dgm:spPr/>
      <dgm:t>
        <a:bodyPr/>
        <a:lstStyle/>
        <a:p>
          <a:endParaRPr lang="en-US"/>
        </a:p>
      </dgm:t>
    </dgm:pt>
    <dgm:pt modelId="{8D2C47E9-2D7F-47F1-B111-1376726B815F}" type="sibTrans" cxnId="{039FBF17-0B1B-47B6-832A-68C8D62A97F7}">
      <dgm:prSet/>
      <dgm:spPr/>
      <dgm:t>
        <a:bodyPr/>
        <a:lstStyle/>
        <a:p>
          <a:endParaRPr lang="en-US"/>
        </a:p>
      </dgm:t>
    </dgm:pt>
    <dgm:pt modelId="{8A202EAC-BA5A-47F5-A427-5972ECF556A6}" type="pres">
      <dgm:prSet presAssocID="{ACAB03A4-49B1-4ABF-8C06-38CD9A40504A}" presName="linear" presStyleCnt="0">
        <dgm:presLayoutVars>
          <dgm:animLvl val="lvl"/>
          <dgm:resizeHandles val="exact"/>
        </dgm:presLayoutVars>
      </dgm:prSet>
      <dgm:spPr/>
    </dgm:pt>
    <dgm:pt modelId="{7E9CDD72-AB20-4030-A0E6-26C7ED7D0C2A}" type="pres">
      <dgm:prSet presAssocID="{CD05A3CD-D12C-4388-9875-DAC033350360}" presName="parentText" presStyleLbl="node1" presStyleIdx="0" presStyleCnt="1" custLinFactNeighborY="-2311">
        <dgm:presLayoutVars>
          <dgm:chMax val="0"/>
          <dgm:bulletEnabled val="1"/>
        </dgm:presLayoutVars>
      </dgm:prSet>
      <dgm:spPr/>
    </dgm:pt>
  </dgm:ptLst>
  <dgm:cxnLst>
    <dgm:cxn modelId="{039FBF17-0B1B-47B6-832A-68C8D62A97F7}" srcId="{ACAB03A4-49B1-4ABF-8C06-38CD9A40504A}" destId="{CD05A3CD-D12C-4388-9875-DAC033350360}" srcOrd="0" destOrd="0" parTransId="{45D2FBAD-13C5-46FC-B74E-AA517FA62F31}" sibTransId="{8D2C47E9-2D7F-47F1-B111-1376726B815F}"/>
    <dgm:cxn modelId="{C3D8E9B6-8426-4A34-9FEA-A18AF34FD97A}" type="presOf" srcId="{CD05A3CD-D12C-4388-9875-DAC033350360}" destId="{7E9CDD72-AB20-4030-A0E6-26C7ED7D0C2A}" srcOrd="0" destOrd="0" presId="urn:microsoft.com/office/officeart/2005/8/layout/vList2"/>
    <dgm:cxn modelId="{FDA403EE-C5D8-4103-A3EC-B0BD85588DD2}" type="presOf" srcId="{ACAB03A4-49B1-4ABF-8C06-38CD9A40504A}" destId="{8A202EAC-BA5A-47F5-A427-5972ECF556A6}" srcOrd="0" destOrd="0" presId="urn:microsoft.com/office/officeart/2005/8/layout/vList2"/>
    <dgm:cxn modelId="{DCEA8752-9289-4F95-B899-522905F7DB89}" type="presParOf" srcId="{8A202EAC-BA5A-47F5-A427-5972ECF556A6}" destId="{7E9CDD72-AB20-4030-A0E6-26C7ED7D0C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999493-6894-4D1C-8087-E8629B2846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106026-15F2-4FE9-86F4-711212A7D3F3}">
      <dgm:prSet/>
      <dgm:spPr/>
      <dgm:t>
        <a:bodyPr/>
        <a:lstStyle/>
        <a:p>
          <a:r>
            <a:rPr lang="en-US"/>
            <a:t>Design Tips for Infographics: Visualizing Area</a:t>
          </a:r>
        </a:p>
      </dgm:t>
    </dgm:pt>
    <dgm:pt modelId="{0AAF24C9-9E41-4266-8AA6-9367BFE65B25}" type="parTrans" cxnId="{99B52B63-B148-47CB-98C5-1FA26A00514A}">
      <dgm:prSet/>
      <dgm:spPr/>
      <dgm:t>
        <a:bodyPr/>
        <a:lstStyle/>
        <a:p>
          <a:endParaRPr lang="en-US"/>
        </a:p>
      </dgm:t>
    </dgm:pt>
    <dgm:pt modelId="{47CC15CE-29EE-4520-B6BF-5FCD389D5765}" type="sibTrans" cxnId="{99B52B63-B148-47CB-98C5-1FA26A00514A}">
      <dgm:prSet/>
      <dgm:spPr/>
      <dgm:t>
        <a:bodyPr/>
        <a:lstStyle/>
        <a:p>
          <a:endParaRPr lang="en-US"/>
        </a:p>
      </dgm:t>
    </dgm:pt>
    <dgm:pt modelId="{5613E525-5666-4121-97B6-42834782923A}" type="pres">
      <dgm:prSet presAssocID="{EA999493-6894-4D1C-8087-E8629B284657}" presName="linear" presStyleCnt="0">
        <dgm:presLayoutVars>
          <dgm:animLvl val="lvl"/>
          <dgm:resizeHandles val="exact"/>
        </dgm:presLayoutVars>
      </dgm:prSet>
      <dgm:spPr/>
    </dgm:pt>
    <dgm:pt modelId="{7761D1C3-2F2F-474E-A8B2-B551270705F7}" type="pres">
      <dgm:prSet presAssocID="{AC106026-15F2-4FE9-86F4-711212A7D3F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AFB0317-52E7-4C36-AA8E-183F8D7F4817}" type="presOf" srcId="{EA999493-6894-4D1C-8087-E8629B284657}" destId="{5613E525-5666-4121-97B6-42834782923A}" srcOrd="0" destOrd="0" presId="urn:microsoft.com/office/officeart/2005/8/layout/vList2"/>
    <dgm:cxn modelId="{799CAD5E-58B5-4629-BBB1-C73DD02BD5C5}" type="presOf" srcId="{AC106026-15F2-4FE9-86F4-711212A7D3F3}" destId="{7761D1C3-2F2F-474E-A8B2-B551270705F7}" srcOrd="0" destOrd="0" presId="urn:microsoft.com/office/officeart/2005/8/layout/vList2"/>
    <dgm:cxn modelId="{99B52B63-B148-47CB-98C5-1FA26A00514A}" srcId="{EA999493-6894-4D1C-8087-E8629B284657}" destId="{AC106026-15F2-4FE9-86F4-711212A7D3F3}" srcOrd="0" destOrd="0" parTransId="{0AAF24C9-9E41-4266-8AA6-9367BFE65B25}" sibTransId="{47CC15CE-29EE-4520-B6BF-5FCD389D5765}"/>
    <dgm:cxn modelId="{39437C59-7B42-40E7-BDC0-92EED87194FF}" type="presParOf" srcId="{5613E525-5666-4121-97B6-42834782923A}" destId="{7761D1C3-2F2F-474E-A8B2-B551270705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191817-9967-4167-9818-8437946AE1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37AB23-DCC6-4AB7-8328-629740A011F9}">
      <dgm:prSet/>
      <dgm:spPr/>
      <dgm:t>
        <a:bodyPr/>
        <a:lstStyle/>
        <a:p>
          <a:r>
            <a:rPr lang="en-US" dirty="0"/>
            <a:t>Other Design Tips for Infographics from Krum </a:t>
          </a:r>
        </a:p>
      </dgm:t>
    </dgm:pt>
    <dgm:pt modelId="{9F6CA803-AF80-423B-92DC-9368CE6E9C11}" type="parTrans" cxnId="{1FEB61B4-793C-41E2-8EBB-C375B1FF3DFA}">
      <dgm:prSet/>
      <dgm:spPr/>
      <dgm:t>
        <a:bodyPr/>
        <a:lstStyle/>
        <a:p>
          <a:endParaRPr lang="en-US"/>
        </a:p>
      </dgm:t>
    </dgm:pt>
    <dgm:pt modelId="{5FCEEE9B-D31F-4C53-942D-96E5DC733B65}" type="sibTrans" cxnId="{1FEB61B4-793C-41E2-8EBB-C375B1FF3DFA}">
      <dgm:prSet/>
      <dgm:spPr/>
      <dgm:t>
        <a:bodyPr/>
        <a:lstStyle/>
        <a:p>
          <a:endParaRPr lang="en-US"/>
        </a:p>
      </dgm:t>
    </dgm:pt>
    <dgm:pt modelId="{156DE83C-6793-4800-9010-6FBB2DA01C04}" type="pres">
      <dgm:prSet presAssocID="{BA191817-9967-4167-9818-8437946AE172}" presName="linear" presStyleCnt="0">
        <dgm:presLayoutVars>
          <dgm:animLvl val="lvl"/>
          <dgm:resizeHandles val="exact"/>
        </dgm:presLayoutVars>
      </dgm:prSet>
      <dgm:spPr/>
    </dgm:pt>
    <dgm:pt modelId="{CF92D559-28CB-4B95-BB37-B1944B9FAB57}" type="pres">
      <dgm:prSet presAssocID="{E737AB23-DCC6-4AB7-8328-629740A011F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DFD6D33-25BD-4C85-B99A-DEEEB4A8C1EB}" type="presOf" srcId="{E737AB23-DCC6-4AB7-8328-629740A011F9}" destId="{CF92D559-28CB-4B95-BB37-B1944B9FAB57}" srcOrd="0" destOrd="0" presId="urn:microsoft.com/office/officeart/2005/8/layout/vList2"/>
    <dgm:cxn modelId="{58769FA6-4A47-4C19-9D2C-55D6AC958B15}" type="presOf" srcId="{BA191817-9967-4167-9818-8437946AE172}" destId="{156DE83C-6793-4800-9010-6FBB2DA01C04}" srcOrd="0" destOrd="0" presId="urn:microsoft.com/office/officeart/2005/8/layout/vList2"/>
    <dgm:cxn modelId="{1FEB61B4-793C-41E2-8EBB-C375B1FF3DFA}" srcId="{BA191817-9967-4167-9818-8437946AE172}" destId="{E737AB23-DCC6-4AB7-8328-629740A011F9}" srcOrd="0" destOrd="0" parTransId="{9F6CA803-AF80-423B-92DC-9368CE6E9C11}" sibTransId="{5FCEEE9B-D31F-4C53-942D-96E5DC733B65}"/>
    <dgm:cxn modelId="{3F7655EE-B2E7-4343-864F-C72087B78B80}" type="presParOf" srcId="{156DE83C-6793-4800-9010-6FBB2DA01C04}" destId="{CF92D559-28CB-4B95-BB37-B1944B9FA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4C5BDD2-A1E4-4050-8DC8-7ADC19A16B8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9894EFE2-69EE-4669-96BE-0D3E2D30848B}">
      <dgm:prSet/>
      <dgm:spPr/>
      <dgm:t>
        <a:bodyPr/>
        <a:lstStyle/>
        <a:p>
          <a:r>
            <a:rPr lang="en-US"/>
            <a:t>5-second rule</a:t>
          </a:r>
        </a:p>
      </dgm:t>
    </dgm:pt>
    <dgm:pt modelId="{71B705BD-D0DB-4FED-AC8C-D38A120FE612}" type="parTrans" cxnId="{637C5B9F-7230-49DD-BDBF-C370A92B4B1C}">
      <dgm:prSet/>
      <dgm:spPr/>
      <dgm:t>
        <a:bodyPr/>
        <a:lstStyle/>
        <a:p>
          <a:endParaRPr lang="en-US"/>
        </a:p>
      </dgm:t>
    </dgm:pt>
    <dgm:pt modelId="{A50FED8D-47D7-4DD1-9B7A-6978200E57B8}" type="sibTrans" cxnId="{637C5B9F-7230-49DD-BDBF-C370A92B4B1C}">
      <dgm:prSet/>
      <dgm:spPr/>
      <dgm:t>
        <a:bodyPr/>
        <a:lstStyle/>
        <a:p>
          <a:endParaRPr lang="en-US"/>
        </a:p>
      </dgm:t>
    </dgm:pt>
    <dgm:pt modelId="{C8BEB28C-4D2E-48D2-8643-3A112662849E}">
      <dgm:prSet/>
      <dgm:spPr/>
      <dgm:t>
        <a:bodyPr/>
        <a:lstStyle/>
        <a:p>
          <a:r>
            <a:rPr lang="en-US"/>
            <a:t>Tell one story really well</a:t>
          </a:r>
        </a:p>
      </dgm:t>
    </dgm:pt>
    <dgm:pt modelId="{4FF454E9-947E-4E95-9B0F-D761963E033B}" type="parTrans" cxnId="{71A6C27D-4536-448C-9B16-DBEFF31B3C20}">
      <dgm:prSet/>
      <dgm:spPr/>
      <dgm:t>
        <a:bodyPr/>
        <a:lstStyle/>
        <a:p>
          <a:endParaRPr lang="en-US"/>
        </a:p>
      </dgm:t>
    </dgm:pt>
    <dgm:pt modelId="{072DADA0-F241-4D4D-98B2-3D57BB0C52FA}" type="sibTrans" cxnId="{71A6C27D-4536-448C-9B16-DBEFF31B3C20}">
      <dgm:prSet/>
      <dgm:spPr/>
      <dgm:t>
        <a:bodyPr/>
        <a:lstStyle/>
        <a:p>
          <a:endParaRPr lang="en-US"/>
        </a:p>
      </dgm:t>
    </dgm:pt>
    <dgm:pt modelId="{E47FAA50-8256-4C4C-BE35-C90EEF372519}">
      <dgm:prSet/>
      <dgm:spPr/>
      <dgm:t>
        <a:bodyPr/>
        <a:lstStyle/>
        <a:p>
          <a:r>
            <a:rPr lang="en-US"/>
            <a:t>Minimize text – visualize when possible</a:t>
          </a:r>
        </a:p>
      </dgm:t>
    </dgm:pt>
    <dgm:pt modelId="{4F4ADD11-C75D-49E6-A7C4-9B0E35653573}" type="parTrans" cxnId="{36F70503-3C0C-4177-BA3D-C3A0B3AC929F}">
      <dgm:prSet/>
      <dgm:spPr/>
      <dgm:t>
        <a:bodyPr/>
        <a:lstStyle/>
        <a:p>
          <a:endParaRPr lang="en-US"/>
        </a:p>
      </dgm:t>
    </dgm:pt>
    <dgm:pt modelId="{7D79B837-12C1-4475-8E0E-CC7870B12A4C}" type="sibTrans" cxnId="{36F70503-3C0C-4177-BA3D-C3A0B3AC929F}">
      <dgm:prSet/>
      <dgm:spPr/>
      <dgm:t>
        <a:bodyPr/>
        <a:lstStyle/>
        <a:p>
          <a:endParaRPr lang="en-US"/>
        </a:p>
      </dgm:t>
    </dgm:pt>
    <dgm:pt modelId="{96E73431-379E-47D9-AE06-A056BD8FE192}">
      <dgm:prSet/>
      <dgm:spPr/>
      <dgm:t>
        <a:bodyPr/>
        <a:lstStyle/>
        <a:p>
          <a:r>
            <a:rPr lang="en-US" dirty="0"/>
            <a:t>Eliminate legends when possible</a:t>
          </a:r>
        </a:p>
      </dgm:t>
    </dgm:pt>
    <dgm:pt modelId="{B2D8DDD7-DC93-47B7-82B8-63F6D3F0DDC9}" type="parTrans" cxnId="{05E7F323-5C18-4D4D-B865-81ABBF2AD5D3}">
      <dgm:prSet/>
      <dgm:spPr/>
      <dgm:t>
        <a:bodyPr/>
        <a:lstStyle/>
        <a:p>
          <a:endParaRPr lang="en-US"/>
        </a:p>
      </dgm:t>
    </dgm:pt>
    <dgm:pt modelId="{BD7A9888-2B66-45FB-9D6F-C302B0BC0853}" type="sibTrans" cxnId="{05E7F323-5C18-4D4D-B865-81ABBF2AD5D3}">
      <dgm:prSet/>
      <dgm:spPr/>
      <dgm:t>
        <a:bodyPr/>
        <a:lstStyle/>
        <a:p>
          <a:endParaRPr lang="en-US"/>
        </a:p>
      </dgm:t>
    </dgm:pt>
    <dgm:pt modelId="{2489C3C4-8858-48FB-89F8-1B82D0CDD423}">
      <dgm:prSet/>
      <dgm:spPr/>
      <dgm:t>
        <a:bodyPr/>
        <a:lstStyle/>
        <a:p>
          <a:r>
            <a:rPr lang="en-US"/>
            <a:t>Be data transparent (cite your sources)</a:t>
          </a:r>
        </a:p>
      </dgm:t>
    </dgm:pt>
    <dgm:pt modelId="{CF304089-BA8B-4A8C-9B99-E6F6E821FEC9}" type="parTrans" cxnId="{A14EF11D-2EC1-4A24-8EE3-851A847FDC71}">
      <dgm:prSet/>
      <dgm:spPr/>
      <dgm:t>
        <a:bodyPr/>
        <a:lstStyle/>
        <a:p>
          <a:endParaRPr lang="en-US"/>
        </a:p>
      </dgm:t>
    </dgm:pt>
    <dgm:pt modelId="{A42CA0E5-969A-4A9D-9B07-46C6397DD9EB}" type="sibTrans" cxnId="{A14EF11D-2EC1-4A24-8EE3-851A847FDC71}">
      <dgm:prSet/>
      <dgm:spPr/>
      <dgm:t>
        <a:bodyPr/>
        <a:lstStyle/>
        <a:p>
          <a:endParaRPr lang="en-US"/>
        </a:p>
      </dgm:t>
    </dgm:pt>
    <dgm:pt modelId="{72817739-6609-4EF7-8E61-4785F03847D8}" type="pres">
      <dgm:prSet presAssocID="{74C5BDD2-A1E4-4050-8DC8-7ADC19A16B8D}" presName="linear" presStyleCnt="0">
        <dgm:presLayoutVars>
          <dgm:animLvl val="lvl"/>
          <dgm:resizeHandles val="exact"/>
        </dgm:presLayoutVars>
      </dgm:prSet>
      <dgm:spPr/>
    </dgm:pt>
    <dgm:pt modelId="{7884131A-9414-40CF-983E-DAE136FACBF4}" type="pres">
      <dgm:prSet presAssocID="{9894EFE2-69EE-4669-96BE-0D3E2D30848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AC67031-4D1C-4F67-AC28-5CCFCF752774}" type="pres">
      <dgm:prSet presAssocID="{A50FED8D-47D7-4DD1-9B7A-6978200E57B8}" presName="spacer" presStyleCnt="0"/>
      <dgm:spPr/>
    </dgm:pt>
    <dgm:pt modelId="{083F5BA6-AC09-4509-87F7-878295711A81}" type="pres">
      <dgm:prSet presAssocID="{C8BEB28C-4D2E-48D2-8643-3A112662849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9243A0F-2E57-4623-BEC6-F5A34E8F0DB6}" type="pres">
      <dgm:prSet presAssocID="{072DADA0-F241-4D4D-98B2-3D57BB0C52FA}" presName="spacer" presStyleCnt="0"/>
      <dgm:spPr/>
    </dgm:pt>
    <dgm:pt modelId="{47E6D400-A7D8-4065-867E-55707C2EE96F}" type="pres">
      <dgm:prSet presAssocID="{E47FAA50-8256-4C4C-BE35-C90EEF37251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CDB5F08-EC84-4A45-B49C-A0A7F33413EE}" type="pres">
      <dgm:prSet presAssocID="{7D79B837-12C1-4475-8E0E-CC7870B12A4C}" presName="spacer" presStyleCnt="0"/>
      <dgm:spPr/>
    </dgm:pt>
    <dgm:pt modelId="{A632114C-569C-4798-BD3B-C16CD7485906}" type="pres">
      <dgm:prSet presAssocID="{96E73431-379E-47D9-AE06-A056BD8FE19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0A953D2-5306-4782-BE46-77257FEE45A8}" type="pres">
      <dgm:prSet presAssocID="{BD7A9888-2B66-45FB-9D6F-C302B0BC0853}" presName="spacer" presStyleCnt="0"/>
      <dgm:spPr/>
    </dgm:pt>
    <dgm:pt modelId="{8B721064-61A4-40BF-9F97-0B7244BFB43A}" type="pres">
      <dgm:prSet presAssocID="{2489C3C4-8858-48FB-89F8-1B82D0CDD42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6F70503-3C0C-4177-BA3D-C3A0B3AC929F}" srcId="{74C5BDD2-A1E4-4050-8DC8-7ADC19A16B8D}" destId="{E47FAA50-8256-4C4C-BE35-C90EEF372519}" srcOrd="2" destOrd="0" parTransId="{4F4ADD11-C75D-49E6-A7C4-9B0E35653573}" sibTransId="{7D79B837-12C1-4475-8E0E-CC7870B12A4C}"/>
    <dgm:cxn modelId="{14518611-E6DE-42EB-8CF2-1A1AFD0005B4}" type="presOf" srcId="{96E73431-379E-47D9-AE06-A056BD8FE192}" destId="{A632114C-569C-4798-BD3B-C16CD7485906}" srcOrd="0" destOrd="0" presId="urn:microsoft.com/office/officeart/2005/8/layout/vList2"/>
    <dgm:cxn modelId="{A14EF11D-2EC1-4A24-8EE3-851A847FDC71}" srcId="{74C5BDD2-A1E4-4050-8DC8-7ADC19A16B8D}" destId="{2489C3C4-8858-48FB-89F8-1B82D0CDD423}" srcOrd="4" destOrd="0" parTransId="{CF304089-BA8B-4A8C-9B99-E6F6E821FEC9}" sibTransId="{A42CA0E5-969A-4A9D-9B07-46C6397DD9EB}"/>
    <dgm:cxn modelId="{05E7F323-5C18-4D4D-B865-81ABBF2AD5D3}" srcId="{74C5BDD2-A1E4-4050-8DC8-7ADC19A16B8D}" destId="{96E73431-379E-47D9-AE06-A056BD8FE192}" srcOrd="3" destOrd="0" parTransId="{B2D8DDD7-DC93-47B7-82B8-63F6D3F0DDC9}" sibTransId="{BD7A9888-2B66-45FB-9D6F-C302B0BC0853}"/>
    <dgm:cxn modelId="{E9D3965E-1C19-4E07-ACC1-26C42E47A0C4}" type="presOf" srcId="{E47FAA50-8256-4C4C-BE35-C90EEF372519}" destId="{47E6D400-A7D8-4065-867E-55707C2EE96F}" srcOrd="0" destOrd="0" presId="urn:microsoft.com/office/officeart/2005/8/layout/vList2"/>
    <dgm:cxn modelId="{82207D77-F6E5-4D8B-ADCF-B166CD456E5C}" type="presOf" srcId="{74C5BDD2-A1E4-4050-8DC8-7ADC19A16B8D}" destId="{72817739-6609-4EF7-8E61-4785F03847D8}" srcOrd="0" destOrd="0" presId="urn:microsoft.com/office/officeart/2005/8/layout/vList2"/>
    <dgm:cxn modelId="{71A6C27D-4536-448C-9B16-DBEFF31B3C20}" srcId="{74C5BDD2-A1E4-4050-8DC8-7ADC19A16B8D}" destId="{C8BEB28C-4D2E-48D2-8643-3A112662849E}" srcOrd="1" destOrd="0" parTransId="{4FF454E9-947E-4E95-9B0F-D761963E033B}" sibTransId="{072DADA0-F241-4D4D-98B2-3D57BB0C52FA}"/>
    <dgm:cxn modelId="{22E3F88A-98E8-49D7-9727-A6E21947F6F3}" type="presOf" srcId="{9894EFE2-69EE-4669-96BE-0D3E2D30848B}" destId="{7884131A-9414-40CF-983E-DAE136FACBF4}" srcOrd="0" destOrd="0" presId="urn:microsoft.com/office/officeart/2005/8/layout/vList2"/>
    <dgm:cxn modelId="{637C5B9F-7230-49DD-BDBF-C370A92B4B1C}" srcId="{74C5BDD2-A1E4-4050-8DC8-7ADC19A16B8D}" destId="{9894EFE2-69EE-4669-96BE-0D3E2D30848B}" srcOrd="0" destOrd="0" parTransId="{71B705BD-D0DB-4FED-AC8C-D38A120FE612}" sibTransId="{A50FED8D-47D7-4DD1-9B7A-6978200E57B8}"/>
    <dgm:cxn modelId="{6CF436B2-A324-4C21-86FA-0C0E826D6FBF}" type="presOf" srcId="{2489C3C4-8858-48FB-89F8-1B82D0CDD423}" destId="{8B721064-61A4-40BF-9F97-0B7244BFB43A}" srcOrd="0" destOrd="0" presId="urn:microsoft.com/office/officeart/2005/8/layout/vList2"/>
    <dgm:cxn modelId="{FC2A84DF-7E8F-4A15-9ACB-51D453B839C3}" type="presOf" srcId="{C8BEB28C-4D2E-48D2-8643-3A112662849E}" destId="{083F5BA6-AC09-4509-87F7-878295711A81}" srcOrd="0" destOrd="0" presId="urn:microsoft.com/office/officeart/2005/8/layout/vList2"/>
    <dgm:cxn modelId="{6937B4B3-B78B-4F1B-979C-37FC36789F94}" type="presParOf" srcId="{72817739-6609-4EF7-8E61-4785F03847D8}" destId="{7884131A-9414-40CF-983E-DAE136FACBF4}" srcOrd="0" destOrd="0" presId="urn:microsoft.com/office/officeart/2005/8/layout/vList2"/>
    <dgm:cxn modelId="{BDAB2A47-1398-4E06-BB22-8932ABEE8267}" type="presParOf" srcId="{72817739-6609-4EF7-8E61-4785F03847D8}" destId="{AAC67031-4D1C-4F67-AC28-5CCFCF752774}" srcOrd="1" destOrd="0" presId="urn:microsoft.com/office/officeart/2005/8/layout/vList2"/>
    <dgm:cxn modelId="{3A562FE5-62F2-4FA9-937F-B2450D697D67}" type="presParOf" srcId="{72817739-6609-4EF7-8E61-4785F03847D8}" destId="{083F5BA6-AC09-4509-87F7-878295711A81}" srcOrd="2" destOrd="0" presId="urn:microsoft.com/office/officeart/2005/8/layout/vList2"/>
    <dgm:cxn modelId="{6FDBE410-904C-4C83-A595-E2236A88E76E}" type="presParOf" srcId="{72817739-6609-4EF7-8E61-4785F03847D8}" destId="{59243A0F-2E57-4623-BEC6-F5A34E8F0DB6}" srcOrd="3" destOrd="0" presId="urn:microsoft.com/office/officeart/2005/8/layout/vList2"/>
    <dgm:cxn modelId="{B483FD4E-E271-47FC-A77D-DB2C2FF0C2B7}" type="presParOf" srcId="{72817739-6609-4EF7-8E61-4785F03847D8}" destId="{47E6D400-A7D8-4065-867E-55707C2EE96F}" srcOrd="4" destOrd="0" presId="urn:microsoft.com/office/officeart/2005/8/layout/vList2"/>
    <dgm:cxn modelId="{A9B429D3-BDC3-4030-A88E-0A2109283BB1}" type="presParOf" srcId="{72817739-6609-4EF7-8E61-4785F03847D8}" destId="{ACDB5F08-EC84-4A45-B49C-A0A7F33413EE}" srcOrd="5" destOrd="0" presId="urn:microsoft.com/office/officeart/2005/8/layout/vList2"/>
    <dgm:cxn modelId="{3A5F4B7A-3A66-41BC-9D56-F3408EB801B2}" type="presParOf" srcId="{72817739-6609-4EF7-8E61-4785F03847D8}" destId="{A632114C-569C-4798-BD3B-C16CD7485906}" srcOrd="6" destOrd="0" presId="urn:microsoft.com/office/officeart/2005/8/layout/vList2"/>
    <dgm:cxn modelId="{0787CD55-3688-46B5-9C6C-90DFCC0D4153}" type="presParOf" srcId="{72817739-6609-4EF7-8E61-4785F03847D8}" destId="{C0A953D2-5306-4782-BE46-77257FEE45A8}" srcOrd="7" destOrd="0" presId="urn:microsoft.com/office/officeart/2005/8/layout/vList2"/>
    <dgm:cxn modelId="{F4A24CF1-A26E-4B38-BF66-4CEFF4438CCA}" type="presParOf" srcId="{72817739-6609-4EF7-8E61-4785F03847D8}" destId="{8B721064-61A4-40BF-9F97-0B7244BFB43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1E0C31-36F4-442E-9826-936D896E42FE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ED99973C-9752-4D7C-9DB3-2401450F28CF}">
      <dgm:prSet custT="1"/>
      <dgm:spPr/>
      <dgm:t>
        <a:bodyPr/>
        <a:lstStyle/>
        <a:p>
          <a:r>
            <a:rPr lang="en-US" sz="3600" dirty="0"/>
            <a:t>Infographics can contain data visualizations but data </a:t>
          </a:r>
          <a:r>
            <a:rPr lang="en-US" sz="3200" dirty="0"/>
            <a:t>visualizations</a:t>
          </a:r>
          <a:r>
            <a:rPr lang="en-US" sz="3600" dirty="0"/>
            <a:t> stand on their own</a:t>
          </a:r>
        </a:p>
      </dgm:t>
    </dgm:pt>
    <dgm:pt modelId="{9741C015-7781-4CFF-A84D-AB19ABDB8C74}" type="parTrans" cxnId="{782ED1DE-90C8-4034-95B4-53762B04FB9C}">
      <dgm:prSet/>
      <dgm:spPr/>
      <dgm:t>
        <a:bodyPr/>
        <a:lstStyle/>
        <a:p>
          <a:endParaRPr lang="en-US" sz="2400"/>
        </a:p>
      </dgm:t>
    </dgm:pt>
    <dgm:pt modelId="{CE85B9DE-9823-44BA-B2D3-151055C56707}" type="sibTrans" cxnId="{782ED1DE-90C8-4034-95B4-53762B04FB9C}">
      <dgm:prSet/>
      <dgm:spPr/>
      <dgm:t>
        <a:bodyPr/>
        <a:lstStyle/>
        <a:p>
          <a:endParaRPr lang="en-US" sz="2400"/>
        </a:p>
      </dgm:t>
    </dgm:pt>
    <dgm:pt modelId="{30AB4D5F-5A16-449A-8D2C-2E7C86734844}" type="pres">
      <dgm:prSet presAssocID="{021E0C31-36F4-442E-9826-936D896E42FE}" presName="linear" presStyleCnt="0">
        <dgm:presLayoutVars>
          <dgm:animLvl val="lvl"/>
          <dgm:resizeHandles val="exact"/>
        </dgm:presLayoutVars>
      </dgm:prSet>
      <dgm:spPr/>
    </dgm:pt>
    <dgm:pt modelId="{D90116B3-AC6D-44FB-ADE9-FBE022DFF171}" type="pres">
      <dgm:prSet presAssocID="{ED99973C-9752-4D7C-9DB3-2401450F28CF}" presName="parentText" presStyleLbl="node1" presStyleIdx="0" presStyleCnt="1" custScaleY="310922">
        <dgm:presLayoutVars>
          <dgm:chMax val="0"/>
          <dgm:bulletEnabled val="1"/>
        </dgm:presLayoutVars>
      </dgm:prSet>
      <dgm:spPr/>
    </dgm:pt>
  </dgm:ptLst>
  <dgm:cxnLst>
    <dgm:cxn modelId="{AE2CBBD5-5845-4DFA-A9BF-E602FF228863}" type="presOf" srcId="{ED99973C-9752-4D7C-9DB3-2401450F28CF}" destId="{D90116B3-AC6D-44FB-ADE9-FBE022DFF171}" srcOrd="0" destOrd="0" presId="urn:microsoft.com/office/officeart/2005/8/layout/vList2"/>
    <dgm:cxn modelId="{219D77D8-1FC4-48C5-AFD3-CAF7B2031737}" type="presOf" srcId="{021E0C31-36F4-442E-9826-936D896E42FE}" destId="{30AB4D5F-5A16-449A-8D2C-2E7C86734844}" srcOrd="0" destOrd="0" presId="urn:microsoft.com/office/officeart/2005/8/layout/vList2"/>
    <dgm:cxn modelId="{782ED1DE-90C8-4034-95B4-53762B04FB9C}" srcId="{021E0C31-36F4-442E-9826-936D896E42FE}" destId="{ED99973C-9752-4D7C-9DB3-2401450F28CF}" srcOrd="0" destOrd="0" parTransId="{9741C015-7781-4CFF-A84D-AB19ABDB8C74}" sibTransId="{CE85B9DE-9823-44BA-B2D3-151055C56707}"/>
    <dgm:cxn modelId="{0CED29E8-9582-436B-B361-DD168F2D42E2}" type="presParOf" srcId="{30AB4D5F-5A16-449A-8D2C-2E7C86734844}" destId="{D90116B3-AC6D-44FB-ADE9-FBE022DFF1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A284DF-C4EF-455A-AC87-B60009FBBF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3E72C31-0E3D-4E52-A53F-D731EC5DA914}">
      <dgm:prSet/>
      <dgm:spPr/>
      <dgm:t>
        <a:bodyPr/>
        <a:lstStyle/>
        <a:p>
          <a:r>
            <a:rPr lang="en-US" dirty="0"/>
            <a:t>Infographics versus Data Visualizations (Krum, 2014)</a:t>
          </a:r>
        </a:p>
      </dgm:t>
    </dgm:pt>
    <dgm:pt modelId="{18969BB2-C66A-43A5-88C5-562E396C470A}" type="parTrans" cxnId="{C295AC89-3802-4278-9B89-1FC95ED40032}">
      <dgm:prSet/>
      <dgm:spPr/>
      <dgm:t>
        <a:bodyPr/>
        <a:lstStyle/>
        <a:p>
          <a:endParaRPr lang="en-US"/>
        </a:p>
      </dgm:t>
    </dgm:pt>
    <dgm:pt modelId="{230AC4BD-8D16-4485-9027-4105EB344FA4}" type="sibTrans" cxnId="{C295AC89-3802-4278-9B89-1FC95ED40032}">
      <dgm:prSet/>
      <dgm:spPr/>
      <dgm:t>
        <a:bodyPr/>
        <a:lstStyle/>
        <a:p>
          <a:endParaRPr lang="en-US"/>
        </a:p>
      </dgm:t>
    </dgm:pt>
    <dgm:pt modelId="{31ED08D5-729B-4781-97A8-6C944CF4ED9A}" type="pres">
      <dgm:prSet presAssocID="{DBA284DF-C4EF-455A-AC87-B60009FBBF40}" presName="linear" presStyleCnt="0">
        <dgm:presLayoutVars>
          <dgm:animLvl val="lvl"/>
          <dgm:resizeHandles val="exact"/>
        </dgm:presLayoutVars>
      </dgm:prSet>
      <dgm:spPr/>
    </dgm:pt>
    <dgm:pt modelId="{1F221FFE-2A0F-4B94-9089-11BA4AF2E6B7}" type="pres">
      <dgm:prSet presAssocID="{03E72C31-0E3D-4E52-A53F-D731EC5DA91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54E802C-52F2-4D6D-8A68-A4D580E99502}" type="presOf" srcId="{DBA284DF-C4EF-455A-AC87-B60009FBBF40}" destId="{31ED08D5-729B-4781-97A8-6C944CF4ED9A}" srcOrd="0" destOrd="0" presId="urn:microsoft.com/office/officeart/2005/8/layout/vList2"/>
    <dgm:cxn modelId="{C295AC89-3802-4278-9B89-1FC95ED40032}" srcId="{DBA284DF-C4EF-455A-AC87-B60009FBBF40}" destId="{03E72C31-0E3D-4E52-A53F-D731EC5DA914}" srcOrd="0" destOrd="0" parTransId="{18969BB2-C66A-43A5-88C5-562E396C470A}" sibTransId="{230AC4BD-8D16-4485-9027-4105EB344FA4}"/>
    <dgm:cxn modelId="{ADB677C5-F08F-4FED-8E0A-8A5B4F36955E}" type="presOf" srcId="{03E72C31-0E3D-4E52-A53F-D731EC5DA914}" destId="{1F221FFE-2A0F-4B94-9089-11BA4AF2E6B7}" srcOrd="0" destOrd="0" presId="urn:microsoft.com/office/officeart/2005/8/layout/vList2"/>
    <dgm:cxn modelId="{8A8E39FE-1F03-4222-98F7-679AD516A492}" type="presParOf" srcId="{31ED08D5-729B-4781-97A8-6C944CF4ED9A}" destId="{1F221FFE-2A0F-4B94-9089-11BA4AF2E6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52510B-A0EB-4BF7-9E22-BBA6659A61BC}" type="doc">
      <dgm:prSet loTypeId="urn:microsoft.com/office/officeart/2005/8/layout/vList2" loCatId="list" qsTypeId="urn:microsoft.com/office/officeart/2005/8/quickstyle/simple1" qsCatId="simple" csTypeId="urn:microsoft.com/office/officeart/2005/8/colors/accent4_4" csCatId="accent4"/>
      <dgm:spPr/>
      <dgm:t>
        <a:bodyPr/>
        <a:lstStyle/>
        <a:p>
          <a:endParaRPr lang="en-US"/>
        </a:p>
      </dgm:t>
    </dgm:pt>
    <dgm:pt modelId="{B1913BBB-5CEB-43BD-A5B4-E1B960AAA92A}">
      <dgm:prSet/>
      <dgm:spPr/>
      <dgm:t>
        <a:bodyPr/>
        <a:lstStyle/>
        <a:p>
          <a:r>
            <a:rPr lang="en-US"/>
            <a:t>Data visualization – a visual representation of data</a:t>
          </a:r>
        </a:p>
      </dgm:t>
    </dgm:pt>
    <dgm:pt modelId="{DD8790CC-51C3-4A1E-8F80-6F2847C72034}" type="parTrans" cxnId="{959BF399-F707-408E-93E9-853AACA8EC60}">
      <dgm:prSet/>
      <dgm:spPr/>
      <dgm:t>
        <a:bodyPr/>
        <a:lstStyle/>
        <a:p>
          <a:endParaRPr lang="en-US"/>
        </a:p>
      </dgm:t>
    </dgm:pt>
    <dgm:pt modelId="{A2F407FA-392A-4430-AD7D-C52D67DFE6CC}" type="sibTrans" cxnId="{959BF399-F707-408E-93E9-853AACA8EC60}">
      <dgm:prSet/>
      <dgm:spPr/>
      <dgm:t>
        <a:bodyPr/>
        <a:lstStyle/>
        <a:p>
          <a:endParaRPr lang="en-US"/>
        </a:p>
      </dgm:t>
    </dgm:pt>
    <dgm:pt modelId="{A93FE219-D936-45B7-BD9B-4F65416E1708}" type="pres">
      <dgm:prSet presAssocID="{E552510B-A0EB-4BF7-9E22-BBA6659A61BC}" presName="linear" presStyleCnt="0">
        <dgm:presLayoutVars>
          <dgm:animLvl val="lvl"/>
          <dgm:resizeHandles val="exact"/>
        </dgm:presLayoutVars>
      </dgm:prSet>
      <dgm:spPr/>
    </dgm:pt>
    <dgm:pt modelId="{1D402931-7B44-4FBD-BC17-9A02DF426834}" type="pres">
      <dgm:prSet presAssocID="{B1913BBB-5CEB-43BD-A5B4-E1B960AAA92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F66C901-2A3D-4181-9CAA-5958094C17DE}" type="presOf" srcId="{B1913BBB-5CEB-43BD-A5B4-E1B960AAA92A}" destId="{1D402931-7B44-4FBD-BC17-9A02DF426834}" srcOrd="0" destOrd="0" presId="urn:microsoft.com/office/officeart/2005/8/layout/vList2"/>
    <dgm:cxn modelId="{959BF399-F707-408E-93E9-853AACA8EC60}" srcId="{E552510B-A0EB-4BF7-9E22-BBA6659A61BC}" destId="{B1913BBB-5CEB-43BD-A5B4-E1B960AAA92A}" srcOrd="0" destOrd="0" parTransId="{DD8790CC-51C3-4A1E-8F80-6F2847C72034}" sibTransId="{A2F407FA-392A-4430-AD7D-C52D67DFE6CC}"/>
    <dgm:cxn modelId="{CC389FF1-9F1F-45CB-9509-FCBC347E4BAA}" type="presOf" srcId="{E552510B-A0EB-4BF7-9E22-BBA6659A61BC}" destId="{A93FE219-D936-45B7-BD9B-4F65416E1708}" srcOrd="0" destOrd="0" presId="urn:microsoft.com/office/officeart/2005/8/layout/vList2"/>
    <dgm:cxn modelId="{FCAAE3D4-3203-4E60-8DE8-0320E367D1E2}" type="presParOf" srcId="{A93FE219-D936-45B7-BD9B-4F65416E1708}" destId="{1D402931-7B44-4FBD-BC17-9A02DF42683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2F961E-FF0E-4A12-95F6-D0343CC1F2C4}" type="doc">
      <dgm:prSet loTypeId="urn:microsoft.com/office/officeart/2005/8/layout/vList2" loCatId="list" qsTypeId="urn:microsoft.com/office/officeart/2005/8/quickstyle/simple1" qsCatId="simple" csTypeId="urn:microsoft.com/office/officeart/2005/8/colors/accent4_4" csCatId="accent4"/>
      <dgm:spPr/>
      <dgm:t>
        <a:bodyPr/>
        <a:lstStyle/>
        <a:p>
          <a:endParaRPr lang="en-US"/>
        </a:p>
      </dgm:t>
    </dgm:pt>
    <dgm:pt modelId="{243B0199-5D2E-48E0-B6C8-E61F0A04343A}">
      <dgm:prSet custT="1"/>
      <dgm:spPr/>
      <dgm:t>
        <a:bodyPr/>
        <a:lstStyle/>
        <a:p>
          <a:r>
            <a:rPr lang="en-US" sz="2400" dirty="0"/>
            <a:t>Infographic –data visualizations, text, images to tell a complete story</a:t>
          </a:r>
        </a:p>
      </dgm:t>
    </dgm:pt>
    <dgm:pt modelId="{5D79E88E-9A07-4AAF-8ADC-DDB961E6AF5C}" type="parTrans" cxnId="{D6AD2119-FC42-46FB-9241-E3A4A7C4E33B}">
      <dgm:prSet/>
      <dgm:spPr/>
      <dgm:t>
        <a:bodyPr/>
        <a:lstStyle/>
        <a:p>
          <a:endParaRPr lang="en-US"/>
        </a:p>
      </dgm:t>
    </dgm:pt>
    <dgm:pt modelId="{33978A5D-1686-4AFF-BC12-6409DAF5C39A}" type="sibTrans" cxnId="{D6AD2119-FC42-46FB-9241-E3A4A7C4E33B}">
      <dgm:prSet/>
      <dgm:spPr/>
      <dgm:t>
        <a:bodyPr/>
        <a:lstStyle/>
        <a:p>
          <a:endParaRPr lang="en-US"/>
        </a:p>
      </dgm:t>
    </dgm:pt>
    <dgm:pt modelId="{8DB94ED7-1031-4018-8D3F-366E2626E384}" type="pres">
      <dgm:prSet presAssocID="{0E2F961E-FF0E-4A12-95F6-D0343CC1F2C4}" presName="linear" presStyleCnt="0">
        <dgm:presLayoutVars>
          <dgm:animLvl val="lvl"/>
          <dgm:resizeHandles val="exact"/>
        </dgm:presLayoutVars>
      </dgm:prSet>
      <dgm:spPr/>
    </dgm:pt>
    <dgm:pt modelId="{EDA208FB-4028-4B6F-A2ED-8835C404CA64}" type="pres">
      <dgm:prSet presAssocID="{243B0199-5D2E-48E0-B6C8-E61F0A04343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6AD2119-FC42-46FB-9241-E3A4A7C4E33B}" srcId="{0E2F961E-FF0E-4A12-95F6-D0343CC1F2C4}" destId="{243B0199-5D2E-48E0-B6C8-E61F0A04343A}" srcOrd="0" destOrd="0" parTransId="{5D79E88E-9A07-4AAF-8ADC-DDB961E6AF5C}" sibTransId="{33978A5D-1686-4AFF-BC12-6409DAF5C39A}"/>
    <dgm:cxn modelId="{8F16832C-E339-4205-8030-944C43F22C2F}" type="presOf" srcId="{0E2F961E-FF0E-4A12-95F6-D0343CC1F2C4}" destId="{8DB94ED7-1031-4018-8D3F-366E2626E384}" srcOrd="0" destOrd="0" presId="urn:microsoft.com/office/officeart/2005/8/layout/vList2"/>
    <dgm:cxn modelId="{94B315C5-9D7E-42D6-9985-0D3AE34DC53E}" type="presOf" srcId="{243B0199-5D2E-48E0-B6C8-E61F0A04343A}" destId="{EDA208FB-4028-4B6F-A2ED-8835C404CA64}" srcOrd="0" destOrd="0" presId="urn:microsoft.com/office/officeart/2005/8/layout/vList2"/>
    <dgm:cxn modelId="{47C89B4A-27C2-49AF-BC02-229C93A8BE42}" type="presParOf" srcId="{8DB94ED7-1031-4018-8D3F-366E2626E384}" destId="{EDA208FB-4028-4B6F-A2ED-8835C404CA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CBCFBA-52B2-4775-A534-1480BBCF5C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8E20798-65E2-4A5A-BE02-36CA2D87BE47}">
      <dgm:prSet/>
      <dgm:spPr/>
      <dgm:t>
        <a:bodyPr/>
        <a:lstStyle/>
        <a:p>
          <a:r>
            <a:rPr lang="en-US" dirty="0"/>
            <a:t>The value of infographics</a:t>
          </a:r>
        </a:p>
      </dgm:t>
    </dgm:pt>
    <dgm:pt modelId="{3AD93AC2-6B9F-4D6F-9BBE-C919160C4C50}" type="parTrans" cxnId="{3BDC9A42-BEEA-4536-8EBD-DA1BAA424A7A}">
      <dgm:prSet/>
      <dgm:spPr/>
      <dgm:t>
        <a:bodyPr/>
        <a:lstStyle/>
        <a:p>
          <a:endParaRPr lang="en-US"/>
        </a:p>
      </dgm:t>
    </dgm:pt>
    <dgm:pt modelId="{1B2E6823-F97B-4C89-B868-6FB2316BD098}" type="sibTrans" cxnId="{3BDC9A42-BEEA-4536-8EBD-DA1BAA424A7A}">
      <dgm:prSet/>
      <dgm:spPr/>
      <dgm:t>
        <a:bodyPr/>
        <a:lstStyle/>
        <a:p>
          <a:endParaRPr lang="en-US"/>
        </a:p>
      </dgm:t>
    </dgm:pt>
    <dgm:pt modelId="{85CCEF8E-D16A-4AE9-899C-A364615CA6D6}" type="pres">
      <dgm:prSet presAssocID="{AECBCFBA-52B2-4775-A534-1480BBCF5C2D}" presName="linear" presStyleCnt="0">
        <dgm:presLayoutVars>
          <dgm:animLvl val="lvl"/>
          <dgm:resizeHandles val="exact"/>
        </dgm:presLayoutVars>
      </dgm:prSet>
      <dgm:spPr/>
    </dgm:pt>
    <dgm:pt modelId="{BC11CFC3-4AE1-4169-8547-30BE6ACD0B42}" type="pres">
      <dgm:prSet presAssocID="{98E20798-65E2-4A5A-BE02-36CA2D87BE4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5244B2A-A32A-497F-AECE-2D4EB85BB949}" type="presOf" srcId="{AECBCFBA-52B2-4775-A534-1480BBCF5C2D}" destId="{85CCEF8E-D16A-4AE9-899C-A364615CA6D6}" srcOrd="0" destOrd="0" presId="urn:microsoft.com/office/officeart/2005/8/layout/vList2"/>
    <dgm:cxn modelId="{3BDC9A42-BEEA-4536-8EBD-DA1BAA424A7A}" srcId="{AECBCFBA-52B2-4775-A534-1480BBCF5C2D}" destId="{98E20798-65E2-4A5A-BE02-36CA2D87BE47}" srcOrd="0" destOrd="0" parTransId="{3AD93AC2-6B9F-4D6F-9BBE-C919160C4C50}" sibTransId="{1B2E6823-F97B-4C89-B868-6FB2316BD098}"/>
    <dgm:cxn modelId="{85D505A1-DA22-4D7F-A69C-0991DE4FA0F5}" type="presOf" srcId="{98E20798-65E2-4A5A-BE02-36CA2D87BE47}" destId="{BC11CFC3-4AE1-4169-8547-30BE6ACD0B42}" srcOrd="0" destOrd="0" presId="urn:microsoft.com/office/officeart/2005/8/layout/vList2"/>
    <dgm:cxn modelId="{BA57D28E-3545-483C-AF9F-8D6C871ECFF4}" type="presParOf" srcId="{85CCEF8E-D16A-4AE9-899C-A364615CA6D6}" destId="{BC11CFC3-4AE1-4169-8547-30BE6ACD0B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2142A0-6700-4C78-8BE4-A56D3581E4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27970C2-D384-448C-9838-1C9BDC04BEDE}">
      <dgm:prSet/>
      <dgm:spPr/>
      <dgm:t>
        <a:bodyPr/>
        <a:lstStyle/>
        <a:p>
          <a:r>
            <a:rPr lang="en-US"/>
            <a:t>Storytelling through infographics</a:t>
          </a:r>
        </a:p>
      </dgm:t>
    </dgm:pt>
    <dgm:pt modelId="{588BFD3E-F7FD-4FE6-A482-2B0E55034FAB}" type="parTrans" cxnId="{7382A123-00B4-42EB-BA75-3945FB80A05C}">
      <dgm:prSet/>
      <dgm:spPr/>
      <dgm:t>
        <a:bodyPr/>
        <a:lstStyle/>
        <a:p>
          <a:endParaRPr lang="en-US"/>
        </a:p>
      </dgm:t>
    </dgm:pt>
    <dgm:pt modelId="{B683D634-95B9-4B9A-9493-21953F3BC6AD}" type="sibTrans" cxnId="{7382A123-00B4-42EB-BA75-3945FB80A05C}">
      <dgm:prSet/>
      <dgm:spPr/>
      <dgm:t>
        <a:bodyPr/>
        <a:lstStyle/>
        <a:p>
          <a:endParaRPr lang="en-US"/>
        </a:p>
      </dgm:t>
    </dgm:pt>
    <dgm:pt modelId="{B40D5100-865E-4AB6-AA84-BCEFEC4AD6B9}" type="pres">
      <dgm:prSet presAssocID="{042142A0-6700-4C78-8BE4-A56D3581E45C}" presName="linear" presStyleCnt="0">
        <dgm:presLayoutVars>
          <dgm:animLvl val="lvl"/>
          <dgm:resizeHandles val="exact"/>
        </dgm:presLayoutVars>
      </dgm:prSet>
      <dgm:spPr/>
    </dgm:pt>
    <dgm:pt modelId="{D61878EA-E60D-46B3-B90A-B5340FDD259E}" type="pres">
      <dgm:prSet presAssocID="{127970C2-D384-448C-9838-1C9BDC04BED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9939F21-F670-49DD-9A8D-BB4EE7A294D3}" type="presOf" srcId="{127970C2-D384-448C-9838-1C9BDC04BEDE}" destId="{D61878EA-E60D-46B3-B90A-B5340FDD259E}" srcOrd="0" destOrd="0" presId="urn:microsoft.com/office/officeart/2005/8/layout/vList2"/>
    <dgm:cxn modelId="{7382A123-00B4-42EB-BA75-3945FB80A05C}" srcId="{042142A0-6700-4C78-8BE4-A56D3581E45C}" destId="{127970C2-D384-448C-9838-1C9BDC04BEDE}" srcOrd="0" destOrd="0" parTransId="{588BFD3E-F7FD-4FE6-A482-2B0E55034FAB}" sibTransId="{B683D634-95B9-4B9A-9493-21953F3BC6AD}"/>
    <dgm:cxn modelId="{1C501A62-4B63-4D9E-8F28-536670E8B506}" type="presOf" srcId="{042142A0-6700-4C78-8BE4-A56D3581E45C}" destId="{B40D5100-865E-4AB6-AA84-BCEFEC4AD6B9}" srcOrd="0" destOrd="0" presId="urn:microsoft.com/office/officeart/2005/8/layout/vList2"/>
    <dgm:cxn modelId="{E65021B2-FBDA-495B-85B3-D39AA80CE0A4}" type="presParOf" srcId="{B40D5100-865E-4AB6-AA84-BCEFEC4AD6B9}" destId="{D61878EA-E60D-46B3-B90A-B5340FDD25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DB7C68-B306-43AB-B952-B190450681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632AFFD-45A5-4A6F-86EF-E08141927092}">
      <dgm:prSet custT="1"/>
      <dgm:spPr/>
      <dgm:t>
        <a:bodyPr/>
        <a:lstStyle/>
        <a:p>
          <a:r>
            <a:rPr lang="en-US" sz="4400" dirty="0"/>
            <a:t>Design Tips for Infographics: Be Accurate</a:t>
          </a:r>
          <a:br>
            <a:rPr lang="en-US" sz="3400" dirty="0"/>
          </a:br>
          <a:r>
            <a:rPr lang="en-US" sz="3400" dirty="0"/>
            <a:t>(These are all good for data visualizations too!)</a:t>
          </a:r>
        </a:p>
      </dgm:t>
    </dgm:pt>
    <dgm:pt modelId="{E0DC2D79-476A-4FFD-8B45-3FCDDEC43986}" type="parTrans" cxnId="{81808E38-68F6-4295-B211-993D6968A11D}">
      <dgm:prSet/>
      <dgm:spPr/>
      <dgm:t>
        <a:bodyPr/>
        <a:lstStyle/>
        <a:p>
          <a:endParaRPr lang="en-US"/>
        </a:p>
      </dgm:t>
    </dgm:pt>
    <dgm:pt modelId="{10B99A70-3E0B-4048-88D2-2799D117AFE3}" type="sibTrans" cxnId="{81808E38-68F6-4295-B211-993D6968A11D}">
      <dgm:prSet/>
      <dgm:spPr/>
      <dgm:t>
        <a:bodyPr/>
        <a:lstStyle/>
        <a:p>
          <a:endParaRPr lang="en-US"/>
        </a:p>
      </dgm:t>
    </dgm:pt>
    <dgm:pt modelId="{8C025D24-08D8-4C48-9D2B-9FF69C0C5C10}" type="pres">
      <dgm:prSet presAssocID="{1ADB7C68-B306-43AB-B952-B19045068143}" presName="linear" presStyleCnt="0">
        <dgm:presLayoutVars>
          <dgm:animLvl val="lvl"/>
          <dgm:resizeHandles val="exact"/>
        </dgm:presLayoutVars>
      </dgm:prSet>
      <dgm:spPr/>
    </dgm:pt>
    <dgm:pt modelId="{932170B2-577D-454C-AD48-D07C6C82FCF8}" type="pres">
      <dgm:prSet presAssocID="{0632AFFD-45A5-4A6F-86EF-E0814192709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1808E38-68F6-4295-B211-993D6968A11D}" srcId="{1ADB7C68-B306-43AB-B952-B19045068143}" destId="{0632AFFD-45A5-4A6F-86EF-E08141927092}" srcOrd="0" destOrd="0" parTransId="{E0DC2D79-476A-4FFD-8B45-3FCDDEC43986}" sibTransId="{10B99A70-3E0B-4048-88D2-2799D117AFE3}"/>
    <dgm:cxn modelId="{5083BA81-3777-41FF-80F6-B21B9E9234E1}" type="presOf" srcId="{0632AFFD-45A5-4A6F-86EF-E08141927092}" destId="{932170B2-577D-454C-AD48-D07C6C82FCF8}" srcOrd="0" destOrd="0" presId="urn:microsoft.com/office/officeart/2005/8/layout/vList2"/>
    <dgm:cxn modelId="{C3DFE5CB-CE86-4583-A26D-B3FC5D339C14}" type="presOf" srcId="{1ADB7C68-B306-43AB-B952-B19045068143}" destId="{8C025D24-08D8-4C48-9D2B-9FF69C0C5C10}" srcOrd="0" destOrd="0" presId="urn:microsoft.com/office/officeart/2005/8/layout/vList2"/>
    <dgm:cxn modelId="{4BB8ED95-AC68-46A3-83CA-52B2FA7618D9}" type="presParOf" srcId="{8C025D24-08D8-4C48-9D2B-9FF69C0C5C10}" destId="{932170B2-577D-454C-AD48-D07C6C82FC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D959DA-46EE-4FFA-A788-CE36724B4B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DAE7528-1048-4A72-8648-DAEF48231AF0}">
      <dgm:prSet/>
      <dgm:spPr/>
      <dgm:t>
        <a:bodyPr/>
        <a:lstStyle/>
        <a:p>
          <a:r>
            <a:rPr lang="en-US"/>
            <a:t>Design Tips for Infographics: Axes should include 0</a:t>
          </a:r>
        </a:p>
      </dgm:t>
    </dgm:pt>
    <dgm:pt modelId="{8C59358F-4525-4FFF-BAC3-D5BE0352F7E7}" type="parTrans" cxnId="{81C5A96A-44E2-4B06-B5C1-0299850FF68F}">
      <dgm:prSet/>
      <dgm:spPr/>
      <dgm:t>
        <a:bodyPr/>
        <a:lstStyle/>
        <a:p>
          <a:endParaRPr lang="en-US"/>
        </a:p>
      </dgm:t>
    </dgm:pt>
    <dgm:pt modelId="{140D5C54-9C5A-4FAA-B682-B286D41FFCFD}" type="sibTrans" cxnId="{81C5A96A-44E2-4B06-B5C1-0299850FF68F}">
      <dgm:prSet/>
      <dgm:spPr/>
      <dgm:t>
        <a:bodyPr/>
        <a:lstStyle/>
        <a:p>
          <a:endParaRPr lang="en-US"/>
        </a:p>
      </dgm:t>
    </dgm:pt>
    <dgm:pt modelId="{E7E46780-B714-48E0-BFEA-50E764F34272}" type="pres">
      <dgm:prSet presAssocID="{EAD959DA-46EE-4FFA-A788-CE36724B4BEC}" presName="linear" presStyleCnt="0">
        <dgm:presLayoutVars>
          <dgm:animLvl val="lvl"/>
          <dgm:resizeHandles val="exact"/>
        </dgm:presLayoutVars>
      </dgm:prSet>
      <dgm:spPr/>
    </dgm:pt>
    <dgm:pt modelId="{E1BA07AD-A232-4EC5-B974-70DFCA749F4E}" type="pres">
      <dgm:prSet presAssocID="{DDAE7528-1048-4A72-8648-DAEF48231AF0}" presName="parentText" presStyleLbl="node1" presStyleIdx="0" presStyleCnt="1" custLinFactNeighborY="-3530">
        <dgm:presLayoutVars>
          <dgm:chMax val="0"/>
          <dgm:bulletEnabled val="1"/>
        </dgm:presLayoutVars>
      </dgm:prSet>
      <dgm:spPr/>
    </dgm:pt>
  </dgm:ptLst>
  <dgm:cxnLst>
    <dgm:cxn modelId="{7AFEC043-B416-4BC8-AEC1-6443EA22C5CE}" type="presOf" srcId="{DDAE7528-1048-4A72-8648-DAEF48231AF0}" destId="{E1BA07AD-A232-4EC5-B974-70DFCA749F4E}" srcOrd="0" destOrd="0" presId="urn:microsoft.com/office/officeart/2005/8/layout/vList2"/>
    <dgm:cxn modelId="{81C5A96A-44E2-4B06-B5C1-0299850FF68F}" srcId="{EAD959DA-46EE-4FFA-A788-CE36724B4BEC}" destId="{DDAE7528-1048-4A72-8648-DAEF48231AF0}" srcOrd="0" destOrd="0" parTransId="{8C59358F-4525-4FFF-BAC3-D5BE0352F7E7}" sibTransId="{140D5C54-9C5A-4FAA-B682-B286D41FFCFD}"/>
    <dgm:cxn modelId="{4BB39A7F-437D-4767-953F-7F7B7CDE24B5}" type="presOf" srcId="{EAD959DA-46EE-4FFA-A788-CE36724B4BEC}" destId="{E7E46780-B714-48E0-BFEA-50E764F34272}" srcOrd="0" destOrd="0" presId="urn:microsoft.com/office/officeart/2005/8/layout/vList2"/>
    <dgm:cxn modelId="{157855BC-E2D2-4BD7-BE8A-0C15EC71FAFF}" type="presParOf" srcId="{E7E46780-B714-48E0-BFEA-50E764F34272}" destId="{E1BA07AD-A232-4EC5-B974-70DFCA749F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CDD72-AB20-4030-A0E6-26C7ED7D0C2A}">
      <dsp:nvSpPr>
        <dsp:cNvPr id="0" name=""/>
        <dsp:cNvSpPr/>
      </dsp:nvSpPr>
      <dsp:spPr>
        <a:xfrm>
          <a:off x="0" y="0"/>
          <a:ext cx="2781300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Discuss</a:t>
          </a:r>
        </a:p>
      </dsp:txBody>
      <dsp:txXfrm>
        <a:off x="52688" y="52688"/>
        <a:ext cx="2675924" cy="9739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1D1C3-2F2F-474E-A8B2-B551270705F7}">
      <dsp:nvSpPr>
        <dsp:cNvPr id="0" name=""/>
        <dsp:cNvSpPr/>
      </dsp:nvSpPr>
      <dsp:spPr>
        <a:xfrm>
          <a:off x="0" y="1407"/>
          <a:ext cx="105156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Design Tips for Infographics: Visualizing Area</a:t>
          </a:r>
        </a:p>
      </dsp:txBody>
      <dsp:txXfrm>
        <a:off x="42151" y="43558"/>
        <a:ext cx="10431298" cy="7791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2D559-28CB-4B95-BB37-B1944B9FAB57}">
      <dsp:nvSpPr>
        <dsp:cNvPr id="0" name=""/>
        <dsp:cNvSpPr/>
      </dsp:nvSpPr>
      <dsp:spPr>
        <a:xfrm>
          <a:off x="0" y="17477"/>
          <a:ext cx="6358465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Other Design Tips for Infographics from Krum </a:t>
          </a:r>
        </a:p>
      </dsp:txBody>
      <dsp:txXfrm>
        <a:off x="58257" y="75734"/>
        <a:ext cx="6241951" cy="10768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4131A-9414-40CF-983E-DAE136FACBF4}">
      <dsp:nvSpPr>
        <dsp:cNvPr id="0" name=""/>
        <dsp:cNvSpPr/>
      </dsp:nvSpPr>
      <dsp:spPr>
        <a:xfrm>
          <a:off x="0" y="477413"/>
          <a:ext cx="6358465" cy="6955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5-second rule</a:t>
          </a:r>
        </a:p>
      </dsp:txBody>
      <dsp:txXfrm>
        <a:off x="33955" y="511368"/>
        <a:ext cx="6290555" cy="627655"/>
      </dsp:txXfrm>
    </dsp:sp>
    <dsp:sp modelId="{083F5BA6-AC09-4509-87F7-878295711A81}">
      <dsp:nvSpPr>
        <dsp:cNvPr id="0" name=""/>
        <dsp:cNvSpPr/>
      </dsp:nvSpPr>
      <dsp:spPr>
        <a:xfrm>
          <a:off x="0" y="1256498"/>
          <a:ext cx="6358465" cy="695565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Tell one story really well</a:t>
          </a:r>
        </a:p>
      </dsp:txBody>
      <dsp:txXfrm>
        <a:off x="33955" y="1290453"/>
        <a:ext cx="6290555" cy="627655"/>
      </dsp:txXfrm>
    </dsp:sp>
    <dsp:sp modelId="{47E6D400-A7D8-4065-867E-55707C2EE96F}">
      <dsp:nvSpPr>
        <dsp:cNvPr id="0" name=""/>
        <dsp:cNvSpPr/>
      </dsp:nvSpPr>
      <dsp:spPr>
        <a:xfrm>
          <a:off x="0" y="2035583"/>
          <a:ext cx="6358465" cy="695565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Minimize text – visualize when possible</a:t>
          </a:r>
        </a:p>
      </dsp:txBody>
      <dsp:txXfrm>
        <a:off x="33955" y="2069538"/>
        <a:ext cx="6290555" cy="627655"/>
      </dsp:txXfrm>
    </dsp:sp>
    <dsp:sp modelId="{A632114C-569C-4798-BD3B-C16CD7485906}">
      <dsp:nvSpPr>
        <dsp:cNvPr id="0" name=""/>
        <dsp:cNvSpPr/>
      </dsp:nvSpPr>
      <dsp:spPr>
        <a:xfrm>
          <a:off x="0" y="2814669"/>
          <a:ext cx="6358465" cy="695565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Eliminate legends when possible</a:t>
          </a:r>
        </a:p>
      </dsp:txBody>
      <dsp:txXfrm>
        <a:off x="33955" y="2848624"/>
        <a:ext cx="6290555" cy="627655"/>
      </dsp:txXfrm>
    </dsp:sp>
    <dsp:sp modelId="{8B721064-61A4-40BF-9F97-0B7244BFB43A}">
      <dsp:nvSpPr>
        <dsp:cNvPr id="0" name=""/>
        <dsp:cNvSpPr/>
      </dsp:nvSpPr>
      <dsp:spPr>
        <a:xfrm>
          <a:off x="0" y="3593754"/>
          <a:ext cx="6358465" cy="695565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Be data transparent (cite your sources)</a:t>
          </a:r>
        </a:p>
      </dsp:txBody>
      <dsp:txXfrm>
        <a:off x="33955" y="3627709"/>
        <a:ext cx="6290555" cy="627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116B3-AC6D-44FB-ADE9-FBE022DFF171}">
      <dsp:nvSpPr>
        <dsp:cNvPr id="0" name=""/>
        <dsp:cNvSpPr/>
      </dsp:nvSpPr>
      <dsp:spPr>
        <a:xfrm>
          <a:off x="0" y="92396"/>
          <a:ext cx="9791702" cy="1199297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Infographics can contain data visualizations but data </a:t>
          </a:r>
          <a:r>
            <a:rPr lang="en-US" sz="3200" kern="1200" dirty="0"/>
            <a:t>visualizations</a:t>
          </a:r>
          <a:r>
            <a:rPr lang="en-US" sz="3600" kern="1200" dirty="0"/>
            <a:t> stand on their own</a:t>
          </a:r>
        </a:p>
      </dsp:txBody>
      <dsp:txXfrm>
        <a:off x="58545" y="150941"/>
        <a:ext cx="9674612" cy="10822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21FFE-2A0F-4B94-9089-11BA4AF2E6B7}">
      <dsp:nvSpPr>
        <dsp:cNvPr id="0" name=""/>
        <dsp:cNvSpPr/>
      </dsp:nvSpPr>
      <dsp:spPr>
        <a:xfrm>
          <a:off x="0" y="5549"/>
          <a:ext cx="10515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Infographics versus Data Visualizations (Krum, 2014)</a:t>
          </a:r>
        </a:p>
      </dsp:txBody>
      <dsp:txXfrm>
        <a:off x="37467" y="43016"/>
        <a:ext cx="10440666" cy="692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02931-7B44-4FBD-BC17-9A02DF426834}">
      <dsp:nvSpPr>
        <dsp:cNvPr id="0" name=""/>
        <dsp:cNvSpPr/>
      </dsp:nvSpPr>
      <dsp:spPr>
        <a:xfrm>
          <a:off x="0" y="12332"/>
          <a:ext cx="4811173" cy="1034280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Data visualization – a visual representation of data</a:t>
          </a:r>
        </a:p>
      </dsp:txBody>
      <dsp:txXfrm>
        <a:off x="50489" y="62821"/>
        <a:ext cx="4710195" cy="9333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208FB-4028-4B6F-A2ED-8835C404CA64}">
      <dsp:nvSpPr>
        <dsp:cNvPr id="0" name=""/>
        <dsp:cNvSpPr/>
      </dsp:nvSpPr>
      <dsp:spPr>
        <a:xfrm>
          <a:off x="0" y="368"/>
          <a:ext cx="5181600" cy="848844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Infographic –data visualizations, text, images to tell a complete story</a:t>
          </a:r>
        </a:p>
      </dsp:txBody>
      <dsp:txXfrm>
        <a:off x="41437" y="41805"/>
        <a:ext cx="5098726" cy="7659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1CFC3-4AE1-4169-8547-30BE6ACD0B42}">
      <dsp:nvSpPr>
        <dsp:cNvPr id="0" name=""/>
        <dsp:cNvSpPr/>
      </dsp:nvSpPr>
      <dsp:spPr>
        <a:xfrm>
          <a:off x="0" y="4045"/>
          <a:ext cx="5858691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The value of infographics</a:t>
          </a:r>
        </a:p>
      </dsp:txBody>
      <dsp:txXfrm>
        <a:off x="33955" y="38000"/>
        <a:ext cx="5790781" cy="6276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878EA-E60D-46B3-B90A-B5340FDD259E}">
      <dsp:nvSpPr>
        <dsp:cNvPr id="0" name=""/>
        <dsp:cNvSpPr/>
      </dsp:nvSpPr>
      <dsp:spPr>
        <a:xfrm>
          <a:off x="0" y="5013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Storytelling through infographics</a:t>
          </a:r>
        </a:p>
      </dsp:txBody>
      <dsp:txXfrm>
        <a:off x="48005" y="53018"/>
        <a:ext cx="10419590" cy="8873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170B2-577D-454C-AD48-D07C6C82FCF8}">
      <dsp:nvSpPr>
        <dsp:cNvPr id="0" name=""/>
        <dsp:cNvSpPr/>
      </dsp:nvSpPr>
      <dsp:spPr>
        <a:xfrm>
          <a:off x="0" y="742"/>
          <a:ext cx="11071573" cy="1384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Design Tips for Infographics: Be Accurate</a:t>
          </a:r>
          <a:br>
            <a:rPr lang="en-US" sz="3400" kern="1200" dirty="0"/>
          </a:br>
          <a:r>
            <a:rPr lang="en-US" sz="3400" kern="1200" dirty="0"/>
            <a:t>(These are all good for data visualizations too!)</a:t>
          </a:r>
        </a:p>
      </dsp:txBody>
      <dsp:txXfrm>
        <a:off x="67587" y="68329"/>
        <a:ext cx="10936399" cy="12493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A07AD-A232-4EC5-B974-70DFCA749F4E}">
      <dsp:nvSpPr>
        <dsp:cNvPr id="0" name=""/>
        <dsp:cNvSpPr/>
      </dsp:nvSpPr>
      <dsp:spPr>
        <a:xfrm>
          <a:off x="0" y="0"/>
          <a:ext cx="11024196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Design Tips for Infographics: Axes should include 0</a:t>
          </a:r>
        </a:p>
      </dsp:txBody>
      <dsp:txXfrm>
        <a:off x="42151" y="42151"/>
        <a:ext cx="10939894" cy="77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0" tIns="46676" rIns="93350" bIns="466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1"/>
            <a:ext cx="3044719" cy="467231"/>
          </a:xfrm>
          <a:prstGeom prst="rect">
            <a:avLst/>
          </a:prstGeom>
        </p:spPr>
        <p:txBody>
          <a:bodyPr vert="horz" lIns="93350" tIns="46676" rIns="93350" bIns="46676" rtlCol="0"/>
          <a:lstStyle>
            <a:lvl1pPr algn="r">
              <a:defRPr sz="1200"/>
            </a:lvl1pPr>
          </a:lstStyle>
          <a:p>
            <a:fld id="{E2DD53E2-3F83-407F-A8DB-AEA8FB51933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0" tIns="46676" rIns="93350" bIns="466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0" tIns="46676" rIns="93350" bIns="466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0" tIns="46676" rIns="93350" bIns="466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7"/>
            <a:ext cx="3044719" cy="467230"/>
          </a:xfrm>
          <a:prstGeom prst="rect">
            <a:avLst/>
          </a:prstGeom>
        </p:spPr>
        <p:txBody>
          <a:bodyPr vert="horz" lIns="93350" tIns="46676" rIns="93350" bIns="46676" rtlCol="0" anchor="b"/>
          <a:lstStyle>
            <a:lvl1pPr algn="r">
              <a:defRPr sz="1200"/>
            </a:lvl1pPr>
          </a:lstStyle>
          <a:p>
            <a:fld id="{2AE558D1-7111-4B89-A895-F6918A4C27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0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032" indent="-17503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58D1-7111-4B89-A895-F6918A4C27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7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1785" lvl="1" indent="-175032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58D1-7111-4B89-A895-F6918A4C27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2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1785" lvl="1" indent="-175032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58D1-7111-4B89-A895-F6918A4C276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98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1785" lvl="1" indent="-17503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58D1-7111-4B89-A895-F6918A4C276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05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1785" lvl="1" indent="-17503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58D1-7111-4B89-A895-F6918A4C27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57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032" indent="-175032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58D1-7111-4B89-A895-F6918A4C276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35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032" indent="-17503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58D1-7111-4B89-A895-F6918A4C276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05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032" indent="-175032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58D1-7111-4B89-A895-F6918A4C27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07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032" indent="-175032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58D1-7111-4B89-A895-F6918A4C276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8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39F3-D8A9-42B8-A5B9-B9B4E7A32D22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7E1-5E21-4F83-9688-455F7AA361A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069" cy="505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5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39F3-D8A9-42B8-A5B9-B9B4E7A32D22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7E1-5E21-4F83-9688-455F7AA36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9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39F3-D8A9-42B8-A5B9-B9B4E7A32D22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7E1-5E21-4F83-9688-455F7AA36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9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39F3-D8A9-42B8-A5B9-B9B4E7A32D22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7E1-5E21-4F83-9688-455F7AA36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9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39F3-D8A9-42B8-A5B9-B9B4E7A32D22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7E1-5E21-4F83-9688-455F7AA36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4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39F3-D8A9-42B8-A5B9-B9B4E7A32D22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7E1-5E21-4F83-9688-455F7AA36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9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39F3-D8A9-42B8-A5B9-B9B4E7A32D22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7E1-5E21-4F83-9688-455F7AA36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39F3-D8A9-42B8-A5B9-B9B4E7A32D22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7E1-5E21-4F83-9688-455F7AA36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1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39F3-D8A9-42B8-A5B9-B9B4E7A32D22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7E1-5E21-4F83-9688-455F7AA36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0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39F3-D8A9-42B8-A5B9-B9B4E7A32D22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7E1-5E21-4F83-9688-455F7AA36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7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39F3-D8A9-42B8-A5B9-B9B4E7A32D22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7E1-5E21-4F83-9688-455F7AA36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7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E39F3-D8A9-42B8-A5B9-B9B4E7A32D22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177E1-5E21-4F83-9688-455F7AA36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8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19" Type="http://schemas.openxmlformats.org/officeDocument/2006/relationships/image" Target="../media/image3.jpeg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9.xml"/><Relationship Id="rId9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10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6856" y="3591526"/>
            <a:ext cx="59298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utiger LT 75 Black" panose="020B0803030504030204" pitchFamily="34" charset="0"/>
              </a:rPr>
              <a:t>DATA SCIENCE</a:t>
            </a:r>
            <a:br>
              <a:rPr lang="en-US" sz="4800">
                <a:latin typeface="Frutiger LT 75 Black" panose="020B0803030504030204" pitchFamily="34" charset="0"/>
              </a:rPr>
            </a:br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Frutiger LT Std 45 Light" panose="020B0703030504020204" pitchFamily="34" charset="0"/>
              </a:rPr>
              <a:t>MIS0855</a:t>
            </a:r>
            <a:b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45 Light" panose="020B0703030504020204" pitchFamily="34" charset="0"/>
              </a:rPr>
            </a:br>
            <a:r>
              <a:rPr lang="en-US" sz="3600" dirty="0">
                <a:latin typeface="Frutiger LT Std 45 Light" panose="020B0703030504020204" pitchFamily="34" charset="0"/>
              </a:rPr>
              <a:t>Storytelling with Infographics</a:t>
            </a:r>
            <a:endParaRPr lang="en-US" sz="4800" dirty="0">
              <a:latin typeface="Frutiger LT Std 45 Light" panose="020B0703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7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5E6CECB-01B4-4F8A-AB07-C3E1D4FF9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8097471"/>
              </p:ext>
            </p:extLst>
          </p:nvPr>
        </p:nvGraphicFramePr>
        <p:xfrm>
          <a:off x="685800" y="165101"/>
          <a:ext cx="2781300" cy="109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4537D5D-22D8-41F6-9D9A-1B1921B0AE13}"/>
              </a:ext>
            </a:extLst>
          </p:cNvPr>
          <p:cNvSpPr/>
          <p:nvPr/>
        </p:nvSpPr>
        <p:spPr>
          <a:xfrm>
            <a:off x="685800" y="1464202"/>
            <a:ext cx="11041380" cy="1093370"/>
          </a:xfrm>
          <a:custGeom>
            <a:avLst/>
            <a:gdLst>
              <a:gd name="connsiteX0" fmla="*/ 0 w 9482667"/>
              <a:gd name="connsiteY0" fmla="*/ 391592 h 2349506"/>
              <a:gd name="connsiteX1" fmla="*/ 391592 w 9482667"/>
              <a:gd name="connsiteY1" fmla="*/ 0 h 2349506"/>
              <a:gd name="connsiteX2" fmla="*/ 9091075 w 9482667"/>
              <a:gd name="connsiteY2" fmla="*/ 0 h 2349506"/>
              <a:gd name="connsiteX3" fmla="*/ 9482667 w 9482667"/>
              <a:gd name="connsiteY3" fmla="*/ 391592 h 2349506"/>
              <a:gd name="connsiteX4" fmla="*/ 9482667 w 9482667"/>
              <a:gd name="connsiteY4" fmla="*/ 1957914 h 2349506"/>
              <a:gd name="connsiteX5" fmla="*/ 9091075 w 9482667"/>
              <a:gd name="connsiteY5" fmla="*/ 2349506 h 2349506"/>
              <a:gd name="connsiteX6" fmla="*/ 391592 w 9482667"/>
              <a:gd name="connsiteY6" fmla="*/ 2349506 h 2349506"/>
              <a:gd name="connsiteX7" fmla="*/ 0 w 9482667"/>
              <a:gd name="connsiteY7" fmla="*/ 1957914 h 2349506"/>
              <a:gd name="connsiteX8" fmla="*/ 0 w 9482667"/>
              <a:gd name="connsiteY8" fmla="*/ 391592 h 234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82667" h="2349506">
                <a:moveTo>
                  <a:pt x="0" y="391592"/>
                </a:moveTo>
                <a:cubicBezTo>
                  <a:pt x="0" y="175322"/>
                  <a:pt x="175322" y="0"/>
                  <a:pt x="391592" y="0"/>
                </a:cubicBezTo>
                <a:lnTo>
                  <a:pt x="9091075" y="0"/>
                </a:lnTo>
                <a:cubicBezTo>
                  <a:pt x="9307345" y="0"/>
                  <a:pt x="9482667" y="175322"/>
                  <a:pt x="9482667" y="391592"/>
                </a:cubicBezTo>
                <a:lnTo>
                  <a:pt x="9482667" y="1957914"/>
                </a:lnTo>
                <a:cubicBezTo>
                  <a:pt x="9482667" y="2174184"/>
                  <a:pt x="9307345" y="2349506"/>
                  <a:pt x="9091075" y="2349506"/>
                </a:cubicBezTo>
                <a:lnTo>
                  <a:pt x="391592" y="2349506"/>
                </a:lnTo>
                <a:cubicBezTo>
                  <a:pt x="175322" y="2349506"/>
                  <a:pt x="0" y="2174184"/>
                  <a:pt x="0" y="1957914"/>
                </a:cubicBezTo>
                <a:lnTo>
                  <a:pt x="0" y="39159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713" tIns="274713" rIns="274713" bIns="274713" numCol="1" spcCol="1270" anchor="ctr" anchorCtr="0">
            <a:noAutofit/>
          </a:bodyPr>
          <a:lstStyle/>
          <a:p>
            <a:pPr marL="0" lvl="0" indent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How are infographics different from data visualizations?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6855050-2E1F-48D2-84A7-91A0BA59183D}"/>
              </a:ext>
            </a:extLst>
          </p:cNvPr>
          <p:cNvSpPr/>
          <p:nvPr/>
        </p:nvSpPr>
        <p:spPr>
          <a:xfrm>
            <a:off x="685799" y="4105056"/>
            <a:ext cx="11003281" cy="1288742"/>
          </a:xfrm>
          <a:custGeom>
            <a:avLst/>
            <a:gdLst>
              <a:gd name="connsiteX0" fmla="*/ 0 w 9482667"/>
              <a:gd name="connsiteY0" fmla="*/ 391592 h 2349506"/>
              <a:gd name="connsiteX1" fmla="*/ 391592 w 9482667"/>
              <a:gd name="connsiteY1" fmla="*/ 0 h 2349506"/>
              <a:gd name="connsiteX2" fmla="*/ 9091075 w 9482667"/>
              <a:gd name="connsiteY2" fmla="*/ 0 h 2349506"/>
              <a:gd name="connsiteX3" fmla="*/ 9482667 w 9482667"/>
              <a:gd name="connsiteY3" fmla="*/ 391592 h 2349506"/>
              <a:gd name="connsiteX4" fmla="*/ 9482667 w 9482667"/>
              <a:gd name="connsiteY4" fmla="*/ 1957914 h 2349506"/>
              <a:gd name="connsiteX5" fmla="*/ 9091075 w 9482667"/>
              <a:gd name="connsiteY5" fmla="*/ 2349506 h 2349506"/>
              <a:gd name="connsiteX6" fmla="*/ 391592 w 9482667"/>
              <a:gd name="connsiteY6" fmla="*/ 2349506 h 2349506"/>
              <a:gd name="connsiteX7" fmla="*/ 0 w 9482667"/>
              <a:gd name="connsiteY7" fmla="*/ 1957914 h 2349506"/>
              <a:gd name="connsiteX8" fmla="*/ 0 w 9482667"/>
              <a:gd name="connsiteY8" fmla="*/ 391592 h 234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82667" h="2349506">
                <a:moveTo>
                  <a:pt x="0" y="391592"/>
                </a:moveTo>
                <a:cubicBezTo>
                  <a:pt x="0" y="175322"/>
                  <a:pt x="175322" y="0"/>
                  <a:pt x="391592" y="0"/>
                </a:cubicBezTo>
                <a:lnTo>
                  <a:pt x="9091075" y="0"/>
                </a:lnTo>
                <a:cubicBezTo>
                  <a:pt x="9307345" y="0"/>
                  <a:pt x="9482667" y="175322"/>
                  <a:pt x="9482667" y="391592"/>
                </a:cubicBezTo>
                <a:lnTo>
                  <a:pt x="9482667" y="1957914"/>
                </a:lnTo>
                <a:cubicBezTo>
                  <a:pt x="9482667" y="2174184"/>
                  <a:pt x="9307345" y="2349506"/>
                  <a:pt x="9091075" y="2349506"/>
                </a:cubicBezTo>
                <a:lnTo>
                  <a:pt x="391592" y="2349506"/>
                </a:lnTo>
                <a:cubicBezTo>
                  <a:pt x="175322" y="2349506"/>
                  <a:pt x="0" y="2174184"/>
                  <a:pt x="0" y="1957914"/>
                </a:cubicBezTo>
                <a:lnTo>
                  <a:pt x="0" y="39159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713" tIns="274713" rIns="274713" bIns="274713" numCol="1" spcCol="1270" anchor="ctr" anchorCtr="0">
            <a:noAutofit/>
          </a:bodyPr>
          <a:lstStyle/>
          <a:p>
            <a:pPr marL="0" lvl="0" indent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When should you use infographics? </a:t>
            </a:r>
          </a:p>
          <a:p>
            <a:pPr marL="0" lvl="0" indent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When should you stick to data visualizations?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F22E1BC-03B7-4FB3-8764-EC5D7526C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4210669"/>
              </p:ext>
            </p:extLst>
          </p:nvPr>
        </p:nvGraphicFramePr>
        <p:xfrm>
          <a:off x="1897379" y="2639269"/>
          <a:ext cx="9791702" cy="1384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04F7901-8981-4F09-972B-9DB06A158389}"/>
              </a:ext>
            </a:extLst>
          </p:cNvPr>
          <p:cNvSpPr/>
          <p:nvPr/>
        </p:nvSpPr>
        <p:spPr>
          <a:xfrm>
            <a:off x="1897379" y="5588193"/>
            <a:ext cx="10005060" cy="1093370"/>
          </a:xfrm>
          <a:custGeom>
            <a:avLst/>
            <a:gdLst>
              <a:gd name="connsiteX0" fmla="*/ 0 w 10005060"/>
              <a:gd name="connsiteY0" fmla="*/ 156003 h 936000"/>
              <a:gd name="connsiteX1" fmla="*/ 156003 w 10005060"/>
              <a:gd name="connsiteY1" fmla="*/ 0 h 936000"/>
              <a:gd name="connsiteX2" fmla="*/ 9849057 w 10005060"/>
              <a:gd name="connsiteY2" fmla="*/ 0 h 936000"/>
              <a:gd name="connsiteX3" fmla="*/ 10005060 w 10005060"/>
              <a:gd name="connsiteY3" fmla="*/ 156003 h 936000"/>
              <a:gd name="connsiteX4" fmla="*/ 10005060 w 10005060"/>
              <a:gd name="connsiteY4" fmla="*/ 779997 h 936000"/>
              <a:gd name="connsiteX5" fmla="*/ 9849057 w 10005060"/>
              <a:gd name="connsiteY5" fmla="*/ 936000 h 936000"/>
              <a:gd name="connsiteX6" fmla="*/ 156003 w 10005060"/>
              <a:gd name="connsiteY6" fmla="*/ 936000 h 936000"/>
              <a:gd name="connsiteX7" fmla="*/ 0 w 10005060"/>
              <a:gd name="connsiteY7" fmla="*/ 779997 h 936000"/>
              <a:gd name="connsiteX8" fmla="*/ 0 w 10005060"/>
              <a:gd name="connsiteY8" fmla="*/ 156003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5060" h="936000">
                <a:moveTo>
                  <a:pt x="0" y="156003"/>
                </a:moveTo>
                <a:cubicBezTo>
                  <a:pt x="0" y="69845"/>
                  <a:pt x="69845" y="0"/>
                  <a:pt x="156003" y="0"/>
                </a:cubicBezTo>
                <a:lnTo>
                  <a:pt x="9849057" y="0"/>
                </a:lnTo>
                <a:cubicBezTo>
                  <a:pt x="9935215" y="0"/>
                  <a:pt x="10005060" y="69845"/>
                  <a:pt x="10005060" y="156003"/>
                </a:cubicBezTo>
                <a:lnTo>
                  <a:pt x="10005060" y="779997"/>
                </a:lnTo>
                <a:cubicBezTo>
                  <a:pt x="10005060" y="866155"/>
                  <a:pt x="9935215" y="936000"/>
                  <a:pt x="9849057" y="936000"/>
                </a:cubicBezTo>
                <a:lnTo>
                  <a:pt x="156003" y="936000"/>
                </a:lnTo>
                <a:cubicBezTo>
                  <a:pt x="69845" y="936000"/>
                  <a:pt x="0" y="866155"/>
                  <a:pt x="0" y="779997"/>
                </a:cubicBezTo>
                <a:lnTo>
                  <a:pt x="0" y="156003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32" tIns="137132" rIns="137132" bIns="137132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Infographics contain more information and can be used for an audience that may not have knowledge of the topic.  Data visualizations give one view of data without a lot of other info.</a:t>
            </a:r>
          </a:p>
        </p:txBody>
      </p:sp>
    </p:spTree>
    <p:extLst>
      <p:ext uri="{BB962C8B-B14F-4D97-AF65-F5344CB8AC3E}">
        <p14:creationId xmlns:p14="http://schemas.microsoft.com/office/powerpoint/2010/main" val="90921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F44B7EC-8819-46FA-AC62-1F86031EDA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8839959"/>
              </p:ext>
            </p:extLst>
          </p:nvPr>
        </p:nvGraphicFramePr>
        <p:xfrm>
          <a:off x="531220" y="68579"/>
          <a:ext cx="10515600" cy="77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C8968A-9BA2-4B23-8508-BF0E94E49C9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8843313"/>
              </p:ext>
            </p:extLst>
          </p:nvPr>
        </p:nvGraphicFramePr>
        <p:xfrm>
          <a:off x="1071466" y="1073617"/>
          <a:ext cx="4811174" cy="1058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8253915-A595-4900-9584-D655F8C7BF8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3551396"/>
              </p:ext>
            </p:extLst>
          </p:nvPr>
        </p:nvGraphicFramePr>
        <p:xfrm>
          <a:off x="6366690" y="905977"/>
          <a:ext cx="5181600" cy="84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4598" y="2339846"/>
            <a:ext cx="4120908" cy="36330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24465" y="5972903"/>
            <a:ext cx="4988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Occurrences of the word “vampire” in TV Show Dialog (1970-2014)</a:t>
            </a:r>
            <a:b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 movies.benschmidt.org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6"/>
          <a:stretch/>
        </p:blipFill>
        <p:spPr>
          <a:xfrm>
            <a:off x="6426198" y="1755558"/>
            <a:ext cx="5488761" cy="34125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33" b="12538"/>
          <a:stretch/>
        </p:blipFill>
        <p:spPr>
          <a:xfrm>
            <a:off x="6426198" y="5226882"/>
            <a:ext cx="5488761" cy="16311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16200000">
            <a:off x="8977360" y="375044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http://infographics.idlelist.com/how-vampires-are-sucking-the-life-out-of-social-media/</a:t>
            </a:r>
          </a:p>
        </p:txBody>
      </p:sp>
    </p:spTree>
    <p:extLst>
      <p:ext uri="{BB962C8B-B14F-4D97-AF65-F5344CB8AC3E}">
        <p14:creationId xmlns:p14="http://schemas.microsoft.com/office/powerpoint/2010/main" val="54396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34ED59F-0919-4589-A949-B0D451E1FB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928182"/>
              </p:ext>
            </p:extLst>
          </p:nvPr>
        </p:nvGraphicFramePr>
        <p:xfrm>
          <a:off x="420189" y="86452"/>
          <a:ext cx="5858691" cy="703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5098" y="2308860"/>
            <a:ext cx="11469188" cy="421386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Pattern recognition                  Context                       Picture superiority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							                              effect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6" y="3529893"/>
            <a:ext cx="4066084" cy="27367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1263" y="6596390"/>
            <a:ext cx="347883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http://www.bbc.com/news/science-environment-29050114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214" y="3476627"/>
            <a:ext cx="3409563" cy="30313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4127" y="6466976"/>
            <a:ext cx="42194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http://dailyinfographic.com/preparing-your-home-for-a-natural-disaster-infographic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1597" y="3644756"/>
            <a:ext cx="3610403" cy="2722072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82173D-7215-42E1-9E93-2822EA68E7C9}"/>
              </a:ext>
            </a:extLst>
          </p:cNvPr>
          <p:cNvSpPr/>
          <p:nvPr/>
        </p:nvSpPr>
        <p:spPr>
          <a:xfrm>
            <a:off x="631214" y="899915"/>
            <a:ext cx="4640181" cy="922973"/>
          </a:xfrm>
          <a:custGeom>
            <a:avLst/>
            <a:gdLst>
              <a:gd name="connsiteX0" fmla="*/ 0 w 4640181"/>
              <a:gd name="connsiteY0" fmla="*/ 0 h 922973"/>
              <a:gd name="connsiteX1" fmla="*/ 4178695 w 4640181"/>
              <a:gd name="connsiteY1" fmla="*/ 0 h 922973"/>
              <a:gd name="connsiteX2" fmla="*/ 4640181 w 4640181"/>
              <a:gd name="connsiteY2" fmla="*/ 461487 h 922973"/>
              <a:gd name="connsiteX3" fmla="*/ 4178695 w 4640181"/>
              <a:gd name="connsiteY3" fmla="*/ 922973 h 922973"/>
              <a:gd name="connsiteX4" fmla="*/ 0 w 4640181"/>
              <a:gd name="connsiteY4" fmla="*/ 922973 h 922973"/>
              <a:gd name="connsiteX5" fmla="*/ 461487 w 4640181"/>
              <a:gd name="connsiteY5" fmla="*/ 461487 h 922973"/>
              <a:gd name="connsiteX6" fmla="*/ 0 w 4640181"/>
              <a:gd name="connsiteY6" fmla="*/ 0 h 9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0181" h="922973">
                <a:moveTo>
                  <a:pt x="0" y="0"/>
                </a:moveTo>
                <a:lnTo>
                  <a:pt x="4178695" y="0"/>
                </a:lnTo>
                <a:lnTo>
                  <a:pt x="4640181" y="461487"/>
                </a:lnTo>
                <a:lnTo>
                  <a:pt x="4178695" y="922973"/>
                </a:lnTo>
                <a:lnTo>
                  <a:pt x="0" y="922973"/>
                </a:lnTo>
                <a:lnTo>
                  <a:pt x="461487" y="4614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7047" tIns="17780" rIns="461486" bIns="177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How do infographics help us deal with big data?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08BE598-2DF4-4BAB-8D7E-8D39009BF789}"/>
              </a:ext>
            </a:extLst>
          </p:cNvPr>
          <p:cNvSpPr/>
          <p:nvPr/>
        </p:nvSpPr>
        <p:spPr>
          <a:xfrm>
            <a:off x="4971429" y="978367"/>
            <a:ext cx="6560742" cy="766068"/>
          </a:xfrm>
          <a:custGeom>
            <a:avLst/>
            <a:gdLst>
              <a:gd name="connsiteX0" fmla="*/ 0 w 6560742"/>
              <a:gd name="connsiteY0" fmla="*/ 0 h 766068"/>
              <a:gd name="connsiteX1" fmla="*/ 6177708 w 6560742"/>
              <a:gd name="connsiteY1" fmla="*/ 0 h 766068"/>
              <a:gd name="connsiteX2" fmla="*/ 6560742 w 6560742"/>
              <a:gd name="connsiteY2" fmla="*/ 383034 h 766068"/>
              <a:gd name="connsiteX3" fmla="*/ 6177708 w 6560742"/>
              <a:gd name="connsiteY3" fmla="*/ 766068 h 766068"/>
              <a:gd name="connsiteX4" fmla="*/ 0 w 6560742"/>
              <a:gd name="connsiteY4" fmla="*/ 766068 h 766068"/>
              <a:gd name="connsiteX5" fmla="*/ 383034 w 6560742"/>
              <a:gd name="connsiteY5" fmla="*/ 383034 h 766068"/>
              <a:gd name="connsiteX6" fmla="*/ 0 w 6560742"/>
              <a:gd name="connsiteY6" fmla="*/ 0 h 76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0742" h="766068">
                <a:moveTo>
                  <a:pt x="0" y="0"/>
                </a:moveTo>
                <a:lnTo>
                  <a:pt x="6177708" y="0"/>
                </a:lnTo>
                <a:lnTo>
                  <a:pt x="6560742" y="383034"/>
                </a:lnTo>
                <a:lnTo>
                  <a:pt x="6177708" y="766068"/>
                </a:lnTo>
                <a:lnTo>
                  <a:pt x="0" y="766068"/>
                </a:lnTo>
                <a:lnTo>
                  <a:pt x="383034" y="3830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6054" tIns="16510" rIns="383034" bIns="16510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Can’t show a giant database-infographics allow for the visualization of a lot of data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7492088-F409-46D5-8560-393C954AC3EF}"/>
              </a:ext>
            </a:extLst>
          </p:cNvPr>
          <p:cNvSpPr/>
          <p:nvPr/>
        </p:nvSpPr>
        <p:spPr>
          <a:xfrm>
            <a:off x="645521" y="1959171"/>
            <a:ext cx="4576702" cy="829281"/>
          </a:xfrm>
          <a:custGeom>
            <a:avLst/>
            <a:gdLst>
              <a:gd name="connsiteX0" fmla="*/ 0 w 4576702"/>
              <a:gd name="connsiteY0" fmla="*/ 0 h 829281"/>
              <a:gd name="connsiteX1" fmla="*/ 4162062 w 4576702"/>
              <a:gd name="connsiteY1" fmla="*/ 0 h 829281"/>
              <a:gd name="connsiteX2" fmla="*/ 4576702 w 4576702"/>
              <a:gd name="connsiteY2" fmla="*/ 414641 h 829281"/>
              <a:gd name="connsiteX3" fmla="*/ 4162062 w 4576702"/>
              <a:gd name="connsiteY3" fmla="*/ 829281 h 829281"/>
              <a:gd name="connsiteX4" fmla="*/ 0 w 4576702"/>
              <a:gd name="connsiteY4" fmla="*/ 829281 h 829281"/>
              <a:gd name="connsiteX5" fmla="*/ 414641 w 4576702"/>
              <a:gd name="connsiteY5" fmla="*/ 414641 h 829281"/>
              <a:gd name="connsiteX6" fmla="*/ 0 w 4576702"/>
              <a:gd name="connsiteY6" fmla="*/ 0 h 82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6702" h="829281">
                <a:moveTo>
                  <a:pt x="0" y="0"/>
                </a:moveTo>
                <a:lnTo>
                  <a:pt x="4162062" y="0"/>
                </a:lnTo>
                <a:lnTo>
                  <a:pt x="4576702" y="414641"/>
                </a:lnTo>
                <a:lnTo>
                  <a:pt x="4162062" y="829281"/>
                </a:lnTo>
                <a:lnTo>
                  <a:pt x="0" y="829281"/>
                </a:lnTo>
                <a:lnTo>
                  <a:pt x="414641" y="4146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0201" tIns="17780" rIns="414640" bIns="177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How about dealing with Information overload?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7875D14-C0FF-4502-96AD-16AE4ABDBB25}"/>
              </a:ext>
            </a:extLst>
          </p:cNvPr>
          <p:cNvSpPr/>
          <p:nvPr/>
        </p:nvSpPr>
        <p:spPr>
          <a:xfrm>
            <a:off x="4954162" y="2035545"/>
            <a:ext cx="5941524" cy="688303"/>
          </a:xfrm>
          <a:custGeom>
            <a:avLst/>
            <a:gdLst>
              <a:gd name="connsiteX0" fmla="*/ 0 w 5941524"/>
              <a:gd name="connsiteY0" fmla="*/ 0 h 688303"/>
              <a:gd name="connsiteX1" fmla="*/ 5597373 w 5941524"/>
              <a:gd name="connsiteY1" fmla="*/ 0 h 688303"/>
              <a:gd name="connsiteX2" fmla="*/ 5941524 w 5941524"/>
              <a:gd name="connsiteY2" fmla="*/ 344152 h 688303"/>
              <a:gd name="connsiteX3" fmla="*/ 5597373 w 5941524"/>
              <a:gd name="connsiteY3" fmla="*/ 688303 h 688303"/>
              <a:gd name="connsiteX4" fmla="*/ 0 w 5941524"/>
              <a:gd name="connsiteY4" fmla="*/ 688303 h 688303"/>
              <a:gd name="connsiteX5" fmla="*/ 344152 w 5941524"/>
              <a:gd name="connsiteY5" fmla="*/ 344152 h 688303"/>
              <a:gd name="connsiteX6" fmla="*/ 0 w 5941524"/>
              <a:gd name="connsiteY6" fmla="*/ 0 h 68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41524" h="688303">
                <a:moveTo>
                  <a:pt x="0" y="0"/>
                </a:moveTo>
                <a:lnTo>
                  <a:pt x="5597373" y="0"/>
                </a:lnTo>
                <a:lnTo>
                  <a:pt x="5941524" y="344152"/>
                </a:lnTo>
                <a:lnTo>
                  <a:pt x="5597373" y="688303"/>
                </a:lnTo>
                <a:lnTo>
                  <a:pt x="0" y="688303"/>
                </a:lnTo>
                <a:lnTo>
                  <a:pt x="344152" y="3441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4632" tIns="15240" rIns="344151" bIns="15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Helps to sort through all of the data and present specific aspects of it</a:t>
            </a:r>
          </a:p>
        </p:txBody>
      </p:sp>
    </p:spTree>
    <p:extLst>
      <p:ext uri="{BB962C8B-B14F-4D97-AF65-F5344CB8AC3E}">
        <p14:creationId xmlns:p14="http://schemas.microsoft.com/office/powerpoint/2010/main" val="7378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491586B-A99F-4E01-A3A4-A73E9709A674}"/>
              </a:ext>
            </a:extLst>
          </p:cNvPr>
          <p:cNvGraphicFramePr/>
          <p:nvPr/>
        </p:nvGraphicFramePr>
        <p:xfrm>
          <a:off x="420189" y="86452"/>
          <a:ext cx="10515600" cy="99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26738" y="1583266"/>
            <a:ext cx="4458062" cy="4739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+mj-lt"/>
              </a:rPr>
              <a:t>Not different from the storytelling tips from before, but from a slightly different angle…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100115" y="1617133"/>
            <a:ext cx="3407017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Introduction/Foundation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47933" y="6322423"/>
            <a:ext cx="4555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From: Krum, R. (2014). Cool infographics: Effective Communication with Data Visualization (Figure 1-21).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7100116" y="2319866"/>
            <a:ext cx="3407017" cy="31152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Ah-Ha!</a:t>
            </a:r>
          </a:p>
          <a:p>
            <a:pPr algn="ctr"/>
            <a:r>
              <a:rPr lang="en-US" sz="2400" dirty="0"/>
              <a:t>The Main Event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7100116" y="5528243"/>
            <a:ext cx="3407017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Conclusion/Call-to-action</a:t>
            </a:r>
          </a:p>
        </p:txBody>
      </p:sp>
    </p:spTree>
    <p:extLst>
      <p:ext uri="{BB962C8B-B14F-4D97-AF65-F5344CB8AC3E}">
        <p14:creationId xmlns:p14="http://schemas.microsoft.com/office/powerpoint/2010/main" val="30240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614CBD4-C3AD-44F5-B1E0-1AE81C2DD6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738252"/>
              </p:ext>
            </p:extLst>
          </p:nvPr>
        </p:nvGraphicFramePr>
        <p:xfrm>
          <a:off x="343186" y="346334"/>
          <a:ext cx="11071573" cy="138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" y="2281186"/>
            <a:ext cx="5124799" cy="38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94135" y="6124786"/>
            <a:ext cx="4756574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/>
              <a:t>http://flowingdata.com/2009/11/26/fox-news-makes-the-best-pie-chart-ever/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9672451"/>
              </p:ext>
            </p:extLst>
          </p:nvPr>
        </p:nvGraphicFramePr>
        <p:xfrm>
          <a:off x="7260530" y="1896177"/>
          <a:ext cx="4511167" cy="4401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73538" y="3734603"/>
            <a:ext cx="11074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vs.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10502" y="6550223"/>
            <a:ext cx="7658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Adapted from Krum, R. (2014). Cool infographics: Effective Communication with Data Visualization.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9899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C038A7C-17C9-490F-AC9D-2884E8BE5D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549725"/>
              </p:ext>
            </p:extLst>
          </p:nvPr>
        </p:nvGraphicFramePr>
        <p:xfrm>
          <a:off x="423002" y="202131"/>
          <a:ext cx="11024196" cy="86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 rot="16200000">
            <a:off x="8847289" y="3896730"/>
            <a:ext cx="5446039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+mj-lt"/>
              </a:rPr>
              <a:t>http://mediamatters.org/blog/2014/03/31/dishonest-fox-charts-obamacare-enrollment-editi/198679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B2AC52-7395-4B7C-B011-CFC412B9F3DF}"/>
              </a:ext>
            </a:extLst>
          </p:cNvPr>
          <p:cNvGrpSpPr/>
          <p:nvPr/>
        </p:nvGrpSpPr>
        <p:grpSpPr>
          <a:xfrm>
            <a:off x="1199590" y="1179873"/>
            <a:ext cx="4511167" cy="4389120"/>
            <a:chOff x="1308909" y="1296821"/>
            <a:chExt cx="4511167" cy="5459414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3640739073"/>
                </p:ext>
              </p:extLst>
            </p:nvPr>
          </p:nvGraphicFramePr>
          <p:xfrm>
            <a:off x="1308909" y="4241451"/>
            <a:ext cx="4511167" cy="25147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1634071281"/>
                </p:ext>
              </p:extLst>
            </p:nvPr>
          </p:nvGraphicFramePr>
          <p:xfrm>
            <a:off x="1308909" y="1296821"/>
            <a:ext cx="4511167" cy="25147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202001" y="3584351"/>
              <a:ext cx="80092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vs.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16C262-EAC1-494A-80FB-A487D0562162}"/>
              </a:ext>
            </a:extLst>
          </p:cNvPr>
          <p:cNvGrpSpPr/>
          <p:nvPr/>
        </p:nvGrpSpPr>
        <p:grpSpPr>
          <a:xfrm>
            <a:off x="7078980" y="1234440"/>
            <a:ext cx="4274210" cy="4389120"/>
            <a:chOff x="7132320" y="1229445"/>
            <a:chExt cx="4274210" cy="5542288"/>
          </a:xfrm>
        </p:grpSpPr>
        <p:pic>
          <p:nvPicPr>
            <p:cNvPr id="4" name="Picture 3" descr="bad char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034" y="1229445"/>
              <a:ext cx="4267496" cy="253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good char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2320" y="4193954"/>
              <a:ext cx="4274210" cy="2577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912991" y="3546965"/>
              <a:ext cx="80092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vs.</a:t>
              </a: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F537A1F-BF53-4E5E-955A-29539D4179FB}"/>
              </a:ext>
            </a:extLst>
          </p:cNvPr>
          <p:cNvSpPr/>
          <p:nvPr/>
        </p:nvSpPr>
        <p:spPr>
          <a:xfrm>
            <a:off x="655320" y="5764000"/>
            <a:ext cx="10561320" cy="978860"/>
          </a:xfrm>
          <a:custGeom>
            <a:avLst/>
            <a:gdLst>
              <a:gd name="connsiteX0" fmla="*/ 0 w 10279380"/>
              <a:gd name="connsiteY0" fmla="*/ 107935 h 647595"/>
              <a:gd name="connsiteX1" fmla="*/ 107935 w 10279380"/>
              <a:gd name="connsiteY1" fmla="*/ 0 h 647595"/>
              <a:gd name="connsiteX2" fmla="*/ 10171445 w 10279380"/>
              <a:gd name="connsiteY2" fmla="*/ 0 h 647595"/>
              <a:gd name="connsiteX3" fmla="*/ 10279380 w 10279380"/>
              <a:gd name="connsiteY3" fmla="*/ 107935 h 647595"/>
              <a:gd name="connsiteX4" fmla="*/ 10279380 w 10279380"/>
              <a:gd name="connsiteY4" fmla="*/ 539660 h 647595"/>
              <a:gd name="connsiteX5" fmla="*/ 10171445 w 10279380"/>
              <a:gd name="connsiteY5" fmla="*/ 647595 h 647595"/>
              <a:gd name="connsiteX6" fmla="*/ 107935 w 10279380"/>
              <a:gd name="connsiteY6" fmla="*/ 647595 h 647595"/>
              <a:gd name="connsiteX7" fmla="*/ 0 w 10279380"/>
              <a:gd name="connsiteY7" fmla="*/ 539660 h 647595"/>
              <a:gd name="connsiteX8" fmla="*/ 0 w 10279380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9380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10171445" y="0"/>
                </a:lnTo>
                <a:cubicBezTo>
                  <a:pt x="10231056" y="0"/>
                  <a:pt x="10279380" y="48324"/>
                  <a:pt x="10279380" y="107935"/>
                </a:cubicBezTo>
                <a:lnTo>
                  <a:pt x="10279380" y="539660"/>
                </a:lnTo>
                <a:cubicBezTo>
                  <a:pt x="10279380" y="599271"/>
                  <a:pt x="10231056" y="647595"/>
                  <a:pt x="10171445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3" tIns="134483" rIns="134483" bIns="134483" numCol="1" spcCol="1270" anchor="ctr" anchorCtr="0">
            <a:noAutofit/>
          </a:bodyPr>
          <a:lstStyle/>
          <a:p>
            <a:pPr marL="0" lvl="0" indent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Enables accurate representation of the difference between data points </a:t>
            </a:r>
          </a:p>
        </p:txBody>
      </p:sp>
    </p:spTree>
    <p:extLst>
      <p:ext uri="{BB962C8B-B14F-4D97-AF65-F5344CB8AC3E}">
        <p14:creationId xmlns:p14="http://schemas.microsoft.com/office/powerpoint/2010/main" val="374606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EFE23E7-406B-4FA7-87CE-66F0A686D424}"/>
              </a:ext>
            </a:extLst>
          </p:cNvPr>
          <p:cNvGraphicFramePr/>
          <p:nvPr/>
        </p:nvGraphicFramePr>
        <p:xfrm>
          <a:off x="423002" y="202131"/>
          <a:ext cx="10515600" cy="86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5908" y="3792717"/>
            <a:ext cx="50147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WIDTH of A is twice width of B, but AREA of A is 4x area of B!</a:t>
            </a:r>
          </a:p>
          <a:p>
            <a:pPr algn="ctr"/>
            <a:endParaRPr lang="en-US" sz="2800" dirty="0">
              <a:latin typeface="+mj-lt"/>
            </a:endParaRP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+mj-lt"/>
              </a:rPr>
              <a:t>Overstates relative value by factor of two!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10502" y="6550223"/>
            <a:ext cx="7658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Adapted from Krum, R. (2014). Cool infographics: Effective Communication with Data Visualization.</a:t>
            </a:r>
            <a:endParaRPr lang="en-US" sz="14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5554" y="1507031"/>
            <a:ext cx="1896177" cy="1896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+mj-lt"/>
              </a:rPr>
              <a:t>A</a:t>
            </a:r>
            <a:br>
              <a:rPr lang="en-US" sz="5400" dirty="0">
                <a:latin typeface="+mj-lt"/>
              </a:rPr>
            </a:br>
            <a:r>
              <a:rPr lang="en-US" sz="2800" dirty="0">
                <a:latin typeface="+mj-lt"/>
              </a:rPr>
              <a:t>$500</a:t>
            </a:r>
            <a:endParaRPr lang="en-US" sz="20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39915" y="1984532"/>
            <a:ext cx="941173" cy="941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+mj-lt"/>
              </a:rPr>
              <a:t>B</a:t>
            </a:r>
            <a:br>
              <a:rPr lang="en-US" sz="3600" dirty="0">
                <a:latin typeface="+mj-lt"/>
              </a:rPr>
            </a:br>
            <a:r>
              <a:rPr lang="en-US" sz="1600" dirty="0">
                <a:latin typeface="+mj-lt"/>
              </a:rPr>
              <a:t>$250</a:t>
            </a:r>
            <a:endParaRPr lang="en-US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3466" y="3792717"/>
            <a:ext cx="5014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WIDTH of A is 1.4x width of B, 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so area of A is now 2x area of B!</a:t>
            </a:r>
          </a:p>
          <a:p>
            <a:pPr algn="ctr"/>
            <a:endParaRPr lang="en-US" sz="28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33112" y="1507031"/>
            <a:ext cx="1896177" cy="1896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+mj-lt"/>
              </a:rPr>
              <a:t>A</a:t>
            </a:r>
            <a:br>
              <a:rPr lang="en-US" sz="5400" dirty="0">
                <a:latin typeface="+mj-lt"/>
              </a:rPr>
            </a:br>
            <a:r>
              <a:rPr lang="en-US" sz="3200" dirty="0">
                <a:latin typeface="+mj-lt"/>
              </a:rPr>
              <a:t>$500</a:t>
            </a:r>
            <a:endParaRPr lang="en-US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067474" y="1822444"/>
            <a:ext cx="1265348" cy="1265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+mj-lt"/>
              </a:rPr>
              <a:t>B</a:t>
            </a:r>
            <a:br>
              <a:rPr lang="en-US" sz="3600" dirty="0">
                <a:latin typeface="+mj-lt"/>
              </a:rPr>
            </a:br>
            <a:r>
              <a:rPr lang="en-US" dirty="0">
                <a:latin typeface="+mj-lt"/>
              </a:rPr>
              <a:t>$250</a:t>
            </a:r>
          </a:p>
        </p:txBody>
      </p:sp>
    </p:spTree>
    <p:extLst>
      <p:ext uri="{BB962C8B-B14F-4D97-AF65-F5344CB8AC3E}">
        <p14:creationId xmlns:p14="http://schemas.microsoft.com/office/powerpoint/2010/main" val="323756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2C81B69-74C7-45C1-B09D-A8D80375A3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863090"/>
              </p:ext>
            </p:extLst>
          </p:nvPr>
        </p:nvGraphicFramePr>
        <p:xfrm>
          <a:off x="228600" y="304630"/>
          <a:ext cx="6358466" cy="1228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3C1263E-B4F6-4402-BF62-3D75884CCB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872088"/>
              </p:ext>
            </p:extLst>
          </p:nvPr>
        </p:nvGraphicFramePr>
        <p:xfrm>
          <a:off x="228600" y="1649128"/>
          <a:ext cx="6358466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Rectangle 12"/>
          <p:cNvSpPr/>
          <p:nvPr/>
        </p:nvSpPr>
        <p:spPr>
          <a:xfrm>
            <a:off x="4610502" y="6550223"/>
            <a:ext cx="7658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Adapted from Krum, R. (2014). Cool infographics: Effective Communication with Data Visualization.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58"/>
          <a:stretch/>
        </p:blipFill>
        <p:spPr>
          <a:xfrm>
            <a:off x="6934199" y="132693"/>
            <a:ext cx="4910667" cy="62327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10714047" y="5090952"/>
            <a:ext cx="24064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http://en.ilovecoffee.jp/posts/view/79</a:t>
            </a:r>
          </a:p>
        </p:txBody>
      </p:sp>
    </p:spTree>
    <p:extLst>
      <p:ext uri="{BB962C8B-B14F-4D97-AF65-F5344CB8AC3E}">
        <p14:creationId xmlns:p14="http://schemas.microsoft.com/office/powerpoint/2010/main" val="3976314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552</Words>
  <Application>Microsoft Office PowerPoint</Application>
  <PresentationFormat>Widescreen</PresentationFormat>
  <Paragraphs>75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Frutiger LT 75 Black</vt:lpstr>
      <vt:lpstr>Frutiger LT Std 45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Schuff</dc:creator>
  <cp:lastModifiedBy>Amy A. Lavin</cp:lastModifiedBy>
  <cp:revision>236</cp:revision>
  <cp:lastPrinted>2015-09-24T14:20:49Z</cp:lastPrinted>
  <dcterms:created xsi:type="dcterms:W3CDTF">2014-08-25T14:14:01Z</dcterms:created>
  <dcterms:modified xsi:type="dcterms:W3CDTF">2020-05-15T20:12:35Z</dcterms:modified>
</cp:coreProperties>
</file>