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2"/>
  </p:notesMasterIdLst>
  <p:sldIdLst>
    <p:sldId id="256" r:id="rId2"/>
    <p:sldId id="283" r:id="rId3"/>
    <p:sldId id="275" r:id="rId4"/>
    <p:sldId id="278" r:id="rId5"/>
    <p:sldId id="372" r:id="rId6"/>
    <p:sldId id="373" r:id="rId7"/>
    <p:sldId id="374" r:id="rId8"/>
    <p:sldId id="375" r:id="rId9"/>
    <p:sldId id="376" r:id="rId10"/>
    <p:sldId id="377" r:id="rId11"/>
    <p:sldId id="378" r:id="rId12"/>
    <p:sldId id="385" r:id="rId13"/>
    <p:sldId id="380" r:id="rId14"/>
    <p:sldId id="386" r:id="rId15"/>
    <p:sldId id="387" r:id="rId16"/>
    <p:sldId id="317" r:id="rId17"/>
    <p:sldId id="319" r:id="rId18"/>
    <p:sldId id="272" r:id="rId19"/>
    <p:sldId id="330" r:id="rId20"/>
    <p:sldId id="324" r:id="rId21"/>
    <p:sldId id="349" r:id="rId22"/>
    <p:sldId id="357" r:id="rId23"/>
    <p:sldId id="394" r:id="rId24"/>
    <p:sldId id="393" r:id="rId25"/>
    <p:sldId id="395" r:id="rId26"/>
    <p:sldId id="391" r:id="rId27"/>
    <p:sldId id="390" r:id="rId28"/>
    <p:sldId id="389" r:id="rId29"/>
    <p:sldId id="388" r:id="rId30"/>
    <p:sldId id="371" r:id="rId31"/>
  </p:sldIdLst>
  <p:sldSz cx="12192000" cy="6858000"/>
  <p:notesSz cx="7102475" cy="9388475"/>
  <p:embeddedFontLst>
    <p:embeddedFont>
      <p:font typeface="Arial Black" panose="020B0A04020102020204" pitchFamily="34" charset="0"/>
      <p:bold r:id="rId33"/>
    </p:embeddedFont>
    <p:embeddedFont>
      <p:font typeface="Arial Narrow" panose="020B060602020203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p15:clr>
            <a:srgbClr val="A4A3A4"/>
          </p15:clr>
        </p15:guide>
        <p15:guide id="2" pos="7344" userDrawn="1">
          <p15:clr>
            <a:srgbClr val="A4A3A4"/>
          </p15:clr>
        </p15:guide>
        <p15:guide id="3" orient="horz" pos="22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078C34-9DD4-4FF6-A8B3-301DA20EA9BA}">
  <a:tblStyle styleId="{CA078C34-9DD4-4FF6-A8B3-301DA20EA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82" autoAdjust="0"/>
    <p:restoredTop sz="52533" autoAdjust="0"/>
  </p:normalViewPr>
  <p:slideViewPr>
    <p:cSldViewPr snapToGrid="0">
      <p:cViewPr varScale="1">
        <p:scale>
          <a:sx n="83" d="100"/>
          <a:sy n="83" d="100"/>
        </p:scale>
        <p:origin x="3618" y="90"/>
      </p:cViewPr>
      <p:guideLst>
        <p:guide pos="288"/>
        <p:guide pos="7344"/>
        <p:guide orient="horz" pos="2208"/>
      </p:guideLst>
    </p:cSldViewPr>
  </p:slideViewPr>
  <p:outlineViewPr>
    <p:cViewPr>
      <p:scale>
        <a:sx n="33" d="100"/>
        <a:sy n="33" d="100"/>
      </p:scale>
      <p:origin x="0" y="-7350"/>
    </p:cViewPr>
  </p:outlineViewPr>
  <p:notesTextViewPr>
    <p:cViewPr>
      <p:scale>
        <a:sx n="1" d="1"/>
        <a:sy n="1" d="1"/>
      </p:scale>
      <p:origin x="0" y="0"/>
    </p:cViewPr>
  </p:notesTextViewPr>
  <p:sorterViewPr>
    <p:cViewPr>
      <p:scale>
        <a:sx n="100" d="100"/>
        <a:sy n="100" d="100"/>
      </p:scale>
      <p:origin x="0" y="-2112"/>
    </p:cViewPr>
  </p:sorterViewPr>
  <p:notesViewPr>
    <p:cSldViewPr snapToGrid="0">
      <p:cViewPr varScale="1">
        <p:scale>
          <a:sx n="115" d="100"/>
          <a:sy n="115" d="100"/>
        </p:scale>
        <p:origin x="5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la Hosseini" userId="a3ffd976-44bc-4d8c-adf8-8096c7da1f0c" providerId="ADAL" clId="{2E636954-A7E5-440C-9146-2389309209E1}"/>
    <pc:docChg chg="delSld">
      <pc:chgData name="Leila Hosseini" userId="a3ffd976-44bc-4d8c-adf8-8096c7da1f0c" providerId="ADAL" clId="{2E636954-A7E5-440C-9146-2389309209E1}" dt="2022-11-27T23:26:35.461" v="0" actId="47"/>
      <pc:docMkLst>
        <pc:docMk/>
      </pc:docMkLst>
      <pc:sldChg chg="del">
        <pc:chgData name="Leila Hosseini" userId="a3ffd976-44bc-4d8c-adf8-8096c7da1f0c" providerId="ADAL" clId="{2E636954-A7E5-440C-9146-2389309209E1}" dt="2022-11-27T23:26:35.461" v="0" actId="47"/>
        <pc:sldMkLst>
          <pc:docMk/>
          <pc:sldMk cId="1652184519" sldId="293"/>
        </pc:sldMkLst>
      </pc:sldChg>
      <pc:sldMasterChg chg="delSldLayout">
        <pc:chgData name="Leila Hosseini" userId="a3ffd976-44bc-4d8c-adf8-8096c7da1f0c" providerId="ADAL" clId="{2E636954-A7E5-440C-9146-2389309209E1}" dt="2022-11-27T23:26:35.461" v="0" actId="47"/>
        <pc:sldMasterMkLst>
          <pc:docMk/>
          <pc:sldMasterMk cId="0" sldId="2147483662"/>
        </pc:sldMasterMkLst>
        <pc:sldLayoutChg chg="del">
          <pc:chgData name="Leila Hosseini" userId="a3ffd976-44bc-4d8c-adf8-8096c7da1f0c" providerId="ADAL" clId="{2E636954-A7E5-440C-9146-2389309209E1}" dt="2022-11-27T23:26:35.461" v="0" actId="47"/>
          <pc:sldLayoutMkLst>
            <pc:docMk/>
            <pc:sldMasterMk cId="0" sldId="2147483662"/>
            <pc:sldLayoutMk cId="3308683881" sldId="214748366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8DC06F-34C8-4854-8B64-E76F5762CF6D}" type="doc">
      <dgm:prSet loTypeId="urn:microsoft.com/office/officeart/2005/8/layout/hierarchy2" loCatId="hierarchy" qsTypeId="urn:microsoft.com/office/officeart/2005/8/quickstyle/simple2" qsCatId="simple" csTypeId="urn:microsoft.com/office/officeart/2005/8/colors/colorful5" csCatId="colorful" phldr="1"/>
      <dgm:spPr/>
      <dgm:t>
        <a:bodyPr/>
        <a:lstStyle/>
        <a:p>
          <a:endParaRPr lang="en-US"/>
        </a:p>
      </dgm:t>
    </dgm:pt>
    <dgm:pt modelId="{3163E66B-1650-4E1E-A64A-60AA6B38CC7C}">
      <dgm:prSet/>
      <dgm:spPr/>
      <dgm:t>
        <a:bodyPr/>
        <a:lstStyle/>
        <a:p>
          <a:r>
            <a:rPr lang="en-US" b="0" i="0" dirty="0"/>
            <a:t>CSS stands for Cascading Style Sheets</a:t>
          </a:r>
          <a:endParaRPr lang="en-US" dirty="0"/>
        </a:p>
      </dgm:t>
    </dgm:pt>
    <dgm:pt modelId="{E770FC43-A8C3-47FA-ACB0-D19B7820970C}" type="parTrans" cxnId="{C85EECC3-9452-422D-82D2-247F48894F5D}">
      <dgm:prSet/>
      <dgm:spPr/>
      <dgm:t>
        <a:bodyPr/>
        <a:lstStyle/>
        <a:p>
          <a:endParaRPr lang="en-US"/>
        </a:p>
      </dgm:t>
    </dgm:pt>
    <dgm:pt modelId="{128175BD-60D0-4609-B8B1-45EC0A17090B}" type="sibTrans" cxnId="{C85EECC3-9452-422D-82D2-247F48894F5D}">
      <dgm:prSet/>
      <dgm:spPr/>
      <dgm:t>
        <a:bodyPr/>
        <a:lstStyle/>
        <a:p>
          <a:endParaRPr lang="en-US"/>
        </a:p>
      </dgm:t>
    </dgm:pt>
    <dgm:pt modelId="{3354B3D4-60C7-449F-BFCB-B768276B86B7}">
      <dgm:prSet/>
      <dgm:spPr/>
      <dgm:t>
        <a:bodyPr/>
        <a:lstStyle/>
        <a:p>
          <a:r>
            <a:rPr lang="en-US" b="0" i="0" dirty="0"/>
            <a:t>Describes how HTML elements are to be displayed on the screen</a:t>
          </a:r>
          <a:endParaRPr lang="en-US" dirty="0"/>
        </a:p>
      </dgm:t>
    </dgm:pt>
    <dgm:pt modelId="{3B8483BD-29BE-4E28-829E-3C65C6A9861A}" type="parTrans" cxnId="{DFC6D61E-3A3F-46C1-8885-865297297885}">
      <dgm:prSet/>
      <dgm:spPr/>
      <dgm:t>
        <a:bodyPr/>
        <a:lstStyle/>
        <a:p>
          <a:endParaRPr lang="en-US"/>
        </a:p>
      </dgm:t>
    </dgm:pt>
    <dgm:pt modelId="{32DAE976-DAE8-465A-8994-F7BF1D01D4B9}" type="sibTrans" cxnId="{DFC6D61E-3A3F-46C1-8885-865297297885}">
      <dgm:prSet/>
      <dgm:spPr/>
      <dgm:t>
        <a:bodyPr/>
        <a:lstStyle/>
        <a:p>
          <a:endParaRPr lang="en-US"/>
        </a:p>
      </dgm:t>
    </dgm:pt>
    <dgm:pt modelId="{F5DC2787-CD79-4F20-9788-C88694DA4380}">
      <dgm:prSet/>
      <dgm:spPr/>
      <dgm:t>
        <a:bodyPr/>
        <a:lstStyle/>
        <a:p>
          <a:r>
            <a:rPr lang="en-US" b="0" i="0" dirty="0"/>
            <a:t>Inline – Using style attributes in each HTML element</a:t>
          </a:r>
          <a:endParaRPr lang="en-US" dirty="0"/>
        </a:p>
      </dgm:t>
    </dgm:pt>
    <dgm:pt modelId="{274A4122-316B-4C7D-A43C-482C3FACFE3B}" type="parTrans" cxnId="{D009F22D-4D72-45BB-ACB9-06C69D103790}">
      <dgm:prSet/>
      <dgm:spPr/>
      <dgm:t>
        <a:bodyPr/>
        <a:lstStyle/>
        <a:p>
          <a:endParaRPr lang="en-US"/>
        </a:p>
      </dgm:t>
    </dgm:pt>
    <dgm:pt modelId="{0B0457AC-3977-437A-98CE-4573651B4560}" type="sibTrans" cxnId="{D009F22D-4D72-45BB-ACB9-06C69D103790}">
      <dgm:prSet/>
      <dgm:spPr/>
      <dgm:t>
        <a:bodyPr/>
        <a:lstStyle/>
        <a:p>
          <a:endParaRPr lang="en-US"/>
        </a:p>
      </dgm:t>
    </dgm:pt>
    <dgm:pt modelId="{4EFD08D0-DAF3-47C8-9CD8-AF136BF02FB5}">
      <dgm:prSet/>
      <dgm:spPr/>
      <dgm:t>
        <a:bodyPr/>
        <a:lstStyle/>
        <a:p>
          <a:r>
            <a:rPr lang="en-US" b="0" i="0" dirty="0"/>
            <a:t>Internal – Using a &lt;style&gt; element in the &lt;head&gt; section</a:t>
          </a:r>
          <a:endParaRPr lang="en-US" dirty="0"/>
        </a:p>
      </dgm:t>
    </dgm:pt>
    <dgm:pt modelId="{1D565015-641C-4EE5-8D42-48450196E76A}" type="parTrans" cxnId="{B124D406-3598-4269-9C18-D165F12EEF29}">
      <dgm:prSet/>
      <dgm:spPr/>
      <dgm:t>
        <a:bodyPr/>
        <a:lstStyle/>
        <a:p>
          <a:endParaRPr lang="en-US"/>
        </a:p>
      </dgm:t>
    </dgm:pt>
    <dgm:pt modelId="{6891EA96-D021-4D46-AAF1-2EE63E46265A}" type="sibTrans" cxnId="{B124D406-3598-4269-9C18-D165F12EEF29}">
      <dgm:prSet/>
      <dgm:spPr/>
      <dgm:t>
        <a:bodyPr/>
        <a:lstStyle/>
        <a:p>
          <a:endParaRPr lang="en-US"/>
        </a:p>
      </dgm:t>
    </dgm:pt>
    <dgm:pt modelId="{3C051915-A940-4352-AEC6-32C71694D371}">
      <dgm:prSet/>
      <dgm:spPr/>
      <dgm:t>
        <a:bodyPr/>
        <a:lstStyle/>
        <a:p>
          <a:r>
            <a:rPr lang="en-US" b="0" i="0" dirty="0"/>
            <a:t>External – Using an external CSS file</a:t>
          </a:r>
          <a:endParaRPr lang="en-US" dirty="0"/>
        </a:p>
      </dgm:t>
    </dgm:pt>
    <dgm:pt modelId="{805AE911-37AD-4568-B5C8-E3442D63D473}" type="parTrans" cxnId="{7A9ACDBF-3DA7-41A2-8876-C6CA81D4CEFF}">
      <dgm:prSet/>
      <dgm:spPr/>
      <dgm:t>
        <a:bodyPr/>
        <a:lstStyle/>
        <a:p>
          <a:endParaRPr lang="en-US"/>
        </a:p>
      </dgm:t>
    </dgm:pt>
    <dgm:pt modelId="{4FD595AF-10AC-4392-A393-37CAA7ED8ABA}" type="sibTrans" cxnId="{7A9ACDBF-3DA7-41A2-8876-C6CA81D4CEFF}">
      <dgm:prSet/>
      <dgm:spPr/>
      <dgm:t>
        <a:bodyPr/>
        <a:lstStyle/>
        <a:p>
          <a:endParaRPr lang="en-US"/>
        </a:p>
      </dgm:t>
    </dgm:pt>
    <dgm:pt modelId="{1ADD4339-96CB-4A85-A351-B68BC3B5A29B}">
      <dgm:prSet/>
      <dgm:spPr/>
      <dgm:t>
        <a:bodyPr/>
        <a:lstStyle/>
        <a:p>
          <a:r>
            <a:rPr lang="en-US" b="0" i="0" dirty="0"/>
            <a:t>Saves a lot of work and can control the layout of multiple pages all at once</a:t>
          </a:r>
          <a:endParaRPr lang="en-US" dirty="0"/>
        </a:p>
      </dgm:t>
    </dgm:pt>
    <dgm:pt modelId="{A83543CA-008A-49BC-ACEA-4BEF492349C0}" type="parTrans" cxnId="{062928EE-AF7F-4493-9CE5-24BA0324F24B}">
      <dgm:prSet/>
      <dgm:spPr/>
      <dgm:t>
        <a:bodyPr/>
        <a:lstStyle/>
        <a:p>
          <a:endParaRPr lang="en-US"/>
        </a:p>
      </dgm:t>
    </dgm:pt>
    <dgm:pt modelId="{7B5FAFD8-5E5D-4F75-BDA9-BAA70C934CF2}" type="sibTrans" cxnId="{062928EE-AF7F-4493-9CE5-24BA0324F24B}">
      <dgm:prSet/>
      <dgm:spPr/>
      <dgm:t>
        <a:bodyPr/>
        <a:lstStyle/>
        <a:p>
          <a:endParaRPr lang="en-US"/>
        </a:p>
      </dgm:t>
    </dgm:pt>
    <dgm:pt modelId="{BDBE47D5-6D55-44C8-BD55-9F427AE785B0}" type="pres">
      <dgm:prSet presAssocID="{D38DC06F-34C8-4854-8B64-E76F5762CF6D}" presName="diagram" presStyleCnt="0">
        <dgm:presLayoutVars>
          <dgm:chPref val="1"/>
          <dgm:dir/>
          <dgm:animOne val="branch"/>
          <dgm:animLvl val="lvl"/>
          <dgm:resizeHandles val="exact"/>
        </dgm:presLayoutVars>
      </dgm:prSet>
      <dgm:spPr/>
    </dgm:pt>
    <dgm:pt modelId="{D7613605-EA90-4456-B122-833A857F2389}" type="pres">
      <dgm:prSet presAssocID="{3163E66B-1650-4E1E-A64A-60AA6B38CC7C}" presName="root1" presStyleCnt="0"/>
      <dgm:spPr/>
    </dgm:pt>
    <dgm:pt modelId="{95C4FA9E-C7B4-401F-8F27-647AC9D6EDEA}" type="pres">
      <dgm:prSet presAssocID="{3163E66B-1650-4E1E-A64A-60AA6B38CC7C}" presName="LevelOneTextNode" presStyleLbl="node0" presStyleIdx="0" presStyleCnt="3">
        <dgm:presLayoutVars>
          <dgm:chPref val="3"/>
        </dgm:presLayoutVars>
      </dgm:prSet>
      <dgm:spPr/>
    </dgm:pt>
    <dgm:pt modelId="{BF421387-3A35-4AEB-8C5B-308A66164FD1}" type="pres">
      <dgm:prSet presAssocID="{3163E66B-1650-4E1E-A64A-60AA6B38CC7C}" presName="level2hierChild" presStyleCnt="0"/>
      <dgm:spPr/>
    </dgm:pt>
    <dgm:pt modelId="{B632E6A9-3E6A-4807-9F1D-6DDEA401D25B}" type="pres">
      <dgm:prSet presAssocID="{3354B3D4-60C7-449F-BFCB-B768276B86B7}" presName="root1" presStyleCnt="0"/>
      <dgm:spPr/>
    </dgm:pt>
    <dgm:pt modelId="{B8C7A26E-5F76-40DD-BEA0-E75AAF8B2A35}" type="pres">
      <dgm:prSet presAssocID="{3354B3D4-60C7-449F-BFCB-B768276B86B7}" presName="LevelOneTextNode" presStyleLbl="node0" presStyleIdx="1" presStyleCnt="3">
        <dgm:presLayoutVars>
          <dgm:chPref val="3"/>
        </dgm:presLayoutVars>
      </dgm:prSet>
      <dgm:spPr/>
    </dgm:pt>
    <dgm:pt modelId="{2EFEDAB5-081F-4150-89DE-0E01BF5298CE}" type="pres">
      <dgm:prSet presAssocID="{3354B3D4-60C7-449F-BFCB-B768276B86B7}" presName="level2hierChild" presStyleCnt="0"/>
      <dgm:spPr/>
    </dgm:pt>
    <dgm:pt modelId="{6B04D8EA-B7FF-4ADE-9A7E-B054A6A46638}" type="pres">
      <dgm:prSet presAssocID="{274A4122-316B-4C7D-A43C-482C3FACFE3B}" presName="conn2-1" presStyleLbl="parChTrans1D2" presStyleIdx="0" presStyleCnt="3"/>
      <dgm:spPr/>
    </dgm:pt>
    <dgm:pt modelId="{EB35CCB0-40D6-462A-931A-B2F7AE12E6CA}" type="pres">
      <dgm:prSet presAssocID="{274A4122-316B-4C7D-A43C-482C3FACFE3B}" presName="connTx" presStyleLbl="parChTrans1D2" presStyleIdx="0" presStyleCnt="3"/>
      <dgm:spPr/>
    </dgm:pt>
    <dgm:pt modelId="{67FC8F0E-41BA-4AD6-B259-17E766E16B6E}" type="pres">
      <dgm:prSet presAssocID="{F5DC2787-CD79-4F20-9788-C88694DA4380}" presName="root2" presStyleCnt="0"/>
      <dgm:spPr/>
    </dgm:pt>
    <dgm:pt modelId="{9EC8EB9E-B2A3-4124-A58A-C06F13134498}" type="pres">
      <dgm:prSet presAssocID="{F5DC2787-CD79-4F20-9788-C88694DA4380}" presName="LevelTwoTextNode" presStyleLbl="node2" presStyleIdx="0" presStyleCnt="3">
        <dgm:presLayoutVars>
          <dgm:chPref val="3"/>
        </dgm:presLayoutVars>
      </dgm:prSet>
      <dgm:spPr/>
    </dgm:pt>
    <dgm:pt modelId="{7B0F8E6F-7D20-4E7A-90E2-EBF8F90CD9C3}" type="pres">
      <dgm:prSet presAssocID="{F5DC2787-CD79-4F20-9788-C88694DA4380}" presName="level3hierChild" presStyleCnt="0"/>
      <dgm:spPr/>
    </dgm:pt>
    <dgm:pt modelId="{5EEA65E7-68CB-4FB7-A87F-13F467EFB471}" type="pres">
      <dgm:prSet presAssocID="{1D565015-641C-4EE5-8D42-48450196E76A}" presName="conn2-1" presStyleLbl="parChTrans1D2" presStyleIdx="1" presStyleCnt="3"/>
      <dgm:spPr/>
    </dgm:pt>
    <dgm:pt modelId="{8B4F9C5E-C41F-4C11-94FE-734664620CDB}" type="pres">
      <dgm:prSet presAssocID="{1D565015-641C-4EE5-8D42-48450196E76A}" presName="connTx" presStyleLbl="parChTrans1D2" presStyleIdx="1" presStyleCnt="3"/>
      <dgm:spPr/>
    </dgm:pt>
    <dgm:pt modelId="{057E08E7-8283-40B4-80E8-5115A1BB9EA5}" type="pres">
      <dgm:prSet presAssocID="{4EFD08D0-DAF3-47C8-9CD8-AF136BF02FB5}" presName="root2" presStyleCnt="0"/>
      <dgm:spPr/>
    </dgm:pt>
    <dgm:pt modelId="{3C97EF20-62EA-4AFF-8EE9-F326BCC36314}" type="pres">
      <dgm:prSet presAssocID="{4EFD08D0-DAF3-47C8-9CD8-AF136BF02FB5}" presName="LevelTwoTextNode" presStyleLbl="node2" presStyleIdx="1" presStyleCnt="3">
        <dgm:presLayoutVars>
          <dgm:chPref val="3"/>
        </dgm:presLayoutVars>
      </dgm:prSet>
      <dgm:spPr/>
    </dgm:pt>
    <dgm:pt modelId="{D11278D0-D19A-4EF7-B5D9-657D639A8BF9}" type="pres">
      <dgm:prSet presAssocID="{4EFD08D0-DAF3-47C8-9CD8-AF136BF02FB5}" presName="level3hierChild" presStyleCnt="0"/>
      <dgm:spPr/>
    </dgm:pt>
    <dgm:pt modelId="{71828803-1C69-428E-98FF-AAC355A5BFDD}" type="pres">
      <dgm:prSet presAssocID="{805AE911-37AD-4568-B5C8-E3442D63D473}" presName="conn2-1" presStyleLbl="parChTrans1D2" presStyleIdx="2" presStyleCnt="3"/>
      <dgm:spPr/>
    </dgm:pt>
    <dgm:pt modelId="{FED9F2B0-96A1-43DF-A256-816CDDBEBF43}" type="pres">
      <dgm:prSet presAssocID="{805AE911-37AD-4568-B5C8-E3442D63D473}" presName="connTx" presStyleLbl="parChTrans1D2" presStyleIdx="2" presStyleCnt="3"/>
      <dgm:spPr/>
    </dgm:pt>
    <dgm:pt modelId="{55AD2320-8625-40E7-B71B-993B3402B3B7}" type="pres">
      <dgm:prSet presAssocID="{3C051915-A940-4352-AEC6-32C71694D371}" presName="root2" presStyleCnt="0"/>
      <dgm:spPr/>
    </dgm:pt>
    <dgm:pt modelId="{61EA4179-30E0-4DC2-A136-0BA738300BC5}" type="pres">
      <dgm:prSet presAssocID="{3C051915-A940-4352-AEC6-32C71694D371}" presName="LevelTwoTextNode" presStyleLbl="node2" presStyleIdx="2" presStyleCnt="3">
        <dgm:presLayoutVars>
          <dgm:chPref val="3"/>
        </dgm:presLayoutVars>
      </dgm:prSet>
      <dgm:spPr/>
    </dgm:pt>
    <dgm:pt modelId="{192CAA31-2D2B-4645-A3CF-C815E697561E}" type="pres">
      <dgm:prSet presAssocID="{3C051915-A940-4352-AEC6-32C71694D371}" presName="level3hierChild" presStyleCnt="0"/>
      <dgm:spPr/>
    </dgm:pt>
    <dgm:pt modelId="{3608A452-9488-453F-8DDD-C14D438B2ADF}" type="pres">
      <dgm:prSet presAssocID="{1ADD4339-96CB-4A85-A351-B68BC3B5A29B}" presName="root1" presStyleCnt="0"/>
      <dgm:spPr/>
    </dgm:pt>
    <dgm:pt modelId="{35A29754-66CF-460A-A259-C5B53B4DBD95}" type="pres">
      <dgm:prSet presAssocID="{1ADD4339-96CB-4A85-A351-B68BC3B5A29B}" presName="LevelOneTextNode" presStyleLbl="node0" presStyleIdx="2" presStyleCnt="3">
        <dgm:presLayoutVars>
          <dgm:chPref val="3"/>
        </dgm:presLayoutVars>
      </dgm:prSet>
      <dgm:spPr/>
    </dgm:pt>
    <dgm:pt modelId="{FA30A992-EA5F-41C4-922A-85462732CF73}" type="pres">
      <dgm:prSet presAssocID="{1ADD4339-96CB-4A85-A351-B68BC3B5A29B}" presName="level2hierChild" presStyleCnt="0"/>
      <dgm:spPr/>
    </dgm:pt>
  </dgm:ptLst>
  <dgm:cxnLst>
    <dgm:cxn modelId="{B124D406-3598-4269-9C18-D165F12EEF29}" srcId="{3354B3D4-60C7-449F-BFCB-B768276B86B7}" destId="{4EFD08D0-DAF3-47C8-9CD8-AF136BF02FB5}" srcOrd="1" destOrd="0" parTransId="{1D565015-641C-4EE5-8D42-48450196E76A}" sibTransId="{6891EA96-D021-4D46-AAF1-2EE63E46265A}"/>
    <dgm:cxn modelId="{4F94520C-6CAE-4A00-8EDA-0333808E1E13}" type="presOf" srcId="{F5DC2787-CD79-4F20-9788-C88694DA4380}" destId="{9EC8EB9E-B2A3-4124-A58A-C06F13134498}" srcOrd="0" destOrd="0" presId="urn:microsoft.com/office/officeart/2005/8/layout/hierarchy2"/>
    <dgm:cxn modelId="{DFC6D61E-3A3F-46C1-8885-865297297885}" srcId="{D38DC06F-34C8-4854-8B64-E76F5762CF6D}" destId="{3354B3D4-60C7-449F-BFCB-B768276B86B7}" srcOrd="1" destOrd="0" parTransId="{3B8483BD-29BE-4E28-829E-3C65C6A9861A}" sibTransId="{32DAE976-DAE8-465A-8994-F7BF1D01D4B9}"/>
    <dgm:cxn modelId="{01285E22-DB00-4F9B-B247-287849EADF88}" type="presOf" srcId="{D38DC06F-34C8-4854-8B64-E76F5762CF6D}" destId="{BDBE47D5-6D55-44C8-BD55-9F427AE785B0}" srcOrd="0" destOrd="0" presId="urn:microsoft.com/office/officeart/2005/8/layout/hierarchy2"/>
    <dgm:cxn modelId="{D009F22D-4D72-45BB-ACB9-06C69D103790}" srcId="{3354B3D4-60C7-449F-BFCB-B768276B86B7}" destId="{F5DC2787-CD79-4F20-9788-C88694DA4380}" srcOrd="0" destOrd="0" parTransId="{274A4122-316B-4C7D-A43C-482C3FACFE3B}" sibTransId="{0B0457AC-3977-437A-98CE-4573651B4560}"/>
    <dgm:cxn modelId="{E5824254-E04E-4284-84EA-9AEA2D67CEE5}" type="presOf" srcId="{274A4122-316B-4C7D-A43C-482C3FACFE3B}" destId="{EB35CCB0-40D6-462A-931A-B2F7AE12E6CA}" srcOrd="1" destOrd="0" presId="urn:microsoft.com/office/officeart/2005/8/layout/hierarchy2"/>
    <dgm:cxn modelId="{21E69C77-DB19-48AF-AC1E-48033D5288EF}" type="presOf" srcId="{3163E66B-1650-4E1E-A64A-60AA6B38CC7C}" destId="{95C4FA9E-C7B4-401F-8F27-647AC9D6EDEA}" srcOrd="0" destOrd="0" presId="urn:microsoft.com/office/officeart/2005/8/layout/hierarchy2"/>
    <dgm:cxn modelId="{7FB3D895-0EDE-4061-9819-AD8B307FBE54}" type="presOf" srcId="{1D565015-641C-4EE5-8D42-48450196E76A}" destId="{8B4F9C5E-C41F-4C11-94FE-734664620CDB}" srcOrd="1" destOrd="0" presId="urn:microsoft.com/office/officeart/2005/8/layout/hierarchy2"/>
    <dgm:cxn modelId="{B7BCF795-C97E-40CA-9A6D-470CC6469087}" type="presOf" srcId="{1ADD4339-96CB-4A85-A351-B68BC3B5A29B}" destId="{35A29754-66CF-460A-A259-C5B53B4DBD95}" srcOrd="0" destOrd="0" presId="urn:microsoft.com/office/officeart/2005/8/layout/hierarchy2"/>
    <dgm:cxn modelId="{65A5D8AC-8CD9-41D2-A7D5-5114CFC894A8}" type="presOf" srcId="{805AE911-37AD-4568-B5C8-E3442D63D473}" destId="{71828803-1C69-428E-98FF-AAC355A5BFDD}" srcOrd="0" destOrd="0" presId="urn:microsoft.com/office/officeart/2005/8/layout/hierarchy2"/>
    <dgm:cxn modelId="{AC2613B1-43CD-4E4D-BCF2-257C03EBFA47}" type="presOf" srcId="{3C051915-A940-4352-AEC6-32C71694D371}" destId="{61EA4179-30E0-4DC2-A136-0BA738300BC5}" srcOrd="0" destOrd="0" presId="urn:microsoft.com/office/officeart/2005/8/layout/hierarchy2"/>
    <dgm:cxn modelId="{7A9ACDBF-3DA7-41A2-8876-C6CA81D4CEFF}" srcId="{3354B3D4-60C7-449F-BFCB-B768276B86B7}" destId="{3C051915-A940-4352-AEC6-32C71694D371}" srcOrd="2" destOrd="0" parTransId="{805AE911-37AD-4568-B5C8-E3442D63D473}" sibTransId="{4FD595AF-10AC-4392-A393-37CAA7ED8ABA}"/>
    <dgm:cxn modelId="{C85EECC3-9452-422D-82D2-247F48894F5D}" srcId="{D38DC06F-34C8-4854-8B64-E76F5762CF6D}" destId="{3163E66B-1650-4E1E-A64A-60AA6B38CC7C}" srcOrd="0" destOrd="0" parTransId="{E770FC43-A8C3-47FA-ACB0-D19B7820970C}" sibTransId="{128175BD-60D0-4609-B8B1-45EC0A17090B}"/>
    <dgm:cxn modelId="{6082D1C7-B746-4684-BA49-A7A0756292EE}" type="presOf" srcId="{274A4122-316B-4C7D-A43C-482C3FACFE3B}" destId="{6B04D8EA-B7FF-4ADE-9A7E-B054A6A46638}" srcOrd="0" destOrd="0" presId="urn:microsoft.com/office/officeart/2005/8/layout/hierarchy2"/>
    <dgm:cxn modelId="{E47022D3-6788-4280-8C2D-C89439EA0384}" type="presOf" srcId="{805AE911-37AD-4568-B5C8-E3442D63D473}" destId="{FED9F2B0-96A1-43DF-A256-816CDDBEBF43}" srcOrd="1" destOrd="0" presId="urn:microsoft.com/office/officeart/2005/8/layout/hierarchy2"/>
    <dgm:cxn modelId="{062928EE-AF7F-4493-9CE5-24BA0324F24B}" srcId="{D38DC06F-34C8-4854-8B64-E76F5762CF6D}" destId="{1ADD4339-96CB-4A85-A351-B68BC3B5A29B}" srcOrd="2" destOrd="0" parTransId="{A83543CA-008A-49BC-ACEA-4BEF492349C0}" sibTransId="{7B5FAFD8-5E5D-4F75-BDA9-BAA70C934CF2}"/>
    <dgm:cxn modelId="{543082F8-6997-4ADC-943A-019255A73F24}" type="presOf" srcId="{3354B3D4-60C7-449F-BFCB-B768276B86B7}" destId="{B8C7A26E-5F76-40DD-BEA0-E75AAF8B2A35}" srcOrd="0" destOrd="0" presId="urn:microsoft.com/office/officeart/2005/8/layout/hierarchy2"/>
    <dgm:cxn modelId="{907930FE-3F02-4FBD-B3EA-938CA59B2CE6}" type="presOf" srcId="{4EFD08D0-DAF3-47C8-9CD8-AF136BF02FB5}" destId="{3C97EF20-62EA-4AFF-8EE9-F326BCC36314}" srcOrd="0" destOrd="0" presId="urn:microsoft.com/office/officeart/2005/8/layout/hierarchy2"/>
    <dgm:cxn modelId="{D47F7CFF-9E7D-425A-93C0-493B4EEA6DDF}" type="presOf" srcId="{1D565015-641C-4EE5-8D42-48450196E76A}" destId="{5EEA65E7-68CB-4FB7-A87F-13F467EFB471}" srcOrd="0" destOrd="0" presId="urn:microsoft.com/office/officeart/2005/8/layout/hierarchy2"/>
    <dgm:cxn modelId="{C4AC73E0-3F5E-40F5-8074-29B97BC92CE0}" type="presParOf" srcId="{BDBE47D5-6D55-44C8-BD55-9F427AE785B0}" destId="{D7613605-EA90-4456-B122-833A857F2389}" srcOrd="0" destOrd="0" presId="urn:microsoft.com/office/officeart/2005/8/layout/hierarchy2"/>
    <dgm:cxn modelId="{80C69AC0-83C7-49CB-8958-C13FAA4230A6}" type="presParOf" srcId="{D7613605-EA90-4456-B122-833A857F2389}" destId="{95C4FA9E-C7B4-401F-8F27-647AC9D6EDEA}" srcOrd="0" destOrd="0" presId="urn:microsoft.com/office/officeart/2005/8/layout/hierarchy2"/>
    <dgm:cxn modelId="{C8991557-0EEC-4EC4-8304-B90C81B250B0}" type="presParOf" srcId="{D7613605-EA90-4456-B122-833A857F2389}" destId="{BF421387-3A35-4AEB-8C5B-308A66164FD1}" srcOrd="1" destOrd="0" presId="urn:microsoft.com/office/officeart/2005/8/layout/hierarchy2"/>
    <dgm:cxn modelId="{4342B676-7D7A-4F51-8972-93BEB9CFAEAF}" type="presParOf" srcId="{BDBE47D5-6D55-44C8-BD55-9F427AE785B0}" destId="{B632E6A9-3E6A-4807-9F1D-6DDEA401D25B}" srcOrd="1" destOrd="0" presId="urn:microsoft.com/office/officeart/2005/8/layout/hierarchy2"/>
    <dgm:cxn modelId="{E98D05A5-6EE9-442B-9BCC-BB31B5DF627C}" type="presParOf" srcId="{B632E6A9-3E6A-4807-9F1D-6DDEA401D25B}" destId="{B8C7A26E-5F76-40DD-BEA0-E75AAF8B2A35}" srcOrd="0" destOrd="0" presId="urn:microsoft.com/office/officeart/2005/8/layout/hierarchy2"/>
    <dgm:cxn modelId="{22F1AD2B-192A-479E-8053-F71489A2226E}" type="presParOf" srcId="{B632E6A9-3E6A-4807-9F1D-6DDEA401D25B}" destId="{2EFEDAB5-081F-4150-89DE-0E01BF5298CE}" srcOrd="1" destOrd="0" presId="urn:microsoft.com/office/officeart/2005/8/layout/hierarchy2"/>
    <dgm:cxn modelId="{1C28D13F-2B63-4D82-92D3-B19355DCE852}" type="presParOf" srcId="{2EFEDAB5-081F-4150-89DE-0E01BF5298CE}" destId="{6B04D8EA-B7FF-4ADE-9A7E-B054A6A46638}" srcOrd="0" destOrd="0" presId="urn:microsoft.com/office/officeart/2005/8/layout/hierarchy2"/>
    <dgm:cxn modelId="{8F5FE009-A1A2-4825-8E74-595B9B1CED5D}" type="presParOf" srcId="{6B04D8EA-B7FF-4ADE-9A7E-B054A6A46638}" destId="{EB35CCB0-40D6-462A-931A-B2F7AE12E6CA}" srcOrd="0" destOrd="0" presId="urn:microsoft.com/office/officeart/2005/8/layout/hierarchy2"/>
    <dgm:cxn modelId="{6391C35F-0851-4E51-80CB-91BB6ECE8863}" type="presParOf" srcId="{2EFEDAB5-081F-4150-89DE-0E01BF5298CE}" destId="{67FC8F0E-41BA-4AD6-B259-17E766E16B6E}" srcOrd="1" destOrd="0" presId="urn:microsoft.com/office/officeart/2005/8/layout/hierarchy2"/>
    <dgm:cxn modelId="{C3B334E3-562A-4AB3-8613-95703A06D7E9}" type="presParOf" srcId="{67FC8F0E-41BA-4AD6-B259-17E766E16B6E}" destId="{9EC8EB9E-B2A3-4124-A58A-C06F13134498}" srcOrd="0" destOrd="0" presId="urn:microsoft.com/office/officeart/2005/8/layout/hierarchy2"/>
    <dgm:cxn modelId="{7AFA9183-C376-4C80-ADA3-75DAA5E3CC42}" type="presParOf" srcId="{67FC8F0E-41BA-4AD6-B259-17E766E16B6E}" destId="{7B0F8E6F-7D20-4E7A-90E2-EBF8F90CD9C3}" srcOrd="1" destOrd="0" presId="urn:microsoft.com/office/officeart/2005/8/layout/hierarchy2"/>
    <dgm:cxn modelId="{60C17AF7-B0B2-4D43-B646-9402DE2C0C56}" type="presParOf" srcId="{2EFEDAB5-081F-4150-89DE-0E01BF5298CE}" destId="{5EEA65E7-68CB-4FB7-A87F-13F467EFB471}" srcOrd="2" destOrd="0" presId="urn:microsoft.com/office/officeart/2005/8/layout/hierarchy2"/>
    <dgm:cxn modelId="{D28DDC4E-6F00-4A03-A514-8A3CE8CEDB60}" type="presParOf" srcId="{5EEA65E7-68CB-4FB7-A87F-13F467EFB471}" destId="{8B4F9C5E-C41F-4C11-94FE-734664620CDB}" srcOrd="0" destOrd="0" presId="urn:microsoft.com/office/officeart/2005/8/layout/hierarchy2"/>
    <dgm:cxn modelId="{5B2D4B1B-C5DD-4C56-A956-7B5400FB0095}" type="presParOf" srcId="{2EFEDAB5-081F-4150-89DE-0E01BF5298CE}" destId="{057E08E7-8283-40B4-80E8-5115A1BB9EA5}" srcOrd="3" destOrd="0" presId="urn:microsoft.com/office/officeart/2005/8/layout/hierarchy2"/>
    <dgm:cxn modelId="{147061A2-AE08-4FAE-8655-47911CB93BDC}" type="presParOf" srcId="{057E08E7-8283-40B4-80E8-5115A1BB9EA5}" destId="{3C97EF20-62EA-4AFF-8EE9-F326BCC36314}" srcOrd="0" destOrd="0" presId="urn:microsoft.com/office/officeart/2005/8/layout/hierarchy2"/>
    <dgm:cxn modelId="{6105647E-F6C4-47A0-9254-7D4C18F4CB26}" type="presParOf" srcId="{057E08E7-8283-40B4-80E8-5115A1BB9EA5}" destId="{D11278D0-D19A-4EF7-B5D9-657D639A8BF9}" srcOrd="1" destOrd="0" presId="urn:microsoft.com/office/officeart/2005/8/layout/hierarchy2"/>
    <dgm:cxn modelId="{120645AF-C799-4E21-BE13-817BD2EB5970}" type="presParOf" srcId="{2EFEDAB5-081F-4150-89DE-0E01BF5298CE}" destId="{71828803-1C69-428E-98FF-AAC355A5BFDD}" srcOrd="4" destOrd="0" presId="urn:microsoft.com/office/officeart/2005/8/layout/hierarchy2"/>
    <dgm:cxn modelId="{0C0A1BAD-7D7E-4BEF-B9D1-60911BB61023}" type="presParOf" srcId="{71828803-1C69-428E-98FF-AAC355A5BFDD}" destId="{FED9F2B0-96A1-43DF-A256-816CDDBEBF43}" srcOrd="0" destOrd="0" presId="urn:microsoft.com/office/officeart/2005/8/layout/hierarchy2"/>
    <dgm:cxn modelId="{883192BD-6F40-49BB-A11E-EEB8908DAADE}" type="presParOf" srcId="{2EFEDAB5-081F-4150-89DE-0E01BF5298CE}" destId="{55AD2320-8625-40E7-B71B-993B3402B3B7}" srcOrd="5" destOrd="0" presId="urn:microsoft.com/office/officeart/2005/8/layout/hierarchy2"/>
    <dgm:cxn modelId="{CBE518BF-DCF3-42C3-A8B9-DEE57FAB109A}" type="presParOf" srcId="{55AD2320-8625-40E7-B71B-993B3402B3B7}" destId="{61EA4179-30E0-4DC2-A136-0BA738300BC5}" srcOrd="0" destOrd="0" presId="urn:microsoft.com/office/officeart/2005/8/layout/hierarchy2"/>
    <dgm:cxn modelId="{B72DEE7A-EF36-446C-AF0E-4908B8B0B58D}" type="presParOf" srcId="{55AD2320-8625-40E7-B71B-993B3402B3B7}" destId="{192CAA31-2D2B-4645-A3CF-C815E697561E}" srcOrd="1" destOrd="0" presId="urn:microsoft.com/office/officeart/2005/8/layout/hierarchy2"/>
    <dgm:cxn modelId="{AC180BBC-916C-496A-B08D-255C25581C95}" type="presParOf" srcId="{BDBE47D5-6D55-44C8-BD55-9F427AE785B0}" destId="{3608A452-9488-453F-8DDD-C14D438B2ADF}" srcOrd="2" destOrd="0" presId="urn:microsoft.com/office/officeart/2005/8/layout/hierarchy2"/>
    <dgm:cxn modelId="{22BF2A26-5A97-4CF7-A802-1C621D26E3FC}" type="presParOf" srcId="{3608A452-9488-453F-8DDD-C14D438B2ADF}" destId="{35A29754-66CF-460A-A259-C5B53B4DBD95}" srcOrd="0" destOrd="0" presId="urn:microsoft.com/office/officeart/2005/8/layout/hierarchy2"/>
    <dgm:cxn modelId="{3F8A56EB-AAD2-44B0-993D-93E218E3DDCC}" type="presParOf" srcId="{3608A452-9488-453F-8DDD-C14D438B2ADF}" destId="{FA30A992-EA5F-41C4-922A-85462732CF7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4FA9E-C7B4-401F-8F27-647AC9D6EDEA}">
      <dsp:nvSpPr>
        <dsp:cNvPr id="0" name=""/>
        <dsp:cNvSpPr/>
      </dsp:nvSpPr>
      <dsp:spPr>
        <a:xfrm>
          <a:off x="3710" y="323325"/>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CSS stands for Cascading Style Sheets</a:t>
          </a:r>
          <a:endParaRPr lang="en-US" sz="2300" kern="1200" dirty="0"/>
        </a:p>
      </dsp:txBody>
      <dsp:txXfrm>
        <a:off x="43283" y="362898"/>
        <a:ext cx="2623126" cy="1271990"/>
      </dsp:txXfrm>
    </dsp:sp>
    <dsp:sp modelId="{B8C7A26E-5F76-40DD-BEA0-E75AAF8B2A35}">
      <dsp:nvSpPr>
        <dsp:cNvPr id="0" name=""/>
        <dsp:cNvSpPr/>
      </dsp:nvSpPr>
      <dsp:spPr>
        <a:xfrm>
          <a:off x="3710" y="1877131"/>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Describes how HTML elements are to be displayed on the screen</a:t>
          </a:r>
          <a:endParaRPr lang="en-US" sz="2300" kern="1200" dirty="0"/>
        </a:p>
      </dsp:txBody>
      <dsp:txXfrm>
        <a:off x="43283" y="1916704"/>
        <a:ext cx="2623126" cy="1271990"/>
      </dsp:txXfrm>
    </dsp:sp>
    <dsp:sp modelId="{6B04D8EA-B7FF-4ADE-9A7E-B054A6A46638}">
      <dsp:nvSpPr>
        <dsp:cNvPr id="0" name=""/>
        <dsp:cNvSpPr/>
      </dsp:nvSpPr>
      <dsp:spPr>
        <a:xfrm rot="18289469">
          <a:off x="2300039" y="1751978"/>
          <a:ext cx="1892796" cy="47636"/>
        </a:xfrm>
        <a:custGeom>
          <a:avLst/>
          <a:gdLst/>
          <a:ahLst/>
          <a:cxnLst/>
          <a:rect l="0" t="0" r="0" b="0"/>
          <a:pathLst>
            <a:path>
              <a:moveTo>
                <a:pt x="0" y="23818"/>
              </a:moveTo>
              <a:lnTo>
                <a:pt x="1892796"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99117" y="1728476"/>
        <a:ext cx="94639" cy="94639"/>
      </dsp:txXfrm>
    </dsp:sp>
    <dsp:sp modelId="{9EC8EB9E-B2A3-4124-A58A-C06F13134498}">
      <dsp:nvSpPr>
        <dsp:cNvPr id="0" name=""/>
        <dsp:cNvSpPr/>
      </dsp:nvSpPr>
      <dsp:spPr>
        <a:xfrm>
          <a:off x="3786891" y="323325"/>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Inline – Using style attributes in each HTML element</a:t>
          </a:r>
          <a:endParaRPr lang="en-US" sz="2300" kern="1200" dirty="0"/>
        </a:p>
      </dsp:txBody>
      <dsp:txXfrm>
        <a:off x="3826464" y="362898"/>
        <a:ext cx="2623126" cy="1271990"/>
      </dsp:txXfrm>
    </dsp:sp>
    <dsp:sp modelId="{5EEA65E7-68CB-4FB7-A87F-13F467EFB471}">
      <dsp:nvSpPr>
        <dsp:cNvPr id="0" name=""/>
        <dsp:cNvSpPr/>
      </dsp:nvSpPr>
      <dsp:spPr>
        <a:xfrm>
          <a:off x="2705983" y="2528881"/>
          <a:ext cx="1080908" cy="47636"/>
        </a:xfrm>
        <a:custGeom>
          <a:avLst/>
          <a:gdLst/>
          <a:ahLst/>
          <a:cxnLst/>
          <a:rect l="0" t="0" r="0" b="0"/>
          <a:pathLst>
            <a:path>
              <a:moveTo>
                <a:pt x="0" y="23818"/>
              </a:moveTo>
              <a:lnTo>
                <a:pt x="1080908"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19414" y="2525677"/>
        <a:ext cx="54045" cy="54045"/>
      </dsp:txXfrm>
    </dsp:sp>
    <dsp:sp modelId="{3C97EF20-62EA-4AFF-8EE9-F326BCC36314}">
      <dsp:nvSpPr>
        <dsp:cNvPr id="0" name=""/>
        <dsp:cNvSpPr/>
      </dsp:nvSpPr>
      <dsp:spPr>
        <a:xfrm>
          <a:off x="3786891" y="1877131"/>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Internal – Using a &lt;style&gt; element in the &lt;head&gt; section</a:t>
          </a:r>
          <a:endParaRPr lang="en-US" sz="2300" kern="1200" dirty="0"/>
        </a:p>
      </dsp:txBody>
      <dsp:txXfrm>
        <a:off x="3826464" y="1916704"/>
        <a:ext cx="2623126" cy="1271990"/>
      </dsp:txXfrm>
    </dsp:sp>
    <dsp:sp modelId="{71828803-1C69-428E-98FF-AAC355A5BFDD}">
      <dsp:nvSpPr>
        <dsp:cNvPr id="0" name=""/>
        <dsp:cNvSpPr/>
      </dsp:nvSpPr>
      <dsp:spPr>
        <a:xfrm rot="3310531">
          <a:off x="2300039" y="3305784"/>
          <a:ext cx="1892796" cy="47636"/>
        </a:xfrm>
        <a:custGeom>
          <a:avLst/>
          <a:gdLst/>
          <a:ahLst/>
          <a:cxnLst/>
          <a:rect l="0" t="0" r="0" b="0"/>
          <a:pathLst>
            <a:path>
              <a:moveTo>
                <a:pt x="0" y="23818"/>
              </a:moveTo>
              <a:lnTo>
                <a:pt x="1892796" y="2381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199117" y="3282283"/>
        <a:ext cx="94639" cy="94639"/>
      </dsp:txXfrm>
    </dsp:sp>
    <dsp:sp modelId="{61EA4179-30E0-4DC2-A136-0BA738300BC5}">
      <dsp:nvSpPr>
        <dsp:cNvPr id="0" name=""/>
        <dsp:cNvSpPr/>
      </dsp:nvSpPr>
      <dsp:spPr>
        <a:xfrm>
          <a:off x="3786891" y="3430938"/>
          <a:ext cx="2702272" cy="1351136"/>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External – Using an external CSS file</a:t>
          </a:r>
          <a:endParaRPr lang="en-US" sz="2300" kern="1200" dirty="0"/>
        </a:p>
      </dsp:txBody>
      <dsp:txXfrm>
        <a:off x="3826464" y="3470511"/>
        <a:ext cx="2623126" cy="1271990"/>
      </dsp:txXfrm>
    </dsp:sp>
    <dsp:sp modelId="{35A29754-66CF-460A-A259-C5B53B4DBD95}">
      <dsp:nvSpPr>
        <dsp:cNvPr id="0" name=""/>
        <dsp:cNvSpPr/>
      </dsp:nvSpPr>
      <dsp:spPr>
        <a:xfrm>
          <a:off x="3710" y="3430938"/>
          <a:ext cx="2702272" cy="1351136"/>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Saves a lot of work and can control the layout of multiple pages all at once</a:t>
          </a:r>
          <a:endParaRPr lang="en-US" sz="2300" kern="1200" dirty="0"/>
        </a:p>
      </dsp:txBody>
      <dsp:txXfrm>
        <a:off x="43283" y="3470511"/>
        <a:ext cx="2623126" cy="12719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5"/>
          </a:xfrm>
          <a:prstGeom prst="rect">
            <a:avLst/>
          </a:prstGeom>
          <a:noFill/>
          <a:ln>
            <a:noFill/>
          </a:ln>
        </p:spPr>
        <p:txBody>
          <a:bodyPr spcFirstLastPara="1" wrap="square" lIns="94213" tIns="47093" rIns="94213" bIns="47093"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3" y="0"/>
            <a:ext cx="3077739" cy="471055"/>
          </a:xfrm>
          <a:prstGeom prst="rect">
            <a:avLst/>
          </a:prstGeom>
          <a:noFill/>
          <a:ln>
            <a:noFill/>
          </a:ln>
        </p:spPr>
        <p:txBody>
          <a:bodyPr spcFirstLastPara="1" wrap="square" lIns="94213" tIns="47093" rIns="94213" bIns="47093"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3"/>
            <a:ext cx="5681980" cy="3696712"/>
          </a:xfrm>
          <a:prstGeom prst="rect">
            <a:avLst/>
          </a:prstGeom>
          <a:noFill/>
          <a:ln>
            <a:noFill/>
          </a:ln>
        </p:spPr>
        <p:txBody>
          <a:bodyPr spcFirstLastPara="1" wrap="square" lIns="94213" tIns="47093" rIns="94213" bIns="47093"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3"/>
            <a:ext cx="3077739" cy="471054"/>
          </a:xfrm>
          <a:prstGeom prst="rect">
            <a:avLst/>
          </a:prstGeom>
          <a:noFill/>
          <a:ln>
            <a:noFill/>
          </a:ln>
        </p:spPr>
        <p:txBody>
          <a:bodyPr spcFirstLastPara="1" wrap="square" lIns="94213" tIns="47093" rIns="94213" bIns="47093"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3" y="8917423"/>
            <a:ext cx="3077739" cy="471054"/>
          </a:xfrm>
          <a:prstGeom prst="rect">
            <a:avLst/>
          </a:prstGeom>
          <a:noFill/>
          <a:ln>
            <a:noFill/>
          </a:ln>
        </p:spPr>
        <p:txBody>
          <a:bodyPr spcFirstLastPara="1" wrap="square" lIns="94213" tIns="47093" rIns="94213" bIns="47093"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10248" y="4518203"/>
            <a:ext cx="5681980" cy="3696712"/>
          </a:xfrm>
          <a:prstGeom prst="rect">
            <a:avLst/>
          </a:prstGeom>
          <a:noFill/>
          <a:ln>
            <a:noFill/>
          </a:ln>
        </p:spPr>
        <p:txBody>
          <a:bodyPr spcFirstLastPara="1" wrap="square" lIns="94213" tIns="47093" rIns="94213" bIns="47093" anchor="t" anchorCtr="0">
            <a:noAutofit/>
          </a:bodyPr>
          <a:lstStyle/>
          <a:p>
            <a:pPr marL="0" indent="0"/>
            <a:endParaRPr dirty="0"/>
          </a:p>
        </p:txBody>
      </p:sp>
      <p:sp>
        <p:nvSpPr>
          <p:cNvPr id="101" name="Google Shape;101;p1:notes"/>
          <p:cNvSpPr txBox="1">
            <a:spLocks noGrp="1"/>
          </p:cNvSpPr>
          <p:nvPr>
            <p:ph type="sldNum" idx="12"/>
          </p:nvPr>
        </p:nvSpPr>
        <p:spPr>
          <a:xfrm>
            <a:off x="4023093" y="8917423"/>
            <a:ext cx="3077739" cy="471054"/>
          </a:xfrm>
          <a:prstGeom prst="rect">
            <a:avLst/>
          </a:prstGeom>
          <a:noFill/>
          <a:ln>
            <a:noFill/>
          </a:ln>
        </p:spPr>
        <p:txBody>
          <a:bodyPr spcFirstLastPara="1" wrap="square" lIns="94213" tIns="47093" rIns="94213" bIns="470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14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93"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2123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30817" defTabSz="923270">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241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93"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806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93"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467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93"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4549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867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899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52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396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7782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93"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1799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14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409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472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111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157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780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1210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256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defTabSz="923270">
              <a:defRPr/>
            </a:pPr>
            <a:fld id="{00000000-1234-1234-1234-123412341234}" type="slidenum">
              <a:rPr lang="en-US" sz="1200">
                <a:latin typeface="Calibri"/>
                <a:ea typeface="Calibri"/>
                <a:cs typeface="Calibri"/>
                <a:sym typeface="Calibri"/>
              </a:rPr>
              <a:pPr algn="r" defTabSz="923270">
                <a:defRPr/>
              </a:pPr>
              <a:t>29</a:t>
            </a:fld>
            <a:endParaRPr lang="en-US" sz="1200" dirty="0">
              <a:latin typeface="Calibri"/>
              <a:ea typeface="Calibri"/>
              <a:cs typeface="Calibri"/>
              <a:sym typeface="Calibri"/>
            </a:endParaRPr>
          </a:p>
        </p:txBody>
      </p:sp>
    </p:spTree>
    <p:extLst>
      <p:ext uri="{BB962C8B-B14F-4D97-AF65-F5344CB8AC3E}">
        <p14:creationId xmlns:p14="http://schemas.microsoft.com/office/powerpoint/2010/main" val="28044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472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187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230817" defTabSz="923270">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680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3470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5824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109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095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2222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Narrow"/>
              <a:buNone/>
              <a:defRPr sz="6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dt" idx="10"/>
          </p:nvPr>
        </p:nvSpPr>
        <p:spPr>
          <a:xfrm>
            <a:off x="838200" y="6146674"/>
            <a:ext cx="2743200" cy="57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Google Shape;19;p2"/>
          <p:cNvSpPr txBox="1">
            <a:spLocks noGrp="1"/>
          </p:cNvSpPr>
          <p:nvPr>
            <p:ph type="ftr" idx="11"/>
          </p:nvPr>
        </p:nvSpPr>
        <p:spPr>
          <a:xfrm>
            <a:off x="4038600" y="6146674"/>
            <a:ext cx="4114800" cy="57480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20" name="Google Shape;20;p2"/>
          <p:cNvPicPr preferRelativeResize="0"/>
          <p:nvPr/>
        </p:nvPicPr>
        <p:blipFill rotWithShape="1">
          <a:blip r:embed="rId2">
            <a:alphaModFix/>
          </a:blip>
          <a:srcRect/>
          <a:stretch/>
        </p:blipFill>
        <p:spPr>
          <a:xfrm>
            <a:off x="4735808" y="972829"/>
            <a:ext cx="2720385" cy="609366"/>
          </a:xfrm>
          <a:prstGeom prst="rect">
            <a:avLst/>
          </a:prstGeom>
          <a:noFill/>
          <a:ln>
            <a:noFill/>
          </a:ln>
        </p:spPr>
      </p:pic>
      <p:sp>
        <p:nvSpPr>
          <p:cNvPr id="21" name="Google Shape;21;p2"/>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cxnSp>
        <p:nvCxnSpPr>
          <p:cNvPr id="22" name="Google Shape;22;p2"/>
          <p:cNvCxnSpPr/>
          <p:nvPr/>
        </p:nvCxnSpPr>
        <p:spPr>
          <a:xfrm>
            <a:off x="5433000" y="408146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A41E35"/>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25" name="Google Shape;25;p3"/>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7200"/>
              <a:buFont typeface="Arial Narrow"/>
              <a:buNone/>
              <a:defRPr sz="7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7" name="Google Shape;27;p3"/>
          <p:cNvCxnSpPr/>
          <p:nvPr/>
        </p:nvCxnSpPr>
        <p:spPr>
          <a:xfrm>
            <a:off x="5433000" y="405860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numbered list">
  <p:cSld name="Title Only_1">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 name="Google Shape;43;p6"/>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44" name="Google Shape;44;p6"/>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45" name="Google Shape;45;p6"/>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0"/>
              </a:spcBef>
              <a:spcAft>
                <a:spcPts val="0"/>
              </a:spcAft>
              <a:buClr>
                <a:schemeClr val="dk1"/>
              </a:buClr>
              <a:buSzPts val="2800"/>
              <a:buFont typeface="Arial Narrow"/>
              <a:buAutoNum type="arabicPeriod"/>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406400" rtl="0">
              <a:lnSpc>
                <a:spcPct val="90000"/>
              </a:lnSpc>
              <a:spcBef>
                <a:spcPts val="0"/>
              </a:spcBef>
              <a:spcAft>
                <a:spcPts val="0"/>
              </a:spcAft>
              <a:buSzPts val="2800"/>
              <a:buFont typeface="Arial Narrow"/>
              <a:buAutoNum type="arabicPeriod"/>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406400" rtl="0">
              <a:lnSpc>
                <a:spcPct val="90000"/>
              </a:lnSpc>
              <a:spcBef>
                <a:spcPts val="0"/>
              </a:spcBef>
              <a:spcAft>
                <a:spcPts val="0"/>
              </a:spcAft>
              <a:buClr>
                <a:schemeClr val="dk1"/>
              </a:buClr>
              <a:buSzPts val="2800"/>
              <a:buFont typeface="Arial Narrow"/>
              <a:buAutoNum type="arabicPeriod"/>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432843" y="2068829"/>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432843" y="2505075"/>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2" name="Google Shape;82;p13"/>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83" name="Google Shape;83;p13"/>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4" name="Google Shape;84;p13"/>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85" name="Google Shape;85;p13"/>
          <p:cNvSpPr txBox="1">
            <a:spLocks noGrp="1"/>
          </p:cNvSpPr>
          <p:nvPr>
            <p:ph type="body" idx="3"/>
          </p:nvPr>
        </p:nvSpPr>
        <p:spPr>
          <a:xfrm>
            <a:off x="6296432" y="2068828"/>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4"/>
          </p:nvPr>
        </p:nvSpPr>
        <p:spPr>
          <a:xfrm>
            <a:off x="6296432" y="2505074"/>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15"/>
          <p:cNvSpPr>
            <a:spLocks noGrp="1"/>
          </p:cNvSpPr>
          <p:nvPr>
            <p:ph type="pic" idx="2"/>
          </p:nvPr>
        </p:nvSpPr>
        <p:spPr>
          <a:xfrm>
            <a:off x="4846320" y="457201"/>
            <a:ext cx="6509068" cy="5147139"/>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A41E35"/>
              </a:buClr>
              <a:buSzPts val="3200"/>
              <a:buFont typeface="Arial"/>
              <a:buNone/>
              <a:defRPr sz="3200" b="1" i="0" u="none" strike="noStrike" cap="none">
                <a:solidFill>
                  <a:schemeClr val="dk1"/>
                </a:solidFill>
                <a:latin typeface="Arial Narrow"/>
                <a:ea typeface="Arial Narrow"/>
                <a:cs typeface="Arial Narrow"/>
                <a:sym typeface="Arial Narrow"/>
              </a:defRPr>
            </a:lvl1pPr>
            <a:lvl2pPr marR="0" lvl="1" algn="l" rtl="0">
              <a:lnSpc>
                <a:spcPct val="90000"/>
              </a:lnSpc>
              <a:spcBef>
                <a:spcPts val="500"/>
              </a:spcBef>
              <a:spcAft>
                <a:spcPts val="0"/>
              </a:spcAft>
              <a:buClr>
                <a:srgbClr val="A41E35"/>
              </a:buClr>
              <a:buSzPts val="2800"/>
              <a:buFont typeface="Arial"/>
              <a:buNone/>
              <a:defRPr sz="2800" b="1" i="0" u="none" strike="noStrike" cap="none">
                <a:solidFill>
                  <a:schemeClr val="dk1"/>
                </a:solidFill>
                <a:latin typeface="Arial Narrow"/>
                <a:ea typeface="Arial Narrow"/>
                <a:cs typeface="Arial Narrow"/>
                <a:sym typeface="Arial Narrow"/>
              </a:defRPr>
            </a:lvl2pPr>
            <a:lvl3pPr marR="0" lvl="2" algn="l" rtl="0">
              <a:lnSpc>
                <a:spcPct val="90000"/>
              </a:lnSpc>
              <a:spcBef>
                <a:spcPts val="500"/>
              </a:spcBef>
              <a:spcAft>
                <a:spcPts val="0"/>
              </a:spcAft>
              <a:buClr>
                <a:srgbClr val="A41E35"/>
              </a:buClr>
              <a:buSzPts val="2400"/>
              <a:buFont typeface="Arial"/>
              <a:buNone/>
              <a:defRPr sz="2400" b="1" i="0" u="none" strike="noStrike" cap="none">
                <a:solidFill>
                  <a:schemeClr val="dk1"/>
                </a:solidFill>
                <a:latin typeface="Arial Narrow"/>
                <a:ea typeface="Arial Narrow"/>
                <a:cs typeface="Arial Narrow"/>
                <a:sym typeface="Arial Narrow"/>
              </a:defRPr>
            </a:lvl3pPr>
            <a:lvl4pPr marR="0" lvl="3"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4pPr>
            <a:lvl5pPr marR="0" lvl="4"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92" name="Google Shape;92;p15"/>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93" name="Google Shape;93;p15"/>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94" name="Google Shape;94;p15"/>
          <p:cNvSpPr txBox="1">
            <a:spLocks noGrp="1"/>
          </p:cNvSpPr>
          <p:nvPr>
            <p:ph type="title"/>
          </p:nvPr>
        </p:nvSpPr>
        <p:spPr>
          <a:xfrm>
            <a:off x="341403" y="548640"/>
            <a:ext cx="4207737" cy="1038038"/>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Georgia"/>
              <a:buNone/>
              <a:defRPr sz="32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5"/>
          <p:cNvSpPr txBox="1">
            <a:spLocks noGrp="1"/>
          </p:cNvSpPr>
          <p:nvPr>
            <p:ph type="body" idx="1"/>
          </p:nvPr>
        </p:nvSpPr>
        <p:spPr>
          <a:xfrm>
            <a:off x="341403" y="1931670"/>
            <a:ext cx="4207737" cy="3672670"/>
          </a:xfrm>
          <a:prstGeom prst="rect">
            <a:avLst/>
          </a:prstGeom>
          <a:noFill/>
          <a:ln>
            <a:noFill/>
          </a:ln>
        </p:spPr>
        <p:txBody>
          <a:bodyPr spcFirstLastPara="1" wrap="square" lIns="91425" tIns="45700" rIns="91425" bIns="45700" anchor="t" anchorCtr="0"/>
          <a:lstStyle>
            <a:lvl1pPr marL="457200" marR="0" lvl="0" indent="-228600" algn="l" rtl="0">
              <a:lnSpc>
                <a:spcPct val="125000"/>
              </a:lnSpc>
              <a:spcBef>
                <a:spcPts val="10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1400"/>
              <a:buFont typeface="Arial"/>
              <a:buNone/>
              <a:defRPr sz="14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200"/>
              <a:buFont typeface="Arial"/>
              <a:buNone/>
              <a:defRPr sz="12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000"/>
              <a:buFont typeface="Arial"/>
              <a:buNone/>
              <a:defRPr sz="10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cxnSp>
        <p:nvCxnSpPr>
          <p:cNvPr id="96" name="Google Shape;96;p15"/>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97" name="Google Shape;97;p15"/>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5" name="Google Shape;15;p3"/>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6" name="Google Shape;16;p3"/>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421401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888888"/>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9" r:id="rId5"/>
    <p:sldLayoutId id="2147483661" r:id="rId6"/>
    <p:sldLayoutId id="214748366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hyperlink" Target="https://tuprd-my.sharepoint.com/personal/tue28808_temple_edu/Documents/Documents/MIS%202101%20Fall%202020%20-%20Instructor%20Collaboration/PPT%20Slides%20-%20coding%20files/_Week%2014%20Discussion/GuessANumber%20-%20week%2014%20ppt%20DOM%20version%20-%20HTML.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ww.youtube.com/watch?v=GnxPh1r3gqY"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tuprd-my.sharepoint.com/personal/tue28808_temple_edu/Documents/Documents/MIS%202101%20Fall%202020%20-%20Instructor%20Collaboration/PPT%20Slides%20-%20coding%20files/_Week%2014%20Discussion/GuessANumber%20-%20week%2014%20ppt%20DOM%20version%20-%20CSS.html"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r7AFo9UVOW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YO7TM8PEI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0_6YwqXSbI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iz5A0b1smGw"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a:t>Digital Systems</a:t>
            </a:r>
            <a:endParaRPr dirty="0"/>
          </a:p>
        </p:txBody>
      </p:sp>
      <p:sp>
        <p:nvSpPr>
          <p:cNvPr id="104" name="Google Shape;104;p16"/>
          <p:cNvSpPr txBox="1">
            <a:spLocks noGrp="1"/>
          </p:cNvSpPr>
          <p:nvPr>
            <p:ph type="subTitle" idx="1"/>
          </p:nvPr>
        </p:nvSpPr>
        <p:spPr>
          <a:xfrm>
            <a:off x="621289"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13.1 HTML and CSS Basics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405540" y="-289304"/>
            <a:ext cx="10438841" cy="6391127"/>
          </a:xfrm>
          <a:prstGeom prst="rect">
            <a:avLst/>
          </a:prstGeom>
          <a:noFill/>
          <a:ln>
            <a:noFill/>
          </a:ln>
        </p:spPr>
      </p:pic>
      <p:pic>
        <p:nvPicPr>
          <p:cNvPr id="4"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94793" y="-299424"/>
            <a:ext cx="10931000" cy="6430352"/>
          </a:xfrm>
          <a:prstGeom prst="rect">
            <a:avLst/>
          </a:prstGeom>
          <a:noFill/>
          <a:ln>
            <a:noFill/>
          </a:ln>
        </p:spPr>
      </p:pic>
      <p:pic>
        <p:nvPicPr>
          <p:cNvPr id="5" name="Google Shape;101;p19">
            <a:extLst>
              <a:ext uri="{FF2B5EF4-FFF2-40B4-BE49-F238E27FC236}">
                <a16:creationId xmlns:a16="http://schemas.microsoft.com/office/drawing/2014/main" id="{35E2BCB7-BCB3-2F45-A680-6450BED32D0D}"/>
              </a:ext>
            </a:extLst>
          </p:cNvPr>
          <p:cNvPicPr preferRelativeResize="0"/>
          <p:nvPr/>
        </p:nvPicPr>
        <p:blipFill>
          <a:blip r:embed="rId5">
            <a:alphaModFix/>
          </a:blip>
          <a:stretch>
            <a:fillRect/>
          </a:stretch>
        </p:blipFill>
        <p:spPr>
          <a:xfrm>
            <a:off x="546480" y="-299423"/>
            <a:ext cx="11201402" cy="6430352"/>
          </a:xfrm>
          <a:prstGeom prst="rect">
            <a:avLst/>
          </a:prstGeom>
          <a:noFill/>
          <a:ln>
            <a:noFill/>
          </a:ln>
        </p:spPr>
      </p:pic>
      <p:pic>
        <p:nvPicPr>
          <p:cNvPr id="6" name="Google Shape;110;p20">
            <a:extLst>
              <a:ext uri="{FF2B5EF4-FFF2-40B4-BE49-F238E27FC236}">
                <a16:creationId xmlns:a16="http://schemas.microsoft.com/office/drawing/2014/main" id="{5FFF13E5-0D5E-AE47-9A93-1C87DC668E58}"/>
              </a:ext>
            </a:extLst>
          </p:cNvPr>
          <p:cNvPicPr preferRelativeResize="0"/>
          <p:nvPr/>
        </p:nvPicPr>
        <p:blipFill>
          <a:blip r:embed="rId6">
            <a:alphaModFix/>
          </a:blip>
          <a:stretch>
            <a:fillRect/>
          </a:stretch>
        </p:blipFill>
        <p:spPr>
          <a:xfrm>
            <a:off x="1166207" y="-299424"/>
            <a:ext cx="11201402" cy="6430351"/>
          </a:xfrm>
          <a:prstGeom prst="rect">
            <a:avLst/>
          </a:prstGeom>
          <a:noFill/>
          <a:ln>
            <a:noFill/>
          </a:ln>
        </p:spPr>
      </p:pic>
      <p:sp>
        <p:nvSpPr>
          <p:cNvPr id="7" name="TextBox 6">
            <a:extLst>
              <a:ext uri="{FF2B5EF4-FFF2-40B4-BE49-F238E27FC236}">
                <a16:creationId xmlns:a16="http://schemas.microsoft.com/office/drawing/2014/main" id="{2D7D4F80-B58C-4F4E-BB20-7FBEAD7897C1}"/>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414870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3" name="Google Shape;115;p21">
            <a:extLst>
              <a:ext uri="{FF2B5EF4-FFF2-40B4-BE49-F238E27FC236}">
                <a16:creationId xmlns:a16="http://schemas.microsoft.com/office/drawing/2014/main" id="{83CB90FC-CE63-614E-8D0C-F3C9FFA12F77}"/>
              </a:ext>
            </a:extLst>
          </p:cNvPr>
          <p:cNvSpPr txBox="1"/>
          <p:nvPr/>
        </p:nvSpPr>
        <p:spPr>
          <a:xfrm>
            <a:off x="1142700" y="1803292"/>
            <a:ext cx="9906600" cy="32514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4800" dirty="0">
                <a:solidFill>
                  <a:schemeClr val="tx1"/>
                </a:solidFill>
                <a:latin typeface="+mn-lt"/>
                <a:ea typeface="Helvetica Neue Light"/>
                <a:cs typeface="Helvetica Neue Light"/>
                <a:sym typeface="Helvetica Neue Light"/>
              </a:rPr>
              <a:t>Without interactivity, so much of the internet just won’t work. </a:t>
            </a:r>
            <a:r>
              <a:rPr lang="en-US" sz="4800" b="1" dirty="0">
                <a:solidFill>
                  <a:schemeClr val="tx1"/>
                </a:solidFill>
                <a:latin typeface="+mn-lt"/>
                <a:ea typeface="Helvetica Neue"/>
                <a:cs typeface="Helvetica Neue"/>
                <a:sym typeface="Helvetica Neue"/>
              </a:rPr>
              <a:t>This interactivity is provided by JavaScript.</a:t>
            </a:r>
            <a:endParaRPr sz="4800" b="1" dirty="0">
              <a:solidFill>
                <a:schemeClr val="tx1"/>
              </a:solidFill>
              <a:latin typeface="+mn-lt"/>
            </a:endParaRPr>
          </a:p>
        </p:txBody>
      </p:sp>
    </p:spTree>
    <p:extLst>
      <p:ext uri="{BB962C8B-B14F-4D97-AF65-F5344CB8AC3E}">
        <p14:creationId xmlns:p14="http://schemas.microsoft.com/office/powerpoint/2010/main" val="1409104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3" name="Picture 12">
            <a:extLst>
              <a:ext uri="{FF2B5EF4-FFF2-40B4-BE49-F238E27FC236}">
                <a16:creationId xmlns:a16="http://schemas.microsoft.com/office/drawing/2014/main" id="{FFA439C5-7353-A541-8998-6DC59CEE6E62}"/>
              </a:ext>
            </a:extLst>
          </p:cNvPr>
          <p:cNvPicPr>
            <a:picLocks noChangeAspect="1"/>
          </p:cNvPicPr>
          <p:nvPr/>
        </p:nvPicPr>
        <p:blipFill>
          <a:blip r:embed="rId3"/>
          <a:stretch>
            <a:fillRect/>
          </a:stretch>
        </p:blipFill>
        <p:spPr>
          <a:xfrm>
            <a:off x="3008781" y="1322227"/>
            <a:ext cx="5791727" cy="4343796"/>
          </a:xfrm>
          <a:prstGeom prst="rect">
            <a:avLst/>
          </a:prstGeom>
        </p:spPr>
      </p:pic>
      <p:sp>
        <p:nvSpPr>
          <p:cNvPr id="2" name="TextBox 1">
            <a:extLst>
              <a:ext uri="{FF2B5EF4-FFF2-40B4-BE49-F238E27FC236}">
                <a16:creationId xmlns:a16="http://schemas.microsoft.com/office/drawing/2014/main" id="{5224E9F4-263C-7D43-A54A-02A8E13F2E00}"/>
              </a:ext>
            </a:extLst>
          </p:cNvPr>
          <p:cNvSpPr txBox="1"/>
          <p:nvPr/>
        </p:nvSpPr>
        <p:spPr>
          <a:xfrm>
            <a:off x="2551730" y="5666023"/>
            <a:ext cx="6638925" cy="215444"/>
          </a:xfrm>
          <a:prstGeom prst="rect">
            <a:avLst/>
          </a:prstGeom>
          <a:noFill/>
        </p:spPr>
        <p:txBody>
          <a:bodyPr wrap="square" rtlCol="0">
            <a:spAutoFit/>
          </a:bodyPr>
          <a:lstStyle/>
          <a:p>
            <a:pPr algn="ctr"/>
            <a:r>
              <a:rPr lang="en-US" sz="800" dirty="0"/>
              <a:t>Source: https://lh3.googleusercontent.com/ZcDhYsffPS_f2HRcyXUenTLZm9EeoVwHGlxcMrlw7G4HsGcCE_7o3HcToGjynKLosbP2EQ=s114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961" y="1322227"/>
            <a:ext cx="6515694" cy="4343796"/>
          </a:xfrm>
          <a:prstGeom prst="rect">
            <a:avLst/>
          </a:prstGeom>
        </p:spPr>
      </p:pic>
      <p:sp>
        <p:nvSpPr>
          <p:cNvPr id="7" name="TextBox 6">
            <a:extLst>
              <a:ext uri="{FF2B5EF4-FFF2-40B4-BE49-F238E27FC236}">
                <a16:creationId xmlns:a16="http://schemas.microsoft.com/office/drawing/2014/main" id="{5224E9F4-263C-7D43-A54A-02A8E13F2E00}"/>
              </a:ext>
            </a:extLst>
          </p:cNvPr>
          <p:cNvSpPr txBox="1"/>
          <p:nvPr/>
        </p:nvSpPr>
        <p:spPr>
          <a:xfrm>
            <a:off x="2551729" y="5678209"/>
            <a:ext cx="6638925" cy="215444"/>
          </a:xfrm>
          <a:prstGeom prst="rect">
            <a:avLst/>
          </a:prstGeom>
          <a:noFill/>
        </p:spPr>
        <p:txBody>
          <a:bodyPr wrap="square" rtlCol="0">
            <a:spAutoFit/>
          </a:bodyPr>
          <a:lstStyle/>
          <a:p>
            <a:pPr algn="ctr"/>
            <a:r>
              <a:rPr lang="en-US" sz="800" dirty="0"/>
              <a:t>Source: https://www.wvxu.org/sites/wvxu/files/styles/x_large/public/201802/Algorithm.jpeg</a:t>
            </a:r>
          </a:p>
        </p:txBody>
      </p:sp>
      <p:sp>
        <p:nvSpPr>
          <p:cNvPr id="8" name="Title 2"/>
          <p:cNvSpPr txBox="1">
            <a:spLocks/>
          </p:cNvSpPr>
          <p:nvPr/>
        </p:nvSpPr>
        <p:spPr>
          <a:xfrm>
            <a:off x="329972" y="556896"/>
            <a:ext cx="12676344" cy="1145222"/>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What exactly is a program?</a:t>
            </a:r>
          </a:p>
        </p:txBody>
      </p:sp>
    </p:spTree>
    <p:extLst>
      <p:ext uri="{BB962C8B-B14F-4D97-AF65-F5344CB8AC3E}">
        <p14:creationId xmlns:p14="http://schemas.microsoft.com/office/powerpoint/2010/main" val="274931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1" name="Google Shape;121;p22">
            <a:extLst>
              <a:ext uri="{FF2B5EF4-FFF2-40B4-BE49-F238E27FC236}">
                <a16:creationId xmlns:a16="http://schemas.microsoft.com/office/drawing/2014/main" id="{C36DAF46-CB79-464A-9FBF-6A4E771CDDE7}"/>
              </a:ext>
            </a:extLst>
          </p:cNvPr>
          <p:cNvSpPr txBox="1"/>
          <p:nvPr/>
        </p:nvSpPr>
        <p:spPr>
          <a:xfrm>
            <a:off x="1142700" y="1460400"/>
            <a:ext cx="9906600" cy="39372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9434C"/>
              </a:buClr>
              <a:buSzPts val="3600"/>
              <a:buFont typeface="Helvetica Neue Light"/>
              <a:buNone/>
            </a:pPr>
            <a:r>
              <a:rPr lang="en-US" sz="4600" b="1" dirty="0">
                <a:latin typeface="+mn-lt"/>
                <a:ea typeface="Helvetica Neue"/>
                <a:cs typeface="Helvetica Neue"/>
                <a:sym typeface="Helvetica Neue"/>
              </a:rPr>
              <a:t>JavaScript</a:t>
            </a:r>
            <a:r>
              <a:rPr lang="en-US" sz="4600" dirty="0">
                <a:latin typeface="+mn-lt"/>
                <a:ea typeface="Helvetica Neue Light"/>
                <a:cs typeface="Helvetica Neue Light"/>
                <a:sym typeface="Helvetica Neue Light"/>
              </a:rPr>
              <a:t> (commonly shortened to just </a:t>
            </a:r>
            <a:r>
              <a:rPr lang="en-US" sz="4600" b="1" dirty="0">
                <a:latin typeface="+mn-lt"/>
                <a:ea typeface="Helvetica Neue"/>
                <a:cs typeface="Helvetica Neue"/>
                <a:sym typeface="Helvetica Neue"/>
              </a:rPr>
              <a:t>JS</a:t>
            </a:r>
            <a:r>
              <a:rPr lang="en-US" sz="4600" dirty="0">
                <a:latin typeface="+mn-lt"/>
                <a:ea typeface="Helvetica Neue Light"/>
                <a:cs typeface="Helvetica Neue Light"/>
                <a:sym typeface="Helvetica Neue Light"/>
              </a:rPr>
              <a:t>) is a programming language made up of English-looking words arranged in a particular way to tell your browser to do something.</a:t>
            </a:r>
            <a:endParaRPr sz="4600" b="1" dirty="0">
              <a:latin typeface="+mn-lt"/>
            </a:endParaRPr>
          </a:p>
        </p:txBody>
      </p:sp>
    </p:spTree>
    <p:extLst>
      <p:ext uri="{BB962C8B-B14F-4D97-AF65-F5344CB8AC3E}">
        <p14:creationId xmlns:p14="http://schemas.microsoft.com/office/powerpoint/2010/main" val="567579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2" name="TextBox 11">
            <a:extLst>
              <a:ext uri="{FF2B5EF4-FFF2-40B4-BE49-F238E27FC236}">
                <a16:creationId xmlns:a16="http://schemas.microsoft.com/office/drawing/2014/main" id="{5B452F93-7AC3-EC4A-BD80-5AFEB234BA84}"/>
              </a:ext>
            </a:extLst>
          </p:cNvPr>
          <p:cNvSpPr txBox="1"/>
          <p:nvPr/>
        </p:nvSpPr>
        <p:spPr>
          <a:xfrm>
            <a:off x="329972" y="2441678"/>
            <a:ext cx="4415649" cy="830997"/>
          </a:xfrm>
          <a:prstGeom prst="rect">
            <a:avLst/>
          </a:prstGeom>
          <a:noFill/>
        </p:spPr>
        <p:txBody>
          <a:bodyPr wrap="square" rtlCol="0">
            <a:spAutoFit/>
          </a:bodyPr>
          <a:lstStyle/>
          <a:p>
            <a:r>
              <a:rPr lang="en-US" sz="2400" dirty="0"/>
              <a:t>Open HelloWorld2.html from the files you worked on</a:t>
            </a:r>
          </a:p>
        </p:txBody>
      </p:sp>
      <p:sp>
        <p:nvSpPr>
          <p:cNvPr id="17" name="Title 45"/>
          <p:cNvSpPr>
            <a:spLocks noGrp="1"/>
          </p:cNvSpPr>
          <p:nvPr>
            <p:ph type="title"/>
          </p:nvPr>
        </p:nvSpPr>
        <p:spPr>
          <a:xfrm>
            <a:off x="329972" y="556896"/>
            <a:ext cx="11488647" cy="1145222"/>
          </a:xfrm>
        </p:spPr>
        <p:txBody>
          <a:bodyPr/>
          <a:lstStyle/>
          <a:p>
            <a:r>
              <a:rPr lang="en-US" dirty="0"/>
              <a:t>All JavaScript and no HTML or </a:t>
            </a:r>
            <a:r>
              <a:rPr lang="en-US" dirty="0" err="1"/>
              <a:t>CSS</a:t>
            </a:r>
            <a:endParaRPr lang="en-US" dirty="0"/>
          </a:p>
        </p:txBody>
      </p:sp>
      <p:pic>
        <p:nvPicPr>
          <p:cNvPr id="3" name="Picture 3" descr="Text&#10;&#10;Description automatically generated">
            <a:extLst>
              <a:ext uri="{FF2B5EF4-FFF2-40B4-BE49-F238E27FC236}">
                <a16:creationId xmlns:a16="http://schemas.microsoft.com/office/drawing/2014/main" id="{214FFB06-790F-4FB1-B38D-A4A1F9A47AA2}"/>
              </a:ext>
            </a:extLst>
          </p:cNvPr>
          <p:cNvPicPr>
            <a:picLocks noChangeAspect="1"/>
          </p:cNvPicPr>
          <p:nvPr/>
        </p:nvPicPr>
        <p:blipFill>
          <a:blip r:embed="rId3"/>
          <a:stretch>
            <a:fillRect/>
          </a:stretch>
        </p:blipFill>
        <p:spPr>
          <a:xfrm>
            <a:off x="6211824" y="1661179"/>
            <a:ext cx="5608320" cy="3535643"/>
          </a:xfrm>
          <a:prstGeom prst="rect">
            <a:avLst/>
          </a:prstGeom>
        </p:spPr>
      </p:pic>
    </p:spTree>
    <p:extLst>
      <p:ext uri="{BB962C8B-B14F-4D97-AF65-F5344CB8AC3E}">
        <p14:creationId xmlns:p14="http://schemas.microsoft.com/office/powerpoint/2010/main" val="2303790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386" y="0"/>
            <a:ext cx="6248614" cy="5978769"/>
          </a:xfrm>
          <a:prstGeom prst="rect">
            <a:avLst/>
          </a:prstGeom>
        </p:spPr>
      </p:pic>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Title 45"/>
          <p:cNvSpPr>
            <a:spLocks noGrp="1"/>
          </p:cNvSpPr>
          <p:nvPr>
            <p:ph type="title"/>
          </p:nvPr>
        </p:nvSpPr>
        <p:spPr>
          <a:xfrm>
            <a:off x="329973" y="556896"/>
            <a:ext cx="4699228" cy="1145222"/>
          </a:xfrm>
        </p:spPr>
        <p:txBody>
          <a:bodyPr/>
          <a:lstStyle/>
          <a:p>
            <a:r>
              <a:rPr lang="en-US" dirty="0"/>
              <a:t>All JavaScript and no HTML or </a:t>
            </a:r>
            <a:r>
              <a:rPr lang="en-US" dirty="0" err="1"/>
              <a:t>CSS</a:t>
            </a:r>
            <a:endParaRPr lang="en-US" dirty="0"/>
          </a:p>
        </p:txBody>
      </p:sp>
      <p:sp>
        <p:nvSpPr>
          <p:cNvPr id="6" name="TextBox 5">
            <a:extLst>
              <a:ext uri="{FF2B5EF4-FFF2-40B4-BE49-F238E27FC236}">
                <a16:creationId xmlns:a16="http://schemas.microsoft.com/office/drawing/2014/main" id="{5B452F93-7AC3-EC4A-BD80-5AFEB234BA84}"/>
              </a:ext>
            </a:extLst>
          </p:cNvPr>
          <p:cNvSpPr txBox="1"/>
          <p:nvPr/>
        </p:nvSpPr>
        <p:spPr>
          <a:xfrm>
            <a:off x="329972" y="2441678"/>
            <a:ext cx="4415649" cy="830997"/>
          </a:xfrm>
          <a:prstGeom prst="rect">
            <a:avLst/>
          </a:prstGeom>
          <a:noFill/>
        </p:spPr>
        <p:txBody>
          <a:bodyPr wrap="square" rtlCol="0">
            <a:spAutoFit/>
          </a:bodyPr>
          <a:lstStyle/>
          <a:p>
            <a:r>
              <a:rPr lang="en-US" sz="2400" dirty="0"/>
              <a:t>Open GuessANumber.html from the files you worked on</a:t>
            </a:r>
          </a:p>
        </p:txBody>
      </p:sp>
    </p:spTree>
    <p:extLst>
      <p:ext uri="{BB962C8B-B14F-4D97-AF65-F5344CB8AC3E}">
        <p14:creationId xmlns:p14="http://schemas.microsoft.com/office/powerpoint/2010/main" val="159504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8" name="Google Shape;68;p14">
            <a:extLst>
              <a:ext uri="{FF2B5EF4-FFF2-40B4-BE49-F238E27FC236}">
                <a16:creationId xmlns:a16="http://schemas.microsoft.com/office/drawing/2014/main" id="{A30B701D-64C4-9249-8E6C-5A912A9B01CF}"/>
              </a:ext>
            </a:extLst>
          </p:cNvPr>
          <p:cNvSpPr txBox="1">
            <a:spLocks noGrp="1"/>
          </p:cNvSpPr>
          <p:nvPr>
            <p:ph type="title"/>
          </p:nvPr>
        </p:nvSpPr>
        <p:spPr>
          <a:xfrm>
            <a:off x="838200" y="272145"/>
            <a:ext cx="10515600" cy="4586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Helvetica Neue"/>
                <a:ea typeface="Helvetica Neue"/>
                <a:cs typeface="Helvetica Neue"/>
                <a:sym typeface="Helvetica Neue"/>
              </a:rPr>
              <a:t>JavaScript is “Event Driven”, that is, interactive.  It waits for the user to do something and then executes code.</a:t>
            </a:r>
            <a:r>
              <a:rPr lang="en-US" sz="4800" dirty="0">
                <a:solidFill>
                  <a:schemeClr val="tx1"/>
                </a:solidFill>
                <a:latin typeface="Helvetica Neue Light"/>
                <a:ea typeface="Helvetica Neue Light"/>
                <a:cs typeface="Helvetica Neue Light"/>
                <a:sym typeface="Helvetica Neue Light"/>
              </a:rPr>
              <a:t> </a:t>
            </a: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endParaRPr sz="4800" dirty="0">
              <a:solidFill>
                <a:schemeClr val="tx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r>
              <a:rPr lang="en-US" sz="4800" dirty="0">
                <a:solidFill>
                  <a:schemeClr val="tx1"/>
                </a:solidFill>
                <a:latin typeface="Helvetica Neue Light"/>
                <a:ea typeface="Helvetica Neue Light"/>
                <a:cs typeface="Helvetica Neue Light"/>
                <a:sym typeface="Helvetica Neue Light"/>
              </a:rPr>
              <a:t>But how does your code get access to the information typed on the form?</a:t>
            </a:r>
            <a:endParaRPr sz="4800" dirty="0">
              <a:solidFill>
                <a:schemeClr val="tx1"/>
              </a:solidFill>
            </a:endParaRPr>
          </a:p>
        </p:txBody>
      </p:sp>
    </p:spTree>
    <p:extLst>
      <p:ext uri="{BB962C8B-B14F-4D97-AF65-F5344CB8AC3E}">
        <p14:creationId xmlns:p14="http://schemas.microsoft.com/office/powerpoint/2010/main" val="3803144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Picture 10">
            <a:extLst>
              <a:ext uri="{FF2B5EF4-FFF2-40B4-BE49-F238E27FC236}">
                <a16:creationId xmlns:a16="http://schemas.microsoft.com/office/drawing/2014/main" id="{17D835E2-50F3-FC4F-8775-A20BF0B00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283" y="1510532"/>
            <a:ext cx="6944126" cy="4284674"/>
          </a:xfrm>
          <a:prstGeom prst="rect">
            <a:avLst/>
          </a:prstGeom>
        </p:spPr>
      </p:pic>
      <p:sp>
        <p:nvSpPr>
          <p:cNvPr id="12" name="Oval 11">
            <a:extLst>
              <a:ext uri="{FF2B5EF4-FFF2-40B4-BE49-F238E27FC236}">
                <a16:creationId xmlns:a16="http://schemas.microsoft.com/office/drawing/2014/main" id="{330D7F5F-08B5-6A49-BBF4-920823EB2203}"/>
              </a:ext>
            </a:extLst>
          </p:cNvPr>
          <p:cNvSpPr/>
          <p:nvPr/>
        </p:nvSpPr>
        <p:spPr>
          <a:xfrm>
            <a:off x="4633470" y="2551117"/>
            <a:ext cx="5528177" cy="186519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E9F9746-4473-5541-9920-AEF0EC0C39C5}"/>
              </a:ext>
            </a:extLst>
          </p:cNvPr>
          <p:cNvSpPr/>
          <p:nvPr/>
        </p:nvSpPr>
        <p:spPr>
          <a:xfrm>
            <a:off x="4946376" y="2957299"/>
            <a:ext cx="4902364" cy="44773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9594C9D4-485F-5D45-A808-31220D7A9D4C}"/>
              </a:ext>
            </a:extLst>
          </p:cNvPr>
          <p:cNvSpPr/>
          <p:nvPr/>
        </p:nvSpPr>
        <p:spPr>
          <a:xfrm>
            <a:off x="4545438" y="3483716"/>
            <a:ext cx="6410325" cy="72255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263FA460-06F5-0A49-9272-DD04E8F8F8BD}"/>
              </a:ext>
            </a:extLst>
          </p:cNvPr>
          <p:cNvSpPr/>
          <p:nvPr/>
        </p:nvSpPr>
        <p:spPr>
          <a:xfrm>
            <a:off x="5136188" y="4416315"/>
            <a:ext cx="7116064" cy="113164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EE959D5-BEA9-7B4B-854A-501051FE9C60}"/>
              </a:ext>
            </a:extLst>
          </p:cNvPr>
          <p:cNvSpPr/>
          <p:nvPr/>
        </p:nvSpPr>
        <p:spPr>
          <a:xfrm>
            <a:off x="7397558" y="4626357"/>
            <a:ext cx="2371725" cy="56875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A9C13CC3-D4C9-6F4A-B836-2D584C5638D2}"/>
              </a:ext>
            </a:extLst>
          </p:cNvPr>
          <p:cNvSpPr/>
          <p:nvPr/>
        </p:nvSpPr>
        <p:spPr>
          <a:xfrm>
            <a:off x="9900370" y="4910734"/>
            <a:ext cx="2261119" cy="2816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2"/>
          <p:cNvSpPr txBox="1">
            <a:spLocks/>
          </p:cNvSpPr>
          <p:nvPr/>
        </p:nvSpPr>
        <p:spPr>
          <a:xfrm>
            <a:off x="482372" y="709296"/>
            <a:ext cx="11488647" cy="1145222"/>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kern="1200" dirty="0">
                <a:solidFill>
                  <a:schemeClr val="tx1"/>
                </a:solidFill>
              </a:rPr>
              <a:t>JavaScript with a Little HTML</a:t>
            </a:r>
            <a:r>
              <a:rPr lang="en-US" dirty="0"/>
              <a:t>			</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8198"/>
          <a:stretch/>
        </p:blipFill>
        <p:spPr>
          <a:xfrm>
            <a:off x="482372" y="1510532"/>
            <a:ext cx="3704665" cy="1697018"/>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7258"/>
          <a:stretch/>
        </p:blipFill>
        <p:spPr>
          <a:xfrm>
            <a:off x="469785" y="3591156"/>
            <a:ext cx="3729837" cy="17304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5199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 nodeType="click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1+ppt_h/2"/>
                                          </p:val>
                                        </p:tav>
                                      </p:tavLst>
                                    </p:anim>
                                    <p:set>
                                      <p:cBhvr>
                                        <p:cTn id="50" dur="1" fill="hold">
                                          <p:stCondLst>
                                            <p:cond delay="499"/>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grpId="1" nodeType="clickEffect">
                                  <p:stCondLst>
                                    <p:cond delay="0"/>
                                  </p:stCondLst>
                                  <p:childTnLst>
                                    <p:anim calcmode="lin" valueType="num">
                                      <p:cBhvr additive="base">
                                        <p:cTn id="72" dur="500"/>
                                        <p:tgtEl>
                                          <p:spTgt spid="17"/>
                                        </p:tgtEl>
                                        <p:attrNameLst>
                                          <p:attrName>ppt_x</p:attrName>
                                        </p:attrNameLst>
                                      </p:cBhvr>
                                      <p:tavLst>
                                        <p:tav tm="0">
                                          <p:val>
                                            <p:strVal val="ppt_x"/>
                                          </p:val>
                                        </p:tav>
                                        <p:tav tm="100000">
                                          <p:val>
                                            <p:strVal val="ppt_x"/>
                                          </p:val>
                                        </p:tav>
                                      </p:tavLst>
                                    </p:anim>
                                    <p:anim calcmode="lin" valueType="num">
                                      <p:cBhvr additive="base">
                                        <p:cTn id="73" dur="500"/>
                                        <p:tgtEl>
                                          <p:spTgt spid="17"/>
                                        </p:tgtEl>
                                        <p:attrNameLst>
                                          <p:attrName>ppt_y</p:attrName>
                                        </p:attrNameLst>
                                      </p:cBhvr>
                                      <p:tavLst>
                                        <p:tav tm="0">
                                          <p:val>
                                            <p:strVal val="ppt_y"/>
                                          </p:val>
                                        </p:tav>
                                        <p:tav tm="100000">
                                          <p:val>
                                            <p:strVal val="1+ppt_h/2"/>
                                          </p:val>
                                        </p:tav>
                                      </p:tavLst>
                                    </p:anim>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433486" cy="6858000"/>
          </a:xfrm>
          <a:prstGeom prst="rect">
            <a:avLst/>
          </a:prstGeom>
        </p:spPr>
      </p:pic>
      <p:sp>
        <p:nvSpPr>
          <p:cNvPr id="16" name="Oval 15">
            <a:extLst>
              <a:ext uri="{FF2B5EF4-FFF2-40B4-BE49-F238E27FC236}">
                <a16:creationId xmlns:a16="http://schemas.microsoft.com/office/drawing/2014/main" id="{A9BFA596-989D-4E6E-AC03-1B6F0ABE1504}"/>
              </a:ext>
            </a:extLst>
          </p:cNvPr>
          <p:cNvSpPr/>
          <p:nvPr/>
        </p:nvSpPr>
        <p:spPr>
          <a:xfrm>
            <a:off x="70207" y="4663704"/>
            <a:ext cx="6303836" cy="219429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0747DB2-C25B-483F-A356-39144F908E62}"/>
              </a:ext>
            </a:extLst>
          </p:cNvPr>
          <p:cNvSpPr txBox="1"/>
          <p:nvPr/>
        </p:nvSpPr>
        <p:spPr>
          <a:xfrm>
            <a:off x="9957829" y="5862407"/>
            <a:ext cx="2203347" cy="738664"/>
          </a:xfrm>
          <a:prstGeom prst="rect">
            <a:avLst/>
          </a:prstGeom>
          <a:noFill/>
        </p:spPr>
        <p:txBody>
          <a:bodyPr wrap="square" rtlCol="0">
            <a:spAutoFit/>
          </a:bodyPr>
          <a:lstStyle/>
          <a:p>
            <a:r>
              <a:rPr lang="en-US" dirty="0">
                <a:solidFill>
                  <a:srgbClr val="00B050"/>
                </a:solidFill>
              </a:rPr>
              <a:t>What code gets executed when you press these buttons?</a:t>
            </a:r>
          </a:p>
        </p:txBody>
      </p:sp>
      <p:pic>
        <p:nvPicPr>
          <p:cNvPr id="21" name="Picture 20">
            <a:extLst>
              <a:ext uri="{FF2B5EF4-FFF2-40B4-BE49-F238E27FC236}">
                <a16:creationId xmlns:a16="http://schemas.microsoft.com/office/drawing/2014/main" id="{D01D2399-B940-49C7-B118-6898ACD762BC}"/>
              </a:ext>
            </a:extLst>
          </p:cNvPr>
          <p:cNvPicPr>
            <a:picLocks noChangeAspect="1"/>
          </p:cNvPicPr>
          <p:nvPr/>
        </p:nvPicPr>
        <p:blipFill>
          <a:blip r:embed="rId5"/>
          <a:stretch>
            <a:fillRect/>
          </a:stretch>
        </p:blipFill>
        <p:spPr>
          <a:xfrm>
            <a:off x="7474877" y="23158"/>
            <a:ext cx="4686300" cy="3619500"/>
          </a:xfrm>
          <a:prstGeom prst="rect">
            <a:avLst/>
          </a:prstGeom>
          <a:ln w="44450">
            <a:solidFill>
              <a:schemeClr val="accent1">
                <a:shade val="95000"/>
                <a:satMod val="105000"/>
              </a:schemeClr>
            </a:solidFill>
          </a:ln>
        </p:spPr>
      </p:pic>
      <p:cxnSp>
        <p:nvCxnSpPr>
          <p:cNvPr id="20" name="Straight Arrow Connector 19">
            <a:extLst>
              <a:ext uri="{FF2B5EF4-FFF2-40B4-BE49-F238E27FC236}">
                <a16:creationId xmlns:a16="http://schemas.microsoft.com/office/drawing/2014/main" id="{404A28CC-D3F3-4D07-A780-88D61DCAD4F4}"/>
              </a:ext>
            </a:extLst>
          </p:cNvPr>
          <p:cNvCxnSpPr>
            <a:cxnSpLocks/>
          </p:cNvCxnSpPr>
          <p:nvPr/>
        </p:nvCxnSpPr>
        <p:spPr>
          <a:xfrm flipV="1">
            <a:off x="7024255" y="1937750"/>
            <a:ext cx="304584" cy="42674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1DD99BE-525A-41D7-B717-3AF4DAAFB2B5}"/>
              </a:ext>
            </a:extLst>
          </p:cNvPr>
          <p:cNvSpPr/>
          <p:nvPr/>
        </p:nvSpPr>
        <p:spPr>
          <a:xfrm>
            <a:off x="70207" y="2219325"/>
            <a:ext cx="9548577" cy="315608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D5033D7-71D7-4AEA-ADF7-13F1910FF049}"/>
              </a:ext>
            </a:extLst>
          </p:cNvPr>
          <p:cNvSpPr/>
          <p:nvPr/>
        </p:nvSpPr>
        <p:spPr>
          <a:xfrm>
            <a:off x="7328839" y="1724024"/>
            <a:ext cx="1424475" cy="46672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8C6EDD5-959E-459A-9A61-080D550C5F44}"/>
              </a:ext>
            </a:extLst>
          </p:cNvPr>
          <p:cNvSpPr txBox="1"/>
          <p:nvPr/>
        </p:nvSpPr>
        <p:spPr>
          <a:xfrm>
            <a:off x="9957830" y="5113799"/>
            <a:ext cx="2203347" cy="523220"/>
          </a:xfrm>
          <a:prstGeom prst="rect">
            <a:avLst/>
          </a:prstGeom>
          <a:noFill/>
        </p:spPr>
        <p:txBody>
          <a:bodyPr wrap="square" rtlCol="0">
            <a:spAutoFit/>
          </a:bodyPr>
          <a:lstStyle/>
          <a:p>
            <a:r>
              <a:rPr lang="en-US" dirty="0">
                <a:solidFill>
                  <a:srgbClr val="00B050"/>
                </a:solidFill>
              </a:rPr>
              <a:t>How do we get access to what was typed in?</a:t>
            </a:r>
          </a:p>
        </p:txBody>
      </p:sp>
      <p:cxnSp>
        <p:nvCxnSpPr>
          <p:cNvPr id="25" name="Straight Arrow Connector 24">
            <a:extLst>
              <a:ext uri="{FF2B5EF4-FFF2-40B4-BE49-F238E27FC236}">
                <a16:creationId xmlns:a16="http://schemas.microsoft.com/office/drawing/2014/main" id="{E009D4AA-8F8F-4599-A67D-5A928036ABDE}"/>
              </a:ext>
            </a:extLst>
          </p:cNvPr>
          <p:cNvCxnSpPr>
            <a:cxnSpLocks/>
            <a:endCxn id="26" idx="6"/>
          </p:cNvCxnSpPr>
          <p:nvPr/>
        </p:nvCxnSpPr>
        <p:spPr>
          <a:xfrm flipH="1" flipV="1">
            <a:off x="9568350" y="2798292"/>
            <a:ext cx="223832" cy="1714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45766DE-7D22-4F86-9175-EDB6BFBCCACD}"/>
              </a:ext>
            </a:extLst>
          </p:cNvPr>
          <p:cNvSpPr/>
          <p:nvPr/>
        </p:nvSpPr>
        <p:spPr>
          <a:xfrm>
            <a:off x="8679363" y="2643900"/>
            <a:ext cx="888987" cy="30878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DB19CA66-6B3F-483A-8625-A120A3CEB62D}"/>
              </a:ext>
            </a:extLst>
          </p:cNvPr>
          <p:cNvSpPr txBox="1"/>
          <p:nvPr/>
        </p:nvSpPr>
        <p:spPr>
          <a:xfrm>
            <a:off x="9988653" y="4365191"/>
            <a:ext cx="2203347" cy="523220"/>
          </a:xfrm>
          <a:prstGeom prst="rect">
            <a:avLst/>
          </a:prstGeom>
          <a:noFill/>
        </p:spPr>
        <p:txBody>
          <a:bodyPr wrap="square" rtlCol="0">
            <a:spAutoFit/>
          </a:bodyPr>
          <a:lstStyle/>
          <a:p>
            <a:r>
              <a:rPr lang="en-US" dirty="0">
                <a:solidFill>
                  <a:srgbClr val="00B050"/>
                </a:solidFill>
              </a:rPr>
              <a:t>How do we display the results?</a:t>
            </a:r>
          </a:p>
        </p:txBody>
      </p:sp>
      <p:cxnSp>
        <p:nvCxnSpPr>
          <p:cNvPr id="28" name="Straight Arrow Connector 27">
            <a:extLst>
              <a:ext uri="{FF2B5EF4-FFF2-40B4-BE49-F238E27FC236}">
                <a16:creationId xmlns:a16="http://schemas.microsoft.com/office/drawing/2014/main" id="{EDA75848-8CD1-478E-ABE2-502C12A79139}"/>
              </a:ext>
            </a:extLst>
          </p:cNvPr>
          <p:cNvCxnSpPr>
            <a:cxnSpLocks/>
          </p:cNvCxnSpPr>
          <p:nvPr/>
        </p:nvCxnSpPr>
        <p:spPr>
          <a:xfrm flipH="1" flipV="1">
            <a:off x="8853183" y="3366434"/>
            <a:ext cx="605308" cy="1880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A6E0529-F735-4AA3-9697-B514C4E5B272}"/>
              </a:ext>
            </a:extLst>
          </p:cNvPr>
          <p:cNvSpPr/>
          <p:nvPr/>
        </p:nvSpPr>
        <p:spPr>
          <a:xfrm>
            <a:off x="7905589" y="2952684"/>
            <a:ext cx="1516723" cy="4137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5307E60-F483-44DD-93C7-AA2FAB88E665}"/>
              </a:ext>
            </a:extLst>
          </p:cNvPr>
          <p:cNvSpPr/>
          <p:nvPr/>
        </p:nvSpPr>
        <p:spPr>
          <a:xfrm>
            <a:off x="7399046" y="3279257"/>
            <a:ext cx="810157" cy="4450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a:extLst>
              <a:ext uri="{FF2B5EF4-FFF2-40B4-BE49-F238E27FC236}">
                <a16:creationId xmlns:a16="http://schemas.microsoft.com/office/drawing/2014/main" id="{FEBAE4C8-9860-4D80-8FD9-CF15423D6078}"/>
              </a:ext>
            </a:extLst>
          </p:cNvPr>
          <p:cNvCxnSpPr>
            <a:cxnSpLocks/>
          </p:cNvCxnSpPr>
          <p:nvPr/>
        </p:nvCxnSpPr>
        <p:spPr>
          <a:xfrm flipV="1">
            <a:off x="7024255" y="3724274"/>
            <a:ext cx="720436" cy="2480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024255" y="6205171"/>
            <a:ext cx="29215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458490" y="5247393"/>
            <a:ext cx="499339" cy="2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792182" y="4515486"/>
            <a:ext cx="16564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5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2" presetClass="entr" presetSubtype="4"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1" presetClass="entr" presetSubtype="0" fill="hold" nodeType="after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par>
                                <p:cTn id="84" presetID="2" presetClass="entr" presetSubtype="4" fill="hold" grpId="0" nodeType="with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p:bldP spid="15" grpId="0" animBg="1"/>
      <p:bldP spid="15" grpId="1" animBg="1"/>
      <p:bldP spid="17" grpId="0" animBg="1"/>
      <p:bldP spid="24" grpId="0"/>
      <p:bldP spid="26" grpId="0" animBg="1"/>
      <p:bldP spid="27" grpId="0"/>
      <p:bldP spid="29"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6" name="Title 1">
            <a:extLst>
              <a:ext uri="{FF2B5EF4-FFF2-40B4-BE49-F238E27FC236}">
                <a16:creationId xmlns:a16="http://schemas.microsoft.com/office/drawing/2014/main" id="{06562D88-6BBD-6346-8FC1-D87CA39BAD11}"/>
              </a:ext>
            </a:extLst>
          </p:cNvPr>
          <p:cNvSpPr>
            <a:spLocks noGrp="1"/>
          </p:cNvSpPr>
          <p:nvPr>
            <p:ph type="title"/>
          </p:nvPr>
        </p:nvSpPr>
        <p:spPr>
          <a:xfrm>
            <a:off x="535020" y="685800"/>
            <a:ext cx="2780271" cy="5105400"/>
          </a:xfrm>
        </p:spPr>
        <p:txBody>
          <a:bodyPr vert="horz" lIns="91440" tIns="45720" rIns="91440" bIns="45720" rtlCol="0" anchor="ctr">
            <a:normAutofit/>
          </a:bodyPr>
          <a:lstStyle/>
          <a:p>
            <a:pPr>
              <a:spcBef>
                <a:spcPct val="0"/>
              </a:spcBef>
            </a:pPr>
            <a:r>
              <a:rPr lang="en-US" sz="4000" kern="1200" dirty="0">
                <a:solidFill>
                  <a:schemeClr val="tx1"/>
                </a:solidFill>
                <a:latin typeface="+mj-lt"/>
                <a:ea typeface="+mj-ea"/>
                <a:cs typeface="+mj-cs"/>
              </a:rPr>
              <a:t>CSS is all about making your page look good</a:t>
            </a:r>
          </a:p>
        </p:txBody>
      </p:sp>
      <p:graphicFrame>
        <p:nvGraphicFramePr>
          <p:cNvPr id="7" name="Text Placeholder 2">
            <a:extLst>
              <a:ext uri="{FF2B5EF4-FFF2-40B4-BE49-F238E27FC236}">
                <a16:creationId xmlns:a16="http://schemas.microsoft.com/office/drawing/2014/main" id="{2B08EEA7-55EC-D047-A20B-7DEE7D2D233F}"/>
              </a:ext>
            </a:extLst>
          </p:cNvPr>
          <p:cNvGraphicFramePr/>
          <p:nvPr>
            <p:extLst>
              <p:ext uri="{D42A27DB-BD31-4B8C-83A1-F6EECF244321}">
                <p14:modId xmlns:p14="http://schemas.microsoft.com/office/powerpoint/2010/main" val="104664318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27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9CEFF2-BA4B-418B-9F26-0D54C48A1ADF}"/>
              </a:ext>
            </a:extLst>
          </p:cNvPr>
          <p:cNvSpPr txBox="1"/>
          <p:nvPr/>
        </p:nvSpPr>
        <p:spPr>
          <a:xfrm>
            <a:off x="1371600" y="4644189"/>
            <a:ext cx="51976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cs typeface="Arial"/>
                <a:sym typeface="Arial"/>
                <a:hlinkClick r:id="rId4"/>
              </a:rPr>
              <a:t>There are Many “Right” Answers with </a:t>
            </a:r>
            <a:r>
              <a:rPr kumimoji="0" lang="en-US" sz="2400" b="0" i="0" u="none" strike="noStrike" kern="0" cap="none" spc="0" normalizeH="0" baseline="0" noProof="0" dirty="0" err="1">
                <a:ln>
                  <a:noFill/>
                </a:ln>
                <a:solidFill>
                  <a:srgbClr val="000000"/>
                </a:solidFill>
                <a:effectLst/>
                <a:uLnTx/>
                <a:uFillTx/>
                <a:latin typeface="Arial"/>
                <a:cs typeface="Arial"/>
                <a:sym typeface="Arial"/>
                <a:hlinkClick r:id="rId4"/>
              </a:rPr>
              <a:t>Nhi</a:t>
            </a:r>
            <a:r>
              <a:rPr kumimoji="0" lang="en-US" sz="2400" b="0" i="0" u="none" strike="noStrike" kern="0" cap="none" spc="0" normalizeH="0" baseline="0" noProof="0" dirty="0">
                <a:ln>
                  <a:noFill/>
                </a:ln>
                <a:solidFill>
                  <a:srgbClr val="000000"/>
                </a:solidFill>
                <a:effectLst/>
                <a:uLnTx/>
                <a:uFillTx/>
                <a:latin typeface="Arial"/>
                <a:cs typeface="Arial"/>
                <a:sym typeface="Arial"/>
                <a:hlinkClick r:id="rId4"/>
              </a:rPr>
              <a:t> Nguyen</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09323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Picture 5">
            <a:hlinkClick r:id="rId3"/>
            <a:extLst>
              <a:ext uri="{FF2B5EF4-FFF2-40B4-BE49-F238E27FC236}">
                <a16:creationId xmlns:a16="http://schemas.microsoft.com/office/drawing/2014/main" id="{5A70FA8D-D946-D042-9534-81BA1F3B3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113183" cy="5963916"/>
          </a:xfrm>
          <a:prstGeom prst="rect">
            <a:avLst/>
          </a:prstGeom>
        </p:spPr>
      </p:pic>
      <p:pic>
        <p:nvPicPr>
          <p:cNvPr id="7" name="Picture 6">
            <a:extLst>
              <a:ext uri="{FF2B5EF4-FFF2-40B4-BE49-F238E27FC236}">
                <a16:creationId xmlns:a16="http://schemas.microsoft.com/office/drawing/2014/main" id="{96C876AB-7A78-734A-8CBA-00EABDF7E9C6}"/>
              </a:ext>
            </a:extLst>
          </p:cNvPr>
          <p:cNvPicPr>
            <a:picLocks noChangeAspect="1"/>
          </p:cNvPicPr>
          <p:nvPr/>
        </p:nvPicPr>
        <p:blipFill>
          <a:blip r:embed="rId5"/>
          <a:stretch>
            <a:fillRect/>
          </a:stretch>
        </p:blipFill>
        <p:spPr>
          <a:xfrm>
            <a:off x="6559028" y="0"/>
            <a:ext cx="4918452" cy="4494960"/>
          </a:xfrm>
          <a:prstGeom prst="rect">
            <a:avLst/>
          </a:prstGeom>
        </p:spPr>
      </p:pic>
      <p:sp>
        <p:nvSpPr>
          <p:cNvPr id="8" name="Oval 7">
            <a:extLst>
              <a:ext uri="{FF2B5EF4-FFF2-40B4-BE49-F238E27FC236}">
                <a16:creationId xmlns:a16="http://schemas.microsoft.com/office/drawing/2014/main" id="{8EACD642-1C0F-7345-A9DD-CB157C35DC3D}"/>
              </a:ext>
            </a:extLst>
          </p:cNvPr>
          <p:cNvSpPr/>
          <p:nvPr/>
        </p:nvSpPr>
        <p:spPr>
          <a:xfrm>
            <a:off x="1" y="290945"/>
            <a:ext cx="1413164" cy="117763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BBD9535-97EF-544A-9C87-089054AE28D4}"/>
              </a:ext>
            </a:extLst>
          </p:cNvPr>
          <p:cNvSpPr/>
          <p:nvPr/>
        </p:nvSpPr>
        <p:spPr>
          <a:xfrm>
            <a:off x="-43162" y="4494960"/>
            <a:ext cx="4421198" cy="146895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11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50;p27">
            <a:extLst>
              <a:ext uri="{FF2B5EF4-FFF2-40B4-BE49-F238E27FC236}">
                <a16:creationId xmlns:a16="http://schemas.microsoft.com/office/drawing/2014/main" id="{6B9F6A0F-0C88-6E4E-B625-A38D0235436B}"/>
              </a:ext>
            </a:extLst>
          </p:cNvPr>
          <p:cNvSpPr txBox="1">
            <a:spLocks noGrp="1"/>
          </p:cNvSpPr>
          <p:nvPr>
            <p:ph type="title"/>
          </p:nvPr>
        </p:nvSpPr>
        <p:spPr>
          <a:xfrm>
            <a:off x="2100187" y="2278251"/>
            <a:ext cx="7725738" cy="1323358"/>
          </a:xfrm>
          <a:prstGeom prst="rect">
            <a:avLst/>
          </a:prstGeom>
          <a:no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5400"/>
              <a:buFont typeface="Helvetica Neue"/>
              <a:buNone/>
            </a:pPr>
            <a:r>
              <a:rPr lang="en-US" sz="5400" b="1" dirty="0">
                <a:solidFill>
                  <a:schemeClr val="tx1"/>
                </a:solidFill>
                <a:latin typeface="Helvetica Neue"/>
                <a:ea typeface="Helvetica Neue"/>
                <a:cs typeface="Helvetica Neue"/>
                <a:sym typeface="Helvetica Neue"/>
              </a:rPr>
              <a:t>Time for “Challenges”!</a:t>
            </a:r>
            <a:endParaRPr dirty="0">
              <a:solidFill>
                <a:schemeClr val="tx1"/>
              </a:solidFill>
            </a:endParaRPr>
          </a:p>
        </p:txBody>
      </p:sp>
      <p:sp>
        <p:nvSpPr>
          <p:cNvPr id="7" name="Rectangle 6">
            <a:extLst>
              <a:ext uri="{FF2B5EF4-FFF2-40B4-BE49-F238E27FC236}">
                <a16:creationId xmlns:a16="http://schemas.microsoft.com/office/drawing/2014/main" id="{B26B3319-43B2-D145-8D5E-E85F1AA459C6}"/>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47025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B228CDE-3A37-ED41-8FB8-1A9EA8DD70A1}"/>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spcBef>
                <a:spcPct val="0"/>
              </a:spcBef>
            </a:pPr>
            <a:r>
              <a:rPr lang="en-US" kern="1200" dirty="0">
                <a:solidFill>
                  <a:srgbClr val="A41E35"/>
                </a:solidFill>
                <a:latin typeface="+mj-lt"/>
                <a:ea typeface="+mj-ea"/>
                <a:cs typeface="+mj-cs"/>
              </a:rPr>
              <a:t>Challenges – Start with your old programs and add a web interface</a:t>
            </a:r>
          </a:p>
        </p:txBody>
      </p:sp>
      <p:sp>
        <p:nvSpPr>
          <p:cNvPr id="6" name="Text Placeholder 2">
            <a:extLst>
              <a:ext uri="{FF2B5EF4-FFF2-40B4-BE49-F238E27FC236}">
                <a16:creationId xmlns:a16="http://schemas.microsoft.com/office/drawing/2014/main" id="{F6C2AF15-92BA-B243-AC09-96053A87B004}"/>
              </a:ext>
            </a:extLst>
          </p:cNvPr>
          <p:cNvSpPr>
            <a:spLocks noGrp="1"/>
          </p:cNvSpPr>
          <p:nvPr>
            <p:ph type="body" idx="1"/>
          </p:nvPr>
        </p:nvSpPr>
        <p:spPr>
          <a:xfrm>
            <a:off x="4976031" y="963877"/>
            <a:ext cx="6377769" cy="4930246"/>
          </a:xfrm>
        </p:spPr>
        <p:txBody>
          <a:bodyPr vert="horz" lIns="91440" tIns="45720" rIns="91440" bIns="45720" rtlCol="0" anchor="ctr">
            <a:normAutofit/>
          </a:bodyPr>
          <a:lstStyle/>
          <a:p>
            <a:pPr marL="628650" indent="-228600">
              <a:buFont typeface="Arial" panose="020B0604020202020204" pitchFamily="34" charset="0"/>
              <a:buChar char="•"/>
            </a:pPr>
            <a:r>
              <a:rPr lang="en-US" sz="2400" kern="1200" dirty="0">
                <a:solidFill>
                  <a:schemeClr val="tx1"/>
                </a:solidFill>
                <a:latin typeface="+mn-lt"/>
                <a:ea typeface="+mn-ea"/>
                <a:cs typeface="+mn-cs"/>
              </a:rPr>
              <a:t>Unit 1 – Profits</a:t>
            </a:r>
          </a:p>
          <a:p>
            <a:pPr marL="628650" indent="-228600">
              <a:buFont typeface="Arial" panose="020B0604020202020204" pitchFamily="34" charset="0"/>
              <a:buChar char="•"/>
            </a:pPr>
            <a:r>
              <a:rPr lang="en-US" sz="2400" kern="1200" dirty="0">
                <a:solidFill>
                  <a:schemeClr val="tx1"/>
                </a:solidFill>
                <a:latin typeface="+mn-lt"/>
                <a:ea typeface="+mn-ea"/>
                <a:cs typeface="+mn-cs"/>
              </a:rPr>
              <a:t>Unit 1 – TotalPurchases</a:t>
            </a:r>
          </a:p>
          <a:p>
            <a:pPr marL="628650" indent="-228600">
              <a:buFont typeface="Arial" panose="020B0604020202020204" pitchFamily="34" charset="0"/>
              <a:buChar char="•"/>
            </a:pPr>
            <a:r>
              <a:rPr lang="en-US" sz="2400" kern="1200" dirty="0">
                <a:solidFill>
                  <a:schemeClr val="tx1"/>
                </a:solidFill>
                <a:latin typeface="+mn-lt"/>
                <a:ea typeface="+mn-ea"/>
                <a:cs typeface="+mn-cs"/>
              </a:rPr>
              <a:t>Unit 2 – SalesTax</a:t>
            </a:r>
          </a:p>
          <a:p>
            <a:pPr marL="628650" indent="-228600">
              <a:buFont typeface="Arial" panose="020B0604020202020204" pitchFamily="34" charset="0"/>
              <a:buChar char="•"/>
            </a:pPr>
            <a:r>
              <a:rPr lang="en-US" sz="2400" kern="1200" dirty="0">
                <a:solidFill>
                  <a:schemeClr val="tx1"/>
                </a:solidFill>
                <a:latin typeface="+mn-lt"/>
                <a:ea typeface="+mn-ea"/>
                <a:cs typeface="+mn-cs"/>
              </a:rPr>
              <a:t>Unit 2 – MaleAndFemalePercentages</a:t>
            </a:r>
          </a:p>
          <a:p>
            <a:pPr marL="628650" indent="-228600">
              <a:buFont typeface="Arial" panose="020B0604020202020204" pitchFamily="34" charset="0"/>
              <a:buChar char="•"/>
            </a:pPr>
            <a:r>
              <a:rPr lang="en-US" sz="2400" kern="1200" dirty="0">
                <a:solidFill>
                  <a:schemeClr val="tx1"/>
                </a:solidFill>
                <a:latin typeface="+mn-lt"/>
                <a:ea typeface="+mn-ea"/>
                <a:cs typeface="+mn-cs"/>
              </a:rPr>
              <a:t>Unit 3 – RomanNumerals</a:t>
            </a:r>
          </a:p>
          <a:p>
            <a:pPr marL="628650" indent="-228600">
              <a:buFont typeface="Arial" panose="020B0604020202020204" pitchFamily="34" charset="0"/>
              <a:buChar char="•"/>
            </a:pPr>
            <a:r>
              <a:rPr lang="en-US" sz="2400" kern="1200" dirty="0">
                <a:solidFill>
                  <a:schemeClr val="tx1"/>
                </a:solidFill>
                <a:latin typeface="+mn-lt"/>
                <a:ea typeface="+mn-ea"/>
                <a:cs typeface="+mn-cs"/>
              </a:rPr>
              <a:t>Unit 3 – MagicDates</a:t>
            </a:r>
          </a:p>
          <a:p>
            <a:pPr marL="628650" indent="-228600">
              <a:buFont typeface="Arial" panose="020B0604020202020204" pitchFamily="34" charset="0"/>
              <a:buChar char="•"/>
            </a:pPr>
            <a:r>
              <a:rPr lang="en-US" sz="2400" kern="1200" dirty="0">
                <a:solidFill>
                  <a:schemeClr val="tx1"/>
                </a:solidFill>
                <a:latin typeface="+mn-lt"/>
                <a:ea typeface="+mn-ea"/>
                <a:cs typeface="+mn-cs"/>
              </a:rPr>
              <a:t>Unit 4 – PenniesForPay</a:t>
            </a:r>
          </a:p>
          <a:p>
            <a:pPr marL="628650" indent="-228600">
              <a:buFont typeface="Arial" panose="020B0604020202020204" pitchFamily="34" charset="0"/>
              <a:buChar char="•"/>
            </a:pPr>
            <a:endParaRPr lang="en-US" sz="2400" kern="1200" dirty="0">
              <a:solidFill>
                <a:schemeClr val="tx1"/>
              </a:solidFill>
              <a:latin typeface="+mn-lt"/>
              <a:ea typeface="+mn-ea"/>
              <a:cs typeface="+mn-cs"/>
            </a:endParaRPr>
          </a:p>
        </p:txBody>
      </p:sp>
      <p:sp>
        <p:nvSpPr>
          <p:cNvPr id="7" name="Rectangle 6">
            <a:extLst>
              <a:ext uri="{FF2B5EF4-FFF2-40B4-BE49-F238E27FC236}">
                <a16:creationId xmlns:a16="http://schemas.microsoft.com/office/drawing/2014/main" id="{4773B545-1593-3A44-AF9D-1E657A1ADB08}"/>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395419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Diamond Peer Teacher</a:t>
            </a:r>
            <a:br>
              <a:rPr lang="en-US" dirty="0"/>
            </a:br>
            <a:r>
              <a:rPr lang="en-US" dirty="0"/>
              <a:t>Ariella </a:t>
            </a:r>
            <a:r>
              <a:rPr lang="en-US" dirty="0" err="1"/>
              <a:t>Izbinsky</a:t>
            </a:r>
            <a:br>
              <a:rPr lang="en-US" dirty="0"/>
            </a:br>
            <a:endParaRPr lang="en-US" dirty="0"/>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
        <p:nvSpPr>
          <p:cNvPr id="10" name="Subtitle 5">
            <a:extLst>
              <a:ext uri="{FF2B5EF4-FFF2-40B4-BE49-F238E27FC236}">
                <a16:creationId xmlns:a16="http://schemas.microsoft.com/office/drawing/2014/main" id="{FD645389-9307-40A0-96D5-DAD29E0F2E78}"/>
              </a:ext>
            </a:extLst>
          </p:cNvPr>
          <p:cNvSpPr txBox="1">
            <a:spLocks/>
          </p:cNvSpPr>
          <p:nvPr/>
        </p:nvSpPr>
        <p:spPr>
          <a:xfrm>
            <a:off x="605791" y="4381550"/>
            <a:ext cx="10980300" cy="82740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L="914400" marR="0" lvl="1" indent="-381000"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355600"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hlinkClick r:id="rId3"/>
              </a:rPr>
              <a:t>Profits HTML Coding Walkthrough</a:t>
            </a:r>
            <a:endParaRPr lang="en-US" dirty="0"/>
          </a:p>
        </p:txBody>
      </p:sp>
    </p:spTree>
    <p:extLst>
      <p:ext uri="{BB962C8B-B14F-4D97-AF65-F5344CB8AC3E}">
        <p14:creationId xmlns:p14="http://schemas.microsoft.com/office/powerpoint/2010/main" val="3034820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Profits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profits program we did earlier and try to add the textboxes and buttons to it. Once you done with it, try adding a style tag to define the fonts, color for the header and paragraph tags.</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976921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Diamond Peer Teacher</a:t>
            </a:r>
            <a:br>
              <a:rPr lang="en-US" dirty="0"/>
            </a:br>
            <a:r>
              <a:rPr lang="en-US" dirty="0"/>
              <a:t>Ariella </a:t>
            </a:r>
            <a:r>
              <a:rPr lang="en-US" dirty="0" err="1"/>
              <a:t>Izbinsky</a:t>
            </a:r>
            <a:br>
              <a:rPr lang="en-US" dirty="0"/>
            </a:br>
            <a:endParaRPr lang="en-US" dirty="0"/>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
        <p:nvSpPr>
          <p:cNvPr id="10" name="Subtitle 5">
            <a:extLst>
              <a:ext uri="{FF2B5EF4-FFF2-40B4-BE49-F238E27FC236}">
                <a16:creationId xmlns:a16="http://schemas.microsoft.com/office/drawing/2014/main" id="{FD645389-9307-40A0-96D5-DAD29E0F2E78}"/>
              </a:ext>
            </a:extLst>
          </p:cNvPr>
          <p:cNvSpPr txBox="1">
            <a:spLocks/>
          </p:cNvSpPr>
          <p:nvPr/>
        </p:nvSpPr>
        <p:spPr>
          <a:xfrm>
            <a:off x="605791" y="4381550"/>
            <a:ext cx="10980300" cy="82740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L="914400" marR="0" lvl="1" indent="-381000"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355600"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hlinkClick r:id="rId3"/>
              </a:rPr>
              <a:t>Total Purchases HTML Coding Walkthrough</a:t>
            </a:r>
            <a:endParaRPr lang="en-US"/>
          </a:p>
        </p:txBody>
      </p:sp>
    </p:spTree>
    <p:extLst>
      <p:ext uri="{BB962C8B-B14F-4D97-AF65-F5344CB8AC3E}">
        <p14:creationId xmlns:p14="http://schemas.microsoft.com/office/powerpoint/2010/main" val="320452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Total Purchases</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TotalPurchases challenge that we did earlier, instead of using prompts try using textboxes to get the input and display the data using textboxes after the user clicks the button. </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964706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Diamond Peer Teacher</a:t>
            </a:r>
            <a:br>
              <a:rPr lang="en-US" dirty="0"/>
            </a:br>
            <a:r>
              <a:rPr lang="en-US" dirty="0"/>
              <a:t>Lauren Quinn</a:t>
            </a:r>
            <a:br>
              <a:rPr lang="en-US" dirty="0"/>
            </a:br>
            <a:endParaRPr lang="en-US" dirty="0"/>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
        <p:nvSpPr>
          <p:cNvPr id="10" name="Subtitle 5">
            <a:extLst>
              <a:ext uri="{FF2B5EF4-FFF2-40B4-BE49-F238E27FC236}">
                <a16:creationId xmlns:a16="http://schemas.microsoft.com/office/drawing/2014/main" id="{FD645389-9307-40A0-96D5-DAD29E0F2E78}"/>
              </a:ext>
            </a:extLst>
          </p:cNvPr>
          <p:cNvSpPr txBox="1">
            <a:spLocks/>
          </p:cNvSpPr>
          <p:nvPr/>
        </p:nvSpPr>
        <p:spPr>
          <a:xfrm>
            <a:off x="605791" y="4381550"/>
            <a:ext cx="10980300" cy="82740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L="914400" marR="0" lvl="1" indent="-381000"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355600"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hlinkClick r:id="rId3"/>
              </a:rPr>
              <a:t>Sales Tax HTML Coding Walkthrough</a:t>
            </a:r>
            <a:endParaRPr lang="en-US" dirty="0"/>
          </a:p>
        </p:txBody>
      </p:sp>
    </p:spTree>
    <p:extLst>
      <p:ext uri="{BB962C8B-B14F-4D97-AF65-F5344CB8AC3E}">
        <p14:creationId xmlns:p14="http://schemas.microsoft.com/office/powerpoint/2010/main" val="171224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CCACBF-3CB9-B04E-8368-830EEDA7DA83}"/>
              </a:ext>
            </a:extLst>
          </p:cNvPr>
          <p:cNvSpPr>
            <a:spLocks noGrp="1"/>
          </p:cNvSpPr>
          <p:nvPr>
            <p:ph type="title"/>
          </p:nvPr>
        </p:nvSpPr>
        <p:spPr/>
        <p:txBody>
          <a:bodyPr/>
          <a:lstStyle/>
          <a:p>
            <a:r>
              <a:rPr lang="en-US" dirty="0"/>
              <a:t>Sales tax</a:t>
            </a:r>
          </a:p>
        </p:txBody>
      </p:sp>
      <p:sp>
        <p:nvSpPr>
          <p:cNvPr id="7" name="TextBox 6">
            <a:extLst>
              <a:ext uri="{FF2B5EF4-FFF2-40B4-BE49-F238E27FC236}">
                <a16:creationId xmlns:a16="http://schemas.microsoft.com/office/drawing/2014/main" id="{E6E638E9-216F-4747-A979-2B2CD73A3713}"/>
              </a:ext>
            </a:extLst>
          </p:cNvPr>
          <p:cNvSpPr txBox="1"/>
          <p:nvPr/>
        </p:nvSpPr>
        <p:spPr>
          <a:xfrm>
            <a:off x="351676" y="2001123"/>
            <a:ext cx="11488647" cy="2554545"/>
          </a:xfrm>
          <a:prstGeom prst="rect">
            <a:avLst/>
          </a:prstGeom>
          <a:noFill/>
        </p:spPr>
        <p:txBody>
          <a:bodyPr wrap="square" rtlCol="0">
            <a:spAutoFit/>
          </a:bodyPr>
          <a:lstStyle/>
          <a:p>
            <a:r>
              <a:rPr lang="en-US" sz="4000" dirty="0"/>
              <a:t>Open up the sales tax program we did earlier and try to add the textboxes and buttons to it. Again, get the amount using textboxes and display the total with salestax.</a:t>
            </a:r>
          </a:p>
        </p:txBody>
      </p:sp>
      <p:sp>
        <p:nvSpPr>
          <p:cNvPr id="8" name="Rectangle 7">
            <a:extLst>
              <a:ext uri="{FF2B5EF4-FFF2-40B4-BE49-F238E27FC236}">
                <a16:creationId xmlns:a16="http://schemas.microsoft.com/office/drawing/2014/main" id="{B9AD67A4-B217-584B-8FEB-F46C7E7EF1E5}"/>
              </a:ext>
            </a:extLst>
          </p:cNvPr>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214861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Diamond Peer Teacher</a:t>
            </a:r>
            <a:br>
              <a:rPr lang="en-US" dirty="0"/>
            </a:br>
            <a:r>
              <a:rPr lang="en-US" dirty="0"/>
              <a:t>Quinten Powers</a:t>
            </a:r>
            <a:br>
              <a:rPr lang="en-US" dirty="0"/>
            </a:br>
            <a:endParaRPr lang="en-US" dirty="0"/>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F</a:t>
            </a:r>
            <a:r>
              <a:rPr kumimoji="0" lang="en-US" sz="3600" b="1" i="0" u="none" strike="noStrike" kern="0" cap="none" spc="0" normalizeH="0" baseline="0" noProof="0" dirty="0">
                <a:ln>
                  <a:noFill/>
                </a:ln>
                <a:solidFill>
                  <a:srgbClr val="C00000"/>
                </a:solidFill>
                <a:effectLst/>
                <a:uLnTx/>
                <a:uFillTx/>
                <a:latin typeface="Arial Black" panose="020B0A04020102020204" pitchFamily="34" charset="0"/>
                <a:ea typeface="+mn-ea"/>
                <a:cs typeface="+mn-cs"/>
                <a:sym typeface="Arial"/>
              </a:rPr>
              <a:t>O</a:t>
            </a:r>
            <a:r>
              <a:rPr kumimoji="0" lang="en-US" sz="36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FF"/>
                </a:solidFill>
                <a:effectLst/>
                <a:uLnTx/>
                <a:uFillTx/>
                <a:latin typeface="Arial Black" panose="020B0A04020102020204" pitchFamily="34" charset="0"/>
                <a:ea typeface="+mn-ea"/>
                <a:cs typeface="+mn-cs"/>
                <a:sym typeface="Arial"/>
              </a:rPr>
              <a:t>MIS</a:t>
            </a:r>
          </a:p>
        </p:txBody>
      </p:sp>
      <p:sp>
        <p:nvSpPr>
          <p:cNvPr id="10" name="Subtitle 5">
            <a:extLst>
              <a:ext uri="{FF2B5EF4-FFF2-40B4-BE49-F238E27FC236}">
                <a16:creationId xmlns:a16="http://schemas.microsoft.com/office/drawing/2014/main" id="{FD645389-9307-40A0-96D5-DAD29E0F2E78}"/>
              </a:ext>
            </a:extLst>
          </p:cNvPr>
          <p:cNvSpPr txBox="1">
            <a:spLocks/>
          </p:cNvSpPr>
          <p:nvPr/>
        </p:nvSpPr>
        <p:spPr>
          <a:xfrm>
            <a:off x="605791" y="4381550"/>
            <a:ext cx="10980300" cy="82740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L="914400" marR="0" lvl="1" indent="-381000"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355600"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342900"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457200" marR="0" lvl="0" indent="-406400" algn="ctr" defTabSz="914400" rtl="0" eaLnBrk="1" fontAlgn="auto" latinLnBrk="0" hangingPunct="1">
              <a:lnSpc>
                <a:spcPct val="90000"/>
              </a:lnSpc>
              <a:spcBef>
                <a:spcPts val="1000"/>
              </a:spcBef>
              <a:spcAft>
                <a:spcPts val="0"/>
              </a:spcAft>
              <a:buClr>
                <a:srgbClr val="A41E35"/>
              </a:buClr>
              <a:buSzPts val="2500"/>
              <a:buFont typeface="Arial"/>
              <a:buNone/>
              <a:tabLst/>
              <a:defRPr/>
            </a:pPr>
            <a:r>
              <a:rPr kumimoji="0" lang="en-US" sz="2500" b="0" i="0" u="none" strike="noStrike" kern="0" cap="none" spc="0" normalizeH="0" baseline="0" noProof="0" dirty="0">
                <a:ln>
                  <a:noFill/>
                </a:ln>
                <a:solidFill>
                  <a:srgbClr val="E7E6E6"/>
                </a:solidFill>
                <a:effectLst/>
                <a:uLnTx/>
                <a:uFillTx/>
                <a:latin typeface="Georgia"/>
                <a:sym typeface="Georgia"/>
                <a:hlinkClick r:id="rId3"/>
              </a:rPr>
              <a:t>Male And Female Percentages HTML Coding Walkthrough</a:t>
            </a:r>
            <a:endParaRPr kumimoji="0" lang="en-US" sz="2500" b="0" i="0" u="none" strike="noStrike" kern="0" cap="none" spc="0" normalizeH="0" baseline="0" noProof="0">
              <a:ln>
                <a:noFill/>
              </a:ln>
              <a:solidFill>
                <a:srgbClr val="E7E6E6"/>
              </a:solidFill>
              <a:effectLst/>
              <a:uLnTx/>
              <a:uFillTx/>
              <a:latin typeface="Georgia"/>
              <a:sym typeface="Georgia"/>
            </a:endParaRPr>
          </a:p>
        </p:txBody>
      </p:sp>
    </p:spTree>
    <p:extLst>
      <p:ext uri="{BB962C8B-B14F-4D97-AF65-F5344CB8AC3E}">
        <p14:creationId xmlns:p14="http://schemas.microsoft.com/office/powerpoint/2010/main" val="3737294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Digital Product Management</a:t>
            </a:r>
          </a:p>
        </p:txBody>
      </p:sp>
      <p:sp>
        <p:nvSpPr>
          <p:cNvPr id="5" name="Title 4"/>
          <p:cNvSpPr>
            <a:spLocks noGrp="1"/>
          </p:cNvSpPr>
          <p:nvPr>
            <p:ph type="ctrTitle"/>
          </p:nvPr>
        </p:nvSpPr>
        <p:spPr/>
        <p:txBody>
          <a:bodyPr/>
          <a:lstStyle/>
          <a:p>
            <a:r>
              <a:rPr lang="en-US" dirty="0"/>
              <a:t>HTML &amp; CSS Basics</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978462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D670176-A3B3-074D-9925-666C287A1C51}"/>
              </a:ext>
            </a:extLst>
          </p:cNvPr>
          <p:cNvSpPr>
            <a:spLocks noGrp="1"/>
          </p:cNvSpPr>
          <p:nvPr>
            <p:ph type="subTitle" idx="1"/>
          </p:nvPr>
        </p:nvSpPr>
        <p:spPr/>
        <p:txBody>
          <a:bodyPr/>
          <a:lstStyle/>
          <a:p>
            <a:r>
              <a:rPr lang="en-US" dirty="0"/>
              <a:t>Good luck on the finals!</a:t>
            </a:r>
          </a:p>
        </p:txBody>
      </p:sp>
      <p:sp>
        <p:nvSpPr>
          <p:cNvPr id="3" name="Title 2">
            <a:extLst>
              <a:ext uri="{FF2B5EF4-FFF2-40B4-BE49-F238E27FC236}">
                <a16:creationId xmlns:a16="http://schemas.microsoft.com/office/drawing/2014/main" id="{6469F35E-8F7F-4E47-A0A8-173BAB7289FB}"/>
              </a:ext>
            </a:extLst>
          </p:cNvPr>
          <p:cNvSpPr>
            <a:spLocks noGrp="1"/>
          </p:cNvSpPr>
          <p:nvPr>
            <p:ph type="ctrTitle"/>
          </p:nvPr>
        </p:nvSpPr>
        <p:spPr/>
        <p:txBody>
          <a:bodyPr/>
          <a:lstStyle/>
          <a:p>
            <a:r>
              <a:rPr lang="en-US" dirty="0"/>
              <a:t>Final is on: MM/DD</a:t>
            </a:r>
          </a:p>
        </p:txBody>
      </p:sp>
    </p:spTree>
    <p:extLst>
      <p:ext uri="{BB962C8B-B14F-4D97-AF65-F5344CB8AC3E}">
        <p14:creationId xmlns:p14="http://schemas.microsoft.com/office/powerpoint/2010/main" val="158226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Google Shape;68;p14">
            <a:extLst>
              <a:ext uri="{FF2B5EF4-FFF2-40B4-BE49-F238E27FC236}">
                <a16:creationId xmlns:a16="http://schemas.microsoft.com/office/drawing/2014/main" id="{00567059-5830-7A47-9AFC-DE640DA74BCF}"/>
              </a:ext>
            </a:extLst>
          </p:cNvPr>
          <p:cNvSpPr txBox="1">
            <a:spLocks noGrp="1"/>
          </p:cNvSpPr>
          <p:nvPr>
            <p:ph type="title"/>
          </p:nvPr>
        </p:nvSpPr>
        <p:spPr>
          <a:xfrm>
            <a:off x="838200" y="396131"/>
            <a:ext cx="10515600" cy="4586700"/>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FFFFFF"/>
              </a:buClr>
              <a:buSzPts val="5119"/>
              <a:buFont typeface="Helvetica Neue Light"/>
              <a:buNone/>
            </a:pPr>
            <a:r>
              <a:rPr lang="en-US" sz="4800" b="1" dirty="0">
                <a:solidFill>
                  <a:schemeClr val="tx1"/>
                </a:solidFill>
                <a:latin typeface="+mn-lt"/>
                <a:ea typeface="Helvetica Neue"/>
                <a:cs typeface="Helvetica Neue"/>
                <a:sym typeface="Helvetica Neue"/>
              </a:rPr>
              <a:t>HTML is all about displaying content. CSS is all about making content look good. JavaScript adds the interactivity.</a:t>
            </a:r>
            <a:r>
              <a:rPr lang="en-US" sz="4800" dirty="0">
                <a:solidFill>
                  <a:schemeClr val="tx1"/>
                </a:solidFill>
                <a:latin typeface="+mn-lt"/>
                <a:ea typeface="Helvetica Neue Light"/>
                <a:cs typeface="Helvetica Neue Light"/>
                <a:sym typeface="Helvetica Neue Light"/>
              </a:rPr>
              <a:t> </a:t>
            </a:r>
            <a:endParaRPr sz="4800" dirty="0">
              <a:solidFill>
                <a:schemeClr val="tx1"/>
              </a:solidFill>
              <a:latin typeface="+mn-l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endParaRPr sz="4800" dirty="0">
              <a:solidFill>
                <a:schemeClr val="tx1"/>
              </a:solidFill>
              <a:latin typeface="+mn-lt"/>
              <a:ea typeface="Helvetica Neue Light"/>
              <a:cs typeface="Helvetica Neue Light"/>
              <a:sym typeface="Helvetica Neue Light"/>
            </a:endParaRPr>
          </a:p>
          <a:p>
            <a:pPr marL="0" marR="0" lvl="0" indent="0" algn="l" rtl="0">
              <a:lnSpc>
                <a:spcPct val="100000"/>
              </a:lnSpc>
              <a:spcBef>
                <a:spcPts val="0"/>
              </a:spcBef>
              <a:spcAft>
                <a:spcPts val="0"/>
              </a:spcAft>
              <a:buClr>
                <a:srgbClr val="FFFFFF"/>
              </a:buClr>
              <a:buSzPts val="5119"/>
              <a:buFont typeface="Helvetica Neue Light"/>
              <a:buNone/>
            </a:pPr>
            <a:r>
              <a:rPr lang="en-US" sz="4800" dirty="0">
                <a:solidFill>
                  <a:schemeClr val="tx1"/>
                </a:solidFill>
                <a:latin typeface="+mn-lt"/>
                <a:ea typeface="Helvetica Neue Light"/>
                <a:cs typeface="Helvetica Neue Light"/>
                <a:sym typeface="Helvetica Neue Light"/>
              </a:rPr>
              <a:t>You need all three to create nifty looking sites.</a:t>
            </a:r>
            <a:endParaRPr sz="4800" dirty="0">
              <a:solidFill>
                <a:schemeClr val="tx1"/>
              </a:solidFill>
              <a:latin typeface="+mn-lt"/>
            </a:endParaRPr>
          </a:p>
        </p:txBody>
      </p:sp>
    </p:spTree>
    <p:extLst>
      <p:ext uri="{BB962C8B-B14F-4D97-AF65-F5344CB8AC3E}">
        <p14:creationId xmlns:p14="http://schemas.microsoft.com/office/powerpoint/2010/main" val="178827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5" name="Google Shape;74;p15">
            <a:extLst>
              <a:ext uri="{FF2B5EF4-FFF2-40B4-BE49-F238E27FC236}">
                <a16:creationId xmlns:a16="http://schemas.microsoft.com/office/drawing/2014/main" id="{CD8D6F8A-AA03-3843-99B3-8455F45548D8}"/>
              </a:ext>
            </a:extLst>
          </p:cNvPr>
          <p:cNvPicPr preferRelativeResize="0"/>
          <p:nvPr/>
        </p:nvPicPr>
        <p:blipFill>
          <a:blip r:embed="rId3">
            <a:alphaModFix/>
          </a:blip>
          <a:stretch>
            <a:fillRect/>
          </a:stretch>
        </p:blipFill>
        <p:spPr>
          <a:xfrm>
            <a:off x="-355164" y="-260198"/>
            <a:ext cx="10856251" cy="6391126"/>
          </a:xfrm>
          <a:prstGeom prst="rect">
            <a:avLst/>
          </a:prstGeom>
          <a:noFill/>
          <a:ln>
            <a:noFill/>
          </a:ln>
        </p:spPr>
      </p:pic>
      <p:sp>
        <p:nvSpPr>
          <p:cNvPr id="2" name="TextBox 1">
            <a:extLst>
              <a:ext uri="{FF2B5EF4-FFF2-40B4-BE49-F238E27FC236}">
                <a16:creationId xmlns:a16="http://schemas.microsoft.com/office/drawing/2014/main" id="{BDD026C9-F067-F044-A4EC-91A50B85EABD}"/>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415466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Google Shape;79;p16">
            <a:extLst>
              <a:ext uri="{FF2B5EF4-FFF2-40B4-BE49-F238E27FC236}">
                <a16:creationId xmlns:a16="http://schemas.microsoft.com/office/drawing/2014/main" id="{1372DE55-94D1-6847-94BA-E7BD5928A60B}"/>
              </a:ext>
            </a:extLst>
          </p:cNvPr>
          <p:cNvSpPr txBox="1">
            <a:spLocks noGrp="1"/>
          </p:cNvSpPr>
          <p:nvPr>
            <p:ph type="title"/>
          </p:nvPr>
        </p:nvSpPr>
        <p:spPr>
          <a:xfrm>
            <a:off x="838200" y="1800903"/>
            <a:ext cx="10515600" cy="3256200"/>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Clr>
                <a:srgbClr val="000000"/>
              </a:buClr>
              <a:buSzPts val="5119"/>
              <a:buFont typeface="Helvetica Neue Light"/>
              <a:buNone/>
            </a:pPr>
            <a:r>
              <a:rPr lang="en-US" sz="5119" dirty="0">
                <a:latin typeface="+mn-lt"/>
                <a:ea typeface="Helvetica Neue Light"/>
                <a:cs typeface="Helvetica Neue Light"/>
                <a:sym typeface="Helvetica Neue Light"/>
              </a:rPr>
              <a:t>What you can’t do using just HTML and CSS is provide interactivity. That’s a problem. This means you can’t have...</a:t>
            </a:r>
            <a:endParaRPr dirty="0">
              <a:latin typeface="+mn-lt"/>
            </a:endParaRPr>
          </a:p>
        </p:txBody>
      </p:sp>
    </p:spTree>
    <p:extLst>
      <p:ext uri="{BB962C8B-B14F-4D97-AF65-F5344CB8AC3E}">
        <p14:creationId xmlns:p14="http://schemas.microsoft.com/office/powerpoint/2010/main" val="52489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74544" y="-260199"/>
            <a:ext cx="10438841" cy="6391127"/>
          </a:xfrm>
          <a:prstGeom prst="rect">
            <a:avLst/>
          </a:prstGeom>
          <a:noFill/>
          <a:ln>
            <a:noFill/>
          </a:ln>
        </p:spPr>
      </p:pic>
      <p:sp>
        <p:nvSpPr>
          <p:cNvPr id="6" name="TextBox 5">
            <a:extLst>
              <a:ext uri="{FF2B5EF4-FFF2-40B4-BE49-F238E27FC236}">
                <a16:creationId xmlns:a16="http://schemas.microsoft.com/office/drawing/2014/main" id="{B656CB6D-B98E-AD45-BF6A-CC159F6AE706}"/>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274446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90042" y="-260199"/>
            <a:ext cx="10438841" cy="6391127"/>
          </a:xfrm>
          <a:prstGeom prst="rect">
            <a:avLst/>
          </a:prstGeom>
          <a:noFill/>
          <a:ln>
            <a:noFill/>
          </a:ln>
        </p:spPr>
      </p:pic>
      <p:pic>
        <p:nvPicPr>
          <p:cNvPr id="5"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173716" y="-260199"/>
            <a:ext cx="10675098" cy="6391127"/>
          </a:xfrm>
          <a:prstGeom prst="rect">
            <a:avLst/>
          </a:prstGeom>
          <a:noFill/>
          <a:ln>
            <a:noFill/>
          </a:ln>
        </p:spPr>
      </p:pic>
      <p:sp>
        <p:nvSpPr>
          <p:cNvPr id="6" name="TextBox 5">
            <a:extLst>
              <a:ext uri="{FF2B5EF4-FFF2-40B4-BE49-F238E27FC236}">
                <a16:creationId xmlns:a16="http://schemas.microsoft.com/office/drawing/2014/main" id="{56DB3EE8-4BEE-2D4C-8AB3-1CF43E8AB103}"/>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2990828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Google Shape;86;p17">
            <a:extLst>
              <a:ext uri="{FF2B5EF4-FFF2-40B4-BE49-F238E27FC236}">
                <a16:creationId xmlns:a16="http://schemas.microsoft.com/office/drawing/2014/main" id="{43F036CE-7300-1144-BF52-5D5E33E7CAD6}"/>
              </a:ext>
            </a:extLst>
          </p:cNvPr>
          <p:cNvPicPr preferRelativeResize="0"/>
          <p:nvPr/>
        </p:nvPicPr>
        <p:blipFill>
          <a:blip r:embed="rId3">
            <a:alphaModFix/>
          </a:blip>
          <a:stretch>
            <a:fillRect/>
          </a:stretch>
        </p:blipFill>
        <p:spPr>
          <a:xfrm>
            <a:off x="-390041" y="-260198"/>
            <a:ext cx="10438841" cy="6369768"/>
          </a:xfrm>
          <a:prstGeom prst="rect">
            <a:avLst/>
          </a:prstGeom>
          <a:noFill/>
          <a:ln>
            <a:noFill/>
          </a:ln>
        </p:spPr>
      </p:pic>
      <p:pic>
        <p:nvPicPr>
          <p:cNvPr id="4" name="Google Shape;93;p18">
            <a:extLst>
              <a:ext uri="{FF2B5EF4-FFF2-40B4-BE49-F238E27FC236}">
                <a16:creationId xmlns:a16="http://schemas.microsoft.com/office/drawing/2014/main" id="{36150699-50A2-BE43-9456-C217E9337745}"/>
              </a:ext>
            </a:extLst>
          </p:cNvPr>
          <p:cNvPicPr preferRelativeResize="0"/>
          <p:nvPr/>
        </p:nvPicPr>
        <p:blipFill>
          <a:blip r:embed="rId4">
            <a:alphaModFix/>
          </a:blip>
          <a:stretch>
            <a:fillRect/>
          </a:stretch>
        </p:blipFill>
        <p:spPr>
          <a:xfrm>
            <a:off x="173716" y="-260199"/>
            <a:ext cx="10931000" cy="6369768"/>
          </a:xfrm>
          <a:prstGeom prst="rect">
            <a:avLst/>
          </a:prstGeom>
          <a:noFill/>
          <a:ln>
            <a:noFill/>
          </a:ln>
        </p:spPr>
      </p:pic>
      <p:pic>
        <p:nvPicPr>
          <p:cNvPr id="5" name="Google Shape;101;p19">
            <a:extLst>
              <a:ext uri="{FF2B5EF4-FFF2-40B4-BE49-F238E27FC236}">
                <a16:creationId xmlns:a16="http://schemas.microsoft.com/office/drawing/2014/main" id="{35E2BCB7-BCB3-2F45-A680-6450BED32D0D}"/>
              </a:ext>
            </a:extLst>
          </p:cNvPr>
          <p:cNvPicPr preferRelativeResize="0"/>
          <p:nvPr/>
        </p:nvPicPr>
        <p:blipFill>
          <a:blip r:embed="rId5">
            <a:alphaModFix/>
          </a:blip>
          <a:stretch>
            <a:fillRect/>
          </a:stretch>
        </p:blipFill>
        <p:spPr>
          <a:xfrm>
            <a:off x="680632" y="-260200"/>
            <a:ext cx="11201402" cy="6369768"/>
          </a:xfrm>
          <a:prstGeom prst="rect">
            <a:avLst/>
          </a:prstGeom>
          <a:noFill/>
          <a:ln>
            <a:noFill/>
          </a:ln>
        </p:spPr>
      </p:pic>
      <p:sp>
        <p:nvSpPr>
          <p:cNvPr id="6" name="TextBox 5">
            <a:extLst>
              <a:ext uri="{FF2B5EF4-FFF2-40B4-BE49-F238E27FC236}">
                <a16:creationId xmlns:a16="http://schemas.microsoft.com/office/drawing/2014/main" id="{D3F295B5-CF98-CB41-9E9F-014977682B91}"/>
              </a:ext>
            </a:extLst>
          </p:cNvPr>
          <p:cNvSpPr txBox="1"/>
          <p:nvPr/>
        </p:nvSpPr>
        <p:spPr>
          <a:xfrm>
            <a:off x="6394982" y="5664632"/>
            <a:ext cx="5881607" cy="307777"/>
          </a:xfrm>
          <a:prstGeom prst="rect">
            <a:avLst/>
          </a:prstGeom>
          <a:noFill/>
        </p:spPr>
        <p:txBody>
          <a:bodyPr wrap="square" rtlCol="0">
            <a:spAutoFit/>
          </a:bodyPr>
          <a:lstStyle/>
          <a:p>
            <a:r>
              <a:rPr lang="en-US" dirty="0"/>
              <a:t>Source: JavaScript Absolute Beginner’s Guide by Kirupa Chinnathambi</a:t>
            </a:r>
          </a:p>
        </p:txBody>
      </p:sp>
    </p:spTree>
    <p:extLst>
      <p:ext uri="{BB962C8B-B14F-4D97-AF65-F5344CB8AC3E}">
        <p14:creationId xmlns:p14="http://schemas.microsoft.com/office/powerpoint/2010/main" val="355016079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661CD-B166-48C1-B0B8-B1382E61D68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9530</TotalTime>
  <Words>712</Words>
  <Application>Microsoft Office PowerPoint</Application>
  <PresentationFormat>Widescreen</PresentationFormat>
  <Paragraphs>146</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 Narrow</vt:lpstr>
      <vt:lpstr>Georgia</vt:lpstr>
      <vt:lpstr>Arial</vt:lpstr>
      <vt:lpstr>Helvetica Neue</vt:lpstr>
      <vt:lpstr>Arial Black</vt:lpstr>
      <vt:lpstr>Helvetica Neue Light</vt:lpstr>
      <vt:lpstr>Calibri</vt:lpstr>
      <vt:lpstr>Office Theme</vt:lpstr>
      <vt:lpstr>Digital Systems</vt:lpstr>
      <vt:lpstr>PowerPoint Presentation</vt:lpstr>
      <vt:lpstr>HTML &amp; CSS Basics</vt:lpstr>
      <vt:lpstr>HTML is all about displaying content. CSS is all about making content look good. JavaScript adds the interactivity.   You need all three to create nifty looking sites.</vt:lpstr>
      <vt:lpstr>PowerPoint Presentation</vt:lpstr>
      <vt:lpstr>What you can’t do using just HTML and CSS is provide interactivity. That’s a problem. This means you can’t have...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JavaScript and no HTML or CSS</vt:lpstr>
      <vt:lpstr>All JavaScript and no HTML or CSS</vt:lpstr>
      <vt:lpstr>JavaScript is “Event Driven”, that is, interactive.  It waits for the user to do something and then executes code.   But how does your code get access to the information typed on the form?</vt:lpstr>
      <vt:lpstr>PowerPoint Presentation</vt:lpstr>
      <vt:lpstr>PowerPoint Presentation</vt:lpstr>
      <vt:lpstr>CSS is all about making your page look good</vt:lpstr>
      <vt:lpstr>PowerPoint Presentation</vt:lpstr>
      <vt:lpstr>Time for “Challenges”!</vt:lpstr>
      <vt:lpstr>Challenges – Start with your old programs and add a web interface</vt:lpstr>
      <vt:lpstr>Diamond Peer Teacher Ariella Izbinsky </vt:lpstr>
      <vt:lpstr>Profits</vt:lpstr>
      <vt:lpstr>Diamond Peer Teacher Ariella Izbinsky </vt:lpstr>
      <vt:lpstr>Total Purchases</vt:lpstr>
      <vt:lpstr>Diamond Peer Teacher Lauren Quinn </vt:lpstr>
      <vt:lpstr>Sales tax</vt:lpstr>
      <vt:lpstr>Diamond Peer Teacher Quinten Powers </vt:lpstr>
      <vt:lpstr>Final is on: MM/DD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Title</dc:title>
  <dc:creator>Steven Sclarow</dc:creator>
  <cp:lastModifiedBy>Leila Hosseini</cp:lastModifiedBy>
  <cp:revision>284</cp:revision>
  <cp:lastPrinted>2020-12-02T02:52:06Z</cp:lastPrinted>
  <dcterms:modified xsi:type="dcterms:W3CDTF">2022-11-27T23:26:40Z</dcterms:modified>
</cp:coreProperties>
</file>