
<file path=[Content_Types].xml><?xml version="1.0" encoding="utf-8"?>
<Types xmlns="http://schemas.openxmlformats.org/package/2006/content-types">
  <Default Extension="com"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478" r:id="rId4"/>
  </p:sldMasterIdLst>
  <p:notesMasterIdLst>
    <p:notesMasterId r:id="rId37"/>
  </p:notesMasterIdLst>
  <p:sldIdLst>
    <p:sldId id="256" r:id="rId5"/>
    <p:sldId id="337" r:id="rId6"/>
    <p:sldId id="269" r:id="rId7"/>
    <p:sldId id="330" r:id="rId8"/>
    <p:sldId id="331" r:id="rId9"/>
    <p:sldId id="332" r:id="rId10"/>
    <p:sldId id="333" r:id="rId11"/>
    <p:sldId id="334" r:id="rId12"/>
    <p:sldId id="335" r:id="rId13"/>
    <p:sldId id="336" r:id="rId14"/>
    <p:sldId id="273" r:id="rId15"/>
    <p:sldId id="277" r:id="rId16"/>
    <p:sldId id="308" r:id="rId17"/>
    <p:sldId id="282" r:id="rId18"/>
    <p:sldId id="279" r:id="rId19"/>
    <p:sldId id="305" r:id="rId20"/>
    <p:sldId id="306" r:id="rId21"/>
    <p:sldId id="307" r:id="rId22"/>
    <p:sldId id="274" r:id="rId23"/>
    <p:sldId id="309" r:id="rId24"/>
    <p:sldId id="310" r:id="rId25"/>
    <p:sldId id="311" r:id="rId26"/>
    <p:sldId id="315" r:id="rId27"/>
    <p:sldId id="312" r:id="rId28"/>
    <p:sldId id="314" r:id="rId29"/>
    <p:sldId id="275" r:id="rId30"/>
    <p:sldId id="317" r:id="rId31"/>
    <p:sldId id="338" r:id="rId32"/>
    <p:sldId id="339" r:id="rId33"/>
    <p:sldId id="323" r:id="rId34"/>
    <p:sldId id="324" r:id="rId35"/>
    <p:sldId id="32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E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527" autoAdjust="0"/>
  </p:normalViewPr>
  <p:slideViewPr>
    <p:cSldViewPr snapToGrid="0">
      <p:cViewPr varScale="1">
        <p:scale>
          <a:sx n="39" d="100"/>
          <a:sy n="39" d="100"/>
        </p:scale>
        <p:origin x="40" y="528"/>
      </p:cViewPr>
      <p:guideLst/>
    </p:cSldViewPr>
  </p:slideViewPr>
  <p:outlineViewPr>
    <p:cViewPr>
      <p:scale>
        <a:sx n="33" d="100"/>
        <a:sy n="33" d="100"/>
      </p:scale>
      <p:origin x="0" y="-4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07771-3FAA-4D43-A059-9A7D838C2880}" type="datetimeFigureOut">
              <a:rPr lang="en-US" smtClean="0"/>
              <a:t>10/6/2023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68C18-1BF1-F447-95ED-60EAAE35426E}" type="slidenum">
              <a:rPr lang="en-US" smtClean="0"/>
              <a:t>‹#›</a:t>
            </a:fld>
            <a:endParaRPr lang="en-US"/>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questions</a:t>
            </a:r>
          </a:p>
          <a:p>
            <a:pPr>
              <a:buFontTx/>
              <a:buChar char="-"/>
            </a:pPr>
            <a:r>
              <a:rPr lang="en-US" dirty="0"/>
              <a:t>Readings /Videos &amp; Lectures: 15 questions</a:t>
            </a:r>
          </a:p>
          <a:p>
            <a:pPr>
              <a:buFontTx/>
              <a:buChar char="-"/>
            </a:pPr>
            <a:r>
              <a:rPr lang="en-US" dirty="0"/>
              <a:t>Swim Lane/ERD : 10 questions</a:t>
            </a:r>
          </a:p>
          <a:p>
            <a:pPr>
              <a:buFontTx/>
              <a:buChar char="-"/>
            </a:pP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07430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None/>
            </a:pPr>
            <a:r>
              <a:rPr lang="en-US" sz="1200" b="1" i="1" baseline="0" dirty="0">
                <a:effectLst/>
              </a:rPr>
              <a:t>3 types of analytics </a:t>
            </a:r>
            <a:r>
              <a:rPr lang="en-US" sz="1200" b="0" i="0" baseline="0" dirty="0">
                <a:effectLst/>
              </a:rPr>
              <a:t>(we discussed two of them a few minutes ago)</a:t>
            </a:r>
          </a:p>
          <a:p>
            <a:pPr marL="18158" indent="0">
              <a:buNone/>
            </a:pPr>
            <a:r>
              <a:rPr lang="en-US" sz="1200" b="1" baseline="0" dirty="0">
                <a:effectLst/>
              </a:rPr>
              <a:t>Descriptive</a:t>
            </a:r>
            <a:r>
              <a:rPr lang="en-US" sz="1200" baseline="0" dirty="0">
                <a:effectLst/>
              </a:rPr>
              <a:t> – Dashboards (you will create a dashboard in Max Labs and through your Learn IT assignment!)</a:t>
            </a:r>
          </a:p>
          <a:p>
            <a:pPr marL="18158" indent="0">
              <a:buNone/>
            </a:pPr>
            <a:r>
              <a:rPr lang="en-US" sz="1200" b="1" dirty="0">
                <a:effectLst/>
              </a:rPr>
              <a:t>Predictive</a:t>
            </a:r>
            <a:r>
              <a:rPr lang="en-US" sz="1200" dirty="0">
                <a:effectLst/>
              </a:rPr>
              <a:t> – use past data to model future outcomes</a:t>
            </a:r>
            <a:r>
              <a:rPr lang="en-US" sz="1200" baseline="0" dirty="0">
                <a:effectLst/>
              </a:rPr>
              <a:t>…how customers will respond to a promotion (think Burger King’s new Taco promotion) or Sales affected by market conditions</a:t>
            </a:r>
          </a:p>
          <a:p>
            <a:pPr marL="18158" indent="0">
              <a:buNone/>
            </a:pPr>
            <a:r>
              <a:rPr lang="en-US" sz="1200" b="1" baseline="0" dirty="0">
                <a:effectLst/>
              </a:rPr>
              <a:t>Prescriptive</a:t>
            </a:r>
            <a:r>
              <a:rPr lang="en-US" sz="1200" baseline="0" dirty="0">
                <a:effectLst/>
              </a:rPr>
              <a:t> – Optimization – advise on how best to do your job. (Help your sales team close more deals…like Max helping her boss identify which lead is the best).</a:t>
            </a:r>
            <a:endParaRPr lang="en-US" sz="1200" dirty="0">
              <a:effectLst/>
            </a:endParaRPr>
          </a:p>
          <a:p>
            <a:endParaRPr lang="en-US" b="1" dirty="0"/>
          </a:p>
        </p:txBody>
      </p:sp>
      <p:sp>
        <p:nvSpPr>
          <p:cNvPr id="4" name="Slide Number Placeholder 3"/>
          <p:cNvSpPr>
            <a:spLocks noGrp="1"/>
          </p:cNvSpPr>
          <p:nvPr>
            <p:ph type="sldNum" sz="quarter" idx="5"/>
          </p:nvPr>
        </p:nvSpPr>
        <p:spPr/>
        <p:txBody>
          <a:bodyPr/>
          <a:lstStyle/>
          <a:p>
            <a:fld id="{68B68C18-1BF1-F447-95ED-60EAAE35426E}" type="slidenum">
              <a:rPr lang="en-US" smtClean="0"/>
              <a:t>13</a:t>
            </a:fld>
            <a:endParaRPr lang="en-US"/>
          </a:p>
        </p:txBody>
      </p:sp>
    </p:spTree>
    <p:extLst>
      <p:ext uri="{BB962C8B-B14F-4D97-AF65-F5344CB8AC3E}">
        <p14:creationId xmlns:p14="http://schemas.microsoft.com/office/powerpoint/2010/main" val="305373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8B68C18-1BF1-F447-95ED-60EAAE35426E}" type="slidenum">
              <a:rPr lang="en-US" smtClean="0"/>
              <a:t>14</a:t>
            </a:fld>
            <a:endParaRPr lang="en-US"/>
          </a:p>
        </p:txBody>
      </p:sp>
    </p:spTree>
    <p:extLst>
      <p:ext uri="{BB962C8B-B14F-4D97-AF65-F5344CB8AC3E}">
        <p14:creationId xmlns:p14="http://schemas.microsoft.com/office/powerpoint/2010/main" val="3233824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 Functional Approach…what does that mean???</a:t>
            </a:r>
          </a:p>
          <a:p>
            <a:endParaRPr lang="en-US" dirty="0"/>
          </a:p>
          <a:p>
            <a:r>
              <a:rPr lang="en-US" dirty="0"/>
              <a:t>Improves trust &amp; collaboration – among supply chain partners. Think about all of the stakeholders involved.</a:t>
            </a:r>
          </a:p>
          <a:p>
            <a:r>
              <a:rPr lang="en-US" dirty="0"/>
              <a:t>Improves inventory visibility &amp; velocity – this is all about the movement of materials and products.</a:t>
            </a:r>
          </a:p>
          <a:p>
            <a:endParaRPr lang="en-US" dirty="0"/>
          </a:p>
          <a:p>
            <a:endParaRPr lang="en-US" dirty="0"/>
          </a:p>
          <a:p>
            <a:r>
              <a:rPr lang="en-US" dirty="0"/>
              <a:t>Safety Stock is not always the answer!</a:t>
            </a:r>
          </a:p>
          <a:p>
            <a:endParaRPr lang="en-US" dirty="0"/>
          </a:p>
          <a:p>
            <a:pPr marL="0"/>
            <a:r>
              <a:rPr lang="en-US" baseline="0" dirty="0"/>
              <a:t>Think about the Costs included:</a:t>
            </a:r>
          </a:p>
          <a:p>
            <a:pPr marL="228600" indent="-228600">
              <a:buFont typeface="+mj-lt"/>
              <a:buAutoNum type="arabicPeriod"/>
            </a:pPr>
            <a:r>
              <a:rPr lang="en-US" baseline="0" dirty="0"/>
              <a:t>Buying the raw materials.</a:t>
            </a:r>
          </a:p>
          <a:p>
            <a:pPr marL="228600" indent="-228600">
              <a:buFont typeface="+mj-lt"/>
              <a:buAutoNum type="arabicPeriod"/>
            </a:pPr>
            <a:r>
              <a:rPr lang="en-US" baseline="0" dirty="0"/>
              <a:t>Labor and other direct costs in making finished goods.</a:t>
            </a:r>
          </a:p>
          <a:p>
            <a:pPr marL="228600" indent="-228600">
              <a:buFont typeface="+mj-lt"/>
              <a:buAutoNum type="arabicPeriod"/>
            </a:pPr>
            <a:r>
              <a:rPr lang="en-US" baseline="0" dirty="0"/>
              <a:t>Distribution costs to get products out to distribution centers and retail locations.</a:t>
            </a:r>
          </a:p>
          <a:p>
            <a:pPr marL="228600" indent="-228600">
              <a:buFont typeface="+mj-lt"/>
              <a:buAutoNum type="arabicPeriod"/>
            </a:pPr>
            <a:r>
              <a:rPr lang="en-US" baseline="0" dirty="0"/>
              <a:t>Storage of finished goods.</a:t>
            </a:r>
          </a:p>
          <a:p>
            <a:endParaRPr lang="en-US" dirty="0"/>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16</a:t>
            </a:fld>
            <a:endParaRPr lang="en-US"/>
          </a:p>
        </p:txBody>
      </p:sp>
    </p:spTree>
    <p:extLst>
      <p:ext uri="{BB962C8B-B14F-4D97-AF65-F5344CB8AC3E}">
        <p14:creationId xmlns:p14="http://schemas.microsoft.com/office/powerpoint/2010/main" val="3544568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lnSpc>
                <a:spcPct val="100000"/>
              </a:lnSpc>
              <a:spcBef>
                <a:spcPts val="600"/>
              </a:spcBef>
              <a:spcAft>
                <a:spcPts val="600"/>
              </a:spcAft>
              <a:buNone/>
            </a:pPr>
            <a:r>
              <a:rPr lang="en-US" dirty="0"/>
              <a:t>The use of electromagnetic energy  to transit energy between a  reader (transceiver) and the tag (antenna).</a:t>
            </a:r>
          </a:p>
          <a:p>
            <a:pPr marL="50800" indent="0">
              <a:lnSpc>
                <a:spcPct val="100000"/>
              </a:lnSpc>
              <a:spcBef>
                <a:spcPts val="600"/>
              </a:spcBef>
              <a:spcAft>
                <a:spcPts val="600"/>
              </a:spcAft>
              <a:buNone/>
            </a:pPr>
            <a:endParaRPr lang="en-US" dirty="0"/>
          </a:p>
          <a:p>
            <a:pPr>
              <a:lnSpc>
                <a:spcPct val="100000"/>
              </a:lnSpc>
              <a:spcBef>
                <a:spcPts val="600"/>
              </a:spcBef>
              <a:spcAft>
                <a:spcPts val="600"/>
              </a:spcAft>
              <a:buFont typeface="Wingdings" panose="05000000000000000000" pitchFamily="2" charset="2"/>
              <a:buChar char="ü"/>
            </a:pPr>
            <a:r>
              <a:rPr lang="en-US" sz="1200" dirty="0"/>
              <a:t>RFID tags can contain more information than bar codes.</a:t>
            </a:r>
          </a:p>
          <a:p>
            <a:pPr>
              <a:lnSpc>
                <a:spcPct val="100000"/>
              </a:lnSpc>
              <a:spcBef>
                <a:spcPts val="600"/>
              </a:spcBef>
              <a:spcAft>
                <a:spcPts val="600"/>
              </a:spcAft>
              <a:buFont typeface="Wingdings" panose="05000000000000000000" pitchFamily="2" charset="2"/>
              <a:buChar char="ü"/>
            </a:pPr>
            <a:r>
              <a:rPr lang="en-US" sz="1200" dirty="0"/>
              <a:t>Tags are programmable</a:t>
            </a:r>
          </a:p>
          <a:p>
            <a:pPr>
              <a:lnSpc>
                <a:spcPct val="100000"/>
              </a:lnSpc>
              <a:spcBef>
                <a:spcPts val="600"/>
              </a:spcBef>
              <a:spcAft>
                <a:spcPts val="600"/>
              </a:spcAft>
              <a:buFont typeface="Wingdings" panose="05000000000000000000" pitchFamily="2" charset="2"/>
              <a:buNone/>
            </a:pPr>
            <a:endParaRPr lang="en-US" sz="1200" dirty="0"/>
          </a:p>
          <a:p>
            <a:pPr>
              <a:lnSpc>
                <a:spcPct val="100000"/>
              </a:lnSpc>
              <a:spcBef>
                <a:spcPts val="600"/>
              </a:spcBef>
              <a:spcAft>
                <a:spcPts val="600"/>
              </a:spcAft>
            </a:pPr>
            <a:r>
              <a:rPr lang="en-US" sz="1200" b="0" dirty="0"/>
              <a:t> Scanning can be done from greater distance.</a:t>
            </a:r>
          </a:p>
          <a:p>
            <a:pPr>
              <a:lnSpc>
                <a:spcPct val="100000"/>
              </a:lnSpc>
              <a:spcBef>
                <a:spcPts val="600"/>
              </a:spcBef>
              <a:spcAft>
                <a:spcPts val="600"/>
              </a:spcAft>
            </a:pPr>
            <a:r>
              <a:rPr lang="en-US" sz="1200" b="0" dirty="0"/>
              <a:t> Passive tags—inexpensive, range of few feet.</a:t>
            </a:r>
          </a:p>
          <a:p>
            <a:pPr>
              <a:lnSpc>
                <a:spcPct val="100000"/>
              </a:lnSpc>
              <a:spcBef>
                <a:spcPts val="600"/>
              </a:spcBef>
              <a:spcAft>
                <a:spcPts val="600"/>
              </a:spcAft>
            </a:pPr>
            <a:r>
              <a:rPr lang="en-US" sz="1200" b="0" dirty="0"/>
              <a:t> Active tags—more expensive, longer range</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17</a:t>
            </a:fld>
            <a:endParaRPr lang="en-US"/>
          </a:p>
        </p:txBody>
      </p:sp>
    </p:spTree>
    <p:extLst>
      <p:ext uri="{BB962C8B-B14F-4D97-AF65-F5344CB8AC3E}">
        <p14:creationId xmlns:p14="http://schemas.microsoft.com/office/powerpoint/2010/main" val="1607940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Turned the entire park into a computer system</a:t>
            </a:r>
          </a:p>
          <a:p>
            <a:r>
              <a:rPr lang="en-US" sz="1200" dirty="0"/>
              <a:t>Designing the Experience</a:t>
            </a:r>
          </a:p>
          <a:p>
            <a:r>
              <a:rPr lang="en-US" sz="1200" dirty="0"/>
              <a:t>RFID Chip in stylish rubber wristband</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18</a:t>
            </a:fld>
            <a:endParaRPr lang="en-US"/>
          </a:p>
        </p:txBody>
      </p:sp>
    </p:spTree>
    <p:extLst>
      <p:ext uri="{BB962C8B-B14F-4D97-AF65-F5344CB8AC3E}">
        <p14:creationId xmlns:p14="http://schemas.microsoft.com/office/powerpoint/2010/main" val="3686084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Api</a:t>
            </a:r>
            <a:endParaRPr lang="en-US" dirty="0"/>
          </a:p>
          <a:p>
            <a:r>
              <a:rPr lang="en-US" dirty="0"/>
              <a:t>Cloud Computing</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19</a:t>
            </a:fld>
            <a:endParaRPr lang="en-US"/>
          </a:p>
        </p:txBody>
      </p:sp>
    </p:spTree>
    <p:extLst>
      <p:ext uri="{BB962C8B-B14F-4D97-AF65-F5344CB8AC3E}">
        <p14:creationId xmlns:p14="http://schemas.microsoft.com/office/powerpoint/2010/main" val="3710724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20</a:t>
            </a:fld>
            <a:endParaRPr lang="en-US"/>
          </a:p>
        </p:txBody>
      </p:sp>
    </p:spTree>
    <p:extLst>
      <p:ext uri="{BB962C8B-B14F-4D97-AF65-F5344CB8AC3E}">
        <p14:creationId xmlns:p14="http://schemas.microsoft.com/office/powerpoint/2010/main" val="57470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21</a:t>
            </a:fld>
            <a:endParaRPr lang="en-US"/>
          </a:p>
        </p:txBody>
      </p:sp>
    </p:spTree>
    <p:extLst>
      <p:ext uri="{BB962C8B-B14F-4D97-AF65-F5344CB8AC3E}">
        <p14:creationId xmlns:p14="http://schemas.microsoft.com/office/powerpoint/2010/main" val="1705191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22</a:t>
            </a:fld>
            <a:endParaRPr lang="en-US"/>
          </a:p>
        </p:txBody>
      </p:sp>
    </p:spTree>
    <p:extLst>
      <p:ext uri="{BB962C8B-B14F-4D97-AF65-F5344CB8AC3E}">
        <p14:creationId xmlns:p14="http://schemas.microsoft.com/office/powerpoint/2010/main" val="3922282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lnSpc>
                <a:spcPct val="100000"/>
              </a:lnSpc>
              <a:spcBef>
                <a:spcPts val="600"/>
              </a:spcBef>
              <a:spcAft>
                <a:spcPts val="600"/>
              </a:spcAft>
              <a:buFont typeface="+mj-lt"/>
              <a:buNone/>
            </a:pPr>
            <a:r>
              <a:rPr lang="en-US" b="0" baseline="0" dirty="0"/>
              <a:t>IaaS: “host” – you pay for the infrastructure but you are responsible for all application development and deployment and support activities. </a:t>
            </a:r>
          </a:p>
          <a:p>
            <a:pPr marL="50800" indent="0">
              <a:lnSpc>
                <a:spcPct val="100000"/>
              </a:lnSpc>
              <a:spcBef>
                <a:spcPts val="600"/>
              </a:spcBef>
              <a:spcAft>
                <a:spcPts val="600"/>
              </a:spcAft>
              <a:buFont typeface="+mj-lt"/>
              <a:buNone/>
            </a:pPr>
            <a:endParaRPr lang="en-US" b="0" baseline="0" dirty="0"/>
          </a:p>
          <a:p>
            <a:pPr marL="50800" indent="0">
              <a:lnSpc>
                <a:spcPct val="100000"/>
              </a:lnSpc>
              <a:spcBef>
                <a:spcPts val="600"/>
              </a:spcBef>
              <a:spcAft>
                <a:spcPts val="600"/>
              </a:spcAft>
              <a:buFont typeface="+mj-lt"/>
              <a:buNone/>
            </a:pPr>
            <a:r>
              <a:rPr lang="en-US" b="0" baseline="0" dirty="0"/>
              <a:t>PaaS: “build” – you pay for the infrastructure and for a developing platform that supports many areas of deployment so you can just focus on programming your application. </a:t>
            </a:r>
          </a:p>
          <a:p>
            <a:pPr marL="50800" indent="0">
              <a:lnSpc>
                <a:spcPct val="100000"/>
              </a:lnSpc>
              <a:spcBef>
                <a:spcPts val="600"/>
              </a:spcBef>
              <a:spcAft>
                <a:spcPts val="600"/>
              </a:spcAft>
              <a:buFont typeface="+mj-lt"/>
              <a:buNone/>
            </a:pPr>
            <a:endParaRPr lang="en-US" b="0" baseline="0" dirty="0"/>
          </a:p>
          <a:p>
            <a:pPr marL="50800" indent="0">
              <a:lnSpc>
                <a:spcPct val="100000"/>
              </a:lnSpc>
              <a:spcBef>
                <a:spcPts val="600"/>
              </a:spcBef>
              <a:spcAft>
                <a:spcPts val="600"/>
              </a:spcAft>
              <a:buFont typeface="+mj-lt"/>
              <a:buNone/>
            </a:pPr>
            <a:r>
              <a:rPr lang="en-US" b="0" baseline="0" dirty="0"/>
              <a:t>SaaS: “consume” – you pay for an entire solution that is fully built, deployed, and distributed over the web for you to consume on demand. You have no infrastructure, development, deployment, or support responsibilities.</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23</a:t>
            </a:fld>
            <a:endParaRPr lang="en-US"/>
          </a:p>
        </p:txBody>
      </p:sp>
    </p:spTree>
    <p:extLst>
      <p:ext uri="{BB962C8B-B14F-4D97-AF65-F5344CB8AC3E}">
        <p14:creationId xmlns:p14="http://schemas.microsoft.com/office/powerpoint/2010/main" val="1348391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4</a:t>
            </a:fld>
            <a:endParaRPr lang="en-US" dirty="0"/>
          </a:p>
        </p:txBody>
      </p:sp>
    </p:spTree>
    <p:extLst>
      <p:ext uri="{BB962C8B-B14F-4D97-AF65-F5344CB8AC3E}">
        <p14:creationId xmlns:p14="http://schemas.microsoft.com/office/powerpoint/2010/main" val="2558844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Cloud computing pitfalls to consider/discuss with the students:</a:t>
            </a:r>
          </a:p>
          <a:p>
            <a:endParaRPr lang="en-US" dirty="0"/>
          </a:p>
          <a:p>
            <a:r>
              <a:rPr lang="en-US" dirty="0"/>
              <a:t>Downtime – Network availability is an issue; outages do happen. So do incorrect access policies and other mistakes that can lead to the inability to access critical data. Contracts called Service Level Agreements between the provider and the customers that spell out guaranteed levels of service are meant to address these types of problems.</a:t>
            </a:r>
          </a:p>
          <a:p>
            <a:endParaRPr lang="en-US" dirty="0"/>
          </a:p>
          <a:p>
            <a:r>
              <a:rPr lang="en-US" dirty="0"/>
              <a:t>Device security – Employees lose mobile devices and fail to use strong passwords; updated malware and antivirus definitions, timely patches and updates are critical.</a:t>
            </a:r>
          </a:p>
          <a:p>
            <a:endParaRPr lang="en-US" dirty="0"/>
          </a:p>
          <a:p>
            <a:r>
              <a:rPr lang="en-US" dirty="0"/>
              <a:t>Data integrity – Potential problems that affect the integrity of a company’s data include corruption, misplacement, accidental deletion, physical accidents, malicious acts, hardware failures and a lack of proper policies.</a:t>
            </a:r>
          </a:p>
          <a:p>
            <a:endParaRPr lang="en-US" dirty="0"/>
          </a:p>
          <a:p>
            <a:r>
              <a:rPr lang="en-US" dirty="0"/>
              <a:t>Privacy &amp; confidentiality of data – Data is vulnerable while being transmitted outside of the corporate firewall and once in the data center, it has to be kept separate from other companies’ data. Reliable identity authentication is also extremely important. Whether you choose a public or private cloud influences how much you have to worry about security issues. In some cases, a hybrid cloud may be the answer to your concerns. It is up to you to make sure that your cloud service provider has adequate safeguards in 	place to protect critical applications and sensitive data in case of hardware failures, natural disasters, cyber crime or data breaches.</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24</a:t>
            </a:fld>
            <a:endParaRPr lang="en-US"/>
          </a:p>
        </p:txBody>
      </p:sp>
    </p:spTree>
    <p:extLst>
      <p:ext uri="{BB962C8B-B14F-4D97-AF65-F5344CB8AC3E}">
        <p14:creationId xmlns:p14="http://schemas.microsoft.com/office/powerpoint/2010/main" val="1860934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APIs (application programming interfaces) provide a way to connect computer software components. Broadly speaking, APIs make it possible for organizations to open their backend data and functionality for reuse in new application services.</a:t>
            </a:r>
          </a:p>
          <a:p>
            <a:endParaRPr lang="en-US" dirty="0"/>
          </a:p>
          <a:p>
            <a:r>
              <a:rPr lang="en-US" dirty="0"/>
              <a:t>An API achieves this by facilitating interactions between code modules, applications and backend IT systems. The API specifies the way in which these different software components can interact with each other and enables content and data to be shared between components.</a:t>
            </a:r>
          </a:p>
          <a:p>
            <a:endParaRPr lang="en-US" dirty="0"/>
          </a:p>
          <a:p>
            <a:r>
              <a:rPr lang="en-US" dirty="0"/>
              <a:t>The API is not a new concept. But as the complexity of computer systems has increased, the need for APIs has increased, as evidenced by their prevalence in operating systems, programming languages and networks – including the Web.</a:t>
            </a:r>
          </a:p>
          <a:p>
            <a:endParaRPr lang="en-US" dirty="0"/>
          </a:p>
          <a:p>
            <a:r>
              <a:rPr lang="en-US" dirty="0"/>
              <a:t>As more and more organizations have adopted the Web as the primary network for systems integration and have started seeking ways to connect their information technology assets to online portals and mobile apps, adoption of APIs has grown rapidly.</a:t>
            </a:r>
          </a:p>
          <a:p>
            <a:endParaRPr lang="en-US" dirty="0"/>
          </a:p>
          <a:p>
            <a:r>
              <a:rPr lang="en-US" dirty="0"/>
              <a:t>When people talk about APIs today, they are more often than not referring to these “Web APIs”. On a technical level, a Web API can be defined as any software interface exposed over the HTTP protocol in order to facilitate the development of Web, mobile and cloud applications.</a:t>
            </a:r>
          </a:p>
          <a:p>
            <a:endParaRPr lang="en-US" dirty="0"/>
          </a:p>
          <a:p>
            <a:r>
              <a:rPr lang="en-US" dirty="0"/>
              <a:t>Web APIs are particularly important in social media – for example, a network might publish an API that allows developers to create client applications for posting status updates from mobile devices. However, Web APIs are becoming increasingly vital to organizations across all sectors.</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25</a:t>
            </a:fld>
            <a:endParaRPr lang="en-US"/>
          </a:p>
        </p:txBody>
      </p:sp>
    </p:spTree>
    <p:extLst>
      <p:ext uri="{BB962C8B-B14F-4D97-AF65-F5344CB8AC3E}">
        <p14:creationId xmlns:p14="http://schemas.microsoft.com/office/powerpoint/2010/main" val="444894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 Labs 1a &amp; 1b</a:t>
            </a:r>
          </a:p>
        </p:txBody>
      </p:sp>
      <p:sp>
        <p:nvSpPr>
          <p:cNvPr id="4" name="Slide Number Placeholder 3"/>
          <p:cNvSpPr>
            <a:spLocks noGrp="1"/>
          </p:cNvSpPr>
          <p:nvPr>
            <p:ph type="sldNum" sz="quarter" idx="5"/>
          </p:nvPr>
        </p:nvSpPr>
        <p:spPr/>
        <p:txBody>
          <a:bodyPr/>
          <a:lstStyle/>
          <a:p>
            <a:fld id="{68B68C18-1BF1-F447-95ED-60EAAE35426E}" type="slidenum">
              <a:rPr lang="en-US" smtClean="0"/>
              <a:t>26</a:t>
            </a:fld>
            <a:endParaRPr lang="en-US"/>
          </a:p>
        </p:txBody>
      </p:sp>
    </p:spTree>
    <p:extLst>
      <p:ext uri="{BB962C8B-B14F-4D97-AF65-F5344CB8AC3E}">
        <p14:creationId xmlns:p14="http://schemas.microsoft.com/office/powerpoint/2010/main" val="2531540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27</a:t>
            </a:fld>
            <a:endParaRPr lang="en-US"/>
          </a:p>
        </p:txBody>
      </p:sp>
    </p:spTree>
    <p:extLst>
      <p:ext uri="{BB962C8B-B14F-4D97-AF65-F5344CB8AC3E}">
        <p14:creationId xmlns:p14="http://schemas.microsoft.com/office/powerpoint/2010/main" val="3325014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None/>
            </a:pPr>
            <a:endParaRPr lang="en-US" sz="120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2970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None/>
            </a:pPr>
            <a:endParaRPr lang="en-US" sz="120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0104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30</a:t>
            </a:fld>
            <a:endParaRPr lang="en-US"/>
          </a:p>
        </p:txBody>
      </p:sp>
    </p:spTree>
    <p:extLst>
      <p:ext uri="{BB962C8B-B14F-4D97-AF65-F5344CB8AC3E}">
        <p14:creationId xmlns:p14="http://schemas.microsoft.com/office/powerpoint/2010/main" val="3464392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None/>
            </a:pPr>
            <a:r>
              <a:rPr lang="en-US" sz="1200" baseline="0" dirty="0">
                <a:effectLst/>
              </a:rPr>
              <a:t>Ask the students for examples of all 3 types:</a:t>
            </a:r>
          </a:p>
          <a:p>
            <a:pPr marL="18158" indent="0">
              <a:buNone/>
            </a:pPr>
            <a:r>
              <a:rPr lang="en-US" sz="1200" baseline="0" dirty="0">
                <a:effectLst/>
              </a:rPr>
              <a:t>Narrow (ANI) – all around us…google maps/</a:t>
            </a:r>
            <a:r>
              <a:rPr lang="en-US" sz="1200" baseline="0" dirty="0" err="1">
                <a:effectLst/>
              </a:rPr>
              <a:t>waze</a:t>
            </a:r>
            <a:r>
              <a:rPr lang="en-US" sz="1200" baseline="0" dirty="0">
                <a:effectLst/>
              </a:rPr>
              <a:t>/Facebook/autonomous cars/amazon suggestions</a:t>
            </a:r>
          </a:p>
          <a:p>
            <a:pPr marL="18158" indent="0">
              <a:buNone/>
            </a:pPr>
            <a:r>
              <a:rPr lang="en-US" sz="1200" baseline="0" dirty="0">
                <a:effectLst/>
              </a:rPr>
              <a:t>General (AGI) – Human Level Intelligence</a:t>
            </a:r>
          </a:p>
          <a:p>
            <a:pPr marL="18158" indent="0">
              <a:buNone/>
            </a:pPr>
            <a:r>
              <a:rPr lang="en-US" sz="1200" baseline="0" dirty="0">
                <a:effectLst/>
              </a:rPr>
              <a:t>Superintelligence (ASI) – Intelligence that exceeds that of a human</a:t>
            </a:r>
          </a:p>
          <a:p>
            <a:pPr marL="18158" indent="0">
              <a:buNone/>
            </a:pPr>
            <a:endParaRPr lang="en-US" sz="1200" baseline="0" dirty="0">
              <a:effectLst/>
            </a:endParaRP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31</a:t>
            </a:fld>
            <a:endParaRPr lang="en-US"/>
          </a:p>
        </p:txBody>
      </p:sp>
    </p:spTree>
    <p:extLst>
      <p:ext uri="{BB962C8B-B14F-4D97-AF65-F5344CB8AC3E}">
        <p14:creationId xmlns:p14="http://schemas.microsoft.com/office/powerpoint/2010/main" val="1738798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Turing Test, developed by Alan Turning in 1950, tests a machine’s ability to exhibit intelligent behavior equivalent to, or indistinguishable from, that of a human.  It is essentially having a person interact with either a machine or a person and not being able to tell the difference</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32</a:t>
            </a:fld>
            <a:endParaRPr lang="en-US"/>
          </a:p>
        </p:txBody>
      </p:sp>
    </p:spTree>
    <p:extLst>
      <p:ext uri="{BB962C8B-B14F-4D97-AF65-F5344CB8AC3E}">
        <p14:creationId xmlns:p14="http://schemas.microsoft.com/office/powerpoint/2010/main" val="322112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5</a:t>
            </a:fld>
            <a:endParaRPr lang="en-US" dirty="0"/>
          </a:p>
        </p:txBody>
      </p:sp>
    </p:spTree>
    <p:extLst>
      <p:ext uri="{BB962C8B-B14F-4D97-AF65-F5344CB8AC3E}">
        <p14:creationId xmlns:p14="http://schemas.microsoft.com/office/powerpoint/2010/main" val="927162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6</a:t>
            </a:fld>
            <a:endParaRPr lang="en-US" dirty="0"/>
          </a:p>
        </p:txBody>
      </p:sp>
    </p:spTree>
    <p:extLst>
      <p:ext uri="{BB962C8B-B14F-4D97-AF65-F5344CB8AC3E}">
        <p14:creationId xmlns:p14="http://schemas.microsoft.com/office/powerpoint/2010/main" val="301574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7</a:t>
            </a:fld>
            <a:endParaRPr lang="en-US" dirty="0"/>
          </a:p>
        </p:txBody>
      </p:sp>
    </p:spTree>
    <p:extLst>
      <p:ext uri="{BB962C8B-B14F-4D97-AF65-F5344CB8AC3E}">
        <p14:creationId xmlns:p14="http://schemas.microsoft.com/office/powerpoint/2010/main" val="3209684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8</a:t>
            </a:fld>
            <a:endParaRPr lang="en-US" dirty="0"/>
          </a:p>
        </p:txBody>
      </p:sp>
    </p:spTree>
    <p:extLst>
      <p:ext uri="{BB962C8B-B14F-4D97-AF65-F5344CB8AC3E}">
        <p14:creationId xmlns:p14="http://schemas.microsoft.com/office/powerpoint/2010/main" val="1342105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9</a:t>
            </a:fld>
            <a:endParaRPr lang="en-US" dirty="0"/>
          </a:p>
        </p:txBody>
      </p:sp>
    </p:spTree>
    <p:extLst>
      <p:ext uri="{BB962C8B-B14F-4D97-AF65-F5344CB8AC3E}">
        <p14:creationId xmlns:p14="http://schemas.microsoft.com/office/powerpoint/2010/main" val="331577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10</a:t>
            </a:fld>
            <a:endParaRPr lang="en-US" dirty="0"/>
          </a:p>
        </p:txBody>
      </p:sp>
    </p:spTree>
    <p:extLst>
      <p:ext uri="{BB962C8B-B14F-4D97-AF65-F5344CB8AC3E}">
        <p14:creationId xmlns:p14="http://schemas.microsoft.com/office/powerpoint/2010/main" val="3853172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8B68C18-1BF1-F447-95ED-60EAAE35426E}" type="slidenum">
              <a:rPr lang="en-US" smtClean="0"/>
              <a:t>12</a:t>
            </a:fld>
            <a:endParaRPr lang="en-US"/>
          </a:p>
        </p:txBody>
      </p:sp>
    </p:spTree>
    <p:extLst>
      <p:ext uri="{BB962C8B-B14F-4D97-AF65-F5344CB8AC3E}">
        <p14:creationId xmlns:p14="http://schemas.microsoft.com/office/powerpoint/2010/main" val="315949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anchor="ctr"/>
          <a:lstStyle>
            <a:lvl1pPr marL="0" indent="0" algn="ctr">
              <a:buNone/>
              <a:defRPr i="1"/>
            </a:lvl1pPr>
          </a:lstStyle>
          <a:p>
            <a:r>
              <a:rPr lang="en-US" noProof="0"/>
              <a:t>Insert Portrait Photo</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10/6/2023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p:nvPr>
        </p:nvSpPr>
        <p:spPr>
          <a:xfrm>
            <a:off x="5326063" y="559678"/>
            <a:ext cx="6103937" cy="519183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10/6/2023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7"/>
            <a:ext cx="3833906" cy="5274923"/>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10/6/2023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89D34E-DF9E-41B7-A5EC-B9D63999B3D0}"/>
              </a:ext>
            </a:extLst>
          </p:cNvPr>
          <p:cNvSpPr>
            <a:spLocks noGrp="1"/>
          </p:cNvSpPr>
          <p:nvPr>
            <p:ph idx="1"/>
          </p:nvPr>
        </p:nvSpPr>
        <p:spPr>
          <a:xfrm>
            <a:off x="5181600" y="559678"/>
            <a:ext cx="6172200" cy="56172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5181600" y="540628"/>
            <a:ext cx="6248400" cy="248894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181600" y="3712467"/>
            <a:ext cx="6248400" cy="248222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F316E73E-FB98-2A42-974A-9CD83D46C100}" type="datetime1">
              <a:rPr lang="en-US" noProof="0" smtClean="0"/>
              <a:t>10/6/2023</a:t>
            </a:fld>
            <a:endParaRPr lang="en-US" noProof="0"/>
          </a:p>
        </p:txBody>
      </p:sp>
      <p:sp>
        <p:nvSpPr>
          <p:cNvPr id="6" name="Footer Placeholder 5"/>
          <p:cNvSpPr>
            <a:spLocks noGrp="1"/>
          </p:cNvSpPr>
          <p:nvPr>
            <p:ph type="ftr" sz="quarter" idx="11"/>
          </p:nvPr>
        </p:nvSpPr>
        <p:spPr/>
        <p:txBody>
          <a:bodyPr/>
          <a:lstStyle/>
          <a:p>
            <a:endParaRPr lang="en-US" noProof="0"/>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noProof="0"/>
              <a:t>Click to edit Master title style</a:t>
            </a:r>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98A115EF-7A83-9842-815E-554E5DEB63CD}" type="datetime1">
              <a:rPr lang="en-US" noProof="0" smtClean="0"/>
              <a:t>10/6/2023</a:t>
            </a:fld>
            <a:endParaRPr lang="en-US" noProof="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4BE097A0-4000-B744-87D8-18F42A934248}" type="datetime1">
              <a:rPr lang="en-US" noProof="0" smtClean="0"/>
              <a:t>10/6/2023</a:t>
            </a:fld>
            <a:endParaRPr lang="en-US" noProof="0"/>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74EA9-4639-9B48-9E98-70455404EF00}" type="datetime1">
              <a:rPr lang="en-US" noProof="0" smtClean="0"/>
              <a:t>10/6/2023</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82390238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59"/>
        <p:cNvGrpSpPr/>
        <p:nvPr/>
      </p:nvGrpSpPr>
      <p:grpSpPr>
        <a:xfrm>
          <a:off x="0" y="0"/>
          <a:ext cx="0" cy="0"/>
          <a:chOff x="0" y="0"/>
          <a:chExt cx="0" cy="0"/>
        </a:xfrm>
      </p:grpSpPr>
      <p:sp>
        <p:nvSpPr>
          <p:cNvPr id="60" name="Google Shape;60;p9"/>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61" name="Google Shape;61;p9"/>
          <p:cNvSpPr txBox="1">
            <a:spLocks noGrp="1"/>
          </p:cNvSpPr>
          <p:nvPr>
            <p:ph type="body" idx="1"/>
          </p:nvPr>
        </p:nvSpPr>
        <p:spPr>
          <a:xfrm>
            <a:off x="32997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9"/>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63" name="Google Shape;63;p9"/>
          <p:cNvSpPr txBox="1">
            <a:spLocks noGrp="1"/>
          </p:cNvSpPr>
          <p:nvPr>
            <p:ph type="title"/>
          </p:nvPr>
        </p:nvSpPr>
        <p:spPr>
          <a:xfrm>
            <a:off x="329972" y="556896"/>
            <a:ext cx="11488647" cy="114522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 name="Google Shape;65;p9"/>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66" name="Google Shape;66;p9"/>
          <p:cNvSpPr txBox="1">
            <a:spLocks noGrp="1"/>
          </p:cNvSpPr>
          <p:nvPr>
            <p:ph type="body" idx="2"/>
          </p:nvPr>
        </p:nvSpPr>
        <p:spPr>
          <a:xfrm>
            <a:off x="619356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96744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sp>
        <p:nvSpPr>
          <p:cNvPr id="3" name="Content Placeholder 2"/>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C3BDDDD7-72ED-FC4E-8075-0107060235C5}" type="datetime1">
              <a:rPr lang="en-US" noProof="0" smtClean="0"/>
              <a:t>10/6/2023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anchor="b"/>
          <a:lstStyle/>
          <a:p>
            <a:r>
              <a:rPr lang="en-US" noProof="0"/>
              <a:t>Click to edit Master title style</a:t>
            </a:r>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4" name="Date Placeholder 3"/>
          <p:cNvSpPr>
            <a:spLocks noGrp="1"/>
          </p:cNvSpPr>
          <p:nvPr>
            <p:ph type="dt" sz="half" idx="10"/>
          </p:nvPr>
        </p:nvSpPr>
        <p:spPr/>
        <p:txBody>
          <a:bodyPr/>
          <a:lstStyle/>
          <a:p>
            <a:fld id="{26B3D9D9-8B30-6A45-929D-0A0366E2E953}" type="datetime1">
              <a:rPr lang="en-US" noProof="0" smtClean="0"/>
              <a:t>10/6/2023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418798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Bullets in a r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4" name="Date Placeholder 3"/>
          <p:cNvSpPr>
            <a:spLocks noGrp="1"/>
          </p:cNvSpPr>
          <p:nvPr>
            <p:ph type="dt" sz="half" idx="10"/>
          </p:nvPr>
        </p:nvSpPr>
        <p:spPr/>
        <p:txBody>
          <a:bodyPr/>
          <a:lstStyle/>
          <a:p>
            <a:fld id="{54919B67-2563-3544-8019-B2D766585AE6}" type="datetime1">
              <a:rPr lang="en-US" noProof="0" smtClean="0"/>
              <a:t>10/6/2023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9" name="Text Placehold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1" name="Text Placehold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3" name="Text Placeholder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anchor="ctr">
            <a:noAutofit/>
          </a:bodyPr>
          <a:lstStyle>
            <a:lvl1pPr marL="0" indent="0" algn="ctr">
              <a:lnSpc>
                <a:spcPct val="100000"/>
              </a:lnSpc>
              <a:buNone/>
              <a:defRPr sz="2000" i="1">
                <a:solidFill>
                  <a:schemeClr val="bg1"/>
                </a:solidFill>
                <a:latin typeface="+mj-lt"/>
              </a:defRPr>
            </a:lvl1pPr>
          </a:lstStyle>
          <a:p>
            <a:pPr lvl="0"/>
            <a:r>
              <a:rPr lang="en-US" noProof="0"/>
              <a:t>1</a:t>
            </a:r>
          </a:p>
        </p:txBody>
      </p:sp>
      <p:sp>
        <p:nvSpPr>
          <p:cNvPr id="15" name="Text Placeholder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2</a:t>
            </a:r>
          </a:p>
        </p:txBody>
      </p:sp>
      <p:sp>
        <p:nvSpPr>
          <p:cNvPr id="17" name="Text Placeholder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3</a:t>
            </a:r>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10/6/2023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Image / Icon Bullets">
    <p:spTree>
      <p:nvGrpSpPr>
        <p:cNvPr id="1" name=""/>
        <p:cNvGrpSpPr/>
        <p:nvPr/>
      </p:nvGrpSpPr>
      <p:grpSpPr>
        <a:xfrm>
          <a:off x="0" y="0"/>
          <a:ext cx="0" cy="0"/>
          <a:chOff x="0" y="0"/>
          <a:chExt cx="0" cy="0"/>
        </a:xfrm>
      </p:grpSpPr>
      <p:sp>
        <p:nvSpPr>
          <p:cNvPr id="9" name="Freeform 6" title="Page Number Shap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8F1C92E-34EF-7443-98EE-55EB64C2F5FD}" type="datetime1">
              <a:rPr lang="en-US" noProof="0" smtClean="0"/>
              <a:t>10/6/2023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hasCustomPrompt="1"/>
          </p:nvPr>
        </p:nvSpPr>
        <p:spPr>
          <a:xfrm>
            <a:off x="762000" y="2831932"/>
            <a:ext cx="3833906" cy="1562638"/>
          </a:xfrm>
        </p:spPr>
        <p:txBody>
          <a:bodyPr anchor="b"/>
          <a:lstStyle>
            <a:lvl1pPr>
              <a:defRPr/>
            </a:lvl1pPr>
          </a:lstStyle>
          <a:p>
            <a:r>
              <a:rPr lang="en-US" noProof="0"/>
              <a:t>Click to edit your title</a:t>
            </a:r>
          </a:p>
        </p:txBody>
      </p:sp>
      <p:sp>
        <p:nvSpPr>
          <p:cNvPr id="4" name="Date Placeholder 3"/>
          <p:cNvSpPr>
            <a:spLocks noGrp="1"/>
          </p:cNvSpPr>
          <p:nvPr>
            <p:ph type="dt" sz="half" idx="10"/>
          </p:nvPr>
        </p:nvSpPr>
        <p:spPr/>
        <p:txBody>
          <a:bodyPr/>
          <a:lstStyle/>
          <a:p>
            <a:fld id="{4176DA4A-63D4-BC43-9B38-53D06F7CC9C4}" type="datetime1">
              <a:rPr lang="en-US" noProof="0" smtClean="0"/>
              <a:t>10/6/2023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anchor="ctr"/>
          <a:lstStyle>
            <a:lvl1pPr marL="0" indent="0" algn="ctr">
              <a:buNone/>
              <a:defRPr i="1"/>
            </a:lvl1pPr>
          </a:lstStyle>
          <a:p>
            <a:r>
              <a:rPr lang="en-US" noProof="0"/>
              <a:t>Insert Portrait Photo</a:t>
            </a:r>
          </a:p>
        </p:txBody>
      </p:sp>
      <p:sp>
        <p:nvSpPr>
          <p:cNvPr id="19" name="Content Placehold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anchor="ct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Text Placehold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7" name="Picture Placehold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2" name="Picture Placehold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none" baseline="0">
                <a:solidFill>
                  <a:schemeClr val="tx1">
                    <a:lumMod val="85000"/>
                    <a:lumOff val="15000"/>
                  </a:schemeClr>
                </a:solidFill>
              </a:defRPr>
            </a:lvl1pPr>
          </a:lstStyle>
          <a:p>
            <a:r>
              <a:rPr lang="en-US" noProof="0"/>
              <a:t>Click to edit Master title style</a:t>
            </a:r>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529964A5-3468-3F49-AD7A-0CF5EB762F89}" type="datetime1">
              <a:rPr lang="en-US" noProof="0" smtClean="0"/>
              <a:t>10/6/2023</a:t>
            </a:fld>
            <a:endParaRPr lang="en-US" noProof="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noProof="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13D2E340-0663-474B-992C-9192B5C45E57}" type="slidenum">
              <a:rPr lang="en-US" noProof="0" smtClean="0"/>
              <a:t>‹#›</a:t>
            </a:fld>
            <a:endParaRPr lang="en-US" noProof="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5348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A90851AE-F437-A04B-ADE2-D5E346F2089C}" type="datetime1">
              <a:rPr lang="en-US" noProof="0" smtClean="0"/>
              <a:t>10/6/2023</a:t>
            </a:fld>
            <a:endParaRPr lang="en-US" noProof="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noProof="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13D2E340-0663-474B-992C-9192B5C45E57}" type="slidenum">
              <a:rPr lang="en-US" noProof="0" smtClean="0"/>
              <a:t>‹#›</a:t>
            </a:fld>
            <a:endParaRPr lang="en-US" noProof="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 id="2147484501" r:id="rId17"/>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io.com/article/2439504/business-intelligence-definition-and-solutions.html" TargetMode="External"/><Relationship Id="rId7" Type="http://schemas.openxmlformats.org/officeDocument/2006/relationships/hyperlink" Target="https://disneyworld.disney.go.com/guest-services/magicband-plus/" TargetMode="External"/><Relationship Id="rId2" Type="http://schemas.openxmlformats.org/officeDocument/2006/relationships/hyperlink" Target="https://www.forbes.com/sites/evamurray/2019/03/29/what-is-the-difference-between-data-analysis-and-data-visualization/#308fc9436411" TargetMode="External"/><Relationship Id="rId1" Type="http://schemas.openxmlformats.org/officeDocument/2006/relationships/slideLayout" Target="../slideLayouts/slideLayout12.xml"/><Relationship Id="rId6" Type="http://schemas.openxmlformats.org/officeDocument/2006/relationships/hyperlink" Target="https://www.wired.com/story/mcdonalds-big-data-dynamic-yield-acquisition/?verso=true" TargetMode="External"/><Relationship Id="rId5" Type="http://schemas.openxmlformats.org/officeDocument/2006/relationships/hyperlink" Target="https://www.wired.com/2015/03/disney-magicband/" TargetMode="External"/><Relationship Id="rId4" Type="http://schemas.openxmlformats.org/officeDocument/2006/relationships/hyperlink" Target="https://aws.amazon.com/executive-insights/content/how-do-you-become-a-data-driven-organizat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ruckuswireless.com/products/smart-wireless-services/analytic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isc.upenn.edu/data-analytics-pen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aol.com/article/finance/2018/08/06/mcdonalds-refused-to-serve-a-woman-because-she-went-to-their-drive-thru-on-horseback/23496779/" TargetMode="External"/><Relationship Id="rId2" Type="http://schemas.openxmlformats.org/officeDocument/2006/relationships/image" Target="../media/image19.com"/><Relationship Id="rId1" Type="http://schemas.openxmlformats.org/officeDocument/2006/relationships/slideLayout" Target="../slideLayouts/slideLayout13.xml"/><Relationship Id="rId5" Type="http://schemas.openxmlformats.org/officeDocument/2006/relationships/hyperlink" Target="https://commons.wikimedia.org/wiki/File:McDonald's_Golden_Arches.svg" TargetMode="Externa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www.swtc.edu/academics/programs/business/supply-chain-management-t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roguemedic.com/2012/02/a-better-way-to-locate-the-closest-a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techtarget.com/searchapparchitecture/definition/API-economy"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https://www.investopedia.com/terms/n/network-effect.asp" TargetMode="External"/><Relationship Id="rId4" Type="http://schemas.openxmlformats.org/officeDocument/2006/relationships/hyperlink" Target="https://www.computerworld.com/article/3427528/what-s-the-difference-between-iaas--saas-and-paa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wanillawan.wordpress.com/2013/04/17/seamless-synergy-digital-collaborati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hyperlink" Target="https://apnews.com/article/schools-ransomware-data-breach-40ebeda010158f04a1ef14607bfed9b0" TargetMode="External"/><Relationship Id="rId3" Type="http://schemas.openxmlformats.org/officeDocument/2006/relationships/hyperlink" Target="https://www.vice.com/en_us/article/a37p94/what-is-threat-modeling" TargetMode="External"/><Relationship Id="rId7" Type="http://schemas.openxmlformats.org/officeDocument/2006/relationships/hyperlink" Target="https://expertinsights.com/insights/healthcare-cyber-attack-statistics/"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s://www.cloudwards.net/us-data-privacy-laws/" TargetMode="External"/><Relationship Id="rId5" Type="http://schemas.openxmlformats.org/officeDocument/2006/relationships/hyperlink" Target="https://www.zdnet.com/article/what-is-ai-everything-you-need-to-know-about-artificial-intelligence/" TargetMode="External"/><Relationship Id="rId4" Type="http://schemas.openxmlformats.org/officeDocument/2006/relationships/hyperlink" Target="https://www.pcmag.com/how-to/what-really-happens-in-a-data-breach-and-what-you-can-do-about-it"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iapp.org/resources/article/us-state-privacy-legislation-tracker/"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http://moodle.kentisd.ne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s://www.flickr.com/photos/mikemacmarketing/30212411048"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hyperlink" Target="http://in5d.com/ai-technology-and-brain-mappin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io.com/article/2439502/what-is-erp-key-features-of-top-enterprise-resource-planning-systems.html"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www.cio.com/article/3293047/3-crm-use-cases-which-is-right-for-you.html" TargetMode="External"/><Relationship Id="rId5" Type="http://schemas.openxmlformats.org/officeDocument/2006/relationships/hyperlink" Target="https://www.cio.com/article/3253564/crm-vs-erp-whats-the-difference-and-which-do-you-need.html" TargetMode="External"/><Relationship Id="rId4" Type="http://schemas.openxmlformats.org/officeDocument/2006/relationships/hyperlink" Target="https://www.cio.com/article/2439505/customer-relationship-management-crm-definition-and-solution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erpinnews.com/getting-cloud-erp-right-lessons-shifting-paper-records-software-servi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p:txBody>
          <a:bodyPr/>
          <a:lstStyle/>
          <a:p>
            <a:r>
              <a:rPr lang="en-US" dirty="0"/>
              <a:t>MIS 2101 Exam 2 Review</a:t>
            </a:r>
          </a:p>
        </p:txBody>
      </p:sp>
      <p:pic>
        <p:nvPicPr>
          <p:cNvPr id="53" name="Picture Placeholder 52">
            <a:extLst>
              <a:ext uri="{FF2B5EF4-FFF2-40B4-BE49-F238E27FC236}">
                <a16:creationId xmlns:a16="http://schemas.microsoft.com/office/drawing/2014/main" id="{3A9FE351-A4C6-4292-8E5E-15D6D36A50E2}"/>
              </a:ext>
            </a:extLst>
          </p:cNvPr>
          <p:cNvPicPr>
            <a:picLocks noGrp="1" noChangeAspect="1"/>
          </p:cNvPicPr>
          <p:nvPr>
            <p:ph type="pic" sz="quarter" idx="10"/>
          </p:nvPr>
        </p:nvPicPr>
        <p:blipFill>
          <a:blip r:embed="rId2"/>
          <a:stretch>
            <a:fillRect/>
          </a:stretch>
        </p:blipFill>
        <p:spPr>
          <a:xfrm>
            <a:off x="2682069" y="2114846"/>
            <a:ext cx="2397795" cy="2397795"/>
          </a:xfrm>
        </p:spPr>
      </p:pic>
    </p:spTree>
    <p:extLst>
      <p:ext uri="{BB962C8B-B14F-4D97-AF65-F5344CB8AC3E}">
        <p14:creationId xmlns:p14="http://schemas.microsoft.com/office/powerpoint/2010/main" val="1193886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762000" y="559678"/>
            <a:ext cx="5702968" cy="4952492"/>
          </a:xfrm>
          <a:prstGeom prst="rect">
            <a:avLst/>
          </a:prstGeom>
        </p:spPr>
        <p:txBody>
          <a:bodyPr anchor="t">
            <a:normAutofit/>
          </a:bodyPr>
          <a:lstStyle/>
          <a:p>
            <a:pPr algn="l"/>
            <a:r>
              <a:rPr lang="en-US" sz="4000" i="0" dirty="0"/>
              <a:t>ERP &amp; CRM</a:t>
            </a:r>
          </a:p>
        </p:txBody>
      </p:sp>
      <p:sp>
        <p:nvSpPr>
          <p:cNvPr id="4" name="Content Placeholder 3">
            <a:extLst>
              <a:ext uri="{FF2B5EF4-FFF2-40B4-BE49-F238E27FC236}">
                <a16:creationId xmlns:a16="http://schemas.microsoft.com/office/drawing/2014/main" id="{6FD9DBF3-7303-47E2-A865-2DA7FC60BC43}"/>
              </a:ext>
            </a:extLst>
          </p:cNvPr>
          <p:cNvSpPr>
            <a:spLocks noGrp="1"/>
          </p:cNvSpPr>
          <p:nvPr>
            <p:ph sz="half" idx="1"/>
          </p:nvPr>
        </p:nvSpPr>
        <p:spPr>
          <a:xfrm>
            <a:off x="761999" y="1791451"/>
            <a:ext cx="3553327" cy="4181266"/>
          </a:xfrm>
        </p:spPr>
        <p:txBody>
          <a:bodyPr>
            <a:normAutofit/>
          </a:bodyPr>
          <a:lstStyle/>
          <a:p>
            <a:r>
              <a:rPr lang="en-US" dirty="0"/>
              <a:t>What’s the difference?</a:t>
            </a:r>
          </a:p>
          <a:p>
            <a:r>
              <a:rPr lang="en-US" dirty="0"/>
              <a:t>What is similar?</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prstGeom prst="rect">
            <a:avLst/>
          </a:prstGeom>
        </p:spPr>
        <p:txBody>
          <a:bodyPr anchor="ctr">
            <a:normAutofit/>
          </a:bodyPr>
          <a:lstStyle/>
          <a:p>
            <a:pPr>
              <a:spcAft>
                <a:spcPts val="600"/>
              </a:spcAft>
            </a:pPr>
            <a:fld id="{13D2E340-0663-474B-992C-9192B5C45E57}" type="slidenum">
              <a:rPr lang="en-US" noProof="0" smtClean="0"/>
              <a:pPr>
                <a:spcAft>
                  <a:spcPts val="600"/>
                </a:spcAft>
              </a:pPr>
              <a:t>10</a:t>
            </a:fld>
            <a:endParaRPr lang="en-US" noProof="0" dirty="0"/>
          </a:p>
        </p:txBody>
      </p:sp>
      <p:sp>
        <p:nvSpPr>
          <p:cNvPr id="6" name="Oval 5"/>
          <p:cNvSpPr/>
          <p:nvPr/>
        </p:nvSpPr>
        <p:spPr>
          <a:xfrm>
            <a:off x="4618742" y="1212202"/>
            <a:ext cx="4102100" cy="4067482"/>
          </a:xfrm>
          <a:prstGeom prst="ellipse">
            <a:avLst/>
          </a:prstGeom>
          <a:solidFill>
            <a:srgbClr val="A41E35"/>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7378494" y="1212202"/>
            <a:ext cx="4102100" cy="4067482"/>
          </a:xfrm>
          <a:prstGeom prst="ellipse">
            <a:avLst/>
          </a:prstGeom>
          <a:solidFill>
            <a:schemeClr val="accent2">
              <a:alpha val="75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378494" y="2553445"/>
            <a:ext cx="1454727" cy="1384995"/>
          </a:xfrm>
          <a:prstGeom prst="rect">
            <a:avLst/>
          </a:prstGeom>
          <a:noFill/>
        </p:spPr>
        <p:txBody>
          <a:bodyPr wrap="square" rtlCol="0">
            <a:spAutoFit/>
          </a:bodyPr>
          <a:lstStyle/>
          <a:p>
            <a:pPr algn="ctr"/>
            <a:endParaRPr lang="en-US" b="1" u="sng" dirty="0"/>
          </a:p>
          <a:p>
            <a:pPr algn="ctr"/>
            <a:r>
              <a:rPr lang="en-US" dirty="0">
                <a:solidFill>
                  <a:schemeClr val="bg1"/>
                </a:solidFill>
              </a:rPr>
              <a:t>SHARED</a:t>
            </a:r>
          </a:p>
          <a:p>
            <a:pPr algn="ctr"/>
            <a:r>
              <a:rPr lang="en-US" dirty="0">
                <a:solidFill>
                  <a:schemeClr val="bg1"/>
                </a:solidFill>
              </a:rPr>
              <a:t>DATA</a:t>
            </a:r>
          </a:p>
          <a:p>
            <a:pPr algn="ctr"/>
            <a:endParaRPr lang="en-US" dirty="0">
              <a:solidFill>
                <a:schemeClr val="bg1"/>
              </a:solidFill>
            </a:endParaRPr>
          </a:p>
          <a:p>
            <a:pPr algn="ctr"/>
            <a:r>
              <a:rPr lang="en-US" dirty="0">
                <a:solidFill>
                  <a:schemeClr val="bg1"/>
                </a:solidFill>
              </a:rPr>
              <a:t>INCREASED</a:t>
            </a:r>
          </a:p>
          <a:p>
            <a:pPr algn="ctr"/>
            <a:r>
              <a:rPr lang="en-US" dirty="0">
                <a:solidFill>
                  <a:schemeClr val="bg1"/>
                </a:solidFill>
              </a:rPr>
              <a:t>PROFIT</a:t>
            </a:r>
          </a:p>
        </p:txBody>
      </p:sp>
      <p:sp>
        <p:nvSpPr>
          <p:cNvPr id="9" name="TextBox 8"/>
          <p:cNvSpPr txBox="1"/>
          <p:nvPr/>
        </p:nvSpPr>
        <p:spPr>
          <a:xfrm>
            <a:off x="8972345" y="1984058"/>
            <a:ext cx="1684288" cy="3077766"/>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rPr>
              <a:t>CRM</a:t>
            </a:r>
          </a:p>
          <a:p>
            <a:pPr algn="ctr"/>
            <a:endParaRPr lang="en-US" dirty="0"/>
          </a:p>
          <a:p>
            <a:pPr algn="ctr"/>
            <a:r>
              <a:rPr lang="en-US" sz="1800" dirty="0"/>
              <a:t>ABOUT THE CUSTOMER</a:t>
            </a:r>
          </a:p>
          <a:p>
            <a:pPr algn="ctr"/>
            <a:endParaRPr lang="en-US" sz="1800" dirty="0"/>
          </a:p>
          <a:p>
            <a:pPr algn="ctr"/>
            <a:r>
              <a:rPr lang="en-US" sz="1800" dirty="0"/>
              <a:t>EXTERNAL</a:t>
            </a:r>
          </a:p>
          <a:p>
            <a:pPr algn="ctr"/>
            <a:r>
              <a:rPr lang="en-US" sz="1800" dirty="0"/>
              <a:t>FOCUS</a:t>
            </a:r>
          </a:p>
          <a:p>
            <a:pPr algn="ctr"/>
            <a:endParaRPr lang="en-US" sz="1800" dirty="0"/>
          </a:p>
          <a:p>
            <a:pPr algn="ctr"/>
            <a:r>
              <a:rPr lang="en-US" sz="1800" dirty="0"/>
              <a:t>INCREASE SALES</a:t>
            </a:r>
          </a:p>
        </p:txBody>
      </p:sp>
      <p:sp>
        <p:nvSpPr>
          <p:cNvPr id="10" name="TextBox 9"/>
          <p:cNvSpPr txBox="1"/>
          <p:nvPr/>
        </p:nvSpPr>
        <p:spPr>
          <a:xfrm>
            <a:off x="5634549" y="1707059"/>
            <a:ext cx="1684287" cy="3354765"/>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rPr>
              <a:t>ERP</a:t>
            </a:r>
          </a:p>
          <a:p>
            <a:pPr algn="ctr"/>
            <a:endParaRPr lang="en-US" b="1" u="sng" dirty="0"/>
          </a:p>
          <a:p>
            <a:pPr algn="ctr"/>
            <a:r>
              <a:rPr lang="en-US" sz="1800" dirty="0"/>
              <a:t>ABOUT THE BUSINESS &amp; PROCESS</a:t>
            </a:r>
          </a:p>
          <a:p>
            <a:pPr algn="ctr"/>
            <a:endParaRPr lang="en-US" sz="1800" dirty="0"/>
          </a:p>
          <a:p>
            <a:pPr algn="ctr"/>
            <a:r>
              <a:rPr lang="en-US" sz="1800" dirty="0"/>
              <a:t>INTERNAL  FOCUS</a:t>
            </a:r>
          </a:p>
          <a:p>
            <a:pPr algn="ctr"/>
            <a:endParaRPr lang="en-US" sz="1800" dirty="0"/>
          </a:p>
          <a:p>
            <a:pPr algn="ctr"/>
            <a:r>
              <a:rPr lang="en-US" sz="1800" dirty="0"/>
              <a:t>REDUCE COSTS</a:t>
            </a:r>
          </a:p>
        </p:txBody>
      </p:sp>
    </p:spTree>
    <p:extLst>
      <p:ext uri="{BB962C8B-B14F-4D97-AF65-F5344CB8AC3E}">
        <p14:creationId xmlns:p14="http://schemas.microsoft.com/office/powerpoint/2010/main" val="229079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4713-6D2F-49BF-B05E-5BD7A0BECEBB}"/>
              </a:ext>
            </a:extLst>
          </p:cNvPr>
          <p:cNvSpPr>
            <a:spLocks noGrp="1"/>
          </p:cNvSpPr>
          <p:nvPr>
            <p:ph type="title"/>
          </p:nvPr>
        </p:nvSpPr>
        <p:spPr>
          <a:xfrm>
            <a:off x="357809" y="559677"/>
            <a:ext cx="4238097" cy="5274923"/>
          </a:xfrm>
        </p:spPr>
        <p:txBody>
          <a:bodyPr/>
          <a:lstStyle/>
          <a:p>
            <a:r>
              <a:rPr lang="en-US" dirty="0"/>
              <a:t>Information Systems – Part II</a:t>
            </a:r>
          </a:p>
        </p:txBody>
      </p:sp>
      <p:sp>
        <p:nvSpPr>
          <p:cNvPr id="3" name="Slide Number Placeholder 2">
            <a:extLst>
              <a:ext uri="{FF2B5EF4-FFF2-40B4-BE49-F238E27FC236}">
                <a16:creationId xmlns:a16="http://schemas.microsoft.com/office/drawing/2014/main" id="{0752ED2B-376A-425A-9799-1183AEED4AE6}"/>
              </a:ext>
            </a:extLst>
          </p:cNvPr>
          <p:cNvSpPr>
            <a:spLocks noGrp="1"/>
          </p:cNvSpPr>
          <p:nvPr>
            <p:ph type="sldNum" sz="quarter" idx="12"/>
          </p:nvPr>
        </p:nvSpPr>
        <p:spPr/>
        <p:txBody>
          <a:bodyPr/>
          <a:lstStyle/>
          <a:p>
            <a:fld id="{13D2E340-0663-474B-992C-9192B5C45E57}" type="slidenum">
              <a:rPr lang="en-US" noProof="0" smtClean="0"/>
              <a:t>11</a:t>
            </a:fld>
            <a:endParaRPr lang="en-US" noProof="0"/>
          </a:p>
        </p:txBody>
      </p:sp>
      <p:sp>
        <p:nvSpPr>
          <p:cNvPr id="4" name="Content Placeholder 3">
            <a:extLst>
              <a:ext uri="{FF2B5EF4-FFF2-40B4-BE49-F238E27FC236}">
                <a16:creationId xmlns:a16="http://schemas.microsoft.com/office/drawing/2014/main" id="{5DDD3ADF-852C-414C-B603-4B67FB4C9822}"/>
              </a:ext>
            </a:extLst>
          </p:cNvPr>
          <p:cNvSpPr>
            <a:spLocks noGrp="1"/>
          </p:cNvSpPr>
          <p:nvPr>
            <p:ph idx="1"/>
          </p:nvPr>
        </p:nvSpPr>
        <p:spPr>
          <a:xfrm>
            <a:off x="5181600" y="2109019"/>
            <a:ext cx="6172200" cy="4067943"/>
          </a:xfrm>
        </p:spPr>
        <p:txBody>
          <a:bodyPr>
            <a:normAutofit fontScale="92500" lnSpcReduction="10000"/>
          </a:bodyPr>
          <a:lstStyle/>
          <a:p>
            <a:pPr marL="0" indent="0">
              <a:buNone/>
            </a:pPr>
            <a:endParaRPr lang="en-US" dirty="0"/>
          </a:p>
          <a:p>
            <a:r>
              <a:rPr lang="en-US" b="1" dirty="0"/>
              <a:t>Topics and Required Reading</a:t>
            </a:r>
            <a:br>
              <a:rPr lang="en-US" dirty="0"/>
            </a:br>
            <a:r>
              <a:rPr lang="en-US" altLang="en-US" dirty="0">
                <a:solidFill>
                  <a:srgbClr val="000000"/>
                </a:solidFill>
                <a:hlinkClick r:id="rId2"/>
              </a:rPr>
              <a:t>What Is The Difference Between Data Analysis And Data Visualization?</a:t>
            </a:r>
            <a:br>
              <a:rPr lang="en-US" altLang="en-US" sz="1100" dirty="0">
                <a:solidFill>
                  <a:schemeClr val="tx1"/>
                </a:solidFill>
              </a:rPr>
            </a:br>
            <a:r>
              <a:rPr lang="en-US" altLang="en-US" dirty="0">
                <a:solidFill>
                  <a:srgbClr val="9E1B34"/>
                </a:solidFill>
                <a:hlinkClick r:id="rId3"/>
              </a:rPr>
              <a:t>What is BI?</a:t>
            </a:r>
            <a:br>
              <a:rPr lang="en-US" altLang="en-US" dirty="0">
                <a:solidFill>
                  <a:schemeClr val="tx1"/>
                </a:solidFill>
              </a:rPr>
            </a:br>
            <a:r>
              <a:rPr lang="en-US" b="0" i="0" u="none" strike="noStrike" dirty="0">
                <a:solidFill>
                  <a:srgbClr val="9E1B34"/>
                </a:solidFill>
                <a:effectLst/>
                <a:hlinkClick r:id="rId4"/>
              </a:rPr>
              <a:t>How do you become a data-driven organization?</a:t>
            </a:r>
            <a:r>
              <a:rPr lang="en-US" b="0" i="0" dirty="0">
                <a:solidFill>
                  <a:srgbClr val="666666"/>
                </a:solidFill>
                <a:effectLst/>
              </a:rPr>
              <a:t> </a:t>
            </a:r>
            <a:br>
              <a:rPr lang="en-US" b="0" i="0" dirty="0">
                <a:solidFill>
                  <a:srgbClr val="666666"/>
                </a:solidFill>
                <a:effectLst/>
              </a:rPr>
            </a:br>
            <a:r>
              <a:rPr lang="en-US" b="0" i="0" u="none" strike="noStrike" dirty="0">
                <a:solidFill>
                  <a:srgbClr val="9E1B34"/>
                </a:solidFill>
                <a:effectLst/>
                <a:hlinkClick r:id="rId5"/>
              </a:rPr>
              <a:t>Disney’s $1 Billion Bet on a Magical Wristband</a:t>
            </a:r>
            <a:r>
              <a:rPr lang="en-US" b="0" i="0" dirty="0">
                <a:solidFill>
                  <a:srgbClr val="666666"/>
                </a:solidFill>
                <a:effectLst/>
              </a:rPr>
              <a:t> </a:t>
            </a:r>
            <a:br>
              <a:rPr lang="en-US" b="0" i="0" dirty="0">
                <a:solidFill>
                  <a:srgbClr val="666666"/>
                </a:solidFill>
                <a:effectLst/>
              </a:rPr>
            </a:br>
            <a:r>
              <a:rPr lang="en-US" b="0" i="0" u="none" strike="noStrike" dirty="0">
                <a:solidFill>
                  <a:srgbClr val="9E1B34"/>
                </a:solidFill>
                <a:effectLst/>
                <a:hlinkClick r:id="rId6"/>
              </a:rPr>
              <a:t>McDonald’s Bites on Big Data With $300 Million Acquisition </a:t>
            </a:r>
            <a:br>
              <a:rPr lang="en-US" b="0" i="0" u="none" strike="noStrike" dirty="0">
                <a:solidFill>
                  <a:srgbClr val="9E1B34"/>
                </a:solidFill>
                <a:effectLst/>
              </a:rPr>
            </a:br>
            <a:r>
              <a:rPr lang="en-US" b="0" i="0" u="none" strike="noStrike" dirty="0">
                <a:solidFill>
                  <a:srgbClr val="9E1B34"/>
                </a:solidFill>
                <a:effectLst/>
                <a:hlinkClick r:id="rId7"/>
              </a:rPr>
              <a:t>MagicBand+ (scroll down page and watch 1:11 minute video)</a:t>
            </a:r>
            <a:br>
              <a:rPr lang="en-US" altLang="en-US" sz="1100" dirty="0">
                <a:solidFill>
                  <a:schemeClr val="tx1"/>
                </a:solidFill>
              </a:rPr>
            </a:br>
            <a:endParaRPr lang="en-US" dirty="0"/>
          </a:p>
        </p:txBody>
      </p:sp>
      <p:sp>
        <p:nvSpPr>
          <p:cNvPr id="7" name="Rectangle 3">
            <a:extLst>
              <a:ext uri="{FF2B5EF4-FFF2-40B4-BE49-F238E27FC236}">
                <a16:creationId xmlns:a16="http://schemas.microsoft.com/office/drawing/2014/main" id="{7AABD3C0-1EFF-4079-8FF7-7707314B834F}"/>
              </a:ext>
            </a:extLst>
          </p:cNvPr>
          <p:cNvSpPr>
            <a:spLocks noChangeArrowheads="1"/>
          </p:cNvSpPr>
          <p:nvPr/>
        </p:nvSpPr>
        <p:spPr bwMode="auto">
          <a:xfrm>
            <a:off x="0" y="-184666"/>
            <a:ext cx="12192000" cy="369332"/>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21394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7" y="479468"/>
            <a:ext cx="10278437" cy="835985"/>
          </a:xfrm>
          <a:prstGeom prst="rect">
            <a:avLst/>
          </a:prstGeom>
        </p:spPr>
        <p:txBody>
          <a:bodyPr anchor="t">
            <a:normAutofit/>
          </a:bodyPr>
          <a:lstStyle/>
          <a:p>
            <a:pPr algn="l"/>
            <a:r>
              <a:rPr lang="en-US" i="0" dirty="0"/>
              <a:t>What is Data Analytics?</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716505"/>
            <a:ext cx="7374816" cy="3721769"/>
          </a:xfrm>
          <a:prstGeom prst="rect">
            <a:avLst/>
          </a:prstGeom>
        </p:spPr>
        <p:txBody>
          <a:bodyPr>
            <a:normAutofit/>
          </a:bodyPr>
          <a:lstStyle/>
          <a:p>
            <a:pPr marL="0" indent="0">
              <a:buNone/>
            </a:pPr>
            <a:r>
              <a:rPr lang="en-US" sz="2400" dirty="0"/>
              <a:t>“The use of tools &amp; people to uncover hidden patterns in the data that might not be readily available to the naked eye”	</a:t>
            </a:r>
          </a:p>
          <a:p>
            <a:pPr marL="0" indent="0">
              <a:buNone/>
            </a:pPr>
            <a:r>
              <a:rPr lang="en-US" sz="2400" dirty="0"/>
              <a:t>– Professor Lavin</a:t>
            </a:r>
          </a:p>
          <a:p>
            <a:pPr marL="0" indent="0">
              <a:buNone/>
            </a:pPr>
            <a:endParaRPr lang="en-US" sz="2400" dirty="0"/>
          </a:p>
          <a:p>
            <a:pPr marL="0" indent="0">
              <a:buNone/>
            </a:pPr>
            <a:endParaRPr lang="en-US" sz="2400"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12</a:t>
            </a:fld>
            <a:endParaRPr lang="en-US" noProof="0"/>
          </a:p>
        </p:txBody>
      </p:sp>
      <p:pic>
        <p:nvPicPr>
          <p:cNvPr id="7" name="Picture 6">
            <a:extLst>
              <a:ext uri="{FF2B5EF4-FFF2-40B4-BE49-F238E27FC236}">
                <a16:creationId xmlns:a16="http://schemas.microsoft.com/office/drawing/2014/main" id="{ED3418EA-3253-4030-9788-8ADB7043B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244036"/>
            <a:ext cx="4487236" cy="3236663"/>
          </a:xfrm>
          <a:prstGeom prst="rect">
            <a:avLst/>
          </a:prstGeom>
        </p:spPr>
      </p:pic>
    </p:spTree>
    <p:extLst>
      <p:ext uri="{BB962C8B-B14F-4D97-AF65-F5344CB8AC3E}">
        <p14:creationId xmlns:p14="http://schemas.microsoft.com/office/powerpoint/2010/main" val="3719157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A99B30A-1C81-4E5E-AA2C-51F54C5A22DE}"/>
              </a:ext>
            </a:extLst>
          </p:cNvPr>
          <p:cNvSpPr>
            <a:spLocks noGrp="1"/>
          </p:cNvSpPr>
          <p:nvPr>
            <p:ph type="title"/>
          </p:nvPr>
        </p:nvSpPr>
        <p:spPr>
          <a:xfrm>
            <a:off x="646237" y="479468"/>
            <a:ext cx="10278437" cy="835985"/>
          </a:xfrm>
          <a:prstGeom prst="rect">
            <a:avLst/>
          </a:prstGeom>
        </p:spPr>
        <p:txBody>
          <a:bodyPr anchor="t">
            <a:normAutofit/>
          </a:bodyPr>
          <a:lstStyle/>
          <a:p>
            <a:pPr algn="l"/>
            <a:r>
              <a:rPr lang="en-US" i="0" dirty="0"/>
              <a:t>3 types of analytics </a:t>
            </a:r>
          </a:p>
        </p:txBody>
      </p:sp>
      <p:sp>
        <p:nvSpPr>
          <p:cNvPr id="9" name="Content Placeholder 3">
            <a:extLst>
              <a:ext uri="{FF2B5EF4-FFF2-40B4-BE49-F238E27FC236}">
                <a16:creationId xmlns:a16="http://schemas.microsoft.com/office/drawing/2014/main" id="{2A56C2DD-2488-4BE4-B5F9-FB0AC87F925C}"/>
              </a:ext>
            </a:extLst>
          </p:cNvPr>
          <p:cNvSpPr>
            <a:spLocks noGrp="1"/>
          </p:cNvSpPr>
          <p:nvPr>
            <p:ph sz="half" idx="1"/>
          </p:nvPr>
        </p:nvSpPr>
        <p:spPr>
          <a:xfrm>
            <a:off x="1079374" y="1641397"/>
            <a:ext cx="5786647" cy="4149802"/>
          </a:xfrm>
        </p:spPr>
        <p:txBody>
          <a:bodyPr>
            <a:normAutofit/>
          </a:bodyPr>
          <a:lstStyle/>
          <a:p>
            <a:r>
              <a:rPr lang="en-US" sz="2400" dirty="0"/>
              <a:t>Descriptive – Dashboards (BI)</a:t>
            </a:r>
          </a:p>
          <a:p>
            <a:r>
              <a:rPr lang="en-US" sz="2400" dirty="0"/>
              <a:t>Predictive – use past data to model future </a:t>
            </a:r>
          </a:p>
          <a:p>
            <a:r>
              <a:rPr lang="en-US" sz="2400" dirty="0"/>
              <a:t>Prescriptive – Optimization – advise on how best to do your job. </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13</a:t>
            </a:fld>
            <a:endParaRPr lang="en-US" noProof="0"/>
          </a:p>
        </p:txBody>
      </p:sp>
      <p:pic>
        <p:nvPicPr>
          <p:cNvPr id="12" name="Picture 11" descr="A picture containing clock, light, drawing&#10;&#10;Description automatically generated">
            <a:extLst>
              <a:ext uri="{FF2B5EF4-FFF2-40B4-BE49-F238E27FC236}">
                <a16:creationId xmlns:a16="http://schemas.microsoft.com/office/drawing/2014/main" id="{8F6BF75E-9DA9-4CAE-B9EC-6D5D50667AA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66021" y="657726"/>
            <a:ext cx="4149801" cy="4149801"/>
          </a:xfrm>
          <a:prstGeom prst="rect">
            <a:avLst/>
          </a:prstGeom>
        </p:spPr>
      </p:pic>
    </p:spTree>
    <p:extLst>
      <p:ext uri="{BB962C8B-B14F-4D97-AF65-F5344CB8AC3E}">
        <p14:creationId xmlns:p14="http://schemas.microsoft.com/office/powerpoint/2010/main" val="4162240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7" y="479468"/>
            <a:ext cx="10278437" cy="835985"/>
          </a:xfrm>
          <a:prstGeom prst="rect">
            <a:avLst/>
          </a:prstGeom>
        </p:spPr>
        <p:txBody>
          <a:bodyPr anchor="t">
            <a:normAutofit/>
          </a:bodyPr>
          <a:lstStyle/>
          <a:p>
            <a:pPr algn="l"/>
            <a:r>
              <a:rPr lang="en-US" i="0" dirty="0"/>
              <a:t>Data Investments… Why Care?</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2"/>
            <a:ext cx="6460416" cy="3954308"/>
          </a:xfrm>
          <a:prstGeom prst="rect">
            <a:avLst/>
          </a:prstGeom>
        </p:spPr>
        <p:txBody>
          <a:bodyPr>
            <a:normAutofit/>
          </a:bodyPr>
          <a:lstStyle/>
          <a:p>
            <a:pPr marL="0" indent="0">
              <a:buNone/>
            </a:pPr>
            <a:r>
              <a:rPr lang="en-US" sz="2400" b="1" dirty="0"/>
              <a:t>Top Reasons Why:</a:t>
            </a:r>
          </a:p>
          <a:p>
            <a:r>
              <a:rPr lang="en-US" sz="2400" dirty="0"/>
              <a:t>Increase Revenue</a:t>
            </a:r>
          </a:p>
          <a:p>
            <a:r>
              <a:rPr lang="en-US" sz="2400" dirty="0"/>
              <a:t>Find New Innovations</a:t>
            </a:r>
          </a:p>
          <a:p>
            <a:r>
              <a:rPr lang="en-US" sz="2400" dirty="0"/>
              <a:t>Launch New Products/Services</a:t>
            </a:r>
          </a:p>
          <a:p>
            <a:r>
              <a:rPr lang="en-US" sz="2400" dirty="0"/>
              <a:t>Increase Efficiency</a:t>
            </a:r>
          </a:p>
          <a:p>
            <a:r>
              <a:rPr lang="en-US" sz="2400" dirty="0"/>
              <a:t>Transform Business</a:t>
            </a:r>
          </a:p>
          <a:p>
            <a:r>
              <a:rPr lang="en-US" sz="2400" dirty="0"/>
              <a:t>Establish Data-Driven Culture</a:t>
            </a:r>
            <a:endParaRPr lang="en-US"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14</a:t>
            </a:fld>
            <a:endParaRPr lang="en-US" noProof="0"/>
          </a:p>
        </p:txBody>
      </p:sp>
      <p:pic>
        <p:nvPicPr>
          <p:cNvPr id="6" name="Picture 5" descr="A circuit board&#10;&#10;Description automatically generated">
            <a:extLst>
              <a:ext uri="{FF2B5EF4-FFF2-40B4-BE49-F238E27FC236}">
                <a16:creationId xmlns:a16="http://schemas.microsoft.com/office/drawing/2014/main" id="{BF6C7015-9ADB-42BC-9410-4763B573213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63478" y="1886484"/>
            <a:ext cx="5489228" cy="3085031"/>
          </a:xfrm>
          <a:prstGeom prst="rect">
            <a:avLst/>
          </a:prstGeom>
        </p:spPr>
      </p:pic>
    </p:spTree>
    <p:extLst>
      <p:ext uri="{BB962C8B-B14F-4D97-AF65-F5344CB8AC3E}">
        <p14:creationId xmlns:p14="http://schemas.microsoft.com/office/powerpoint/2010/main" val="2235299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9781130" cy="835985"/>
          </a:xfrm>
          <a:prstGeom prst="rect">
            <a:avLst/>
          </a:prstGeom>
        </p:spPr>
        <p:txBody>
          <a:bodyPr anchor="t">
            <a:normAutofit/>
          </a:bodyPr>
          <a:lstStyle/>
          <a:p>
            <a:pPr algn="l"/>
            <a:r>
              <a:rPr lang="en-US" sz="4800" i="0" dirty="0"/>
              <a:t>McDonald’s &amp; Big Data</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5449763" cy="4440626"/>
          </a:xfrm>
          <a:prstGeom prst="rect">
            <a:avLst/>
          </a:prstGeom>
        </p:spPr>
        <p:txBody>
          <a:bodyPr>
            <a:normAutofit/>
          </a:bodyPr>
          <a:lstStyle/>
          <a:p>
            <a:pPr marL="0" indent="0">
              <a:buNone/>
            </a:pPr>
            <a:r>
              <a:rPr lang="en-US" sz="2400" b="1" dirty="0"/>
              <a:t>300 Million Acquisition</a:t>
            </a:r>
          </a:p>
          <a:p>
            <a:r>
              <a:rPr lang="en-US" dirty="0"/>
              <a:t>Customer experience</a:t>
            </a:r>
          </a:p>
          <a:p>
            <a:pPr lvl="1"/>
            <a:r>
              <a:rPr lang="en-US" dirty="0"/>
              <a:t>Mass personalization</a:t>
            </a:r>
          </a:p>
          <a:p>
            <a:r>
              <a:rPr lang="en-US" dirty="0"/>
              <a:t>Infrastructure</a:t>
            </a:r>
          </a:p>
          <a:p>
            <a:r>
              <a:rPr lang="en-US" dirty="0"/>
              <a:t>Technology Transformation</a:t>
            </a:r>
          </a:p>
          <a:p>
            <a:pPr lvl="1"/>
            <a:r>
              <a:rPr lang="en-US" dirty="0"/>
              <a:t>Algorithms crunch data</a:t>
            </a:r>
          </a:p>
          <a:p>
            <a:pPr lvl="1"/>
            <a:r>
              <a:rPr lang="en-US" dirty="0"/>
              <a:t>Machine Learning</a:t>
            </a:r>
          </a:p>
          <a:p>
            <a:r>
              <a:rPr lang="en-US" dirty="0"/>
              <a:t>Replacing stagnant signs</a:t>
            </a:r>
          </a:p>
          <a:p>
            <a:pPr lvl="1"/>
            <a:r>
              <a:rPr lang="en-US" b="1" dirty="0">
                <a:solidFill>
                  <a:srgbClr val="A41E35"/>
                </a:solidFill>
              </a:rPr>
              <a:t>Digital displays</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15</a:t>
            </a:fld>
            <a:endParaRPr lang="en-US" noProof="0"/>
          </a:p>
        </p:txBody>
      </p:sp>
      <p:pic>
        <p:nvPicPr>
          <p:cNvPr id="6" name="Picture 5" descr="A picture containing food, pizza, box, sitting&#10;&#10;Description automatically generated">
            <a:extLst>
              <a:ext uri="{FF2B5EF4-FFF2-40B4-BE49-F238E27FC236}">
                <a16:creationId xmlns:a16="http://schemas.microsoft.com/office/drawing/2014/main" id="{D22525F8-B879-4653-A4CE-554E01E1743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92222" y="1636763"/>
            <a:ext cx="4491789" cy="2949375"/>
          </a:xfrm>
          <a:prstGeom prst="rect">
            <a:avLst/>
          </a:prstGeom>
        </p:spPr>
      </p:pic>
      <p:pic>
        <p:nvPicPr>
          <p:cNvPr id="8" name="Picture 7" descr="A picture containing plant, drawing&#10;&#10;Description automatically generated">
            <a:extLst>
              <a:ext uri="{FF2B5EF4-FFF2-40B4-BE49-F238E27FC236}">
                <a16:creationId xmlns:a16="http://schemas.microsoft.com/office/drawing/2014/main" id="{4C5A0E2B-0A64-4FFE-B0FB-EA61657A6A7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990641" y="3281546"/>
            <a:ext cx="2978818" cy="2609184"/>
          </a:xfrm>
          <a:prstGeom prst="rect">
            <a:avLst/>
          </a:prstGeom>
        </p:spPr>
      </p:pic>
    </p:spTree>
    <p:extLst>
      <p:ext uri="{BB962C8B-B14F-4D97-AF65-F5344CB8AC3E}">
        <p14:creationId xmlns:p14="http://schemas.microsoft.com/office/powerpoint/2010/main" val="2541474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10374688" cy="1052623"/>
          </a:xfrm>
          <a:prstGeom prst="rect">
            <a:avLst/>
          </a:prstGeom>
        </p:spPr>
        <p:txBody>
          <a:bodyPr anchor="t">
            <a:normAutofit/>
          </a:bodyPr>
          <a:lstStyle/>
          <a:p>
            <a:pPr algn="l"/>
            <a:r>
              <a:rPr lang="en-US" sz="5400" i="0" dirty="0"/>
              <a:t>Supply Chain Management</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10182184" cy="4440626"/>
          </a:xfrm>
          <a:prstGeom prst="rect">
            <a:avLst/>
          </a:prstGeom>
        </p:spPr>
        <p:txBody>
          <a:bodyPr>
            <a:normAutofit fontScale="92500" lnSpcReduction="10000"/>
          </a:bodyPr>
          <a:lstStyle/>
          <a:p>
            <a:pPr marL="0" indent="0">
              <a:buNone/>
            </a:pPr>
            <a:r>
              <a:rPr lang="en-US" sz="2400" dirty="0"/>
              <a:t>“Supply Chain includes many components…from Procurement to Manufacturing to Distribution. It’s about getting the right product on the right shelf at the right time!”	– Professor Doyle</a:t>
            </a:r>
          </a:p>
          <a:p>
            <a:pPr marL="0" indent="0">
              <a:buNone/>
            </a:pPr>
            <a:r>
              <a:rPr lang="en-US" sz="2400" dirty="0"/>
              <a:t>Two critical functions: </a:t>
            </a:r>
            <a:r>
              <a:rPr lang="en-US" sz="2400" b="1" dirty="0">
                <a:solidFill>
                  <a:srgbClr val="A41E35"/>
                </a:solidFill>
              </a:rPr>
              <a:t>Planning backwards and project execution</a:t>
            </a:r>
          </a:p>
          <a:p>
            <a:pPr marL="0" indent="0">
              <a:buNone/>
            </a:pPr>
            <a:endParaRPr lang="en-US" b="1" dirty="0"/>
          </a:p>
          <a:p>
            <a:pPr marL="0" indent="0">
              <a:buNone/>
            </a:pPr>
            <a:endParaRPr lang="en-US" b="1" dirty="0"/>
          </a:p>
          <a:p>
            <a:pPr marL="0" indent="0">
              <a:buNone/>
            </a:pPr>
            <a:r>
              <a:rPr lang="en-US" sz="2800" b="1" dirty="0"/>
              <a:t>Cross Functional Approach:</a:t>
            </a:r>
          </a:p>
          <a:p>
            <a:r>
              <a:rPr lang="en-US" sz="2400" dirty="0"/>
              <a:t>Improves trust &amp; collaboration</a:t>
            </a:r>
          </a:p>
          <a:p>
            <a:r>
              <a:rPr lang="en-US" sz="2400" dirty="0"/>
              <a:t>Improves inventory visibility &amp; velocity</a:t>
            </a:r>
          </a:p>
          <a:p>
            <a:r>
              <a:rPr lang="en-US" sz="2400" dirty="0"/>
              <a:t>Improves company long-term performance</a:t>
            </a:r>
          </a:p>
          <a:p>
            <a:pPr marL="0" indent="0">
              <a:buNone/>
            </a:pPr>
            <a:endParaRPr lang="en-US" b="1"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16</a:t>
            </a:fld>
            <a:endParaRPr lang="en-US" noProof="0"/>
          </a:p>
        </p:txBody>
      </p:sp>
      <p:pic>
        <p:nvPicPr>
          <p:cNvPr id="6" name="Picture 5" descr="A picture containing screenshot, drawing&#10;&#10;Description automatically generated">
            <a:extLst>
              <a:ext uri="{FF2B5EF4-FFF2-40B4-BE49-F238E27FC236}">
                <a16:creationId xmlns:a16="http://schemas.microsoft.com/office/drawing/2014/main" id="{4159BA51-1863-4BE6-9288-6AB064AC84C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58085" y="3645709"/>
            <a:ext cx="5087678" cy="1052623"/>
          </a:xfrm>
          <a:prstGeom prst="rect">
            <a:avLst/>
          </a:prstGeom>
        </p:spPr>
      </p:pic>
    </p:spTree>
    <p:extLst>
      <p:ext uri="{BB962C8B-B14F-4D97-AF65-F5344CB8AC3E}">
        <p14:creationId xmlns:p14="http://schemas.microsoft.com/office/powerpoint/2010/main" val="908774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10374688" cy="1052623"/>
          </a:xfrm>
          <a:prstGeom prst="rect">
            <a:avLst/>
          </a:prstGeom>
        </p:spPr>
        <p:txBody>
          <a:bodyPr anchor="t">
            <a:normAutofit/>
          </a:bodyPr>
          <a:lstStyle/>
          <a:p>
            <a:pPr algn="l"/>
            <a:r>
              <a:rPr lang="en-US" sz="5400" i="0" dirty="0"/>
              <a:t>RFID</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7535237" cy="4440626"/>
          </a:xfrm>
          <a:prstGeom prst="rect">
            <a:avLst/>
          </a:prstGeom>
        </p:spPr>
        <p:txBody>
          <a:bodyPr>
            <a:normAutofit lnSpcReduction="10000"/>
          </a:bodyPr>
          <a:lstStyle/>
          <a:p>
            <a:pPr marL="0" indent="0">
              <a:buNone/>
            </a:pPr>
            <a:r>
              <a:rPr lang="en-US" sz="2400" b="1" dirty="0"/>
              <a:t>What is RFID?</a:t>
            </a:r>
          </a:p>
          <a:p>
            <a:r>
              <a:rPr lang="en-US" sz="2400" dirty="0"/>
              <a:t>Radio Frequency Identification</a:t>
            </a:r>
          </a:p>
          <a:p>
            <a:r>
              <a:rPr lang="en-US" sz="2400" dirty="0"/>
              <a:t>Wireless technology that lets you identify objects that have been fitted with special RF identification tags</a:t>
            </a:r>
          </a:p>
          <a:p>
            <a:pPr marL="0" indent="0">
              <a:buNone/>
            </a:pPr>
            <a:r>
              <a:rPr lang="en-US" sz="2400" b="1" dirty="0"/>
              <a:t>What is RFID good for?</a:t>
            </a:r>
          </a:p>
          <a:p>
            <a:r>
              <a:rPr lang="en-US" sz="2400" dirty="0"/>
              <a:t>Inventory control, access control…</a:t>
            </a:r>
          </a:p>
          <a:p>
            <a:pPr marL="0" indent="0">
              <a:buNone/>
            </a:pPr>
            <a:r>
              <a:rPr lang="en-US" sz="2400" b="1" dirty="0"/>
              <a:t>How it works</a:t>
            </a:r>
          </a:p>
          <a:p>
            <a:r>
              <a:rPr lang="en-US" sz="2400" dirty="0"/>
              <a:t>Antenna reads electromagnetic energy</a:t>
            </a:r>
          </a:p>
          <a:p>
            <a:r>
              <a:rPr lang="en-US" sz="2400" dirty="0"/>
              <a:t>Can penetrate non-metallic solid objects</a:t>
            </a:r>
          </a:p>
          <a:p>
            <a:pPr marL="0" indent="0">
              <a:buNone/>
            </a:pPr>
            <a:endParaRPr lang="en-US" b="1"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17</a:t>
            </a:fld>
            <a:endParaRPr lang="en-US" noProof="0"/>
          </a:p>
        </p:txBody>
      </p:sp>
      <p:pic>
        <p:nvPicPr>
          <p:cNvPr id="6" name="Picture 5" descr="A picture containing plate&#10;&#10;Description automatically generated">
            <a:extLst>
              <a:ext uri="{FF2B5EF4-FFF2-40B4-BE49-F238E27FC236}">
                <a16:creationId xmlns:a16="http://schemas.microsoft.com/office/drawing/2014/main" id="{1821BA01-ADD3-4BA4-8631-DCE4B93FDF3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331755" y="976745"/>
            <a:ext cx="2452255" cy="2452255"/>
          </a:xfrm>
          <a:prstGeom prst="rect">
            <a:avLst/>
          </a:prstGeom>
        </p:spPr>
      </p:pic>
    </p:spTree>
    <p:extLst>
      <p:ext uri="{BB962C8B-B14F-4D97-AF65-F5344CB8AC3E}">
        <p14:creationId xmlns:p14="http://schemas.microsoft.com/office/powerpoint/2010/main" val="1385106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10374688" cy="1052623"/>
          </a:xfrm>
          <a:prstGeom prst="rect">
            <a:avLst/>
          </a:prstGeom>
        </p:spPr>
        <p:txBody>
          <a:bodyPr anchor="t">
            <a:normAutofit fontScale="90000"/>
          </a:bodyPr>
          <a:lstStyle/>
          <a:p>
            <a:pPr algn="l"/>
            <a:r>
              <a:rPr lang="en-US" sz="5400" i="0" dirty="0"/>
              <a:t>RFID example: </a:t>
            </a:r>
            <a:r>
              <a:rPr lang="en-US" sz="5400" i="0" dirty="0">
                <a:solidFill>
                  <a:srgbClr val="A41E35"/>
                </a:solidFill>
              </a:rPr>
              <a:t>Disney Magic Band</a:t>
            </a:r>
            <a:r>
              <a:rPr lang="en-US" sz="5400" i="0" dirty="0"/>
              <a:t>	</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10182184" cy="4440626"/>
          </a:xfrm>
          <a:prstGeom prst="rect">
            <a:avLst/>
          </a:prstGeom>
        </p:spPr>
        <p:txBody>
          <a:bodyPr>
            <a:normAutofit/>
          </a:bodyPr>
          <a:lstStyle/>
          <a:p>
            <a:pPr marL="0" indent="0">
              <a:buNone/>
            </a:pPr>
            <a:r>
              <a:rPr lang="en-US" sz="2400" b="1" dirty="0"/>
              <a:t>$1 Billion Investment</a:t>
            </a:r>
          </a:p>
          <a:p>
            <a:r>
              <a:rPr lang="en-US" b="1" dirty="0"/>
              <a:t>Design the Customer’s experience </a:t>
            </a:r>
          </a:p>
          <a:p>
            <a:r>
              <a:rPr lang="en-US" b="1" dirty="0"/>
              <a:t>Customer Tracking</a:t>
            </a:r>
          </a:p>
          <a:p>
            <a:pPr lvl="1"/>
            <a:r>
              <a:rPr lang="en-US" b="1" dirty="0"/>
              <a:t>Parks &amp; Hotels</a:t>
            </a:r>
          </a:p>
          <a:p>
            <a:r>
              <a:rPr lang="en-US" b="1" dirty="0"/>
              <a:t>Everything is linked together</a:t>
            </a:r>
          </a:p>
          <a:p>
            <a:pPr lvl="1"/>
            <a:r>
              <a:rPr lang="en-US" b="1" dirty="0"/>
              <a:t>Removes the customer’s need for:</a:t>
            </a:r>
          </a:p>
          <a:p>
            <a:pPr lvl="2"/>
            <a:r>
              <a:rPr lang="en-US" b="1" dirty="0"/>
              <a:t>Credit Cards</a:t>
            </a:r>
          </a:p>
          <a:p>
            <a:pPr lvl="2"/>
            <a:r>
              <a:rPr lang="en-US" b="1" dirty="0"/>
              <a:t>Tickets</a:t>
            </a:r>
          </a:p>
          <a:p>
            <a:pPr lvl="2"/>
            <a:r>
              <a:rPr lang="en-US" b="1" dirty="0"/>
              <a:t>Trip Itinerary</a:t>
            </a:r>
          </a:p>
          <a:p>
            <a:pPr lvl="1"/>
            <a:endParaRPr lang="en-US" b="1"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18</a:t>
            </a:fld>
            <a:endParaRPr lang="en-US" noProof="0"/>
          </a:p>
        </p:txBody>
      </p:sp>
      <p:pic>
        <p:nvPicPr>
          <p:cNvPr id="5" name="Picture 4">
            <a:extLst>
              <a:ext uri="{FF2B5EF4-FFF2-40B4-BE49-F238E27FC236}">
                <a16:creationId xmlns:a16="http://schemas.microsoft.com/office/drawing/2014/main" id="{BDEC02F8-07CF-4FB4-974E-5FB25E5B2A71}"/>
              </a:ext>
            </a:extLst>
          </p:cNvPr>
          <p:cNvPicPr>
            <a:picLocks noChangeAspect="1"/>
          </p:cNvPicPr>
          <p:nvPr/>
        </p:nvPicPr>
        <p:blipFill rotWithShape="1">
          <a:blip r:embed="rId3"/>
          <a:srcRect l="18363" r="16909"/>
          <a:stretch/>
        </p:blipFill>
        <p:spPr>
          <a:xfrm>
            <a:off x="6567053" y="1607092"/>
            <a:ext cx="3879273" cy="4000500"/>
          </a:xfrm>
          <a:prstGeom prst="rect">
            <a:avLst/>
          </a:prstGeom>
        </p:spPr>
      </p:pic>
    </p:spTree>
    <p:extLst>
      <p:ext uri="{BB962C8B-B14F-4D97-AF65-F5344CB8AC3E}">
        <p14:creationId xmlns:p14="http://schemas.microsoft.com/office/powerpoint/2010/main" val="3798240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4713-6D2F-49BF-B05E-5BD7A0BECEBB}"/>
              </a:ext>
            </a:extLst>
          </p:cNvPr>
          <p:cNvSpPr>
            <a:spLocks noGrp="1"/>
          </p:cNvSpPr>
          <p:nvPr>
            <p:ph type="title"/>
          </p:nvPr>
        </p:nvSpPr>
        <p:spPr>
          <a:xfrm>
            <a:off x="357809" y="559677"/>
            <a:ext cx="4238097" cy="5274923"/>
          </a:xfrm>
        </p:spPr>
        <p:txBody>
          <a:bodyPr/>
          <a:lstStyle/>
          <a:p>
            <a:r>
              <a:rPr lang="en-US" dirty="0"/>
              <a:t>Platforms &amp; Digital Business Models</a:t>
            </a:r>
          </a:p>
        </p:txBody>
      </p:sp>
      <p:sp>
        <p:nvSpPr>
          <p:cNvPr id="3" name="Slide Number Placeholder 2">
            <a:extLst>
              <a:ext uri="{FF2B5EF4-FFF2-40B4-BE49-F238E27FC236}">
                <a16:creationId xmlns:a16="http://schemas.microsoft.com/office/drawing/2014/main" id="{0752ED2B-376A-425A-9799-1183AEED4AE6}"/>
              </a:ext>
            </a:extLst>
          </p:cNvPr>
          <p:cNvSpPr>
            <a:spLocks noGrp="1"/>
          </p:cNvSpPr>
          <p:nvPr>
            <p:ph type="sldNum" sz="quarter" idx="12"/>
          </p:nvPr>
        </p:nvSpPr>
        <p:spPr/>
        <p:txBody>
          <a:bodyPr/>
          <a:lstStyle/>
          <a:p>
            <a:fld id="{13D2E340-0663-474B-992C-9192B5C45E57}" type="slidenum">
              <a:rPr lang="en-US" noProof="0" smtClean="0"/>
              <a:t>19</a:t>
            </a:fld>
            <a:endParaRPr lang="en-US" noProof="0"/>
          </a:p>
        </p:txBody>
      </p:sp>
      <p:sp>
        <p:nvSpPr>
          <p:cNvPr id="4" name="Content Placeholder 3">
            <a:extLst>
              <a:ext uri="{FF2B5EF4-FFF2-40B4-BE49-F238E27FC236}">
                <a16:creationId xmlns:a16="http://schemas.microsoft.com/office/drawing/2014/main" id="{5DDD3ADF-852C-414C-B603-4B67FB4C9822}"/>
              </a:ext>
            </a:extLst>
          </p:cNvPr>
          <p:cNvSpPr>
            <a:spLocks noGrp="1"/>
          </p:cNvSpPr>
          <p:nvPr>
            <p:ph idx="1"/>
          </p:nvPr>
        </p:nvSpPr>
        <p:spPr>
          <a:xfrm>
            <a:off x="5229726" y="2245894"/>
            <a:ext cx="6172200" cy="4291263"/>
          </a:xfrm>
        </p:spPr>
        <p:txBody>
          <a:bodyPr>
            <a:normAutofit/>
          </a:bodyPr>
          <a:lstStyle/>
          <a:p>
            <a:r>
              <a:rPr lang="en-US" b="1" dirty="0"/>
              <a:t>Topics and Required Reading</a:t>
            </a:r>
            <a:br>
              <a:rPr lang="en-US" b="1" dirty="0"/>
            </a:br>
            <a:r>
              <a:rPr lang="en-US" b="0" i="0" u="none" strike="noStrike" dirty="0">
                <a:solidFill>
                  <a:srgbClr val="9E1B34"/>
                </a:solidFill>
                <a:effectLst/>
                <a:hlinkClick r:id="rId3"/>
              </a:rPr>
              <a:t>What is the API Economy?</a:t>
            </a:r>
            <a:br>
              <a:rPr lang="en-US" dirty="0"/>
            </a:br>
            <a:r>
              <a:rPr lang="en-US" dirty="0">
                <a:hlinkClick r:id="rId4"/>
              </a:rPr>
              <a:t>What’s the difference between IaaS, </a:t>
            </a:r>
            <a:r>
              <a:rPr lang="en-US" dirty="0" err="1">
                <a:hlinkClick r:id="rId4"/>
              </a:rPr>
              <a:t>Saas</a:t>
            </a:r>
            <a:r>
              <a:rPr lang="en-US" dirty="0">
                <a:hlinkClick r:id="rId4"/>
              </a:rPr>
              <a:t> &amp; PaaS?</a:t>
            </a:r>
            <a:br>
              <a:rPr lang="en-US" dirty="0"/>
            </a:br>
            <a:r>
              <a:rPr lang="en-US" b="0" i="0" u="none" strike="noStrike" dirty="0">
                <a:solidFill>
                  <a:srgbClr val="000000"/>
                </a:solidFill>
                <a:effectLst/>
                <a:hlinkClick r:id="rId5"/>
              </a:rPr>
              <a:t>Network Effect: What It Is, How It Works, Pros and Cons</a:t>
            </a:r>
            <a:br>
              <a:rPr lang="en-US" dirty="0"/>
            </a:br>
            <a:br>
              <a:rPr lang="en-US" b="1" dirty="0"/>
            </a:br>
            <a:endParaRPr lang="en-US" dirty="0"/>
          </a:p>
          <a:p>
            <a:pPr marL="0" indent="0">
              <a:buNone/>
            </a:pPr>
            <a:endParaRPr lang="en-US" dirty="0"/>
          </a:p>
        </p:txBody>
      </p:sp>
    </p:spTree>
    <p:extLst>
      <p:ext uri="{BB962C8B-B14F-4D97-AF65-F5344CB8AC3E}">
        <p14:creationId xmlns:p14="http://schemas.microsoft.com/office/powerpoint/2010/main" val="3016729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1" y="1039306"/>
            <a:ext cx="7932286" cy="4690351"/>
          </a:xfrm>
        </p:spPr>
        <p:txBody>
          <a:bodyPr>
            <a:normAutofit fontScale="92500"/>
          </a:bodyPr>
          <a:lstStyle/>
          <a:p>
            <a:r>
              <a:rPr lang="en-US" sz="2400" dirty="0"/>
              <a:t>Readings, Videos and Lectures (60% - 15 questions)</a:t>
            </a:r>
          </a:p>
          <a:p>
            <a:pPr lvl="1"/>
            <a:r>
              <a:rPr lang="en-US" sz="1800" dirty="0"/>
              <a:t>ERP &amp; CRM</a:t>
            </a:r>
          </a:p>
          <a:p>
            <a:pPr lvl="1"/>
            <a:r>
              <a:rPr lang="en-US" sz="1800" dirty="0"/>
              <a:t>Data Analytics</a:t>
            </a:r>
          </a:p>
          <a:p>
            <a:pPr lvl="1"/>
            <a:r>
              <a:rPr lang="en-US" sz="1800" dirty="0"/>
              <a:t>Supply Chain/RFID</a:t>
            </a:r>
          </a:p>
          <a:p>
            <a:pPr lvl="1"/>
            <a:r>
              <a:rPr lang="en-US" sz="1800" dirty="0"/>
              <a:t>API/Digital Platform &amp; Cloud</a:t>
            </a:r>
          </a:p>
          <a:p>
            <a:pPr lvl="1"/>
            <a:r>
              <a:rPr lang="en-US" sz="1800" dirty="0"/>
              <a:t>Cyber Security &amp; AI</a:t>
            </a:r>
          </a:p>
          <a:p>
            <a:r>
              <a:rPr lang="en-US" sz="2400" dirty="0"/>
              <a:t>Mini-Case – Demonstrate your ability to apply (40% - 10 questions)</a:t>
            </a:r>
            <a:endParaRPr lang="en-US" sz="1800" dirty="0"/>
          </a:p>
          <a:p>
            <a:pPr lvl="1"/>
            <a:r>
              <a:rPr lang="en-US" sz="1800" dirty="0"/>
              <a:t> Swim Lane Diagram</a:t>
            </a:r>
          </a:p>
          <a:p>
            <a:pPr lvl="1"/>
            <a:r>
              <a:rPr lang="en-US" sz="1800" dirty="0"/>
              <a:t>ERD</a:t>
            </a:r>
          </a:p>
          <a:p>
            <a:pPr marL="533400" lvl="1" indent="0">
              <a:buNone/>
            </a:pPr>
            <a:r>
              <a:rPr lang="en-US" sz="1800" dirty="0"/>
              <a:t>Note: The same narrative/Swim Lane and ERD is used for </a:t>
            </a:r>
            <a:r>
              <a:rPr lang="en-US" sz="1800" dirty="0">
                <a:solidFill>
                  <a:srgbClr val="C00000"/>
                </a:solidFill>
              </a:rPr>
              <a:t>ALL questions from 16-25</a:t>
            </a:r>
          </a:p>
          <a:p>
            <a:pPr marL="533400" lvl="1" indent="0">
              <a:buNone/>
            </a:pPr>
            <a:endParaRPr lang="en-US" sz="1800" dirty="0"/>
          </a:p>
        </p:txBody>
      </p:sp>
      <p:sp>
        <p:nvSpPr>
          <p:cNvPr id="3" name="Title 2"/>
          <p:cNvSpPr>
            <a:spLocks noGrp="1"/>
          </p:cNvSpPr>
          <p:nvPr>
            <p:ph type="title"/>
          </p:nvPr>
        </p:nvSpPr>
        <p:spPr>
          <a:xfrm>
            <a:off x="329971" y="238839"/>
            <a:ext cx="11862028" cy="1145222"/>
          </a:xfrm>
        </p:spPr>
        <p:txBody>
          <a:bodyPr>
            <a:normAutofit fontScale="90000"/>
          </a:bodyPr>
          <a:lstStyle/>
          <a:p>
            <a:r>
              <a:rPr lang="en-US" dirty="0"/>
              <a:t>Exam Will Cover Discussions: </a:t>
            </a:r>
            <a:r>
              <a:rPr lang="en-US" sz="3600" dirty="0"/>
              <a:t>week 5 through 8</a:t>
            </a:r>
            <a:br>
              <a:rPr lang="en-US" sz="3600" dirty="0"/>
            </a:br>
            <a:endParaRPr lang="en-US" sz="3600" dirty="0"/>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F</a:t>
            </a:r>
            <a:r>
              <a:rPr kumimoji="0" lang="en-US" sz="1200" b="1" i="0" u="none" strike="noStrike" kern="0" cap="none" spc="0" normalizeH="0" baseline="0" noProof="0" dirty="0">
                <a:ln>
                  <a:noFill/>
                </a:ln>
                <a:solidFill>
                  <a:srgbClr val="C00000"/>
                </a:solidFill>
                <a:effectLst/>
                <a:uLnTx/>
                <a:uFillTx/>
                <a:latin typeface="Arial Black" panose="020B0A04020102020204" pitchFamily="34" charset="0"/>
                <a:ea typeface="+mn-ea"/>
                <a:cs typeface="+mn-cs"/>
                <a:sym typeface="Arial"/>
              </a:rPr>
              <a:t>O</a:t>
            </a: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X</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MIS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5621" y="989045"/>
            <a:ext cx="3649237" cy="2424715"/>
          </a:xfrm>
          <a:prstGeom prst="rect">
            <a:avLst/>
          </a:prstGeom>
        </p:spPr>
      </p:pic>
      <p:sp>
        <p:nvSpPr>
          <p:cNvPr id="7" name="Rectangle 6"/>
          <p:cNvSpPr/>
          <p:nvPr/>
        </p:nvSpPr>
        <p:spPr>
          <a:xfrm>
            <a:off x="7995621" y="3464021"/>
            <a:ext cx="4022663" cy="338554"/>
          </a:xfrm>
          <a:prstGeom prst="rect">
            <a:avLst/>
          </a:prstGeom>
        </p:spPr>
        <p:txBody>
          <a:bodyPr wrap="square">
            <a:spAutoFit/>
          </a:bodyPr>
          <a:lstStyle/>
          <a:p>
            <a:r>
              <a:rPr lang="en-US" sz="800" dirty="0"/>
              <a:t>Source: https://ccesnews.org/opinion/2018/04/23/10-tips-for-exam-preparation/#photo</a:t>
            </a:r>
          </a:p>
          <a:p>
            <a:endParaRPr lang="en-US" sz="800" dirty="0"/>
          </a:p>
        </p:txBody>
      </p:sp>
    </p:spTree>
    <p:extLst>
      <p:ext uri="{BB962C8B-B14F-4D97-AF65-F5344CB8AC3E}">
        <p14:creationId xmlns:p14="http://schemas.microsoft.com/office/powerpoint/2010/main" val="4145318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6420768" cy="835985"/>
          </a:xfrm>
          <a:prstGeom prst="rect">
            <a:avLst/>
          </a:prstGeom>
        </p:spPr>
        <p:txBody>
          <a:bodyPr anchor="t">
            <a:normAutofit/>
          </a:bodyPr>
          <a:lstStyle/>
          <a:p>
            <a:pPr algn="l"/>
            <a:r>
              <a:rPr lang="en-US" sz="4800" i="0" dirty="0"/>
              <a:t>Digital Platforms?</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9139447" cy="3617425"/>
          </a:xfrm>
          <a:prstGeom prst="rect">
            <a:avLst/>
          </a:prstGeom>
        </p:spPr>
        <p:txBody>
          <a:bodyPr>
            <a:normAutofit/>
          </a:bodyPr>
          <a:lstStyle/>
          <a:p>
            <a:pPr marL="0" indent="0">
              <a:buNone/>
            </a:pPr>
            <a:r>
              <a:rPr lang="en-US" b="1" dirty="0"/>
              <a:t>“…facilitates commercial interactions between at least two different groups…”</a:t>
            </a:r>
          </a:p>
          <a:p>
            <a:pPr marL="0" indent="0">
              <a:buNone/>
            </a:pPr>
            <a:r>
              <a:rPr lang="en-US" dirty="0"/>
              <a:t>What are some core functions of a platform?</a:t>
            </a:r>
          </a:p>
          <a:p>
            <a:r>
              <a:rPr lang="en-US" dirty="0"/>
              <a:t>Audience Building</a:t>
            </a:r>
          </a:p>
          <a:p>
            <a:r>
              <a:rPr lang="en-US" dirty="0"/>
              <a:t>Matchmaking</a:t>
            </a:r>
          </a:p>
          <a:p>
            <a:r>
              <a:rPr lang="en-US" dirty="0"/>
              <a:t>Providing Core Tools &amp; Services</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20</a:t>
            </a:fld>
            <a:endParaRPr lang="en-US" noProof="0"/>
          </a:p>
        </p:txBody>
      </p:sp>
      <p:pic>
        <p:nvPicPr>
          <p:cNvPr id="11" name="Picture 10" descr="A close up of a logo&#10;&#10;Description automatically generated">
            <a:extLst>
              <a:ext uri="{FF2B5EF4-FFF2-40B4-BE49-F238E27FC236}">
                <a16:creationId xmlns:a16="http://schemas.microsoft.com/office/drawing/2014/main" id="{FB87255A-B61D-40A8-94F2-75CCC3FC72D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539344" y="2804499"/>
            <a:ext cx="2985655" cy="2985655"/>
          </a:xfrm>
          <a:prstGeom prst="rect">
            <a:avLst/>
          </a:prstGeom>
        </p:spPr>
      </p:pic>
    </p:spTree>
    <p:extLst>
      <p:ext uri="{BB962C8B-B14F-4D97-AF65-F5344CB8AC3E}">
        <p14:creationId xmlns:p14="http://schemas.microsoft.com/office/powerpoint/2010/main" val="2895643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584452" y="2184526"/>
            <a:ext cx="4243137" cy="2488947"/>
          </a:xfrm>
          <a:prstGeom prst="rect">
            <a:avLst/>
          </a:prstGeom>
        </p:spPr>
        <p:txBody>
          <a:bodyPr anchor="t">
            <a:normAutofit/>
          </a:bodyPr>
          <a:lstStyle/>
          <a:p>
            <a:pPr algn="l"/>
            <a:r>
              <a:rPr lang="en-US" sz="5000" i="0" dirty="0">
                <a:solidFill>
                  <a:schemeClr val="tx1">
                    <a:lumMod val="85000"/>
                    <a:lumOff val="15000"/>
                  </a:schemeClr>
                </a:solidFill>
              </a:rPr>
              <a:t>Digital Platform </a:t>
            </a:r>
            <a:r>
              <a:rPr lang="en-US" sz="5000" i="0" dirty="0">
                <a:solidFill>
                  <a:srgbClr val="A41E35"/>
                </a:solidFill>
              </a:rPr>
              <a:t>Benefits</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5181600" y="3429000"/>
            <a:ext cx="6248400" cy="2765695"/>
          </a:xfrm>
          <a:prstGeom prst="rect">
            <a:avLst/>
          </a:prstGeom>
        </p:spPr>
        <p:txBody>
          <a:bodyPr>
            <a:normAutofit/>
          </a:bodyPr>
          <a:lstStyle/>
          <a:p>
            <a:r>
              <a:rPr lang="en-US" sz="2400" dirty="0">
                <a:solidFill>
                  <a:schemeClr val="tx1">
                    <a:lumMod val="85000"/>
                    <a:lumOff val="15000"/>
                  </a:schemeClr>
                </a:solidFill>
              </a:rPr>
              <a:t>Easier to find customers</a:t>
            </a:r>
          </a:p>
          <a:p>
            <a:r>
              <a:rPr lang="en-US" sz="2400" dirty="0">
                <a:solidFill>
                  <a:schemeClr val="tx1">
                    <a:lumMod val="85000"/>
                    <a:lumOff val="15000"/>
                  </a:schemeClr>
                </a:solidFill>
              </a:rPr>
              <a:t>Monetize underutilized assets</a:t>
            </a:r>
          </a:p>
          <a:p>
            <a:r>
              <a:rPr lang="en-US" sz="2400" dirty="0">
                <a:solidFill>
                  <a:schemeClr val="tx1">
                    <a:lumMod val="85000"/>
                    <a:lumOff val="15000"/>
                  </a:schemeClr>
                </a:solidFill>
              </a:rPr>
              <a:t>Reduce transaction costs</a:t>
            </a:r>
          </a:p>
          <a:p>
            <a:r>
              <a:rPr lang="en-US" sz="2400" dirty="0">
                <a:solidFill>
                  <a:schemeClr val="tx1">
                    <a:lumMod val="85000"/>
                    <a:lumOff val="15000"/>
                  </a:schemeClr>
                </a:solidFill>
              </a:rPr>
              <a:t>Reduce barriers to entry </a:t>
            </a:r>
          </a:p>
          <a:p>
            <a:r>
              <a:rPr lang="en-US" sz="2400" dirty="0">
                <a:solidFill>
                  <a:schemeClr val="tx1">
                    <a:lumMod val="85000"/>
                    <a:lumOff val="15000"/>
                  </a:schemeClr>
                </a:solidFill>
              </a:rPr>
              <a:t>Reduce Search costs</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sz="1200" noProof="0" smtClean="0">
                <a:solidFill>
                  <a:schemeClr val="bg2"/>
                </a:solidFill>
              </a:rPr>
              <a:pPr>
                <a:spcAft>
                  <a:spcPts val="600"/>
                </a:spcAft>
              </a:pPr>
              <a:t>21</a:t>
            </a:fld>
            <a:endParaRPr lang="en-US" sz="1200" noProof="0">
              <a:solidFill>
                <a:schemeClr val="bg2"/>
              </a:solidFill>
            </a:endParaRPr>
          </a:p>
        </p:txBody>
      </p:sp>
      <p:pic>
        <p:nvPicPr>
          <p:cNvPr id="5" name="Picture 4" descr="A picture containing electronics, device&#10;&#10;Description automatically generated">
            <a:extLst>
              <a:ext uri="{FF2B5EF4-FFF2-40B4-BE49-F238E27FC236}">
                <a16:creationId xmlns:a16="http://schemas.microsoft.com/office/drawing/2014/main" id="{A95BA174-9A89-4724-A274-E632578E0C3F}"/>
              </a:ext>
            </a:extLst>
          </p:cNvPr>
          <p:cNvPicPr>
            <a:picLocks noChangeAspect="1"/>
          </p:cNvPicPr>
          <p:nvPr/>
        </p:nvPicPr>
        <p:blipFill rotWithShape="1">
          <a:blip r:embed="rId3">
            <a:extLst>
              <a:ext uri="{28A0092B-C50C-407E-A947-70E740481C1C}">
                <a14:useLocalDpi xmlns:a14="http://schemas.microsoft.com/office/drawing/2010/main" val="0"/>
              </a:ext>
            </a:extLst>
          </a:blip>
          <a:srcRect t="4016"/>
          <a:stretch/>
        </p:blipFill>
        <p:spPr>
          <a:xfrm>
            <a:off x="5181600" y="540628"/>
            <a:ext cx="6248400" cy="2488946"/>
          </a:xfrm>
          <a:prstGeom prst="rect">
            <a:avLst/>
          </a:prstGeom>
          <a:noFill/>
        </p:spPr>
      </p:pic>
    </p:spTree>
    <p:extLst>
      <p:ext uri="{BB962C8B-B14F-4D97-AF65-F5344CB8AC3E}">
        <p14:creationId xmlns:p14="http://schemas.microsoft.com/office/powerpoint/2010/main" val="1987533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589FE1D-4E21-427A-A7B2-713B7DE98A60}"/>
              </a:ext>
            </a:extLst>
          </p:cNvPr>
          <p:cNvSpPr>
            <a:spLocks noGrp="1"/>
          </p:cNvSpPr>
          <p:nvPr>
            <p:ph type="body" sz="quarter" idx="18"/>
          </p:nvPr>
        </p:nvSpPr>
        <p:spPr>
          <a:xfrm>
            <a:off x="320842" y="1684421"/>
            <a:ext cx="4283708" cy="4067093"/>
          </a:xfrm>
          <a:prstGeom prst="rect">
            <a:avLst/>
          </a:prstGeom>
        </p:spPr>
        <p:txBody>
          <a:bodyPr>
            <a:normAutofit/>
          </a:bodyPr>
          <a:lstStyle/>
          <a:p>
            <a:pPr marL="0" indent="0" algn="l">
              <a:lnSpc>
                <a:spcPct val="102000"/>
              </a:lnSpc>
              <a:buNone/>
            </a:pPr>
            <a:r>
              <a:rPr lang="en-US" dirty="0">
                <a:solidFill>
                  <a:schemeClr val="tx1">
                    <a:lumMod val="85000"/>
                    <a:lumOff val="15000"/>
                  </a:schemeClr>
                </a:solidFill>
              </a:rPr>
              <a:t>The indirect value goods and services gain as more people use them.</a:t>
            </a:r>
          </a:p>
          <a:p>
            <a:pPr marL="0" indent="0" algn="l">
              <a:lnSpc>
                <a:spcPct val="102000"/>
              </a:lnSpc>
              <a:buNone/>
            </a:pPr>
            <a:endParaRPr lang="en-US" dirty="0"/>
          </a:p>
          <a:p>
            <a:pPr algn="l">
              <a:lnSpc>
                <a:spcPct val="102000"/>
              </a:lnSpc>
            </a:pPr>
            <a:r>
              <a:rPr lang="en-US" dirty="0"/>
              <a:t>Benefit:</a:t>
            </a:r>
          </a:p>
          <a:p>
            <a:pPr algn="l">
              <a:lnSpc>
                <a:spcPct val="102000"/>
              </a:lnSpc>
            </a:pPr>
            <a:r>
              <a:rPr lang="en-US" dirty="0"/>
              <a:t>The incremental expense associated with adding each new user is much smaller than the value they create.</a:t>
            </a:r>
            <a:endParaRPr lang="en-US" dirty="0">
              <a:solidFill>
                <a:schemeClr val="tx1">
                  <a:lumMod val="85000"/>
                  <a:lumOff val="15000"/>
                </a:schemeClr>
              </a:solidFill>
            </a:endParaRPr>
          </a:p>
          <a:p>
            <a:pPr marL="0" indent="0" algn="l">
              <a:lnSpc>
                <a:spcPct val="102000"/>
              </a:lnSpc>
              <a:buNone/>
            </a:pPr>
            <a:endParaRPr lang="en-US" dirty="0">
              <a:solidFill>
                <a:schemeClr val="tx1">
                  <a:lumMod val="85000"/>
                  <a:lumOff val="15000"/>
                </a:schemeClr>
              </a:solidFill>
            </a:endParaRPr>
          </a:p>
          <a:p>
            <a:pPr marL="0" indent="0" algn="l">
              <a:lnSpc>
                <a:spcPct val="102000"/>
              </a:lnSpc>
              <a:buNone/>
            </a:pPr>
            <a:endParaRPr lang="en-US" dirty="0">
              <a:solidFill>
                <a:schemeClr val="tx1">
                  <a:lumMod val="85000"/>
                  <a:lumOff val="15000"/>
                </a:schemeClr>
              </a:solidFill>
            </a:endParaRPr>
          </a:p>
          <a:p>
            <a:pPr marL="0" indent="0">
              <a:lnSpc>
                <a:spcPct val="102000"/>
              </a:lnSpc>
              <a:buNone/>
            </a:pPr>
            <a:endParaRPr lang="en-US" sz="1700" b="1"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12"/>
          </p:nvPr>
        </p:nvSpPr>
        <p:spPr>
          <a:prstGeom prst="rect">
            <a:avLst/>
          </a:prstGeom>
        </p:spPr>
        <p:txBody>
          <a:bodyPr anchor="ctr">
            <a:normAutofit/>
          </a:bodyPr>
          <a:lstStyle/>
          <a:p>
            <a:pPr>
              <a:spcAft>
                <a:spcPts val="600"/>
              </a:spcAft>
            </a:pPr>
            <a:fld id="{13D2E340-0663-474B-992C-9192B5C45E57}" type="slidenum">
              <a:rPr lang="en-US" sz="1200" noProof="0" smtClean="0">
                <a:solidFill>
                  <a:schemeClr val="bg2"/>
                </a:solidFill>
              </a:rPr>
              <a:pPr>
                <a:spcAft>
                  <a:spcPts val="600"/>
                </a:spcAft>
              </a:pPr>
              <a:t>22</a:t>
            </a:fld>
            <a:endParaRPr lang="en-US" sz="1200" noProof="0">
              <a:solidFill>
                <a:schemeClr val="bg2"/>
              </a:solidFill>
            </a:endParaRPr>
          </a:p>
        </p:txBody>
      </p:sp>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0" y="415299"/>
            <a:ext cx="5698725" cy="902890"/>
          </a:xfrm>
          <a:prstGeom prst="rect">
            <a:avLst/>
          </a:prstGeom>
        </p:spPr>
        <p:txBody>
          <a:bodyPr anchor="b">
            <a:normAutofit/>
          </a:bodyPr>
          <a:lstStyle/>
          <a:p>
            <a:pPr algn="l"/>
            <a:r>
              <a:rPr lang="en-US" sz="5000" i="0" dirty="0">
                <a:solidFill>
                  <a:schemeClr val="tx1">
                    <a:lumMod val="85000"/>
                    <a:lumOff val="15000"/>
                  </a:schemeClr>
                </a:solidFill>
              </a:rPr>
              <a:t>Network Effects</a:t>
            </a:r>
          </a:p>
        </p:txBody>
      </p:sp>
      <p:pic>
        <p:nvPicPr>
          <p:cNvPr id="5" name="Picture 4" descr="A picture containing table, skiing, man, air&#10;&#10;Description automatically generated">
            <a:extLst>
              <a:ext uri="{FF2B5EF4-FFF2-40B4-BE49-F238E27FC236}">
                <a16:creationId xmlns:a16="http://schemas.microsoft.com/office/drawing/2014/main" id="{C59C7799-41B1-4256-B3EA-933D8A7BF916}"/>
              </a:ext>
            </a:extLst>
          </p:cNvPr>
          <p:cNvPicPr>
            <a:picLocks noChangeAspect="1"/>
          </p:cNvPicPr>
          <p:nvPr/>
        </p:nvPicPr>
        <p:blipFill>
          <a:blip r:embed="rId3"/>
          <a:stretch>
            <a:fillRect/>
          </a:stretch>
        </p:blipFill>
        <p:spPr>
          <a:xfrm>
            <a:off x="5727032" y="1462568"/>
            <a:ext cx="5702966" cy="4277226"/>
          </a:xfrm>
          <a:prstGeom prst="rect">
            <a:avLst/>
          </a:prstGeom>
          <a:noFill/>
        </p:spPr>
      </p:pic>
    </p:spTree>
    <p:extLst>
      <p:ext uri="{BB962C8B-B14F-4D97-AF65-F5344CB8AC3E}">
        <p14:creationId xmlns:p14="http://schemas.microsoft.com/office/powerpoint/2010/main" val="144430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6420768" cy="835985"/>
          </a:xfrm>
          <a:prstGeom prst="rect">
            <a:avLst/>
          </a:prstGeom>
        </p:spPr>
        <p:txBody>
          <a:bodyPr anchor="t">
            <a:normAutofit/>
          </a:bodyPr>
          <a:lstStyle/>
          <a:p>
            <a:pPr algn="l"/>
            <a:r>
              <a:rPr lang="en-US" sz="4800" i="0" dirty="0"/>
              <a:t>Cloud Computing	</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774575" y="1608468"/>
            <a:ext cx="4567447" cy="4615869"/>
          </a:xfrm>
          <a:prstGeom prst="rect">
            <a:avLst/>
          </a:prstGeom>
        </p:spPr>
        <p:txBody>
          <a:bodyPr>
            <a:normAutofit/>
          </a:bodyPr>
          <a:lstStyle/>
          <a:p>
            <a:pPr marL="50800" indent="0">
              <a:lnSpc>
                <a:spcPct val="100000"/>
              </a:lnSpc>
              <a:spcBef>
                <a:spcPts val="600"/>
              </a:spcBef>
              <a:spcAft>
                <a:spcPts val="600"/>
              </a:spcAft>
              <a:buNone/>
            </a:pPr>
            <a:r>
              <a:rPr lang="en-US" b="1" dirty="0"/>
              <a:t>3 Basic Service types to Consider</a:t>
            </a:r>
          </a:p>
          <a:p>
            <a:pPr marL="565150" indent="-514350">
              <a:lnSpc>
                <a:spcPct val="100000"/>
              </a:lnSpc>
              <a:spcBef>
                <a:spcPts val="600"/>
              </a:spcBef>
              <a:spcAft>
                <a:spcPts val="600"/>
              </a:spcAft>
              <a:buFont typeface="+mj-lt"/>
              <a:buAutoNum type="arabicPeriod"/>
            </a:pPr>
            <a:r>
              <a:rPr lang="en-US" dirty="0"/>
              <a:t>Infrastructure as a Service (IaaS)</a:t>
            </a:r>
          </a:p>
          <a:p>
            <a:pPr lvl="1">
              <a:lnSpc>
                <a:spcPct val="100000"/>
              </a:lnSpc>
              <a:spcBef>
                <a:spcPts val="600"/>
              </a:spcBef>
              <a:spcAft>
                <a:spcPts val="600"/>
              </a:spcAft>
            </a:pPr>
            <a:r>
              <a:rPr lang="en-US" dirty="0"/>
              <a:t>Amazon Web Service</a:t>
            </a:r>
          </a:p>
          <a:p>
            <a:pPr marL="565150" indent="-514350">
              <a:lnSpc>
                <a:spcPct val="100000"/>
              </a:lnSpc>
              <a:spcBef>
                <a:spcPts val="600"/>
              </a:spcBef>
              <a:spcAft>
                <a:spcPts val="600"/>
              </a:spcAft>
              <a:buFont typeface="+mj-lt"/>
              <a:buAutoNum type="arabicPeriod"/>
            </a:pPr>
            <a:r>
              <a:rPr lang="en-US" dirty="0"/>
              <a:t>Platform as a Service (PaaS)</a:t>
            </a:r>
          </a:p>
          <a:p>
            <a:pPr lvl="1">
              <a:lnSpc>
                <a:spcPct val="100000"/>
              </a:lnSpc>
              <a:spcBef>
                <a:spcPts val="600"/>
              </a:spcBef>
              <a:spcAft>
                <a:spcPts val="600"/>
              </a:spcAft>
            </a:pPr>
            <a:r>
              <a:rPr lang="en-US" dirty="0"/>
              <a:t>Google App Engine</a:t>
            </a:r>
          </a:p>
          <a:p>
            <a:pPr lvl="1">
              <a:lnSpc>
                <a:spcPct val="100000"/>
              </a:lnSpc>
              <a:spcBef>
                <a:spcPts val="600"/>
              </a:spcBef>
              <a:spcAft>
                <a:spcPts val="600"/>
              </a:spcAft>
            </a:pPr>
            <a:r>
              <a:rPr lang="en-US" dirty="0"/>
              <a:t>Microsoft Azure</a:t>
            </a:r>
          </a:p>
          <a:p>
            <a:pPr marL="565150" indent="-514350">
              <a:lnSpc>
                <a:spcPct val="100000"/>
              </a:lnSpc>
              <a:spcBef>
                <a:spcPts val="600"/>
              </a:spcBef>
              <a:spcAft>
                <a:spcPts val="600"/>
              </a:spcAft>
              <a:buFont typeface="+mj-lt"/>
              <a:buAutoNum type="arabicPeriod"/>
            </a:pPr>
            <a:r>
              <a:rPr lang="en-US" dirty="0"/>
              <a:t>Software as a Service (SaaS)</a:t>
            </a:r>
          </a:p>
          <a:p>
            <a:pPr lvl="1">
              <a:lnSpc>
                <a:spcPct val="100000"/>
              </a:lnSpc>
              <a:spcBef>
                <a:spcPts val="600"/>
              </a:spcBef>
              <a:spcAft>
                <a:spcPts val="600"/>
              </a:spcAft>
            </a:pPr>
            <a:r>
              <a:rPr lang="en-US" dirty="0" err="1"/>
              <a:t>DropBox</a:t>
            </a:r>
            <a:endParaRPr lang="en-US" dirty="0"/>
          </a:p>
          <a:p>
            <a:pPr lvl="1">
              <a:lnSpc>
                <a:spcPct val="100000"/>
              </a:lnSpc>
              <a:spcBef>
                <a:spcPts val="600"/>
              </a:spcBef>
              <a:spcAft>
                <a:spcPts val="600"/>
              </a:spcAft>
            </a:pPr>
            <a:r>
              <a:rPr lang="en-US" dirty="0"/>
              <a:t>G-Suite (</a:t>
            </a:r>
            <a:r>
              <a:rPr lang="en-US" dirty="0" err="1"/>
              <a:t>gmail</a:t>
            </a:r>
            <a:r>
              <a:rPr lang="en-US" dirty="0"/>
              <a:t>, google doc…)</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23</a:t>
            </a:fld>
            <a:endParaRPr lang="en-US" noProof="0"/>
          </a:p>
        </p:txBody>
      </p:sp>
      <p:pic>
        <p:nvPicPr>
          <p:cNvPr id="5" name="Picture 4">
            <a:extLst>
              <a:ext uri="{FF2B5EF4-FFF2-40B4-BE49-F238E27FC236}">
                <a16:creationId xmlns:a16="http://schemas.microsoft.com/office/drawing/2014/main" id="{59258276-DD78-41B4-BC1A-30F46709E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820955"/>
            <a:ext cx="5578099" cy="5192452"/>
          </a:xfrm>
          <a:prstGeom prst="rect">
            <a:avLst/>
          </a:prstGeom>
        </p:spPr>
      </p:pic>
    </p:spTree>
    <p:extLst>
      <p:ext uri="{BB962C8B-B14F-4D97-AF65-F5344CB8AC3E}">
        <p14:creationId xmlns:p14="http://schemas.microsoft.com/office/powerpoint/2010/main" val="3031660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6420768" cy="835985"/>
          </a:xfrm>
          <a:prstGeom prst="rect">
            <a:avLst/>
          </a:prstGeom>
        </p:spPr>
        <p:txBody>
          <a:bodyPr anchor="t">
            <a:normAutofit/>
          </a:bodyPr>
          <a:lstStyle/>
          <a:p>
            <a:pPr algn="l"/>
            <a:r>
              <a:rPr lang="en-US" sz="4800" i="0" dirty="0"/>
              <a:t>Cloud Computing</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8" y="1620287"/>
            <a:ext cx="4567447" cy="3617425"/>
          </a:xfrm>
          <a:prstGeom prst="rect">
            <a:avLst/>
          </a:prstGeom>
        </p:spPr>
        <p:txBody>
          <a:bodyPr>
            <a:normAutofit/>
          </a:bodyPr>
          <a:lstStyle/>
          <a:p>
            <a:pPr marL="0" indent="0">
              <a:buNone/>
            </a:pPr>
            <a:r>
              <a:rPr lang="en-US" b="1" dirty="0"/>
              <a:t>Pros</a:t>
            </a:r>
          </a:p>
          <a:p>
            <a:r>
              <a:rPr lang="en-US" dirty="0"/>
              <a:t>Collaboration</a:t>
            </a:r>
          </a:p>
          <a:p>
            <a:r>
              <a:rPr lang="en-US" dirty="0"/>
              <a:t>Environment</a:t>
            </a:r>
          </a:p>
          <a:p>
            <a:r>
              <a:rPr lang="en-US" dirty="0"/>
              <a:t>Cost</a:t>
            </a:r>
          </a:p>
          <a:p>
            <a:r>
              <a:rPr lang="en-US" dirty="0"/>
              <a:t>Ease of use</a:t>
            </a:r>
          </a:p>
          <a:p>
            <a:pPr marL="0" indent="0">
              <a:buNone/>
            </a:pPr>
            <a:endParaRPr lang="en-US"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24</a:t>
            </a:fld>
            <a:endParaRPr lang="en-US" noProof="0"/>
          </a:p>
        </p:txBody>
      </p:sp>
      <p:sp>
        <p:nvSpPr>
          <p:cNvPr id="5" name="Content Placeholder 3">
            <a:extLst>
              <a:ext uri="{FF2B5EF4-FFF2-40B4-BE49-F238E27FC236}">
                <a16:creationId xmlns:a16="http://schemas.microsoft.com/office/drawing/2014/main" id="{9C6D26EB-2249-4E32-9FF4-7660CF020373}"/>
              </a:ext>
            </a:extLst>
          </p:cNvPr>
          <p:cNvSpPr txBox="1">
            <a:spLocks/>
          </p:cNvSpPr>
          <p:nvPr/>
        </p:nvSpPr>
        <p:spPr>
          <a:xfrm>
            <a:off x="4357314" y="1620287"/>
            <a:ext cx="4567447" cy="3617425"/>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50800" indent="0">
              <a:lnSpc>
                <a:spcPct val="100000"/>
              </a:lnSpc>
              <a:spcBef>
                <a:spcPts val="600"/>
              </a:spcBef>
              <a:spcAft>
                <a:spcPts val="600"/>
              </a:spcAft>
              <a:buNone/>
            </a:pPr>
            <a:r>
              <a:rPr lang="en-US" b="1" dirty="0"/>
              <a:t>Cons</a:t>
            </a:r>
          </a:p>
          <a:p>
            <a:pPr>
              <a:lnSpc>
                <a:spcPct val="100000"/>
              </a:lnSpc>
              <a:spcBef>
                <a:spcPts val="600"/>
              </a:spcBef>
              <a:spcAft>
                <a:spcPts val="600"/>
              </a:spcAft>
            </a:pPr>
            <a:r>
              <a:rPr lang="en-US" dirty="0"/>
              <a:t>Security?</a:t>
            </a:r>
          </a:p>
          <a:p>
            <a:pPr>
              <a:lnSpc>
                <a:spcPct val="100000"/>
              </a:lnSpc>
              <a:spcBef>
                <a:spcPts val="600"/>
              </a:spcBef>
              <a:spcAft>
                <a:spcPts val="600"/>
              </a:spcAft>
            </a:pPr>
            <a:r>
              <a:rPr lang="en-US" dirty="0"/>
              <a:t>Data Integrity</a:t>
            </a:r>
          </a:p>
          <a:p>
            <a:pPr>
              <a:lnSpc>
                <a:spcPct val="100000"/>
              </a:lnSpc>
              <a:spcBef>
                <a:spcPts val="600"/>
              </a:spcBef>
              <a:spcAft>
                <a:spcPts val="600"/>
              </a:spcAft>
            </a:pPr>
            <a:r>
              <a:rPr lang="en-US" dirty="0"/>
              <a:t>Availability/Downtime</a:t>
            </a:r>
          </a:p>
          <a:p>
            <a:pPr>
              <a:lnSpc>
                <a:spcPct val="100000"/>
              </a:lnSpc>
              <a:spcBef>
                <a:spcPts val="600"/>
              </a:spcBef>
              <a:spcAft>
                <a:spcPts val="600"/>
              </a:spcAft>
            </a:pPr>
            <a:r>
              <a:rPr lang="en-US" dirty="0"/>
              <a:t>Privacy</a:t>
            </a:r>
          </a:p>
          <a:p>
            <a:pPr marL="0" indent="0">
              <a:buFont typeface="Arial" panose="020B0604020202020204" pitchFamily="34" charset="0"/>
              <a:buNone/>
            </a:pPr>
            <a:endParaRPr lang="en-US" dirty="0"/>
          </a:p>
        </p:txBody>
      </p:sp>
      <p:pic>
        <p:nvPicPr>
          <p:cNvPr id="6" name="Picture 5">
            <a:extLst>
              <a:ext uri="{FF2B5EF4-FFF2-40B4-BE49-F238E27FC236}">
                <a16:creationId xmlns:a16="http://schemas.microsoft.com/office/drawing/2014/main" id="{A293ABA8-21C7-43FC-BE1F-F82EEB53DA1F}"/>
              </a:ext>
            </a:extLst>
          </p:cNvPr>
          <p:cNvPicPr>
            <a:picLocks noChangeAspect="1"/>
          </p:cNvPicPr>
          <p:nvPr/>
        </p:nvPicPr>
        <p:blipFill>
          <a:blip r:embed="rId3"/>
          <a:stretch>
            <a:fillRect/>
          </a:stretch>
        </p:blipFill>
        <p:spPr>
          <a:xfrm>
            <a:off x="7416200" y="1315453"/>
            <a:ext cx="3691679" cy="2461119"/>
          </a:xfrm>
          <a:prstGeom prst="rect">
            <a:avLst/>
          </a:prstGeom>
        </p:spPr>
      </p:pic>
    </p:spTree>
    <p:extLst>
      <p:ext uri="{BB962C8B-B14F-4D97-AF65-F5344CB8AC3E}">
        <p14:creationId xmlns:p14="http://schemas.microsoft.com/office/powerpoint/2010/main" val="4256762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299099"/>
            <a:ext cx="11137773" cy="835985"/>
          </a:xfrm>
          <a:prstGeom prst="rect">
            <a:avLst/>
          </a:prstGeom>
        </p:spPr>
        <p:txBody>
          <a:bodyPr anchor="t">
            <a:normAutofit fontScale="90000"/>
          </a:bodyPr>
          <a:lstStyle/>
          <a:p>
            <a:pPr algn="l"/>
            <a:r>
              <a:rPr lang="en-US" sz="4800" i="0" dirty="0"/>
              <a:t>API’s: Application Programming Interface</a:t>
            </a:r>
            <a:br>
              <a:rPr lang="en-US" sz="4800" i="0" dirty="0"/>
            </a:br>
            <a:endParaRPr lang="en-US" sz="4800" i="0" dirty="0"/>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135084"/>
            <a:ext cx="6192253" cy="5234637"/>
          </a:xfrm>
          <a:prstGeom prst="rect">
            <a:avLst/>
          </a:prstGeom>
        </p:spPr>
        <p:txBody>
          <a:bodyPr>
            <a:normAutofit/>
          </a:bodyPr>
          <a:lstStyle/>
          <a:p>
            <a:pPr marL="0" indent="0">
              <a:buNone/>
            </a:pPr>
            <a:r>
              <a:rPr lang="en-US" sz="2400" b="1" dirty="0"/>
              <a:t>What is an API?</a:t>
            </a:r>
          </a:p>
          <a:p>
            <a:r>
              <a:rPr lang="en-US" dirty="0"/>
              <a:t>Connect computer software components</a:t>
            </a:r>
          </a:p>
          <a:p>
            <a:pPr lvl="1"/>
            <a:r>
              <a:rPr lang="en-US" sz="2000" dirty="0"/>
              <a:t>API enable organization to open their back-end data for use</a:t>
            </a:r>
          </a:p>
          <a:p>
            <a:r>
              <a:rPr lang="en-US" dirty="0"/>
              <a:t>Contract for Data Interaction</a:t>
            </a:r>
          </a:p>
          <a:p>
            <a:pPr lvl="1"/>
            <a:r>
              <a:rPr lang="en-US" sz="2000" dirty="0"/>
              <a:t>Facilitates interactions between front &amp; backend IT systems (Web API’s)</a:t>
            </a:r>
          </a:p>
          <a:p>
            <a:r>
              <a:rPr lang="en-US" dirty="0"/>
              <a:t>Facilitate development of applications: Web, Mobile, Cloud</a:t>
            </a:r>
          </a:p>
          <a:p>
            <a:pPr>
              <a:lnSpc>
                <a:spcPct val="100000"/>
              </a:lnSpc>
              <a:spcBef>
                <a:spcPts val="600"/>
              </a:spcBef>
              <a:spcAft>
                <a:spcPts val="600"/>
              </a:spcAft>
            </a:pPr>
            <a:r>
              <a:rPr lang="en-US" dirty="0"/>
              <a:t>API’s are Products – “</a:t>
            </a:r>
            <a:r>
              <a:rPr lang="en-US" dirty="0">
                <a:solidFill>
                  <a:srgbClr val="A32638"/>
                </a:solidFill>
              </a:rPr>
              <a:t>building blocks</a:t>
            </a:r>
            <a:r>
              <a:rPr lang="en-US" dirty="0"/>
              <a:t>”</a:t>
            </a:r>
          </a:p>
          <a:p>
            <a:pPr lvl="1">
              <a:lnSpc>
                <a:spcPct val="100000"/>
              </a:lnSpc>
              <a:spcBef>
                <a:spcPts val="600"/>
              </a:spcBef>
              <a:spcAft>
                <a:spcPts val="600"/>
              </a:spcAft>
            </a:pPr>
            <a:r>
              <a:rPr lang="en-US" sz="2000" dirty="0"/>
              <a:t>“live beyond any one project”</a:t>
            </a:r>
          </a:p>
          <a:p>
            <a:pPr lvl="1">
              <a:lnSpc>
                <a:spcPct val="100000"/>
              </a:lnSpc>
              <a:spcBef>
                <a:spcPts val="600"/>
              </a:spcBef>
              <a:spcAft>
                <a:spcPts val="600"/>
              </a:spcAft>
            </a:pPr>
            <a:r>
              <a:rPr lang="en-US" sz="2000" dirty="0">
                <a:solidFill>
                  <a:srgbClr val="A32638"/>
                </a:solidFill>
              </a:rPr>
              <a:t>“reusable assets”</a:t>
            </a:r>
          </a:p>
          <a:p>
            <a:endParaRPr lang="en-US" sz="2000"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25</a:t>
            </a:fld>
            <a:endParaRPr lang="en-US" noProof="0"/>
          </a:p>
        </p:txBody>
      </p:sp>
      <p:pic>
        <p:nvPicPr>
          <p:cNvPr id="5" name="Picture 4">
            <a:extLst>
              <a:ext uri="{FF2B5EF4-FFF2-40B4-BE49-F238E27FC236}">
                <a16:creationId xmlns:a16="http://schemas.microsoft.com/office/drawing/2014/main" id="{C50DFD81-A97A-4789-B568-58955C39F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490" y="2173353"/>
            <a:ext cx="5149515" cy="3158101"/>
          </a:xfrm>
          <a:prstGeom prst="rect">
            <a:avLst/>
          </a:prstGeom>
        </p:spPr>
      </p:pic>
    </p:spTree>
    <p:extLst>
      <p:ext uri="{BB962C8B-B14F-4D97-AF65-F5344CB8AC3E}">
        <p14:creationId xmlns:p14="http://schemas.microsoft.com/office/powerpoint/2010/main" val="2426011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4713-6D2F-49BF-B05E-5BD7A0BECEBB}"/>
              </a:ext>
            </a:extLst>
          </p:cNvPr>
          <p:cNvSpPr>
            <a:spLocks noGrp="1"/>
          </p:cNvSpPr>
          <p:nvPr>
            <p:ph type="title"/>
          </p:nvPr>
        </p:nvSpPr>
        <p:spPr>
          <a:xfrm>
            <a:off x="357809" y="559677"/>
            <a:ext cx="4238097" cy="5274923"/>
          </a:xfrm>
        </p:spPr>
        <p:txBody>
          <a:bodyPr/>
          <a:lstStyle/>
          <a:p>
            <a:r>
              <a:rPr lang="en-US" dirty="0"/>
              <a:t>Cybersecurity &amp; the Enterprise</a:t>
            </a:r>
          </a:p>
        </p:txBody>
      </p:sp>
      <p:sp>
        <p:nvSpPr>
          <p:cNvPr id="3" name="Slide Number Placeholder 2">
            <a:extLst>
              <a:ext uri="{FF2B5EF4-FFF2-40B4-BE49-F238E27FC236}">
                <a16:creationId xmlns:a16="http://schemas.microsoft.com/office/drawing/2014/main" id="{0752ED2B-376A-425A-9799-1183AEED4AE6}"/>
              </a:ext>
            </a:extLst>
          </p:cNvPr>
          <p:cNvSpPr>
            <a:spLocks noGrp="1"/>
          </p:cNvSpPr>
          <p:nvPr>
            <p:ph type="sldNum" sz="quarter" idx="12"/>
          </p:nvPr>
        </p:nvSpPr>
        <p:spPr/>
        <p:txBody>
          <a:bodyPr/>
          <a:lstStyle/>
          <a:p>
            <a:fld id="{13D2E340-0663-474B-992C-9192B5C45E57}" type="slidenum">
              <a:rPr lang="en-US" noProof="0" smtClean="0"/>
              <a:t>26</a:t>
            </a:fld>
            <a:endParaRPr lang="en-US" noProof="0"/>
          </a:p>
        </p:txBody>
      </p:sp>
      <p:sp>
        <p:nvSpPr>
          <p:cNvPr id="4" name="Content Placeholder 3">
            <a:extLst>
              <a:ext uri="{FF2B5EF4-FFF2-40B4-BE49-F238E27FC236}">
                <a16:creationId xmlns:a16="http://schemas.microsoft.com/office/drawing/2014/main" id="{5DDD3ADF-852C-414C-B603-4B67FB4C9822}"/>
              </a:ext>
            </a:extLst>
          </p:cNvPr>
          <p:cNvSpPr>
            <a:spLocks noGrp="1"/>
          </p:cNvSpPr>
          <p:nvPr>
            <p:ph idx="1"/>
          </p:nvPr>
        </p:nvSpPr>
        <p:spPr>
          <a:xfrm>
            <a:off x="5181600" y="1920326"/>
            <a:ext cx="6602411" cy="3914274"/>
          </a:xfrm>
        </p:spPr>
        <p:txBody>
          <a:bodyPr>
            <a:normAutofit/>
          </a:bodyPr>
          <a:lstStyle/>
          <a:p>
            <a:r>
              <a:rPr lang="en-US" b="1" dirty="0"/>
              <a:t>Topics and Required Reading</a:t>
            </a:r>
            <a:br>
              <a:rPr lang="en-US" b="1" dirty="0"/>
            </a:br>
            <a:r>
              <a:rPr lang="en-US" dirty="0">
                <a:hlinkClick r:id="rId3"/>
              </a:rPr>
              <a:t>What is threat modeling?</a:t>
            </a:r>
            <a:br>
              <a:rPr lang="en-US" dirty="0"/>
            </a:br>
            <a:r>
              <a:rPr lang="en-US" b="0" i="0" u="none" strike="noStrike" dirty="0">
                <a:solidFill>
                  <a:srgbClr val="9E1B34"/>
                </a:solidFill>
                <a:effectLst/>
                <a:hlinkClick r:id="rId4"/>
              </a:rPr>
              <a:t>What Really Happens In a Data Breach</a:t>
            </a:r>
            <a:r>
              <a:rPr lang="en-US" b="0" i="0" dirty="0">
                <a:solidFill>
                  <a:srgbClr val="666666"/>
                </a:solidFill>
                <a:effectLst/>
              </a:rPr>
              <a:t> </a:t>
            </a:r>
            <a:br>
              <a:rPr lang="en-US" b="0" i="0" dirty="0">
                <a:solidFill>
                  <a:srgbClr val="666666"/>
                </a:solidFill>
                <a:effectLst/>
              </a:rPr>
            </a:br>
            <a:r>
              <a:rPr lang="en-US" b="0" i="0" u="none" strike="noStrike" dirty="0">
                <a:solidFill>
                  <a:srgbClr val="9E1B34"/>
                </a:solidFill>
                <a:effectLst/>
                <a:hlinkClick r:id="rId5"/>
              </a:rPr>
              <a:t>What is AI</a:t>
            </a:r>
            <a:r>
              <a:rPr lang="en-US" b="0" i="0" dirty="0">
                <a:solidFill>
                  <a:srgbClr val="666666"/>
                </a:solidFill>
                <a:effectLst/>
              </a:rPr>
              <a:t> </a:t>
            </a:r>
            <a:r>
              <a:rPr lang="en-US" b="0" i="0" u="none" strike="noStrike" dirty="0">
                <a:solidFill>
                  <a:srgbClr val="9E1B34"/>
                </a:solidFill>
                <a:effectLst/>
                <a:hlinkClick r:id="rId6"/>
              </a:rPr>
              <a:t>US Data Privacy Laws in 2023</a:t>
            </a:r>
            <a:r>
              <a:rPr lang="en-US" b="0" i="0" dirty="0">
                <a:solidFill>
                  <a:srgbClr val="666666"/>
                </a:solidFill>
                <a:effectLst/>
              </a:rPr>
              <a:t> </a:t>
            </a:r>
            <a:br>
              <a:rPr lang="en-US" b="0" i="0" dirty="0">
                <a:solidFill>
                  <a:srgbClr val="666666"/>
                </a:solidFill>
                <a:effectLst/>
              </a:rPr>
            </a:br>
            <a:r>
              <a:rPr lang="en-US" b="0" i="0" u="none" strike="noStrike" dirty="0">
                <a:solidFill>
                  <a:srgbClr val="9E1B34"/>
                </a:solidFill>
                <a:effectLst/>
                <a:hlinkClick r:id="rId7"/>
              </a:rPr>
              <a:t>Healthcare Cyber Attack Statistics 2022</a:t>
            </a:r>
            <a:r>
              <a:rPr lang="en-US" b="0" i="0" dirty="0">
                <a:solidFill>
                  <a:srgbClr val="666666"/>
                </a:solidFill>
                <a:effectLst/>
              </a:rPr>
              <a:t> </a:t>
            </a:r>
            <a:br>
              <a:rPr lang="en-US" b="0" i="0" dirty="0">
                <a:solidFill>
                  <a:srgbClr val="666666"/>
                </a:solidFill>
                <a:effectLst/>
              </a:rPr>
            </a:br>
            <a:r>
              <a:rPr lang="en-US" b="0" i="0" u="none" strike="noStrike" dirty="0">
                <a:solidFill>
                  <a:srgbClr val="9E1B34"/>
                </a:solidFill>
                <a:effectLst/>
                <a:hlinkClick r:id="rId8"/>
              </a:rPr>
              <a:t>Ransomware criminals are dumping kids’ private files online after school hacks</a:t>
            </a:r>
            <a:br>
              <a:rPr lang="en-US" b="1" dirty="0"/>
            </a:br>
            <a:endParaRPr lang="en-US" dirty="0"/>
          </a:p>
          <a:p>
            <a:endParaRPr lang="en-US" dirty="0"/>
          </a:p>
        </p:txBody>
      </p:sp>
    </p:spTree>
    <p:extLst>
      <p:ext uri="{BB962C8B-B14F-4D97-AF65-F5344CB8AC3E}">
        <p14:creationId xmlns:p14="http://schemas.microsoft.com/office/powerpoint/2010/main" val="236288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7" y="479468"/>
            <a:ext cx="11137773" cy="835985"/>
          </a:xfrm>
          <a:prstGeom prst="rect">
            <a:avLst/>
          </a:prstGeom>
        </p:spPr>
        <p:txBody>
          <a:bodyPr anchor="t">
            <a:normAutofit/>
          </a:bodyPr>
          <a:lstStyle/>
          <a:p>
            <a:pPr algn="l"/>
            <a:r>
              <a:rPr lang="en-US" sz="4800" i="0" dirty="0"/>
              <a:t>Cybersecurity – Core Fundamentals</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716505"/>
            <a:ext cx="6909595" cy="4256212"/>
          </a:xfrm>
          <a:prstGeom prst="rect">
            <a:avLst/>
          </a:prstGeom>
        </p:spPr>
        <p:txBody>
          <a:bodyPr>
            <a:normAutofit/>
          </a:bodyPr>
          <a:lstStyle/>
          <a:p>
            <a:pPr marL="0" indent="0">
              <a:buNone/>
            </a:pPr>
            <a:r>
              <a:rPr lang="en-US" sz="2400" b="1" dirty="0"/>
              <a:t>Five Questions for </a:t>
            </a:r>
            <a:r>
              <a:rPr lang="en-US" sz="2400" b="1" u="sng" dirty="0"/>
              <a:t>treat modeling</a:t>
            </a:r>
            <a:r>
              <a:rPr lang="en-US" sz="2400" b="1" dirty="0"/>
              <a:t>:</a:t>
            </a:r>
          </a:p>
          <a:p>
            <a:pPr marL="457200" indent="-457200">
              <a:buFont typeface="+mj-lt"/>
              <a:buAutoNum type="arabicPeriod"/>
            </a:pPr>
            <a:r>
              <a:rPr lang="en-US" dirty="0"/>
              <a:t>What do you want to protect?</a:t>
            </a:r>
          </a:p>
          <a:p>
            <a:pPr marL="457200" indent="-457200">
              <a:buFont typeface="+mj-lt"/>
              <a:buAutoNum type="arabicPeriod"/>
            </a:pPr>
            <a:r>
              <a:rPr lang="en-US" dirty="0"/>
              <a:t>Who do you want to protect it from?</a:t>
            </a:r>
          </a:p>
          <a:p>
            <a:pPr marL="457200" indent="-457200">
              <a:buFont typeface="+mj-lt"/>
              <a:buAutoNum type="arabicPeriod"/>
            </a:pPr>
            <a:r>
              <a:rPr lang="en-US" dirty="0"/>
              <a:t>How likely is it that you will need to protect it?</a:t>
            </a:r>
          </a:p>
          <a:p>
            <a:pPr marL="457200" indent="-457200">
              <a:buFont typeface="+mj-lt"/>
              <a:buAutoNum type="arabicPeriod"/>
            </a:pPr>
            <a:r>
              <a:rPr lang="en-US" dirty="0"/>
              <a:t>How bad are the consequences if you fail?</a:t>
            </a:r>
          </a:p>
          <a:p>
            <a:pPr marL="457200" indent="-457200">
              <a:buFont typeface="+mj-lt"/>
              <a:buAutoNum type="arabicPeriod"/>
            </a:pPr>
            <a:r>
              <a:rPr lang="en-US" dirty="0"/>
              <a:t>How much trouble are you willing to go through in order to try to prevent those consequences?</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27</a:t>
            </a:fld>
            <a:endParaRPr lang="en-US" noProof="0"/>
          </a:p>
        </p:txBody>
      </p:sp>
    </p:spTree>
    <p:extLst>
      <p:ext uri="{BB962C8B-B14F-4D97-AF65-F5344CB8AC3E}">
        <p14:creationId xmlns:p14="http://schemas.microsoft.com/office/powerpoint/2010/main" val="1221676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150201" y="508913"/>
            <a:ext cx="5754688" cy="4897437"/>
          </a:xfrm>
        </p:spPr>
        <p:txBody>
          <a:bodyPr/>
          <a:lstStyle/>
          <a:p>
            <a:pPr marL="50800" indent="0">
              <a:lnSpc>
                <a:spcPct val="100000"/>
              </a:lnSpc>
              <a:spcBef>
                <a:spcPts val="600"/>
              </a:spcBef>
              <a:spcAft>
                <a:spcPts val="600"/>
              </a:spcAft>
              <a:buNone/>
            </a:pPr>
            <a:r>
              <a:rPr lang="en-US" b="1" dirty="0"/>
              <a:t>Privacy and Personal Data Protection</a:t>
            </a:r>
          </a:p>
          <a:p>
            <a:pPr>
              <a:lnSpc>
                <a:spcPct val="100000"/>
              </a:lnSpc>
              <a:spcBef>
                <a:spcPts val="600"/>
              </a:spcBef>
              <a:spcAft>
                <a:spcPts val="600"/>
              </a:spcAft>
            </a:pPr>
            <a:r>
              <a:rPr lang="en-US" sz="2000" b="0" dirty="0"/>
              <a:t>California Consumer Privacy Act (CCPA)</a:t>
            </a:r>
          </a:p>
          <a:p>
            <a:pPr>
              <a:lnSpc>
                <a:spcPct val="100000"/>
              </a:lnSpc>
              <a:spcBef>
                <a:spcPts val="600"/>
              </a:spcBef>
              <a:spcAft>
                <a:spcPts val="600"/>
              </a:spcAft>
            </a:pPr>
            <a:r>
              <a:rPr lang="en-US" sz="2000" b="0" dirty="0"/>
              <a:t>General Data Protection Regulation (GDPR).</a:t>
            </a:r>
          </a:p>
          <a:p>
            <a:pPr marL="50800" indent="0">
              <a:lnSpc>
                <a:spcPct val="100000"/>
              </a:lnSpc>
              <a:spcBef>
                <a:spcPts val="600"/>
              </a:spcBef>
              <a:spcAft>
                <a:spcPts val="600"/>
              </a:spcAft>
              <a:buNone/>
            </a:pPr>
            <a:r>
              <a:rPr lang="en-US" b="1" dirty="0"/>
              <a:t>Few Federal cybersecurity regulations</a:t>
            </a:r>
          </a:p>
          <a:p>
            <a:pPr>
              <a:lnSpc>
                <a:spcPct val="100000"/>
              </a:lnSpc>
              <a:spcBef>
                <a:spcPts val="600"/>
              </a:spcBef>
              <a:spcAft>
                <a:spcPts val="600"/>
              </a:spcAft>
            </a:pPr>
            <a:r>
              <a:rPr lang="en-US" sz="2000" b="0" dirty="0"/>
              <a:t>1996-Health Insurance Portability and Accountability Act (HIPAA)</a:t>
            </a:r>
          </a:p>
          <a:p>
            <a:pPr>
              <a:lnSpc>
                <a:spcPct val="100000"/>
              </a:lnSpc>
              <a:spcBef>
                <a:spcPts val="600"/>
              </a:spcBef>
              <a:spcAft>
                <a:spcPts val="600"/>
              </a:spcAft>
            </a:pPr>
            <a:r>
              <a:rPr lang="en-US" sz="2000" b="0" dirty="0"/>
              <a:t>1999-Gramm-Leach-Bliley Act</a:t>
            </a:r>
          </a:p>
          <a:p>
            <a:pPr>
              <a:lnSpc>
                <a:spcPct val="100000"/>
              </a:lnSpc>
              <a:spcBef>
                <a:spcPts val="600"/>
              </a:spcBef>
              <a:spcAft>
                <a:spcPts val="600"/>
              </a:spcAft>
            </a:pPr>
            <a:r>
              <a:rPr lang="en-US" sz="2000" b="0" dirty="0"/>
              <a:t>2002 Homeland Security Act, includes</a:t>
            </a:r>
          </a:p>
          <a:p>
            <a:pPr lvl="1">
              <a:lnSpc>
                <a:spcPct val="100000"/>
              </a:lnSpc>
              <a:spcBef>
                <a:spcPts val="600"/>
              </a:spcBef>
              <a:spcAft>
                <a:spcPts val="600"/>
              </a:spcAft>
            </a:pPr>
            <a:r>
              <a:rPr lang="en-US" sz="2000" b="0" dirty="0"/>
              <a:t>Federal Information Security Management Act</a:t>
            </a:r>
          </a:p>
          <a:p>
            <a:pPr>
              <a:lnSpc>
                <a:spcPct val="100000"/>
              </a:lnSpc>
              <a:spcBef>
                <a:spcPts val="600"/>
              </a:spcBef>
              <a:spcAft>
                <a:spcPts val="600"/>
              </a:spcAft>
            </a:pPr>
            <a:r>
              <a:rPr lang="en-US" sz="2000" b="0" dirty="0"/>
              <a:t>State-level momentum for comprehensive privacy bills</a:t>
            </a:r>
            <a:endParaRPr lang="en-US" sz="2400" b="0" dirty="0"/>
          </a:p>
        </p:txBody>
      </p:sp>
      <p:sp>
        <p:nvSpPr>
          <p:cNvPr id="3" name="Title 2"/>
          <p:cNvSpPr>
            <a:spLocks noGrp="1"/>
          </p:cNvSpPr>
          <p:nvPr>
            <p:ph type="title" idx="4294967295"/>
          </p:nvPr>
        </p:nvSpPr>
        <p:spPr>
          <a:xfrm>
            <a:off x="10319" y="251486"/>
            <a:ext cx="11488738" cy="1144587"/>
          </a:xfrm>
        </p:spPr>
        <p:txBody>
          <a:bodyPr/>
          <a:lstStyle/>
          <a:p>
            <a:r>
              <a:rPr lang="en-US" dirty="0"/>
              <a:t>Regulations</a:t>
            </a:r>
          </a:p>
        </p:txBody>
      </p:sp>
      <p:sp>
        <p:nvSpPr>
          <p:cNvPr id="8" name="Rectangle 7"/>
          <p:cNvSpPr/>
          <p:nvPr/>
        </p:nvSpPr>
        <p:spPr>
          <a:xfrm>
            <a:off x="5639865" y="4842732"/>
            <a:ext cx="6124216" cy="246221"/>
          </a:xfrm>
          <a:prstGeom prst="rect">
            <a:avLst/>
          </a:prstGeom>
        </p:spPr>
        <p:txBody>
          <a:bodyPr wrap="square">
            <a:spAutoFit/>
          </a:bodyPr>
          <a:lstStyle/>
          <a:p>
            <a:pPr algn="r"/>
            <a:r>
              <a:rPr lang="en-US" sz="1000" dirty="0"/>
              <a:t>Source: https://iapp.org/media/images/resource_center/State_Comp_Privacy_Law_Map.png</a:t>
            </a:r>
          </a:p>
        </p:txBody>
      </p:sp>
      <p:pic>
        <p:nvPicPr>
          <p:cNvPr id="9" name="Picture 8" descr="Map&#10;&#10;Description automatically generated">
            <a:hlinkClick r:id="rId3"/>
            <a:extLst>
              <a:ext uri="{FF2B5EF4-FFF2-40B4-BE49-F238E27FC236}">
                <a16:creationId xmlns:a16="http://schemas.microsoft.com/office/drawing/2014/main" id="{6C05AA8D-B1EF-8B68-C9F2-83A49BF9CC27}"/>
              </a:ext>
            </a:extLst>
          </p:cNvPr>
          <p:cNvPicPr>
            <a:picLocks noChangeAspect="1"/>
          </p:cNvPicPr>
          <p:nvPr/>
        </p:nvPicPr>
        <p:blipFill>
          <a:blip r:embed="rId4"/>
          <a:stretch>
            <a:fillRect/>
          </a:stretch>
        </p:blipFill>
        <p:spPr>
          <a:xfrm>
            <a:off x="6044770" y="1228724"/>
            <a:ext cx="6147230" cy="3457817"/>
          </a:xfrm>
          <a:prstGeom prst="rect">
            <a:avLst/>
          </a:prstGeom>
        </p:spPr>
      </p:pic>
      <p:sp>
        <p:nvSpPr>
          <p:cNvPr id="7" name="TextBox 6">
            <a:extLst>
              <a:ext uri="{FF2B5EF4-FFF2-40B4-BE49-F238E27FC236}">
                <a16:creationId xmlns:a16="http://schemas.microsoft.com/office/drawing/2014/main" id="{D1540886-FFAD-4247-B4E0-B17B6E691688}"/>
              </a:ext>
            </a:extLst>
          </p:cNvPr>
          <p:cNvSpPr txBox="1"/>
          <p:nvPr/>
        </p:nvSpPr>
        <p:spPr>
          <a:xfrm>
            <a:off x="876083" y="5202114"/>
            <a:ext cx="5647919" cy="707886"/>
          </a:xfrm>
          <a:prstGeom prst="rect">
            <a:avLst/>
          </a:prstGeom>
          <a:noFill/>
        </p:spPr>
        <p:txBody>
          <a:bodyPr wrap="square" rtlCol="0">
            <a:spAutoFit/>
          </a:bodyPr>
          <a:lstStyle/>
          <a:p>
            <a:r>
              <a:rPr lang="en-US" sz="2000" b="1" i="1" dirty="0">
                <a:solidFill>
                  <a:srgbClr val="A41E35"/>
                </a:solidFill>
              </a:rPr>
              <a:t>IT Professional need to consider regulatory acts when developing systems (example: ERP)!</a:t>
            </a:r>
          </a:p>
        </p:txBody>
      </p:sp>
    </p:spTree>
    <p:extLst>
      <p:ext uri="{BB962C8B-B14F-4D97-AF65-F5344CB8AC3E}">
        <p14:creationId xmlns:p14="http://schemas.microsoft.com/office/powerpoint/2010/main" val="54874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150200" y="508913"/>
            <a:ext cx="11070955" cy="4897437"/>
          </a:xfrm>
        </p:spPr>
        <p:txBody>
          <a:bodyPr/>
          <a:lstStyle/>
          <a:p>
            <a:pPr marL="50800" indent="0">
              <a:lnSpc>
                <a:spcPct val="100000"/>
              </a:lnSpc>
              <a:spcBef>
                <a:spcPts val="600"/>
              </a:spcBef>
              <a:spcAft>
                <a:spcPts val="600"/>
              </a:spcAft>
              <a:buNone/>
            </a:pPr>
            <a:r>
              <a:rPr lang="en-US" sz="2400" b="1" dirty="0"/>
              <a:t>US vs European Data Privacy Laws</a:t>
            </a:r>
          </a:p>
          <a:p>
            <a:pPr marL="50800" indent="0">
              <a:lnSpc>
                <a:spcPct val="100000"/>
              </a:lnSpc>
              <a:spcBef>
                <a:spcPts val="600"/>
              </a:spcBef>
              <a:spcAft>
                <a:spcPts val="600"/>
              </a:spcAft>
              <a:buNone/>
            </a:pPr>
            <a:r>
              <a:rPr lang="en-US" dirty="0"/>
              <a:t>EU’s General Data Protection Regulation (GDPR). If a company wants to operate in Europe or serve European citizens, it must comply with the strict code of the GDPR, which we hold today as the gold standard for data protection. </a:t>
            </a:r>
            <a:endParaRPr lang="en-US" sz="2400" dirty="0"/>
          </a:p>
        </p:txBody>
      </p:sp>
      <p:pic>
        <p:nvPicPr>
          <p:cNvPr id="1032" name="Picture 8" descr="What does GDPR mean for me? An expla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499" y="2280959"/>
            <a:ext cx="6344356" cy="3125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96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1F34B-93F5-46C0-9BEC-B1A8D55008B4}"/>
              </a:ext>
            </a:extLst>
          </p:cNvPr>
          <p:cNvSpPr>
            <a:spLocks noGrp="1"/>
          </p:cNvSpPr>
          <p:nvPr>
            <p:ph type="title"/>
          </p:nvPr>
        </p:nvSpPr>
        <p:spPr>
          <a:xfrm>
            <a:off x="95140" y="415757"/>
            <a:ext cx="3833906" cy="2221622"/>
          </a:xfrm>
        </p:spPr>
        <p:txBody>
          <a:bodyPr/>
          <a:lstStyle/>
          <a:p>
            <a:r>
              <a:rPr lang="en-US" dirty="0"/>
              <a:t>Advice</a:t>
            </a:r>
          </a:p>
        </p:txBody>
      </p:sp>
      <p:sp>
        <p:nvSpPr>
          <p:cNvPr id="7" name="Slide Number Placeholder 6">
            <a:extLst>
              <a:ext uri="{FF2B5EF4-FFF2-40B4-BE49-F238E27FC236}">
                <a16:creationId xmlns:a16="http://schemas.microsoft.com/office/drawing/2014/main" id="{C7C944DD-F200-6B48-8A79-099A08992A35}"/>
              </a:ext>
            </a:extLst>
          </p:cNvPr>
          <p:cNvSpPr>
            <a:spLocks noGrp="1"/>
          </p:cNvSpPr>
          <p:nvPr>
            <p:ph type="sldNum" sz="quarter" idx="12"/>
          </p:nvPr>
        </p:nvSpPr>
        <p:spPr/>
        <p:txBody>
          <a:bodyPr/>
          <a:lstStyle/>
          <a:p>
            <a:fld id="{13D2E340-0663-474B-992C-9192B5C45E57}" type="slidenum">
              <a:rPr lang="en-US" smtClean="0"/>
              <a:t>3</a:t>
            </a:fld>
            <a:endParaRPr lang="en-US"/>
          </a:p>
        </p:txBody>
      </p:sp>
      <p:sp>
        <p:nvSpPr>
          <p:cNvPr id="3" name="Text Placeholder 2">
            <a:extLst>
              <a:ext uri="{FF2B5EF4-FFF2-40B4-BE49-F238E27FC236}">
                <a16:creationId xmlns:a16="http://schemas.microsoft.com/office/drawing/2014/main" id="{381FDC16-3D69-48AD-B08B-ED28A10640C1}"/>
              </a:ext>
            </a:extLst>
          </p:cNvPr>
          <p:cNvSpPr>
            <a:spLocks noGrp="1"/>
          </p:cNvSpPr>
          <p:nvPr>
            <p:ph type="body" sz="quarter" idx="18"/>
          </p:nvPr>
        </p:nvSpPr>
        <p:spPr>
          <a:xfrm>
            <a:off x="1292568" y="2751679"/>
            <a:ext cx="2645121" cy="2855913"/>
          </a:xfrm>
        </p:spPr>
        <p:txBody>
          <a:bodyPr/>
          <a:lstStyle/>
          <a:p>
            <a:r>
              <a:rPr lang="en-US" dirty="0"/>
              <a:t>How to prepare…	</a:t>
            </a:r>
          </a:p>
        </p:txBody>
      </p:sp>
      <p:sp>
        <p:nvSpPr>
          <p:cNvPr id="4" name="Content Placeholder 3">
            <a:extLst>
              <a:ext uri="{FF2B5EF4-FFF2-40B4-BE49-F238E27FC236}">
                <a16:creationId xmlns:a16="http://schemas.microsoft.com/office/drawing/2014/main" id="{E83DB0A1-C484-4D49-BAC3-ABEE82074C4C}"/>
              </a:ext>
            </a:extLst>
          </p:cNvPr>
          <p:cNvSpPr>
            <a:spLocks noGrp="1"/>
          </p:cNvSpPr>
          <p:nvPr>
            <p:ph idx="1"/>
          </p:nvPr>
        </p:nvSpPr>
        <p:spPr>
          <a:xfrm>
            <a:off x="5415405" y="992848"/>
            <a:ext cx="1944000" cy="2700000"/>
          </a:xfrm>
          <a:noFill/>
          <a:ln>
            <a:noFill/>
          </a:ln>
        </p:spPr>
        <p:txBody>
          <a:bodyPr lIns="72000" rIns="72000"/>
          <a:lstStyle/>
          <a:p>
            <a:r>
              <a:rPr lang="en-US" dirty="0"/>
              <a:t>Review the slide decks</a:t>
            </a:r>
          </a:p>
        </p:txBody>
      </p:sp>
      <p:sp>
        <p:nvSpPr>
          <p:cNvPr id="5" name="Text Placeholder 4">
            <a:extLst>
              <a:ext uri="{FF2B5EF4-FFF2-40B4-BE49-F238E27FC236}">
                <a16:creationId xmlns:a16="http://schemas.microsoft.com/office/drawing/2014/main" id="{898F5FE2-B28A-4CCD-9910-126A9581F28F}"/>
              </a:ext>
            </a:extLst>
          </p:cNvPr>
          <p:cNvSpPr>
            <a:spLocks noGrp="1"/>
          </p:cNvSpPr>
          <p:nvPr>
            <p:ph type="body" sz="quarter" idx="13"/>
          </p:nvPr>
        </p:nvSpPr>
        <p:spPr>
          <a:xfrm>
            <a:off x="7602405" y="992848"/>
            <a:ext cx="1944000" cy="2700000"/>
          </a:xfrm>
          <a:noFill/>
          <a:ln>
            <a:noFill/>
          </a:ln>
        </p:spPr>
        <p:txBody>
          <a:bodyPr lIns="72000" rIns="72000"/>
          <a:lstStyle/>
          <a:p>
            <a:r>
              <a:rPr lang="en-US" dirty="0"/>
              <a:t>Review assigned readings</a:t>
            </a:r>
          </a:p>
        </p:txBody>
      </p:sp>
      <p:pic>
        <p:nvPicPr>
          <p:cNvPr id="17" name="Picture Placeholder 16" descr="Presentation with checklist RTL">
            <a:extLst>
              <a:ext uri="{FF2B5EF4-FFF2-40B4-BE49-F238E27FC236}">
                <a16:creationId xmlns:a16="http://schemas.microsoft.com/office/drawing/2014/main" id="{AE7453D0-D40E-4463-83A5-ADE525B32ADC}"/>
              </a:ext>
            </a:extLst>
          </p:cNvPr>
          <p:cNvPicPr>
            <a:picLocks noGrp="1" noChangeAspect="1"/>
          </p:cNvPicPr>
          <p:nvPr>
            <p:ph type="pic" sz="quarter" idx="22"/>
          </p:nvPr>
        </p:nvPicPr>
        <p:blipFill>
          <a:blip r:embed="rId2">
            <a:extLst>
              <a:ext uri="{96DAC541-7B7A-43D3-8B79-37D633B846F1}">
                <asvg:svgBlip xmlns:asvg="http://schemas.microsoft.com/office/drawing/2016/SVG/main" r:embed="rId3"/>
              </a:ext>
            </a:extLst>
          </a:blip>
          <a:srcRect/>
          <a:stretch>
            <a:fillRect/>
          </a:stretch>
        </p:blipFill>
        <p:spPr>
          <a:xfrm>
            <a:off x="5955374" y="1276694"/>
            <a:ext cx="972000" cy="972000"/>
          </a:xfrm>
        </p:spPr>
      </p:pic>
      <p:pic>
        <p:nvPicPr>
          <p:cNvPr id="19" name="Picture Placeholder 18" descr="Books">
            <a:extLst>
              <a:ext uri="{FF2B5EF4-FFF2-40B4-BE49-F238E27FC236}">
                <a16:creationId xmlns:a16="http://schemas.microsoft.com/office/drawing/2014/main" id="{4B9CA223-D3A1-4970-848A-26CEBD622878}"/>
              </a:ext>
            </a:extLst>
          </p:cNvPr>
          <p:cNvPicPr>
            <a:picLocks noGrp="1" noChangeAspect="1"/>
          </p:cNvPicPr>
          <p:nvPr>
            <p:ph type="pic" sz="quarter" idx="23"/>
          </p:nvPr>
        </p:nvPicPr>
        <p:blipFill>
          <a:blip r:embed="rId4">
            <a:extLst>
              <a:ext uri="{96DAC541-7B7A-43D3-8B79-37D633B846F1}">
                <asvg:svgBlip xmlns:asvg="http://schemas.microsoft.com/office/drawing/2016/SVG/main" r:embed="rId5"/>
              </a:ext>
            </a:extLst>
          </a:blip>
          <a:srcRect/>
          <a:stretch>
            <a:fillRect/>
          </a:stretch>
        </p:blipFill>
        <p:spPr>
          <a:xfrm>
            <a:off x="8088405" y="1276694"/>
            <a:ext cx="972000" cy="972000"/>
          </a:xfrm>
        </p:spPr>
      </p:pic>
      <p:sp>
        <p:nvSpPr>
          <p:cNvPr id="22" name="Text Placeholder 4">
            <a:extLst>
              <a:ext uri="{FF2B5EF4-FFF2-40B4-BE49-F238E27FC236}">
                <a16:creationId xmlns:a16="http://schemas.microsoft.com/office/drawing/2014/main" id="{D81FE002-F812-495F-92C6-515119775617}"/>
              </a:ext>
            </a:extLst>
          </p:cNvPr>
          <p:cNvSpPr txBox="1">
            <a:spLocks/>
          </p:cNvSpPr>
          <p:nvPr/>
        </p:nvSpPr>
        <p:spPr>
          <a:xfrm>
            <a:off x="9735436" y="992848"/>
            <a:ext cx="1944000" cy="2700000"/>
          </a:xfrm>
          <a:prstGeom prst="rect">
            <a:avLst/>
          </a:prstGeom>
          <a:noFill/>
          <a:ln>
            <a:noFill/>
          </a:ln>
        </p:spPr>
        <p:txBody>
          <a:bodyPr vert="horz" lIns="72000" tIns="1332000" rIns="72000" bIns="0" rtlCol="0">
            <a:normAutofit/>
          </a:bodyPr>
          <a:lstStyle>
            <a:lvl1pPr marL="0" indent="0" algn="ctr" defTabSz="914400" rtl="0" eaLnBrk="1" latinLnBrk="0" hangingPunct="1">
              <a:lnSpc>
                <a:spcPct val="112000"/>
              </a:lnSpc>
              <a:spcBef>
                <a:spcPts val="900"/>
              </a:spcBef>
              <a:buFont typeface="Arial" panose="020B0604020202020204" pitchFamily="34" charset="0"/>
              <a:buNone/>
              <a:defRPr sz="16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US" dirty="0"/>
              <a:t>Review assigned videos	</a:t>
            </a:r>
          </a:p>
        </p:txBody>
      </p:sp>
      <p:pic>
        <p:nvPicPr>
          <p:cNvPr id="23" name="Picture Placeholder 18" descr="Video camera">
            <a:extLst>
              <a:ext uri="{FF2B5EF4-FFF2-40B4-BE49-F238E27FC236}">
                <a16:creationId xmlns:a16="http://schemas.microsoft.com/office/drawing/2014/main" id="{C2FE62F6-324B-46F9-A88D-C15C555A932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221436" y="1276694"/>
            <a:ext cx="972000" cy="972000"/>
          </a:xfrm>
          <a:prstGeom prst="ellipse">
            <a:avLst/>
          </a:prstGeom>
          <a:solidFill>
            <a:schemeClr val="bg1">
              <a:lumMod val="95000"/>
            </a:schemeClr>
          </a:solidFill>
        </p:spPr>
      </p:pic>
      <p:sp>
        <p:nvSpPr>
          <p:cNvPr id="11" name="Text Placeholder 5">
            <a:extLst>
              <a:ext uri="{FF2B5EF4-FFF2-40B4-BE49-F238E27FC236}">
                <a16:creationId xmlns:a16="http://schemas.microsoft.com/office/drawing/2014/main" id="{AC4A7A4E-C192-4A89-A661-72D76FF2F230}"/>
              </a:ext>
            </a:extLst>
          </p:cNvPr>
          <p:cNvSpPr>
            <a:spLocks noGrp="1"/>
          </p:cNvSpPr>
          <p:nvPr>
            <p:ph type="body" sz="quarter" idx="14"/>
          </p:nvPr>
        </p:nvSpPr>
        <p:spPr>
          <a:xfrm>
            <a:off x="7557039" y="3975437"/>
            <a:ext cx="1944000" cy="1814717"/>
          </a:xfrm>
        </p:spPr>
        <p:txBody>
          <a:bodyPr lIns="72000" rIns="72000">
            <a:normAutofit fontScale="92500" lnSpcReduction="10000"/>
          </a:bodyPr>
          <a:lstStyle/>
          <a:p>
            <a:r>
              <a:rPr lang="en-US" dirty="0"/>
              <a:t>Review / Add your notes</a:t>
            </a:r>
          </a:p>
          <a:p>
            <a:endParaRPr lang="en-US" dirty="0"/>
          </a:p>
        </p:txBody>
      </p:sp>
      <p:pic>
        <p:nvPicPr>
          <p:cNvPr id="12" name="Picture 11"/>
          <p:cNvPicPr>
            <a:picLocks noChangeAspect="1"/>
          </p:cNvPicPr>
          <p:nvPr/>
        </p:nvPicPr>
        <p:blipFill>
          <a:blip r:embed="rId8"/>
          <a:stretch>
            <a:fillRect/>
          </a:stretch>
        </p:blipFill>
        <p:spPr>
          <a:xfrm>
            <a:off x="7997675" y="4158000"/>
            <a:ext cx="1062729" cy="796021"/>
          </a:xfrm>
          <a:prstGeom prst="rect">
            <a:avLst/>
          </a:prstGeom>
        </p:spPr>
      </p:pic>
    </p:spTree>
    <p:extLst>
      <p:ext uri="{BB962C8B-B14F-4D97-AF65-F5344CB8AC3E}">
        <p14:creationId xmlns:p14="http://schemas.microsoft.com/office/powerpoint/2010/main" val="170747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6420768" cy="835985"/>
          </a:xfrm>
          <a:prstGeom prst="rect">
            <a:avLst/>
          </a:prstGeom>
        </p:spPr>
        <p:txBody>
          <a:bodyPr anchor="t">
            <a:normAutofit fontScale="90000"/>
          </a:bodyPr>
          <a:lstStyle/>
          <a:p>
            <a:pPr algn="l"/>
            <a:r>
              <a:rPr lang="en-US" sz="4800" i="0" dirty="0"/>
              <a:t>Password Management</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5818731" cy="4259109"/>
          </a:xfrm>
          <a:prstGeom prst="rect">
            <a:avLst/>
          </a:prstGeom>
        </p:spPr>
        <p:txBody>
          <a:bodyPr>
            <a:normAutofit/>
          </a:bodyPr>
          <a:lstStyle/>
          <a:p>
            <a:pPr marL="50800" indent="0">
              <a:lnSpc>
                <a:spcPct val="100000"/>
              </a:lnSpc>
              <a:spcBef>
                <a:spcPts val="600"/>
              </a:spcBef>
              <a:spcAft>
                <a:spcPts val="600"/>
              </a:spcAft>
              <a:buNone/>
            </a:pPr>
            <a:r>
              <a:rPr lang="en-US" b="1" dirty="0"/>
              <a:t>Password Basics</a:t>
            </a:r>
          </a:p>
          <a:p>
            <a:pPr>
              <a:lnSpc>
                <a:spcPct val="100000"/>
              </a:lnSpc>
              <a:spcBef>
                <a:spcPts val="600"/>
              </a:spcBef>
              <a:spcAft>
                <a:spcPts val="600"/>
              </a:spcAft>
            </a:pPr>
            <a:r>
              <a:rPr lang="en-US" dirty="0"/>
              <a:t>Keep them in you head?</a:t>
            </a:r>
          </a:p>
          <a:p>
            <a:pPr>
              <a:lnSpc>
                <a:spcPct val="100000"/>
              </a:lnSpc>
              <a:spcBef>
                <a:spcPts val="600"/>
              </a:spcBef>
              <a:spcAft>
                <a:spcPts val="600"/>
              </a:spcAft>
            </a:pPr>
            <a:r>
              <a:rPr lang="en-US" dirty="0"/>
              <a:t>Don’t change them?</a:t>
            </a:r>
          </a:p>
          <a:p>
            <a:pPr>
              <a:lnSpc>
                <a:spcPct val="100000"/>
              </a:lnSpc>
              <a:spcBef>
                <a:spcPts val="600"/>
              </a:spcBef>
              <a:spcAft>
                <a:spcPts val="600"/>
              </a:spcAft>
            </a:pPr>
            <a:r>
              <a:rPr lang="en-US" dirty="0"/>
              <a:t>Reuse them?</a:t>
            </a:r>
          </a:p>
          <a:p>
            <a:pPr marL="50800" indent="0">
              <a:lnSpc>
                <a:spcPct val="100000"/>
              </a:lnSpc>
              <a:spcBef>
                <a:spcPts val="600"/>
              </a:spcBef>
              <a:spcAft>
                <a:spcPts val="600"/>
              </a:spcAft>
              <a:buNone/>
            </a:pPr>
            <a:r>
              <a:rPr lang="en-US" b="1" dirty="0"/>
              <a:t>Password Management</a:t>
            </a:r>
          </a:p>
          <a:p>
            <a:pPr>
              <a:lnSpc>
                <a:spcPct val="100000"/>
              </a:lnSpc>
              <a:spcBef>
                <a:spcPts val="600"/>
              </a:spcBef>
              <a:spcAft>
                <a:spcPts val="600"/>
              </a:spcAft>
            </a:pPr>
            <a:r>
              <a:rPr lang="en-US" dirty="0"/>
              <a:t>Consider a passphrase</a:t>
            </a:r>
          </a:p>
          <a:p>
            <a:pPr marL="852488" lvl="1">
              <a:lnSpc>
                <a:spcPct val="100000"/>
              </a:lnSpc>
              <a:spcBef>
                <a:spcPts val="600"/>
              </a:spcBef>
              <a:spcAft>
                <a:spcPts val="600"/>
              </a:spcAft>
            </a:pPr>
            <a:r>
              <a:rPr lang="en-US" dirty="0"/>
              <a:t>Access a vault of your passwords</a:t>
            </a:r>
          </a:p>
          <a:p>
            <a:pPr marL="395288">
              <a:lnSpc>
                <a:spcPct val="100000"/>
              </a:lnSpc>
              <a:spcBef>
                <a:spcPts val="600"/>
              </a:spcBef>
              <a:spcAft>
                <a:spcPts val="600"/>
              </a:spcAft>
            </a:pPr>
            <a:r>
              <a:rPr lang="en-US" dirty="0"/>
              <a:t>Two-Factor Authentication</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30</a:t>
            </a:fld>
            <a:endParaRPr lang="en-US" noProof="0"/>
          </a:p>
        </p:txBody>
      </p:sp>
      <p:pic>
        <p:nvPicPr>
          <p:cNvPr id="6" name="Picture 5" descr="A close up of a logo&#10;&#10;Description automatically generated">
            <a:extLst>
              <a:ext uri="{FF2B5EF4-FFF2-40B4-BE49-F238E27FC236}">
                <a16:creationId xmlns:a16="http://schemas.microsoft.com/office/drawing/2014/main" id="{5A489FE7-850C-48FC-AD89-D75157EC306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56811" y="1696277"/>
            <a:ext cx="2935357" cy="2935357"/>
          </a:xfrm>
          <a:prstGeom prst="rect">
            <a:avLst/>
          </a:prstGeom>
        </p:spPr>
      </p:pic>
    </p:spTree>
    <p:extLst>
      <p:ext uri="{BB962C8B-B14F-4D97-AF65-F5344CB8AC3E}">
        <p14:creationId xmlns:p14="http://schemas.microsoft.com/office/powerpoint/2010/main" val="3128264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6420768" cy="835985"/>
          </a:xfrm>
          <a:prstGeom prst="rect">
            <a:avLst/>
          </a:prstGeom>
        </p:spPr>
        <p:txBody>
          <a:bodyPr anchor="t">
            <a:normAutofit/>
          </a:bodyPr>
          <a:lstStyle/>
          <a:p>
            <a:pPr algn="l"/>
            <a:r>
              <a:rPr lang="en-US" sz="4800" i="0" dirty="0"/>
              <a:t>Artificial Intelligence</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4567447" cy="3617425"/>
          </a:xfrm>
          <a:prstGeom prst="rect">
            <a:avLst/>
          </a:prstGeom>
        </p:spPr>
        <p:txBody>
          <a:bodyPr>
            <a:normAutofit/>
          </a:bodyPr>
          <a:lstStyle/>
          <a:p>
            <a:pPr marL="0" indent="0">
              <a:buNone/>
            </a:pPr>
            <a:r>
              <a:rPr lang="en-US" sz="2400" b="1" dirty="0"/>
              <a:t>Three Types</a:t>
            </a:r>
          </a:p>
          <a:p>
            <a:r>
              <a:rPr lang="en-US" sz="2400" dirty="0"/>
              <a:t>Narrow (ANI)</a:t>
            </a:r>
          </a:p>
          <a:p>
            <a:r>
              <a:rPr lang="en-US" sz="2400" dirty="0"/>
              <a:t>General (AGI)</a:t>
            </a:r>
          </a:p>
          <a:p>
            <a:r>
              <a:rPr lang="en-US" sz="2400" dirty="0"/>
              <a:t>Superintelligence (ASI)</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31</a:t>
            </a:fld>
            <a:endParaRPr lang="en-US" noProof="0"/>
          </a:p>
        </p:txBody>
      </p:sp>
      <p:pic>
        <p:nvPicPr>
          <p:cNvPr id="6" name="Picture 5" descr="A picture containing woman&#10;&#10;Description automatically generated">
            <a:extLst>
              <a:ext uri="{FF2B5EF4-FFF2-40B4-BE49-F238E27FC236}">
                <a16:creationId xmlns:a16="http://schemas.microsoft.com/office/drawing/2014/main" id="{B73CA733-64FD-4736-95BD-3AEB1A422CB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96000" y="1398104"/>
            <a:ext cx="5078478" cy="4061791"/>
          </a:xfrm>
          <a:prstGeom prst="rect">
            <a:avLst/>
          </a:prstGeom>
        </p:spPr>
      </p:pic>
      <p:sp>
        <p:nvSpPr>
          <p:cNvPr id="5" name="Oval 4">
            <a:extLst>
              <a:ext uri="{FF2B5EF4-FFF2-40B4-BE49-F238E27FC236}">
                <a16:creationId xmlns:a16="http://schemas.microsoft.com/office/drawing/2014/main" id="{2E1A8183-C242-40C1-8287-34FCC98A842A}"/>
              </a:ext>
            </a:extLst>
          </p:cNvPr>
          <p:cNvSpPr/>
          <p:nvPr/>
        </p:nvSpPr>
        <p:spPr>
          <a:xfrm>
            <a:off x="281353" y="2016370"/>
            <a:ext cx="3106616" cy="515815"/>
          </a:xfrm>
          <a:prstGeom prst="ellipse">
            <a:avLst/>
          </a:prstGeom>
          <a:noFill/>
          <a:ln>
            <a:solidFill>
              <a:srgbClr val="A41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463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6420768" cy="835985"/>
          </a:xfrm>
          <a:prstGeom prst="rect">
            <a:avLst/>
          </a:prstGeom>
        </p:spPr>
        <p:txBody>
          <a:bodyPr anchor="t">
            <a:normAutofit/>
          </a:bodyPr>
          <a:lstStyle/>
          <a:p>
            <a:pPr algn="l"/>
            <a:r>
              <a:rPr lang="en-US" sz="4800" i="0" dirty="0"/>
              <a:t>AGI Tests</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4567447" cy="3617425"/>
          </a:xfrm>
          <a:prstGeom prst="rect">
            <a:avLst/>
          </a:prstGeom>
        </p:spPr>
        <p:txBody>
          <a:bodyPr>
            <a:normAutofit/>
          </a:bodyPr>
          <a:lstStyle/>
          <a:p>
            <a:pPr>
              <a:lnSpc>
                <a:spcPct val="100000"/>
              </a:lnSpc>
              <a:spcBef>
                <a:spcPts val="600"/>
              </a:spcBef>
              <a:spcAft>
                <a:spcPts val="600"/>
              </a:spcAft>
            </a:pPr>
            <a:r>
              <a:rPr lang="en-US" dirty="0"/>
              <a:t>The Turing Test</a:t>
            </a:r>
          </a:p>
          <a:p>
            <a:pPr>
              <a:lnSpc>
                <a:spcPct val="100000"/>
              </a:lnSpc>
              <a:spcBef>
                <a:spcPts val="600"/>
              </a:spcBef>
              <a:spcAft>
                <a:spcPts val="600"/>
              </a:spcAft>
            </a:pPr>
            <a:r>
              <a:rPr lang="en-US" dirty="0"/>
              <a:t> The Coffee Test</a:t>
            </a:r>
          </a:p>
          <a:p>
            <a:pPr>
              <a:lnSpc>
                <a:spcPct val="100000"/>
              </a:lnSpc>
              <a:spcBef>
                <a:spcPts val="600"/>
              </a:spcBef>
              <a:spcAft>
                <a:spcPts val="600"/>
              </a:spcAft>
            </a:pPr>
            <a:r>
              <a:rPr lang="en-US" dirty="0"/>
              <a:t> The College Student Test</a:t>
            </a:r>
          </a:p>
          <a:p>
            <a:pPr>
              <a:lnSpc>
                <a:spcPct val="100000"/>
              </a:lnSpc>
              <a:spcBef>
                <a:spcPts val="600"/>
              </a:spcBef>
              <a:spcAft>
                <a:spcPts val="600"/>
              </a:spcAft>
            </a:pPr>
            <a:r>
              <a:rPr lang="en-US" dirty="0"/>
              <a:t> The Employment Test</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32</a:t>
            </a:fld>
            <a:endParaRPr lang="en-US" noProof="0"/>
          </a:p>
        </p:txBody>
      </p:sp>
      <p:pic>
        <p:nvPicPr>
          <p:cNvPr id="6" name="Picture 5" descr="A circuit board&#10;&#10;Description automatically generated">
            <a:extLst>
              <a:ext uri="{FF2B5EF4-FFF2-40B4-BE49-F238E27FC236}">
                <a16:creationId xmlns:a16="http://schemas.microsoft.com/office/drawing/2014/main" id="{9D1013EF-592E-4D62-9F32-518B96B4642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10220" y="1477809"/>
            <a:ext cx="6413500" cy="3848100"/>
          </a:xfrm>
          <a:prstGeom prst="rect">
            <a:avLst/>
          </a:prstGeom>
        </p:spPr>
      </p:pic>
    </p:spTree>
    <p:extLst>
      <p:ext uri="{BB962C8B-B14F-4D97-AF65-F5344CB8AC3E}">
        <p14:creationId xmlns:p14="http://schemas.microsoft.com/office/powerpoint/2010/main" val="216504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4713-6D2F-49BF-B05E-5BD7A0BECEBB}"/>
              </a:ext>
            </a:extLst>
          </p:cNvPr>
          <p:cNvSpPr>
            <a:spLocks noGrp="1"/>
          </p:cNvSpPr>
          <p:nvPr>
            <p:ph type="title"/>
          </p:nvPr>
        </p:nvSpPr>
        <p:spPr>
          <a:xfrm>
            <a:off x="357809" y="559677"/>
            <a:ext cx="4238097" cy="5274923"/>
          </a:xfrm>
        </p:spPr>
        <p:txBody>
          <a:bodyPr/>
          <a:lstStyle/>
          <a:p>
            <a:r>
              <a:rPr lang="en-US" dirty="0"/>
              <a:t>Information Systems  - Part 1	</a:t>
            </a:r>
          </a:p>
        </p:txBody>
      </p:sp>
      <p:sp>
        <p:nvSpPr>
          <p:cNvPr id="3" name="Slide Number Placeholder 2">
            <a:extLst>
              <a:ext uri="{FF2B5EF4-FFF2-40B4-BE49-F238E27FC236}">
                <a16:creationId xmlns:a16="http://schemas.microsoft.com/office/drawing/2014/main" id="{0752ED2B-376A-425A-9799-1183AEED4AE6}"/>
              </a:ext>
            </a:extLst>
          </p:cNvPr>
          <p:cNvSpPr>
            <a:spLocks noGrp="1"/>
          </p:cNvSpPr>
          <p:nvPr>
            <p:ph type="sldNum" sz="quarter" idx="12"/>
          </p:nvPr>
        </p:nvSpPr>
        <p:spPr/>
        <p:txBody>
          <a:bodyPr/>
          <a:lstStyle/>
          <a:p>
            <a:fld id="{13D2E340-0663-474B-992C-9192B5C45E57}" type="slidenum">
              <a:rPr lang="en-US" noProof="0" smtClean="0"/>
              <a:t>4</a:t>
            </a:fld>
            <a:endParaRPr lang="en-US" noProof="0" dirty="0"/>
          </a:p>
        </p:txBody>
      </p:sp>
      <p:sp>
        <p:nvSpPr>
          <p:cNvPr id="4" name="Content Placeholder 3">
            <a:extLst>
              <a:ext uri="{FF2B5EF4-FFF2-40B4-BE49-F238E27FC236}">
                <a16:creationId xmlns:a16="http://schemas.microsoft.com/office/drawing/2014/main" id="{5DDD3ADF-852C-414C-B603-4B67FB4C9822}"/>
              </a:ext>
            </a:extLst>
          </p:cNvPr>
          <p:cNvSpPr>
            <a:spLocks noGrp="1"/>
          </p:cNvSpPr>
          <p:nvPr>
            <p:ph idx="1"/>
          </p:nvPr>
        </p:nvSpPr>
        <p:spPr>
          <a:xfrm>
            <a:off x="5181600" y="2425959"/>
            <a:ext cx="6172200" cy="3751004"/>
          </a:xfrm>
        </p:spPr>
        <p:txBody>
          <a:bodyPr/>
          <a:lstStyle/>
          <a:p>
            <a:pPr marL="0" indent="0">
              <a:buNone/>
            </a:pPr>
            <a:endParaRPr lang="en-US" dirty="0"/>
          </a:p>
          <a:p>
            <a:r>
              <a:rPr lang="en-US" b="1" dirty="0"/>
              <a:t>Topics and Required Reading</a:t>
            </a:r>
            <a:br>
              <a:rPr lang="en-US" b="1" dirty="0"/>
            </a:br>
            <a:r>
              <a:rPr lang="en-US" dirty="0">
                <a:hlinkClick r:id="rId3"/>
              </a:rPr>
              <a:t>What is ERP?</a:t>
            </a:r>
            <a:br>
              <a:rPr lang="en-US" b="1" dirty="0"/>
            </a:br>
            <a:r>
              <a:rPr lang="en-US" dirty="0">
                <a:hlinkClick r:id="rId4"/>
              </a:rPr>
              <a:t>What is CRM?</a:t>
            </a:r>
            <a:br>
              <a:rPr lang="en-US" dirty="0"/>
            </a:br>
            <a:r>
              <a:rPr lang="en-US" dirty="0">
                <a:hlinkClick r:id="rId5"/>
              </a:rPr>
              <a:t>CRM vs. ERP: What’s the Difference?</a:t>
            </a:r>
            <a:br>
              <a:rPr lang="en-US" dirty="0"/>
            </a:br>
            <a:r>
              <a:rPr lang="en-US" dirty="0">
                <a:hlinkClick r:id="rId6"/>
              </a:rPr>
              <a:t>3 CRM Use Cases</a:t>
            </a:r>
            <a:endParaRPr lang="en-US" dirty="0"/>
          </a:p>
          <a:p>
            <a:pPr marL="0" indent="0">
              <a:buNone/>
            </a:pPr>
            <a:endParaRPr lang="en-US" dirty="0"/>
          </a:p>
        </p:txBody>
      </p:sp>
    </p:spTree>
    <p:extLst>
      <p:ext uri="{BB962C8B-B14F-4D97-AF65-F5344CB8AC3E}">
        <p14:creationId xmlns:p14="http://schemas.microsoft.com/office/powerpoint/2010/main" val="1553199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5371934" cy="835985"/>
          </a:xfrm>
          <a:prstGeom prst="rect">
            <a:avLst/>
          </a:prstGeom>
        </p:spPr>
        <p:txBody>
          <a:bodyPr anchor="t">
            <a:normAutofit/>
          </a:bodyPr>
          <a:lstStyle/>
          <a:p>
            <a:pPr algn="l"/>
            <a:r>
              <a:rPr lang="en-US" sz="4000" i="0" dirty="0"/>
              <a:t>What is ERP?</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417095" y="1532091"/>
            <a:ext cx="7138737" cy="4440626"/>
          </a:xfrm>
          <a:prstGeom prst="rect">
            <a:avLst/>
          </a:prstGeom>
        </p:spPr>
        <p:txBody>
          <a:bodyPr>
            <a:normAutofit/>
          </a:bodyPr>
          <a:lstStyle/>
          <a:p>
            <a:pPr marL="0" indent="0">
              <a:buNone/>
            </a:pPr>
            <a:r>
              <a:rPr lang="en-US" b="1" dirty="0"/>
              <a:t>Enterprise Resource Planning	</a:t>
            </a:r>
          </a:p>
          <a:p>
            <a:r>
              <a:rPr lang="en-US" dirty="0"/>
              <a:t>Software or a System that</a:t>
            </a:r>
          </a:p>
          <a:p>
            <a:pPr lvl="1"/>
            <a:r>
              <a:rPr lang="en-US" dirty="0"/>
              <a:t>Integrates functions</a:t>
            </a:r>
          </a:p>
          <a:p>
            <a:pPr lvl="1"/>
            <a:r>
              <a:rPr lang="en-US" dirty="0"/>
              <a:t>Streamlines processes</a:t>
            </a:r>
          </a:p>
          <a:p>
            <a:pPr lvl="1"/>
            <a:r>
              <a:rPr lang="en-US" dirty="0"/>
              <a:t>Manage core business</a:t>
            </a:r>
          </a:p>
          <a:p>
            <a:pPr marL="0" indent="0">
              <a:buNone/>
            </a:pPr>
            <a:endParaRPr lang="en-US" dirty="0"/>
          </a:p>
          <a:p>
            <a:pPr lvl="2"/>
            <a:endParaRPr lang="en-US" dirty="0"/>
          </a:p>
          <a:p>
            <a:pPr lvl="1"/>
            <a:endParaRPr lang="en-US"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5</a:t>
            </a:fld>
            <a:endParaRPr lang="en-US" noProof="0" dirty="0"/>
          </a:p>
        </p:txBody>
      </p:sp>
      <p:pic>
        <p:nvPicPr>
          <p:cNvPr id="6" name="Picture 5">
            <a:extLst>
              <a:ext uri="{FF2B5EF4-FFF2-40B4-BE49-F238E27FC236}">
                <a16:creationId xmlns:a16="http://schemas.microsoft.com/office/drawing/2014/main" id="{1E80057B-F089-41F0-A1FF-B201F250EBD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96000" y="1284600"/>
            <a:ext cx="4961250" cy="4288800"/>
          </a:xfrm>
          <a:prstGeom prst="rect">
            <a:avLst/>
          </a:prstGeom>
        </p:spPr>
      </p:pic>
    </p:spTree>
    <p:extLst>
      <p:ext uri="{BB962C8B-B14F-4D97-AF65-F5344CB8AC3E}">
        <p14:creationId xmlns:p14="http://schemas.microsoft.com/office/powerpoint/2010/main" val="214890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5371934" cy="835985"/>
          </a:xfrm>
          <a:prstGeom prst="rect">
            <a:avLst/>
          </a:prstGeom>
        </p:spPr>
        <p:txBody>
          <a:bodyPr anchor="t">
            <a:normAutofit/>
          </a:bodyPr>
          <a:lstStyle/>
          <a:p>
            <a:pPr algn="l"/>
            <a:r>
              <a:rPr lang="en-US" sz="4000" i="0" dirty="0"/>
              <a:t>Legacy Systems</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6</a:t>
            </a:fld>
            <a:endParaRPr lang="en-US" noProof="0" dirty="0"/>
          </a:p>
        </p:txBody>
      </p:sp>
      <p:pic>
        <p:nvPicPr>
          <p:cNvPr id="8" name="Picture 7">
            <a:extLst>
              <a:ext uri="{FF2B5EF4-FFF2-40B4-BE49-F238E27FC236}">
                <a16:creationId xmlns:a16="http://schemas.microsoft.com/office/drawing/2014/main" id="{36EAC8DA-C09F-4AF5-B9F9-9F7790B1E66F}"/>
              </a:ext>
            </a:extLst>
          </p:cNvPr>
          <p:cNvPicPr>
            <a:picLocks noChangeAspect="1"/>
          </p:cNvPicPr>
          <p:nvPr/>
        </p:nvPicPr>
        <p:blipFill>
          <a:blip r:embed="rId3"/>
          <a:stretch>
            <a:fillRect/>
          </a:stretch>
        </p:blipFill>
        <p:spPr>
          <a:xfrm>
            <a:off x="856929" y="1485381"/>
            <a:ext cx="10633801" cy="3887237"/>
          </a:xfrm>
          <a:prstGeom prst="rect">
            <a:avLst/>
          </a:prstGeom>
        </p:spPr>
      </p:pic>
    </p:spTree>
    <p:extLst>
      <p:ext uri="{BB962C8B-B14F-4D97-AF65-F5344CB8AC3E}">
        <p14:creationId xmlns:p14="http://schemas.microsoft.com/office/powerpoint/2010/main" val="393001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762000" y="559678"/>
            <a:ext cx="5702968" cy="4952492"/>
          </a:xfrm>
          <a:prstGeom prst="rect">
            <a:avLst/>
          </a:prstGeom>
        </p:spPr>
        <p:txBody>
          <a:bodyPr anchor="t">
            <a:normAutofit/>
          </a:bodyPr>
          <a:lstStyle/>
          <a:p>
            <a:pPr algn="l"/>
            <a:r>
              <a:rPr lang="en-US" sz="4000" i="0" dirty="0"/>
              <a:t>ERP – Key Takeaways	</a:t>
            </a:r>
          </a:p>
        </p:txBody>
      </p:sp>
      <p:sp>
        <p:nvSpPr>
          <p:cNvPr id="4" name="Content Placeholder 3">
            <a:extLst>
              <a:ext uri="{FF2B5EF4-FFF2-40B4-BE49-F238E27FC236}">
                <a16:creationId xmlns:a16="http://schemas.microsoft.com/office/drawing/2014/main" id="{6FD9DBF3-7303-47E2-A865-2DA7FC60BC43}"/>
              </a:ext>
            </a:extLst>
          </p:cNvPr>
          <p:cNvSpPr>
            <a:spLocks noGrp="1"/>
          </p:cNvSpPr>
          <p:nvPr>
            <p:ph sz="half" idx="1"/>
          </p:nvPr>
        </p:nvSpPr>
        <p:spPr>
          <a:xfrm>
            <a:off x="761999" y="1791451"/>
            <a:ext cx="8606590" cy="4181266"/>
          </a:xfrm>
        </p:spPr>
        <p:txBody>
          <a:bodyPr>
            <a:normAutofit/>
          </a:bodyPr>
          <a:lstStyle/>
          <a:p>
            <a:pPr marL="0" indent="0">
              <a:buNone/>
            </a:pPr>
            <a:r>
              <a:rPr lang="en-US" dirty="0"/>
              <a:t>How does ERP create value?	</a:t>
            </a:r>
          </a:p>
          <a:p>
            <a:r>
              <a:rPr lang="en-US" dirty="0"/>
              <a:t>Integrated Database</a:t>
            </a:r>
          </a:p>
          <a:p>
            <a:pPr lvl="1"/>
            <a:r>
              <a:rPr lang="en-US" b="1" dirty="0">
                <a:solidFill>
                  <a:srgbClr val="A41E35"/>
                </a:solidFill>
              </a:rPr>
              <a:t>One copy of data	</a:t>
            </a:r>
          </a:p>
          <a:p>
            <a:r>
              <a:rPr lang="en-US" dirty="0"/>
              <a:t>Collaboration</a:t>
            </a:r>
          </a:p>
          <a:p>
            <a:pPr lvl="1"/>
            <a:r>
              <a:rPr lang="en-US" b="1" dirty="0">
                <a:solidFill>
                  <a:srgbClr val="A41E35"/>
                </a:solidFill>
              </a:rPr>
              <a:t>Improves decision making</a:t>
            </a:r>
          </a:p>
          <a:p>
            <a:r>
              <a:rPr lang="en-US" dirty="0"/>
              <a:t>Flexibility &amp; Mobility</a:t>
            </a:r>
          </a:p>
          <a:p>
            <a:pPr lvl="1"/>
            <a:r>
              <a:rPr lang="en-US" b="1" dirty="0">
                <a:solidFill>
                  <a:srgbClr val="A41E35"/>
                </a:solidFill>
              </a:rPr>
              <a:t>Access anywhere/anytime</a:t>
            </a:r>
          </a:p>
          <a:p>
            <a:r>
              <a:rPr lang="en-US" dirty="0"/>
              <a:t>Lower costs</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prstGeom prst="rect">
            <a:avLst/>
          </a:prstGeom>
        </p:spPr>
        <p:txBody>
          <a:bodyPr anchor="ctr">
            <a:normAutofit/>
          </a:bodyPr>
          <a:lstStyle/>
          <a:p>
            <a:pPr>
              <a:spcAft>
                <a:spcPts val="600"/>
              </a:spcAft>
            </a:pPr>
            <a:fld id="{13D2E340-0663-474B-992C-9192B5C45E57}" type="slidenum">
              <a:rPr lang="en-US" noProof="0" smtClean="0"/>
              <a:pPr>
                <a:spcAft>
                  <a:spcPts val="600"/>
                </a:spcAft>
              </a:pPr>
              <a:t>7</a:t>
            </a:fld>
            <a:endParaRPr lang="en-US" noProof="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8535"/>
          <a:stretch/>
        </p:blipFill>
        <p:spPr bwMode="auto">
          <a:xfrm>
            <a:off x="6806826" y="1961913"/>
            <a:ext cx="1851795" cy="35502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Left Arrow Callout 5"/>
          <p:cNvSpPr/>
          <p:nvPr/>
        </p:nvSpPr>
        <p:spPr>
          <a:xfrm>
            <a:off x="8391329" y="4480029"/>
            <a:ext cx="1252025" cy="661182"/>
          </a:xfrm>
          <a:prstGeom prst="leftArrowCallout">
            <a:avLst>
              <a:gd name="adj1" fmla="val 25000"/>
              <a:gd name="adj2" fmla="val 25000"/>
              <a:gd name="adj3" fmla="val 25000"/>
              <a:gd name="adj4" fmla="val 81506"/>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One</a:t>
            </a:r>
          </a:p>
          <a:p>
            <a:pPr algn="ctr"/>
            <a:r>
              <a:rPr lang="en-US" dirty="0">
                <a:solidFill>
                  <a:schemeClr val="tx1"/>
                </a:solidFill>
              </a:rPr>
              <a:t>System</a:t>
            </a:r>
          </a:p>
        </p:txBody>
      </p:sp>
    </p:spTree>
    <p:extLst>
      <p:ext uri="{BB962C8B-B14F-4D97-AF65-F5344CB8AC3E}">
        <p14:creationId xmlns:p14="http://schemas.microsoft.com/office/powerpoint/2010/main" val="30681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762000" y="559678"/>
            <a:ext cx="5702968" cy="4952492"/>
          </a:xfrm>
          <a:prstGeom prst="rect">
            <a:avLst/>
          </a:prstGeom>
        </p:spPr>
        <p:txBody>
          <a:bodyPr anchor="t">
            <a:normAutofit/>
          </a:bodyPr>
          <a:lstStyle/>
          <a:p>
            <a:pPr algn="l"/>
            <a:r>
              <a:rPr lang="en-US" sz="4000" i="0" dirty="0"/>
              <a:t>What is CRM?</a:t>
            </a:r>
          </a:p>
        </p:txBody>
      </p:sp>
      <p:sp>
        <p:nvSpPr>
          <p:cNvPr id="4" name="Content Placeholder 3">
            <a:extLst>
              <a:ext uri="{FF2B5EF4-FFF2-40B4-BE49-F238E27FC236}">
                <a16:creationId xmlns:a16="http://schemas.microsoft.com/office/drawing/2014/main" id="{6FD9DBF3-7303-47E2-A865-2DA7FC60BC43}"/>
              </a:ext>
            </a:extLst>
          </p:cNvPr>
          <p:cNvSpPr>
            <a:spLocks noGrp="1"/>
          </p:cNvSpPr>
          <p:nvPr>
            <p:ph sz="half" idx="1"/>
          </p:nvPr>
        </p:nvSpPr>
        <p:spPr>
          <a:xfrm>
            <a:off x="761999" y="1791451"/>
            <a:ext cx="8606590" cy="4181266"/>
          </a:xfrm>
        </p:spPr>
        <p:txBody>
          <a:bodyPr>
            <a:normAutofit/>
          </a:bodyPr>
          <a:lstStyle/>
          <a:p>
            <a:pPr marL="0" indent="0">
              <a:buNone/>
            </a:pPr>
            <a:r>
              <a:rPr lang="en-US" dirty="0"/>
              <a:t>Customer Relationship Management	</a:t>
            </a:r>
          </a:p>
          <a:p>
            <a:r>
              <a:rPr lang="en-US" dirty="0"/>
              <a:t>Who uses CRM?</a:t>
            </a:r>
          </a:p>
          <a:p>
            <a:pPr lvl="1"/>
            <a:r>
              <a:rPr lang="en-US" dirty="0"/>
              <a:t>Sales</a:t>
            </a:r>
          </a:p>
          <a:p>
            <a:pPr lvl="1"/>
            <a:r>
              <a:rPr lang="en-US" dirty="0"/>
              <a:t>Marketing</a:t>
            </a:r>
          </a:p>
          <a:p>
            <a:pPr lvl="1"/>
            <a:r>
              <a:rPr lang="en-US" dirty="0"/>
              <a:t>HR</a:t>
            </a:r>
          </a:p>
          <a:p>
            <a:pPr lvl="1"/>
            <a:r>
              <a:rPr lang="en-US" dirty="0"/>
              <a:t>Accounting</a:t>
            </a:r>
          </a:p>
          <a:p>
            <a:pPr lvl="1"/>
            <a:r>
              <a:rPr lang="en-US" dirty="0"/>
              <a:t>Strategy</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prstGeom prst="rect">
            <a:avLst/>
          </a:prstGeom>
        </p:spPr>
        <p:txBody>
          <a:bodyPr anchor="ctr">
            <a:normAutofit/>
          </a:bodyPr>
          <a:lstStyle/>
          <a:p>
            <a:pPr>
              <a:spcAft>
                <a:spcPts val="600"/>
              </a:spcAft>
            </a:pPr>
            <a:fld id="{13D2E340-0663-474B-992C-9192B5C45E57}" type="slidenum">
              <a:rPr lang="en-US" noProof="0" smtClean="0"/>
              <a:pPr>
                <a:spcAft>
                  <a:spcPts val="600"/>
                </a:spcAft>
              </a:pPr>
              <a:t>8</a:t>
            </a:fld>
            <a:endParaRPr lang="en-US" noProof="0" dirty="0"/>
          </a:p>
        </p:txBody>
      </p:sp>
      <p:pic>
        <p:nvPicPr>
          <p:cNvPr id="5" name="Picture 4">
            <a:extLst>
              <a:ext uri="{FF2B5EF4-FFF2-40B4-BE49-F238E27FC236}">
                <a16:creationId xmlns:a16="http://schemas.microsoft.com/office/drawing/2014/main" id="{E6DE1CC0-527B-44A7-81BE-1C59F83919FF}"/>
              </a:ext>
            </a:extLst>
          </p:cNvPr>
          <p:cNvPicPr>
            <a:picLocks noChangeAspect="1"/>
          </p:cNvPicPr>
          <p:nvPr/>
        </p:nvPicPr>
        <p:blipFill>
          <a:blip r:embed="rId3"/>
          <a:stretch>
            <a:fillRect/>
          </a:stretch>
        </p:blipFill>
        <p:spPr>
          <a:xfrm>
            <a:off x="6464968" y="1301318"/>
            <a:ext cx="4656222" cy="4441125"/>
          </a:xfrm>
          <a:prstGeom prst="rect">
            <a:avLst/>
          </a:prstGeom>
        </p:spPr>
      </p:pic>
    </p:spTree>
    <p:extLst>
      <p:ext uri="{BB962C8B-B14F-4D97-AF65-F5344CB8AC3E}">
        <p14:creationId xmlns:p14="http://schemas.microsoft.com/office/powerpoint/2010/main" val="2780528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762000" y="559678"/>
            <a:ext cx="5702968" cy="4952492"/>
          </a:xfrm>
          <a:prstGeom prst="rect">
            <a:avLst/>
          </a:prstGeom>
        </p:spPr>
        <p:txBody>
          <a:bodyPr anchor="t">
            <a:normAutofit/>
          </a:bodyPr>
          <a:lstStyle/>
          <a:p>
            <a:pPr algn="l"/>
            <a:r>
              <a:rPr lang="en-US" sz="4000" i="0" dirty="0"/>
              <a:t>CRM Benefits</a:t>
            </a:r>
          </a:p>
        </p:txBody>
      </p:sp>
      <p:sp>
        <p:nvSpPr>
          <p:cNvPr id="4" name="Content Placeholder 3">
            <a:extLst>
              <a:ext uri="{FF2B5EF4-FFF2-40B4-BE49-F238E27FC236}">
                <a16:creationId xmlns:a16="http://schemas.microsoft.com/office/drawing/2014/main" id="{6FD9DBF3-7303-47E2-A865-2DA7FC60BC43}"/>
              </a:ext>
            </a:extLst>
          </p:cNvPr>
          <p:cNvSpPr>
            <a:spLocks noGrp="1"/>
          </p:cNvSpPr>
          <p:nvPr>
            <p:ph sz="half" idx="1"/>
          </p:nvPr>
        </p:nvSpPr>
        <p:spPr>
          <a:xfrm>
            <a:off x="761999" y="1791451"/>
            <a:ext cx="8606590" cy="4181266"/>
          </a:xfrm>
        </p:spPr>
        <p:txBody>
          <a:bodyPr>
            <a:normAutofit/>
          </a:bodyPr>
          <a:lstStyle/>
          <a:p>
            <a:r>
              <a:rPr lang="en-US" dirty="0"/>
              <a:t>Maximize Profits</a:t>
            </a:r>
          </a:p>
          <a:p>
            <a:r>
              <a:rPr lang="en-US" dirty="0"/>
              <a:t>Understand Your Customer (data)</a:t>
            </a:r>
          </a:p>
          <a:p>
            <a:pPr lvl="1"/>
            <a:r>
              <a:rPr lang="en-US" dirty="0"/>
              <a:t>Analyze buying patterns</a:t>
            </a:r>
          </a:p>
          <a:p>
            <a:pPr lvl="1"/>
            <a:r>
              <a:rPr lang="en-US" dirty="0"/>
              <a:t>Problem solve</a:t>
            </a:r>
          </a:p>
          <a:p>
            <a:r>
              <a:rPr lang="en-US" dirty="0"/>
              <a:t>Accountability	</a:t>
            </a:r>
          </a:p>
          <a:p>
            <a:r>
              <a:rPr lang="en-US" dirty="0"/>
              <a:t>Customer Communication</a:t>
            </a:r>
          </a:p>
          <a:p>
            <a:r>
              <a:rPr lang="en-US" dirty="0"/>
              <a:t>What else? </a:t>
            </a:r>
          </a:p>
          <a:p>
            <a:pPr lvl="1"/>
            <a:r>
              <a:rPr lang="en-US" dirty="0"/>
              <a:t>Improve efficiency of business processes</a:t>
            </a:r>
          </a:p>
          <a:p>
            <a:pPr lvl="1"/>
            <a:r>
              <a:rPr lang="en-US" dirty="0"/>
              <a:t>Share information with team and organization</a:t>
            </a:r>
          </a:p>
          <a:p>
            <a:endParaRPr lang="en-US" dirty="0"/>
          </a:p>
          <a:p>
            <a:endParaRPr lang="en-US"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prstGeom prst="rect">
            <a:avLst/>
          </a:prstGeom>
        </p:spPr>
        <p:txBody>
          <a:bodyPr anchor="ctr">
            <a:normAutofit/>
          </a:bodyPr>
          <a:lstStyle/>
          <a:p>
            <a:pPr>
              <a:spcAft>
                <a:spcPts val="600"/>
              </a:spcAft>
            </a:pPr>
            <a:fld id="{13D2E340-0663-474B-992C-9192B5C45E57}" type="slidenum">
              <a:rPr lang="en-US" noProof="0" smtClean="0"/>
              <a:pPr>
                <a:spcAft>
                  <a:spcPts val="600"/>
                </a:spcAft>
              </a:pPr>
              <a:t>9</a:t>
            </a:fld>
            <a:endParaRPr lang="en-US" noProof="0" dirty="0"/>
          </a:p>
        </p:txBody>
      </p:sp>
      <p:pic>
        <p:nvPicPr>
          <p:cNvPr id="6" name="Picture 5">
            <a:extLst>
              <a:ext uri="{FF2B5EF4-FFF2-40B4-BE49-F238E27FC236}">
                <a16:creationId xmlns:a16="http://schemas.microsoft.com/office/drawing/2014/main" id="{6CF6EE6A-F31D-4DA8-9324-4D06AE2E6725}"/>
              </a:ext>
            </a:extLst>
          </p:cNvPr>
          <p:cNvPicPr>
            <a:picLocks noChangeAspect="1"/>
          </p:cNvPicPr>
          <p:nvPr/>
        </p:nvPicPr>
        <p:blipFill>
          <a:blip r:embed="rId3"/>
          <a:stretch>
            <a:fillRect/>
          </a:stretch>
        </p:blipFill>
        <p:spPr>
          <a:xfrm>
            <a:off x="5741989" y="1096577"/>
            <a:ext cx="5688011" cy="4415593"/>
          </a:xfrm>
          <a:prstGeom prst="rect">
            <a:avLst/>
          </a:prstGeom>
        </p:spPr>
      </p:pic>
    </p:spTree>
    <p:extLst>
      <p:ext uri="{BB962C8B-B14F-4D97-AF65-F5344CB8AC3E}">
        <p14:creationId xmlns:p14="http://schemas.microsoft.com/office/powerpoint/2010/main" val="1162563735"/>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5175639_Biography_presentation_cr - v2" id="{A01E65BC-612A-475B-B592-779A440066C3}" vid="{453437E2-1A5B-4416-AE85-AE3C10623C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C77EC923-6023-4411-8330-A0042153EED3}">
  <ds:schemaRefs>
    <ds:schemaRef ds:uri="http://schemas.microsoft.com/sharepoint/v3/contenttype/forms"/>
  </ds:schemaRefs>
</ds:datastoreItem>
</file>

<file path=customXml/itemProps2.xml><?xml version="1.0" encoding="utf-8"?>
<ds:datastoreItem xmlns:ds="http://schemas.openxmlformats.org/officeDocument/2006/customXml" ds:itemID="{B60E032F-2E55-4A86-BB2D-1A317C642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B4AFBF-E012-4607-B95C-D9E661912AC6}">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2285</Words>
  <Application>Microsoft Office PowerPoint</Application>
  <PresentationFormat>Widescreen</PresentationFormat>
  <Paragraphs>353</Paragraphs>
  <Slides>32</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 Black</vt:lpstr>
      <vt:lpstr>Arial Narrow</vt:lpstr>
      <vt:lpstr>Calibri</vt:lpstr>
      <vt:lpstr>Century Schoolbook</vt:lpstr>
      <vt:lpstr>Corbel</vt:lpstr>
      <vt:lpstr>Georgia</vt:lpstr>
      <vt:lpstr>Wingdings</vt:lpstr>
      <vt:lpstr>Headlines</vt:lpstr>
      <vt:lpstr>MIS 2101 Exam 2 Review</vt:lpstr>
      <vt:lpstr>Exam Will Cover Discussions: week 5 through 8 </vt:lpstr>
      <vt:lpstr>Advice</vt:lpstr>
      <vt:lpstr>Information Systems  - Part 1 </vt:lpstr>
      <vt:lpstr>What is ERP?</vt:lpstr>
      <vt:lpstr>Legacy Systems</vt:lpstr>
      <vt:lpstr>ERP – Key Takeaways </vt:lpstr>
      <vt:lpstr>What is CRM?</vt:lpstr>
      <vt:lpstr>CRM Benefits</vt:lpstr>
      <vt:lpstr>ERP &amp; CRM</vt:lpstr>
      <vt:lpstr>Information Systems – Part II</vt:lpstr>
      <vt:lpstr>What is Data Analytics?</vt:lpstr>
      <vt:lpstr>3 types of analytics </vt:lpstr>
      <vt:lpstr>Data Investments… Why Care?</vt:lpstr>
      <vt:lpstr>McDonald’s &amp; Big Data</vt:lpstr>
      <vt:lpstr>Supply Chain Management</vt:lpstr>
      <vt:lpstr>RFID</vt:lpstr>
      <vt:lpstr>RFID example: Disney Magic Band </vt:lpstr>
      <vt:lpstr>Platforms &amp; Digital Business Models</vt:lpstr>
      <vt:lpstr>Digital Platforms?</vt:lpstr>
      <vt:lpstr>Digital Platform Benefits</vt:lpstr>
      <vt:lpstr>Network Effects</vt:lpstr>
      <vt:lpstr>Cloud Computing </vt:lpstr>
      <vt:lpstr>Cloud Computing</vt:lpstr>
      <vt:lpstr>API’s: Application Programming Interface </vt:lpstr>
      <vt:lpstr>Cybersecurity &amp; the Enterprise</vt:lpstr>
      <vt:lpstr>Cybersecurity – Core Fundamentals</vt:lpstr>
      <vt:lpstr>Regulations</vt:lpstr>
      <vt:lpstr>PowerPoint Presentation</vt:lpstr>
      <vt:lpstr>Password Management</vt:lpstr>
      <vt:lpstr>Artificial Intelligence</vt:lpstr>
      <vt:lpstr>AGI Tests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2019-10-17T13:31:45Z</dcterms:created>
  <dcterms:modified xsi:type="dcterms:W3CDTF">2023-10-06T14:04:37Z</dcterms:modified>
</cp:coreProperties>
</file>