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1"/>
  </p:notesMasterIdLst>
  <p:sldIdLst>
    <p:sldId id="256" r:id="rId2"/>
    <p:sldId id="377" r:id="rId3"/>
    <p:sldId id="379" r:id="rId4"/>
    <p:sldId id="353" r:id="rId5"/>
    <p:sldId id="355" r:id="rId6"/>
    <p:sldId id="376" r:id="rId7"/>
    <p:sldId id="317" r:id="rId8"/>
    <p:sldId id="551" r:id="rId9"/>
    <p:sldId id="550" r:id="rId10"/>
    <p:sldId id="395" r:id="rId11"/>
    <p:sldId id="380" r:id="rId12"/>
    <p:sldId id="381" r:id="rId13"/>
    <p:sldId id="382" r:id="rId14"/>
    <p:sldId id="383" r:id="rId15"/>
    <p:sldId id="384" r:id="rId16"/>
    <p:sldId id="386" r:id="rId17"/>
    <p:sldId id="387" r:id="rId18"/>
    <p:sldId id="388" r:id="rId19"/>
    <p:sldId id="389" r:id="rId20"/>
  </p:sldIdLst>
  <p:sldSz cx="12192000" cy="6858000"/>
  <p:notesSz cx="7023100" cy="9309100"/>
  <p:embeddedFontLst>
    <p:embeddedFont>
      <p:font typeface="Arial Black" panose="020B0A04020102020204" pitchFamily="34" charset="0"/>
      <p:bold r:id="rId22"/>
    </p:embeddedFon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onsolas" panose="020B0609020204030204" pitchFamily="49" charset="0"/>
      <p:regular r:id="rId31"/>
      <p:bold r:id="rId32"/>
      <p:italic r:id="rId33"/>
      <p:boldItalic r:id="rId34"/>
    </p:embeddedFont>
    <p:embeddedFont>
      <p:font typeface="Fira Sans" panose="020B0503050000020004" pitchFamily="34" charset="0"/>
      <p:regular r:id="rId35"/>
      <p:bold r:id="rId36"/>
      <p:italic r:id="rId37"/>
      <p:boldItalic r:id="rId38"/>
    </p:embeddedFont>
    <p:embeddedFont>
      <p:font typeface="Garamond" panose="02020404030301010803" pitchFamily="18" charset="0"/>
      <p:regular r:id="rId39"/>
      <p:bold r:id="rId40"/>
      <p:italic r:id="rId41"/>
    </p:embeddedFont>
    <p:embeddedFont>
      <p:font typeface="Georgia" panose="020405020504050203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A4A3A4"/>
          </p15:clr>
        </p15:guide>
        <p15:guide id="2" pos="7344"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FC370-D66B-40D2-B2B7-EB17D2856F4A}" v="5" dt="2023-12-08T18:08:10.997"/>
  </p1510:revLst>
</p1510:revInfo>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8971" autoAdjust="0"/>
  </p:normalViewPr>
  <p:slideViewPr>
    <p:cSldViewPr snapToGrid="0">
      <p:cViewPr varScale="1">
        <p:scale>
          <a:sx n="39" d="100"/>
          <a:sy n="39" d="100"/>
        </p:scale>
        <p:origin x="32" y="600"/>
      </p:cViewPr>
      <p:guideLst>
        <p:guide pos="288"/>
        <p:guide pos="7344"/>
        <p:guide orient="horz" pos="2184"/>
      </p:guideLst>
    </p:cSldViewPr>
  </p:slideViewPr>
  <p:notesTextViewPr>
    <p:cViewPr>
      <p:scale>
        <a:sx n="1" d="1"/>
        <a:sy n="1" d="1"/>
      </p:scale>
      <p:origin x="0" y="0"/>
    </p:cViewPr>
  </p:notesTextViewPr>
  <p:sorterViewPr>
    <p:cViewPr>
      <p:scale>
        <a:sx n="100" d="100"/>
        <a:sy n="100" d="100"/>
      </p:scale>
      <p:origin x="0" y="-816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hristine Martin" userId="3f04a9e6-8652-4b3c-b462-956eaf9c05a8" providerId="ADAL" clId="{5EEFC370-D66B-40D2-B2B7-EB17D2856F4A}"/>
    <pc:docChg chg="addSld modSld">
      <pc:chgData name="Marie-Christine Martin" userId="3f04a9e6-8652-4b3c-b462-956eaf9c05a8" providerId="ADAL" clId="{5EEFC370-D66B-40D2-B2B7-EB17D2856F4A}" dt="2023-12-08T18:08:10.997" v="4"/>
      <pc:docMkLst>
        <pc:docMk/>
      </pc:docMkLst>
      <pc:sldChg chg="add">
        <pc:chgData name="Marie-Christine Martin" userId="3f04a9e6-8652-4b3c-b462-956eaf9c05a8" providerId="ADAL" clId="{5EEFC370-D66B-40D2-B2B7-EB17D2856F4A}" dt="2023-12-08T18:07:37.362" v="0"/>
        <pc:sldMkLst>
          <pc:docMk/>
          <pc:sldMk cId="3474164182" sldId="381"/>
        </pc:sldMkLst>
      </pc:sldChg>
      <pc:sldChg chg="add">
        <pc:chgData name="Marie-Christine Martin" userId="3f04a9e6-8652-4b3c-b462-956eaf9c05a8" providerId="ADAL" clId="{5EEFC370-D66B-40D2-B2B7-EB17D2856F4A}" dt="2023-12-08T18:07:44.963" v="1"/>
        <pc:sldMkLst>
          <pc:docMk/>
          <pc:sldMk cId="2990455790" sldId="383"/>
        </pc:sldMkLst>
      </pc:sldChg>
      <pc:sldChg chg="add">
        <pc:chgData name="Marie-Christine Martin" userId="3f04a9e6-8652-4b3c-b462-956eaf9c05a8" providerId="ADAL" clId="{5EEFC370-D66B-40D2-B2B7-EB17D2856F4A}" dt="2023-12-08T18:07:54.892" v="2"/>
        <pc:sldMkLst>
          <pc:docMk/>
          <pc:sldMk cId="3645164479" sldId="384"/>
        </pc:sldMkLst>
      </pc:sldChg>
      <pc:sldChg chg="add">
        <pc:chgData name="Marie-Christine Martin" userId="3f04a9e6-8652-4b3c-b462-956eaf9c05a8" providerId="ADAL" clId="{5EEFC370-D66B-40D2-B2B7-EB17D2856F4A}" dt="2023-12-08T18:08:03.142" v="3"/>
        <pc:sldMkLst>
          <pc:docMk/>
          <pc:sldMk cId="2251576472" sldId="387"/>
        </pc:sldMkLst>
      </pc:sldChg>
      <pc:sldChg chg="add">
        <pc:chgData name="Marie-Christine Martin" userId="3f04a9e6-8652-4b3c-b462-956eaf9c05a8" providerId="ADAL" clId="{5EEFC370-D66B-40D2-B2B7-EB17D2856F4A}" dt="2023-12-08T18:08:10.997" v="4"/>
        <pc:sldMkLst>
          <pc:docMk/>
          <pc:sldMk cId="1622891654" sldId="3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question: how many times will the loop run? 9 times!</a:t>
            </a:r>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365048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a #</a:t>
            </a:r>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273699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a #</a:t>
            </a:r>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132193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a #</a:t>
            </a:r>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2261650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2145815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252164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272689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171654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515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329965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Consistency</a:t>
            </a:r>
            <a:r>
              <a:rPr lang="en-US" baseline="0" dirty="0"/>
              <a:t> is the key here.</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562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Basic mathematical operators that you learn in school. How you use in excel. This will come in handy in the</a:t>
            </a:r>
            <a:r>
              <a:rPr lang="en-US" baseline="0" dirty="0"/>
              <a:t> upcoming applications.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41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Relational operators are used</a:t>
            </a:r>
            <a:r>
              <a:rPr lang="en-US" baseline="0" dirty="0"/>
              <a:t> to compare two values. Logical expressions are used connect relational expressions using the rules of formal logic. When using to check is something has the same value, be careful between using = and ==, one is an assignment operator the other is a relational.</a:t>
            </a:r>
          </a:p>
          <a:p>
            <a:endParaRPr lang="en-US" baseline="0" dirty="0"/>
          </a:p>
          <a:p>
            <a:r>
              <a:rPr lang="en-US" baseline="0" dirty="0"/>
              <a:t>The exclamation point “!” means “not” so “!=“ is “not equal to”</a:t>
            </a:r>
          </a:p>
          <a:p>
            <a:endParaRPr lang="en-US" baseline="0" dirty="0"/>
          </a:p>
          <a:p>
            <a:r>
              <a:rPr lang="en-US" baseline="0" dirty="0"/>
              <a:t>Logical operators: People who know electronics might know logic gates, </a:t>
            </a:r>
          </a:p>
          <a:p>
            <a:r>
              <a:rPr lang="en-US" baseline="0" dirty="0"/>
              <a:t>&amp;&amp;: The AND operator, evaluates two expressions, if both are true then it returns true</a:t>
            </a:r>
          </a:p>
          <a:p>
            <a:r>
              <a:rPr lang="en-US" baseline="0" dirty="0"/>
              <a:t>||: The OR operator, evaluates two expression, if one of then is true then it returns true</a:t>
            </a:r>
          </a:p>
          <a:p>
            <a:r>
              <a:rPr lang="en-US" baseline="0" dirty="0"/>
              <a:t>!: The NOT operator, if the expression is true, it returns FALSE</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7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me much more easier than writing the same thing 10 times. </a:t>
            </a:r>
          </a:p>
          <a:p>
            <a:endParaRPr lang="en-US" dirty="0"/>
          </a:p>
          <a:p>
            <a:r>
              <a:rPr lang="en-US" dirty="0"/>
              <a:t>So this is called a for loop, we execute all the code between the curly braces and the for() dictates how many times we do it. </a:t>
            </a:r>
          </a:p>
          <a:p>
            <a:endParaRPr lang="en-US" dirty="0"/>
          </a:p>
          <a:p>
            <a:r>
              <a:rPr lang="en-US" dirty="0"/>
              <a:t>”for” is a keyword, usually used for calculations </a:t>
            </a:r>
          </a:p>
          <a:p>
            <a:r>
              <a:rPr lang="en-US" dirty="0"/>
              <a:t>Inside the parenthesis there are three parts:</a:t>
            </a:r>
          </a:p>
          <a:p>
            <a:r>
              <a:rPr lang="en-US" dirty="0"/>
              <a:t>	part 1: gets executed once and only once. Here we create a variable or container called i and initialize it with a value of zero. Close with a semi colon</a:t>
            </a:r>
          </a:p>
          <a:p>
            <a:r>
              <a:rPr lang="en-US" dirty="0"/>
              <a:t>	part 2: the next part is a Boolean expression, here is 0 which is less than 10, once the expression is false the loop breaks</a:t>
            </a:r>
          </a:p>
          <a:p>
            <a:r>
              <a:rPr lang="en-US" dirty="0"/>
              <a:t>	part 3: add the counter of the loop, first run is one, second run is two and so on. </a:t>
            </a:r>
          </a:p>
          <a:p>
            <a:endParaRPr lang="en-US" dirty="0"/>
          </a:p>
          <a:p>
            <a:r>
              <a:rPr lang="en-US" dirty="0"/>
              <a:t>This loop can be translated as:</a:t>
            </a:r>
          </a:p>
          <a:p>
            <a:r>
              <a:rPr lang="en-US" dirty="0"/>
              <a:t>Create a for loop with i=0, I should be less than 10, and every time the loop runs value of i increases by one. The first time loop runs show hello world, then increase value of i to 1, which is less than 10, now again display hello… and so on until I = 10 and I is not less than zero.</a:t>
            </a:r>
          </a:p>
          <a:p>
            <a:endParaRPr lang="en-US" dirty="0"/>
          </a:p>
          <a:p>
            <a:pPr marL="0" marR="0">
              <a:lnSpc>
                <a:spcPct val="107000"/>
              </a:lnSpc>
              <a:spcBef>
                <a:spcPts val="0"/>
              </a:spcBef>
              <a:spcAft>
                <a:spcPts val="0"/>
              </a:spcAft>
            </a:pPr>
            <a:r>
              <a:rPr lang="en-US" sz="1800" dirty="0">
                <a:solidFill>
                  <a:srgbClr val="2D3846"/>
                </a:solidFill>
                <a:effectLst/>
                <a:latin typeface="Fira Sans"/>
                <a:ea typeface="Times New Roman" panose="02020603050405020304" pitchFamily="18" charset="0"/>
                <a:cs typeface="Times New Roman" panose="02020603050405020304" pitchFamily="18" charset="0"/>
              </a:rPr>
              <a:t>We’ll start here with the classic </a:t>
            </a:r>
            <a:r>
              <a:rPr lang="en-US" sz="1800" b="1" dirty="0">
                <a:solidFill>
                  <a:srgbClr val="2D3846"/>
                </a:solidFill>
                <a:effectLst/>
                <a:latin typeface="inherit"/>
                <a:ea typeface="Times New Roman" panose="02020603050405020304" pitchFamily="18" charset="0"/>
                <a:cs typeface="Times New Roman" panose="02020603050405020304" pitchFamily="18" charset="0"/>
              </a:rPr>
              <a:t>for </a:t>
            </a:r>
            <a:r>
              <a:rPr lang="en-US" sz="1800" dirty="0">
                <a:solidFill>
                  <a:srgbClr val="2D3846"/>
                </a:solidFill>
                <a:effectLst/>
                <a:latin typeface="Fira Sans"/>
                <a:ea typeface="Times New Roman" panose="02020603050405020304" pitchFamily="18" charset="0"/>
                <a:cs typeface="Times New Roman" panose="02020603050405020304" pitchFamily="18" charset="0"/>
              </a:rPr>
              <a:t>loop.</a:t>
            </a:r>
            <a:br>
              <a:rPr lang="en-US" sz="1800" dirty="0">
                <a:solidFill>
                  <a:srgbClr val="2D3846"/>
                </a:solidFill>
                <a:effectLst/>
                <a:latin typeface="Fira Sans"/>
                <a:ea typeface="Times New Roman" panose="02020603050405020304" pitchFamily="18" charset="0"/>
                <a:cs typeface="Times New Roman" panose="02020603050405020304" pitchFamily="18" charset="0"/>
              </a:rPr>
            </a:br>
            <a:br>
              <a:rPr lang="en-US" sz="1800" dirty="0">
                <a:solidFill>
                  <a:srgbClr val="2D3846"/>
                </a:solidFill>
                <a:effectLst/>
                <a:latin typeface="Fira Sans"/>
                <a:ea typeface="Times New Roman" panose="02020603050405020304" pitchFamily="18" charset="0"/>
                <a:cs typeface="Times New Roman" panose="02020603050405020304" pitchFamily="18" charset="0"/>
              </a:rPr>
            </a:br>
            <a:r>
              <a:rPr lang="en-US" sz="1800" b="1" dirty="0">
                <a:solidFill>
                  <a:srgbClr val="2D3846"/>
                </a:solidFill>
                <a:effectLst/>
                <a:latin typeface="inherit"/>
                <a:ea typeface="Times New Roman" panose="02020603050405020304" pitchFamily="18" charset="0"/>
                <a:cs typeface="Times New Roman" panose="02020603050405020304" pitchFamily="18" charset="0"/>
              </a:rPr>
              <a:t>Here's the syntax: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575"/>
              </a:lnSpc>
              <a:spcBef>
                <a:spcPts val="0"/>
              </a:spcBef>
              <a:spcAft>
                <a:spcPts val="0"/>
              </a:spcAft>
            </a:pPr>
            <a:r>
              <a:rPr lang="en-US" sz="1800" dirty="0">
                <a:solidFill>
                  <a:srgbClr val="E4ECF8"/>
                </a:solidFill>
                <a:effectLst/>
                <a:latin typeface="inherit"/>
                <a:ea typeface="Times New Roman" panose="02020603050405020304" pitchFamily="18" charset="0"/>
                <a:cs typeface="Times New Roman" panose="02020603050405020304" pitchFamily="18" charset="0"/>
              </a:rPr>
              <a:t>for (statement 1; statement 2; statement 3) { </a:t>
            </a:r>
            <a:br>
              <a:rPr lang="en-US" sz="1800" dirty="0">
                <a:solidFill>
                  <a:srgbClr val="E4ECF8"/>
                </a:solidFill>
                <a:effectLst/>
                <a:latin typeface="inherit"/>
                <a:ea typeface="Times New Roman" panose="02020603050405020304" pitchFamily="18" charset="0"/>
                <a:cs typeface="Times New Roman" panose="02020603050405020304" pitchFamily="18" charset="0"/>
              </a:rPr>
            </a:br>
            <a:r>
              <a:rPr lang="en-US" sz="1800" dirty="0">
                <a:solidFill>
                  <a:srgbClr val="E4ECF8"/>
                </a:solidFill>
                <a:effectLst/>
                <a:latin typeface="inherit"/>
                <a:ea typeface="Times New Roman" panose="02020603050405020304" pitchFamily="18" charset="0"/>
                <a:cs typeface="Times New Roman" panose="02020603050405020304" pitchFamily="18" charset="0"/>
              </a:rPr>
              <a:t>code block to be executed </a:t>
            </a:r>
            <a:br>
              <a:rPr lang="en-US" sz="1800" dirty="0">
                <a:solidFill>
                  <a:srgbClr val="E4ECF8"/>
                </a:solidFill>
                <a:effectLst/>
                <a:latin typeface="inherit"/>
                <a:ea typeface="Times New Roman" panose="02020603050405020304" pitchFamily="18" charset="0"/>
                <a:cs typeface="Times New Roman" panose="02020603050405020304" pitchFamily="18" charset="0"/>
              </a:rPr>
            </a:br>
            <a:r>
              <a:rPr lang="en-US" sz="1800" dirty="0">
                <a:solidFill>
                  <a:srgbClr val="E4ECF8"/>
                </a:solidFill>
                <a:effectLst/>
                <a:latin typeface="inherit"/>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2D3846"/>
                </a:solidFill>
                <a:effectLst/>
                <a:latin typeface="Fira Sans"/>
                <a:ea typeface="Times New Roman" panose="02020603050405020304" pitchFamily="18" charset="0"/>
                <a:cs typeface="Times New Roman" panose="02020603050405020304" pitchFamily="18" charset="0"/>
              </a:rPr>
              <a:t>And here’s what happens when it runs:</a:t>
            </a:r>
            <a:br>
              <a:rPr lang="en-US" sz="1800" dirty="0">
                <a:solidFill>
                  <a:srgbClr val="2D3846"/>
                </a:solidFill>
                <a:effectLst/>
                <a:latin typeface="Fira Sans"/>
                <a:ea typeface="Times New Roman" panose="02020603050405020304" pitchFamily="18" charset="0"/>
                <a:cs typeface="Times New Roman" panose="02020603050405020304" pitchFamily="18" charset="0"/>
              </a:rPr>
            </a:br>
            <a:br>
              <a:rPr lang="en-US" sz="1800" dirty="0">
                <a:solidFill>
                  <a:srgbClr val="2D3846"/>
                </a:solidFill>
                <a:effectLst/>
                <a:latin typeface="Fira Sans"/>
                <a:ea typeface="Times New Roman" panose="02020603050405020304" pitchFamily="18" charset="0"/>
                <a:cs typeface="Times New Roman" panose="02020603050405020304" pitchFamily="18" charset="0"/>
              </a:rPr>
            </a:br>
            <a:r>
              <a:rPr lang="en-US" sz="1800" b="1" dirty="0">
                <a:solidFill>
                  <a:srgbClr val="2D3846"/>
                </a:solidFill>
                <a:effectLst/>
                <a:latin typeface="inherit"/>
                <a:ea typeface="Times New Roman" panose="02020603050405020304" pitchFamily="18" charset="0"/>
                <a:cs typeface="Times New Roman" panose="02020603050405020304" pitchFamily="18" charset="0"/>
              </a:rPr>
              <a:t>Statement 1</a:t>
            </a:r>
            <a:r>
              <a:rPr lang="en-US" sz="1800" dirty="0">
                <a:solidFill>
                  <a:srgbClr val="2D3846"/>
                </a:solidFill>
                <a:effectLst/>
                <a:latin typeface="Fira Sans"/>
                <a:ea typeface="Times New Roman" panose="02020603050405020304" pitchFamily="18" charset="0"/>
                <a:cs typeface="Times New Roman" panose="02020603050405020304" pitchFamily="18" charset="0"/>
              </a:rPr>
              <a:t> is executed before the loop (the code block) starts.</a:t>
            </a:r>
            <a:br>
              <a:rPr lang="en-US" sz="1800" dirty="0">
                <a:solidFill>
                  <a:srgbClr val="2D3846"/>
                </a:solidFill>
                <a:effectLst/>
                <a:latin typeface="Fira Sans"/>
                <a:ea typeface="Times New Roman" panose="02020603050405020304" pitchFamily="18" charset="0"/>
                <a:cs typeface="Times New Roman" panose="02020603050405020304" pitchFamily="18" charset="0"/>
              </a:rPr>
            </a:br>
            <a:r>
              <a:rPr lang="en-US" sz="1800" b="1" dirty="0">
                <a:solidFill>
                  <a:srgbClr val="2D3846"/>
                </a:solidFill>
                <a:effectLst/>
                <a:latin typeface="inherit"/>
                <a:ea typeface="Times New Roman" panose="02020603050405020304" pitchFamily="18" charset="0"/>
                <a:cs typeface="Times New Roman" panose="02020603050405020304" pitchFamily="18" charset="0"/>
              </a:rPr>
              <a:t>Statement 2</a:t>
            </a:r>
            <a:r>
              <a:rPr lang="en-US" sz="1800" dirty="0">
                <a:solidFill>
                  <a:srgbClr val="2D3846"/>
                </a:solidFill>
                <a:effectLst/>
                <a:latin typeface="Fira Sans"/>
                <a:ea typeface="Times New Roman" panose="02020603050405020304" pitchFamily="18" charset="0"/>
                <a:cs typeface="Times New Roman" panose="02020603050405020304" pitchFamily="18" charset="0"/>
              </a:rPr>
              <a:t> defines the condition for running the loop (the code block).</a:t>
            </a:r>
            <a:br>
              <a:rPr lang="en-US" sz="1800" dirty="0">
                <a:solidFill>
                  <a:srgbClr val="2D3846"/>
                </a:solidFill>
                <a:effectLst/>
                <a:latin typeface="Fira Sans"/>
                <a:ea typeface="Times New Roman" panose="02020603050405020304" pitchFamily="18" charset="0"/>
                <a:cs typeface="Times New Roman" panose="02020603050405020304" pitchFamily="18" charset="0"/>
              </a:rPr>
            </a:br>
            <a:r>
              <a:rPr lang="en-US" sz="1800" b="1" dirty="0">
                <a:solidFill>
                  <a:srgbClr val="2D3846"/>
                </a:solidFill>
                <a:effectLst/>
                <a:latin typeface="inherit"/>
                <a:ea typeface="Times New Roman" panose="02020603050405020304" pitchFamily="18" charset="0"/>
                <a:cs typeface="Times New Roman" panose="02020603050405020304" pitchFamily="18" charset="0"/>
              </a:rPr>
              <a:t>Statement 3</a:t>
            </a:r>
            <a:r>
              <a:rPr lang="en-US" sz="1800" dirty="0">
                <a:solidFill>
                  <a:srgbClr val="2D3846"/>
                </a:solidFill>
                <a:effectLst/>
                <a:latin typeface="Fira Sans"/>
                <a:ea typeface="Times New Roman" panose="02020603050405020304" pitchFamily="18" charset="0"/>
                <a:cs typeface="Times New Roman" panose="02020603050405020304" pitchFamily="18" charset="0"/>
              </a:rPr>
              <a:t> is executed each time after the loop (the code block) has been executed.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800"/>
              </a:lnSpc>
              <a:spcBef>
                <a:spcPts val="0"/>
              </a:spcBef>
              <a:spcAft>
                <a:spcPts val="800"/>
              </a:spcAft>
            </a:pPr>
            <a:r>
              <a:rPr lang="en-US" sz="1800" b="1" dirty="0">
                <a:solidFill>
                  <a:srgbClr val="2D3846"/>
                </a:solidFill>
                <a:effectLst/>
                <a:latin typeface="inherit"/>
                <a:ea typeface="Times New Roman" panose="02020603050405020304" pitchFamily="18" charset="0"/>
                <a:cs typeface="Times New Roman" panose="02020603050405020304" pitchFamily="18" charset="0"/>
              </a:rPr>
              <a:t>Heads up!</a:t>
            </a:r>
            <a:br>
              <a:rPr lang="en-US" sz="1800" dirty="0">
                <a:solidFill>
                  <a:srgbClr val="2D3846"/>
                </a:solidFill>
                <a:effectLst/>
                <a:latin typeface="inherit"/>
                <a:ea typeface="Times New Roman" panose="02020603050405020304" pitchFamily="18" charset="0"/>
                <a:cs typeface="Times New Roman" panose="02020603050405020304" pitchFamily="18" charset="0"/>
              </a:rPr>
            </a:br>
            <a:r>
              <a:rPr lang="en-US" sz="1800" dirty="0">
                <a:solidFill>
                  <a:srgbClr val="2D3846"/>
                </a:solidFill>
                <a:effectLst/>
                <a:latin typeface="inherit"/>
                <a:ea typeface="Times New Roman" panose="02020603050405020304" pitchFamily="18" charset="0"/>
                <a:cs typeface="Times New Roman" panose="02020603050405020304" pitchFamily="18" charset="0"/>
              </a:rPr>
              <a:t>As you can see, the </a:t>
            </a:r>
            <a:r>
              <a:rPr lang="en-US" sz="1800" b="1" dirty="0">
                <a:solidFill>
                  <a:srgbClr val="2D3846"/>
                </a:solidFill>
                <a:effectLst/>
                <a:latin typeface="inherit"/>
                <a:ea typeface="Times New Roman" panose="02020603050405020304" pitchFamily="18" charset="0"/>
                <a:cs typeface="Times New Roman" panose="02020603050405020304" pitchFamily="18" charset="0"/>
              </a:rPr>
              <a:t>classic for loop</a:t>
            </a:r>
            <a:r>
              <a:rPr lang="en-US" sz="1800" dirty="0">
                <a:solidFill>
                  <a:srgbClr val="2D3846"/>
                </a:solidFill>
                <a:effectLst/>
                <a:latin typeface="inherit"/>
                <a:ea typeface="Times New Roman" panose="02020603050405020304" pitchFamily="18" charset="0"/>
                <a:cs typeface="Times New Roman" panose="02020603050405020304" pitchFamily="18" charset="0"/>
              </a:rPr>
              <a:t> has </a:t>
            </a:r>
            <a:r>
              <a:rPr lang="en-US" sz="1800" b="1" dirty="0">
                <a:solidFill>
                  <a:srgbClr val="2D3846"/>
                </a:solidFill>
                <a:effectLst/>
                <a:latin typeface="inherit"/>
                <a:ea typeface="Times New Roman" panose="02020603050405020304" pitchFamily="18" charset="0"/>
                <a:cs typeface="Times New Roman" panose="02020603050405020304" pitchFamily="18" charset="0"/>
              </a:rPr>
              <a:t>three </a:t>
            </a:r>
            <a:r>
              <a:rPr lang="en-US" sz="1800" dirty="0">
                <a:solidFill>
                  <a:srgbClr val="2D3846"/>
                </a:solidFill>
                <a:effectLst/>
                <a:latin typeface="inherit"/>
                <a:ea typeface="Times New Roman" panose="02020603050405020304" pitchFamily="18" charset="0"/>
                <a:cs typeface="Times New Roman" panose="02020603050405020304" pitchFamily="18" charset="0"/>
              </a:rPr>
              <a:t>components, or statements.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297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0817" defTabSz="923270">
              <a:defRPr/>
            </a:pPr>
            <a:r>
              <a:rPr lang="en-US" dirty="0"/>
              <a:t>We will add HTML</a:t>
            </a:r>
            <a:r>
              <a:rPr lang="en-US" baseline="0" dirty="0"/>
              <a:t> and CSS</a:t>
            </a:r>
            <a:r>
              <a:rPr lang="en-US" dirty="0"/>
              <a:t> to our programs this week. You get the aesthetics from the HTML and CSS but no interaction</a:t>
            </a:r>
          </a:p>
          <a:p>
            <a:pPr marL="0" indent="-230817" defTabSz="923270">
              <a:defRPr/>
            </a:pPr>
            <a:endParaRPr lang="en-US" dirty="0"/>
          </a:p>
          <a:p>
            <a:pPr marL="0" indent="-230817" defTabSz="923270">
              <a:defRPr/>
            </a:pPr>
            <a:r>
              <a:rPr lang="en-US" dirty="0"/>
              <a:t>The information displayed on your page, its all in the HTML. The prettiness and the formatting comes from CSS. Interacting with pages, like page next etc. is all done by JavaScript.</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505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23270">
              <a:defRPr/>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4020750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25" name="Google Shape;25;p3"/>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72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7" name="Google Shape;27;p3"/>
          <p:cNvCxnSpPr/>
          <p:nvPr/>
        </p:nvCxnSpPr>
        <p:spPr>
          <a:xfrm>
            <a:off x="5433000" y="4058603"/>
            <a:ext cx="1326000" cy="0"/>
          </a:xfrm>
          <a:prstGeom prst="straightConnector1">
            <a:avLst/>
          </a:prstGeom>
          <a:noFill/>
          <a:ln w="635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4212078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61"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Digital Systems</a:t>
            </a:r>
            <a:endParaRPr dirty="0"/>
          </a:p>
        </p:txBody>
      </p:sp>
      <p:sp>
        <p:nvSpPr>
          <p:cNvPr id="104" name="Google Shape;104;p16"/>
          <p:cNvSpPr txBox="1">
            <a:spLocks noGrp="1"/>
          </p:cNvSpPr>
          <p:nvPr>
            <p:ph type="subTitle" idx="1"/>
          </p:nvPr>
        </p:nvSpPr>
        <p:spPr>
          <a:xfrm>
            <a:off x="317242" y="4367848"/>
            <a:ext cx="11874758" cy="8274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4000" dirty="0"/>
              <a:t>Exam 3 Study Guide</a:t>
            </a:r>
            <a:endParaRPr sz="4000"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9" name="Google Shape;68;p14">
            <a:extLst>
              <a:ext uri="{FF2B5EF4-FFF2-40B4-BE49-F238E27FC236}">
                <a16:creationId xmlns:a16="http://schemas.microsoft.com/office/drawing/2014/main" id="{00567059-5830-7A47-9AFC-DE640DA74BCF}"/>
              </a:ext>
            </a:extLst>
          </p:cNvPr>
          <p:cNvSpPr txBox="1">
            <a:spLocks noGrp="1"/>
          </p:cNvSpPr>
          <p:nvPr>
            <p:ph type="title"/>
          </p:nvPr>
        </p:nvSpPr>
        <p:spPr>
          <a:xfrm>
            <a:off x="121920" y="1056639"/>
            <a:ext cx="11684000" cy="4878363"/>
          </a:xfrm>
          <a:prstGeom prst="rect">
            <a:avLst/>
          </a:prstGeom>
          <a:noFill/>
          <a:ln>
            <a:noFill/>
          </a:ln>
        </p:spPr>
        <p:txBody>
          <a:bodyPr spcFirstLastPara="1" wrap="square" lIns="45700" tIns="45700" rIns="45700" bIns="45700" anchor="t" anchorCtr="0">
            <a:noAutofit/>
          </a:bodyPr>
          <a:lstStyle/>
          <a:p>
            <a:pPr marL="685800" marR="0" lvl="0" indent="-685800" algn="l" rtl="0">
              <a:lnSpc>
                <a:spcPct val="100000"/>
              </a:lnSpc>
              <a:spcBef>
                <a:spcPts val="0"/>
              </a:spcBef>
              <a:spcAft>
                <a:spcPts val="0"/>
              </a:spcAft>
              <a:buClr>
                <a:srgbClr val="FFFFFF"/>
              </a:buClr>
              <a:buSzPts val="5119"/>
              <a:buFont typeface="Arial" panose="020B0604020202020204" pitchFamily="34" charset="0"/>
              <a:buChar char="•"/>
            </a:pPr>
            <a:r>
              <a:rPr lang="en-US" sz="4000" b="1" dirty="0">
                <a:solidFill>
                  <a:schemeClr val="tx1"/>
                </a:solidFill>
                <a:latin typeface="+mn-lt"/>
                <a:ea typeface="Helvetica Neue"/>
                <a:cs typeface="Helvetica Neue"/>
                <a:sym typeface="Helvetica Neue"/>
              </a:rPr>
              <a:t>- HTML is all about </a:t>
            </a:r>
            <a:r>
              <a:rPr lang="en-US" sz="4000" b="1" dirty="0">
                <a:solidFill>
                  <a:srgbClr val="A41E35"/>
                </a:solidFill>
                <a:latin typeface="+mn-lt"/>
                <a:ea typeface="Helvetica Neue"/>
                <a:cs typeface="Helvetica Neue"/>
                <a:sym typeface="Helvetica Neue"/>
              </a:rPr>
              <a:t>displaying content</a:t>
            </a:r>
            <a:r>
              <a:rPr lang="en-US" sz="4000" b="1" dirty="0">
                <a:solidFill>
                  <a:schemeClr val="tx1"/>
                </a:solidFill>
                <a:latin typeface="+mn-lt"/>
                <a:ea typeface="Helvetica Neue"/>
                <a:cs typeface="Helvetica Neue"/>
                <a:sym typeface="Helvetica Neue"/>
              </a:rPr>
              <a:t>. </a:t>
            </a:r>
            <a:br>
              <a:rPr lang="en-US" sz="4000" b="1" dirty="0">
                <a:solidFill>
                  <a:schemeClr val="tx1"/>
                </a:solidFill>
                <a:latin typeface="+mn-lt"/>
                <a:ea typeface="Helvetica Neue"/>
                <a:cs typeface="Helvetica Neue"/>
                <a:sym typeface="Helvetica Neue"/>
              </a:rPr>
            </a:br>
            <a:r>
              <a:rPr lang="en-US" sz="4000" b="1" dirty="0">
                <a:solidFill>
                  <a:schemeClr val="tx1"/>
                </a:solidFill>
                <a:latin typeface="+mn-lt"/>
                <a:ea typeface="Helvetica Neue"/>
                <a:cs typeface="Helvetica Neue"/>
                <a:sym typeface="Helvetica Neue"/>
              </a:rPr>
              <a:t>- CSS is all about making </a:t>
            </a:r>
            <a:r>
              <a:rPr lang="en-US" sz="4000" b="1" dirty="0">
                <a:solidFill>
                  <a:srgbClr val="A41E35"/>
                </a:solidFill>
                <a:latin typeface="+mn-lt"/>
                <a:ea typeface="Helvetica Neue"/>
                <a:cs typeface="Helvetica Neue"/>
                <a:sym typeface="Helvetica Neue"/>
              </a:rPr>
              <a:t>content look good</a:t>
            </a:r>
            <a:r>
              <a:rPr lang="en-US" sz="4000" b="1" dirty="0">
                <a:solidFill>
                  <a:schemeClr val="tx1"/>
                </a:solidFill>
                <a:latin typeface="+mn-lt"/>
                <a:ea typeface="Helvetica Neue"/>
                <a:cs typeface="Helvetica Neue"/>
                <a:sym typeface="Helvetica Neue"/>
              </a:rPr>
              <a:t>. </a:t>
            </a:r>
            <a:br>
              <a:rPr lang="en-US" sz="4000" b="1" dirty="0">
                <a:solidFill>
                  <a:schemeClr val="tx1"/>
                </a:solidFill>
                <a:latin typeface="+mn-lt"/>
                <a:ea typeface="Helvetica Neue"/>
                <a:cs typeface="Helvetica Neue"/>
                <a:sym typeface="Helvetica Neue"/>
              </a:rPr>
            </a:br>
            <a:r>
              <a:rPr lang="en-US" sz="4000" b="1" dirty="0">
                <a:solidFill>
                  <a:schemeClr val="tx1"/>
                </a:solidFill>
                <a:latin typeface="+mn-lt"/>
                <a:ea typeface="Helvetica Neue"/>
                <a:cs typeface="Helvetica Neue"/>
                <a:sym typeface="Helvetica Neue"/>
              </a:rPr>
              <a:t>- JavaScript adds the </a:t>
            </a:r>
            <a:r>
              <a:rPr lang="en-US" sz="4000" b="1" dirty="0">
                <a:solidFill>
                  <a:srgbClr val="A41E35"/>
                </a:solidFill>
                <a:latin typeface="+mn-lt"/>
                <a:ea typeface="Helvetica Neue"/>
                <a:cs typeface="Helvetica Neue"/>
                <a:sym typeface="Helvetica Neue"/>
              </a:rPr>
              <a:t>interactivity.</a:t>
            </a:r>
            <a:r>
              <a:rPr lang="en-US" sz="4000" dirty="0">
                <a:solidFill>
                  <a:srgbClr val="A41E35"/>
                </a:solidFill>
                <a:latin typeface="+mn-lt"/>
                <a:ea typeface="Helvetica Neue Light"/>
                <a:cs typeface="Helvetica Neue Light"/>
                <a:sym typeface="Helvetica Neue Light"/>
              </a:rPr>
              <a:t> </a:t>
            </a:r>
            <a:endParaRPr sz="4000" dirty="0">
              <a:solidFill>
                <a:srgbClr val="A41E35"/>
              </a:solidFill>
              <a:latin typeface="+mn-lt"/>
              <a:ea typeface="Helvetica Neue Light"/>
              <a:cs typeface="Helvetica Neue Light"/>
              <a:sym typeface="Helvetica Neue Light"/>
            </a:endParaRPr>
          </a:p>
          <a:p>
            <a:pPr marL="571500" marR="0" lvl="0" indent="-571500" algn="l" rtl="0">
              <a:lnSpc>
                <a:spcPct val="100000"/>
              </a:lnSpc>
              <a:spcBef>
                <a:spcPts val="0"/>
              </a:spcBef>
              <a:spcAft>
                <a:spcPts val="0"/>
              </a:spcAft>
              <a:buClr>
                <a:srgbClr val="FFFFFF"/>
              </a:buClr>
              <a:buSzPts val="5119"/>
              <a:buFont typeface="Arial" panose="020B0604020202020204" pitchFamily="34" charset="0"/>
              <a:buChar char="•"/>
            </a:pPr>
            <a:endParaRPr sz="4000" dirty="0">
              <a:solidFill>
                <a:schemeClr val="tx1"/>
              </a:solidFill>
              <a:latin typeface="+mn-lt"/>
              <a:ea typeface="Helvetica Neue Light"/>
              <a:cs typeface="Helvetica Neue Light"/>
              <a:sym typeface="Helvetica Neue Light"/>
            </a:endParaRPr>
          </a:p>
          <a:p>
            <a:pPr marL="571500" marR="0" lvl="0" indent="-571500" algn="l" rtl="0">
              <a:lnSpc>
                <a:spcPct val="100000"/>
              </a:lnSpc>
              <a:spcBef>
                <a:spcPts val="0"/>
              </a:spcBef>
              <a:spcAft>
                <a:spcPts val="0"/>
              </a:spcAft>
              <a:buClr>
                <a:srgbClr val="FFFFFF"/>
              </a:buClr>
              <a:buSzPts val="5119"/>
              <a:buFont typeface="Arial" panose="020B0604020202020204" pitchFamily="34" charset="0"/>
              <a:buChar char="•"/>
            </a:pPr>
            <a:r>
              <a:rPr lang="en-US" sz="4000" dirty="0">
                <a:solidFill>
                  <a:schemeClr val="tx1"/>
                </a:solidFill>
                <a:latin typeface="+mn-lt"/>
                <a:ea typeface="Helvetica Neue Light"/>
                <a:cs typeface="Helvetica Neue Light"/>
                <a:sym typeface="Helvetica Neue Light"/>
              </a:rPr>
              <a:t>You need all three to create nifty looking sites!</a:t>
            </a:r>
            <a:endParaRPr sz="4000" dirty="0">
              <a:solidFill>
                <a:schemeClr val="tx1"/>
              </a:solidFill>
              <a:latin typeface="+mn-lt"/>
            </a:endParaRPr>
          </a:p>
        </p:txBody>
      </p:sp>
    </p:spTree>
    <p:extLst>
      <p:ext uri="{BB962C8B-B14F-4D97-AF65-F5344CB8AC3E}">
        <p14:creationId xmlns:p14="http://schemas.microsoft.com/office/powerpoint/2010/main" val="31489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1" y="1364776"/>
            <a:ext cx="9291701" cy="4578824"/>
          </a:xfrm>
        </p:spPr>
        <p:txBody>
          <a:bodyPr/>
          <a:lstStyle/>
          <a:p>
            <a:r>
              <a:rPr lang="en-US" sz="3200" dirty="0"/>
              <a:t>A loop cannot start with a negative number?</a:t>
            </a:r>
          </a:p>
          <a:p>
            <a:pPr lvl="1"/>
            <a:r>
              <a:rPr lang="en-US" sz="3200" dirty="0"/>
              <a:t>Refer to the example below: </a:t>
            </a:r>
          </a:p>
          <a:p>
            <a:pPr marL="1016000" lvl="2" indent="0">
              <a:buNone/>
            </a:pPr>
            <a:r>
              <a:rPr lang="en-US" sz="3200" dirty="0"/>
              <a:t>for (let i = -10; i &lt;= 30; i=i+5) {</a:t>
            </a:r>
          </a:p>
          <a:p>
            <a:r>
              <a:rPr lang="en-US" sz="3200" dirty="0"/>
              <a:t>True  or  False</a:t>
            </a:r>
          </a:p>
          <a:p>
            <a:pPr lvl="1"/>
            <a:endParaRPr lang="en-US" sz="1400" dirty="0"/>
          </a:p>
        </p:txBody>
      </p:sp>
      <p:sp>
        <p:nvSpPr>
          <p:cNvPr id="3" name="Title 2"/>
          <p:cNvSpPr>
            <a:spLocks noGrp="1"/>
          </p:cNvSpPr>
          <p:nvPr>
            <p:ph type="title"/>
          </p:nvPr>
        </p:nvSpPr>
        <p:spPr>
          <a:xfrm>
            <a:off x="329972" y="0"/>
            <a:ext cx="11862028" cy="1145222"/>
          </a:xfrm>
        </p:spPr>
        <p:txBody>
          <a:bodyPr/>
          <a:lstStyle/>
          <a:p>
            <a:r>
              <a:rPr lang="en-US" dirty="0"/>
              <a:t>Sample Question:</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spTree>
    <p:extLst>
      <p:ext uri="{BB962C8B-B14F-4D97-AF65-F5344CB8AC3E}">
        <p14:creationId xmlns:p14="http://schemas.microsoft.com/office/powerpoint/2010/main" val="108770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642" y="3554857"/>
            <a:ext cx="1119116" cy="723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idx="1"/>
          </p:nvPr>
        </p:nvSpPr>
        <p:spPr>
          <a:xfrm>
            <a:off x="329971" y="1364776"/>
            <a:ext cx="9291701" cy="4578824"/>
          </a:xfrm>
        </p:spPr>
        <p:txBody>
          <a:bodyPr/>
          <a:lstStyle/>
          <a:p>
            <a:r>
              <a:rPr lang="en-US" sz="3200" dirty="0"/>
              <a:t>A loop cannot start with a negative number?</a:t>
            </a:r>
          </a:p>
          <a:p>
            <a:pPr lvl="1"/>
            <a:r>
              <a:rPr lang="en-US" sz="3200" dirty="0"/>
              <a:t>Refer to the example below: </a:t>
            </a:r>
          </a:p>
          <a:p>
            <a:pPr marL="1016000" lvl="2" indent="0">
              <a:buNone/>
            </a:pPr>
            <a:r>
              <a:rPr lang="en-US" sz="3200" dirty="0"/>
              <a:t>for (let i = -10; i &lt;= 30; i=i+5) {</a:t>
            </a:r>
          </a:p>
          <a:p>
            <a:r>
              <a:rPr lang="en-US" sz="3200" dirty="0"/>
              <a:t>True  or  </a:t>
            </a:r>
            <a:r>
              <a:rPr lang="en-US" sz="3200" dirty="0">
                <a:solidFill>
                  <a:srgbClr val="FF0000"/>
                </a:solidFill>
              </a:rPr>
              <a:t>False</a:t>
            </a:r>
          </a:p>
          <a:p>
            <a:pPr lvl="1"/>
            <a:endParaRPr lang="en-US" sz="1400" dirty="0"/>
          </a:p>
        </p:txBody>
      </p:sp>
      <p:sp>
        <p:nvSpPr>
          <p:cNvPr id="3" name="Title 2"/>
          <p:cNvSpPr>
            <a:spLocks noGrp="1"/>
          </p:cNvSpPr>
          <p:nvPr>
            <p:ph type="title"/>
          </p:nvPr>
        </p:nvSpPr>
        <p:spPr>
          <a:xfrm>
            <a:off x="329971" y="0"/>
            <a:ext cx="11862028" cy="1145222"/>
          </a:xfrm>
        </p:spPr>
        <p:txBody>
          <a:bodyPr/>
          <a:lstStyle/>
          <a:p>
            <a:r>
              <a:rPr lang="en-US" dirty="0"/>
              <a:t>Sample Question:</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spTree>
    <p:extLst>
      <p:ext uri="{BB962C8B-B14F-4D97-AF65-F5344CB8AC3E}">
        <p14:creationId xmlns:p14="http://schemas.microsoft.com/office/powerpoint/2010/main" val="347416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310185"/>
            <a:ext cx="4770520" cy="4633415"/>
          </a:xfrm>
        </p:spPr>
        <p:txBody>
          <a:bodyPr/>
          <a:lstStyle/>
          <a:p>
            <a:r>
              <a:rPr lang="en-US" sz="2600" dirty="0"/>
              <a:t>What is your MPG if you have driven 320 Miles and used 20 Gallons of gas? (analyze the code)</a:t>
            </a:r>
          </a:p>
          <a:p>
            <a:pPr marL="50800" indent="0">
              <a:buNone/>
            </a:pPr>
            <a:r>
              <a:rPr lang="en-US" sz="2600" dirty="0"/>
              <a:t>A. 15</a:t>
            </a:r>
          </a:p>
          <a:p>
            <a:pPr marL="50800" indent="0">
              <a:buNone/>
            </a:pPr>
            <a:r>
              <a:rPr lang="en-US" sz="2600" dirty="0"/>
              <a:t>B. 16</a:t>
            </a:r>
          </a:p>
          <a:p>
            <a:pPr marL="50800" indent="0">
              <a:buNone/>
            </a:pPr>
            <a:r>
              <a:rPr lang="en-US" sz="2600" dirty="0"/>
              <a:t>C. 20</a:t>
            </a:r>
          </a:p>
          <a:p>
            <a:pPr marL="50800" indent="0">
              <a:buNone/>
            </a:pPr>
            <a:r>
              <a:rPr lang="en-US" sz="2600" dirty="0"/>
              <a:t>D. 32</a:t>
            </a:r>
          </a:p>
          <a:p>
            <a:pPr lvl="1"/>
            <a:endParaRPr lang="en-US" sz="1400" dirty="0"/>
          </a:p>
        </p:txBody>
      </p:sp>
      <p:sp>
        <p:nvSpPr>
          <p:cNvPr id="3" name="Title 2"/>
          <p:cNvSpPr>
            <a:spLocks noGrp="1"/>
          </p:cNvSpPr>
          <p:nvPr>
            <p:ph type="title"/>
          </p:nvPr>
        </p:nvSpPr>
        <p:spPr>
          <a:xfrm>
            <a:off x="329972" y="0"/>
            <a:ext cx="11862028" cy="1145222"/>
          </a:xfrm>
        </p:spPr>
        <p:txBody>
          <a:bodyPr/>
          <a:lstStyle/>
          <a:p>
            <a:r>
              <a:rPr lang="en-US" dirty="0"/>
              <a:t>Sample Question:</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491" y="0"/>
            <a:ext cx="7091509" cy="5720079"/>
          </a:xfrm>
          <a:prstGeom prst="rect">
            <a:avLst/>
          </a:prstGeom>
        </p:spPr>
      </p:pic>
    </p:spTree>
    <p:extLst>
      <p:ext uri="{BB962C8B-B14F-4D97-AF65-F5344CB8AC3E}">
        <p14:creationId xmlns:p14="http://schemas.microsoft.com/office/powerpoint/2010/main" val="273857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9972" y="4118212"/>
            <a:ext cx="1007509" cy="723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idx="1"/>
          </p:nvPr>
        </p:nvSpPr>
        <p:spPr>
          <a:xfrm>
            <a:off x="329972" y="1310185"/>
            <a:ext cx="4770520" cy="4633415"/>
          </a:xfrm>
        </p:spPr>
        <p:txBody>
          <a:bodyPr/>
          <a:lstStyle/>
          <a:p>
            <a:r>
              <a:rPr lang="en-US" sz="2600" dirty="0"/>
              <a:t>What is your MPG if you have driven 320 Miles and used 20 Gallons of gas? (analyze the code)</a:t>
            </a:r>
          </a:p>
          <a:p>
            <a:pPr marL="50800" indent="0">
              <a:buNone/>
            </a:pPr>
            <a:r>
              <a:rPr lang="en-US" sz="2600" dirty="0"/>
              <a:t>A. 15</a:t>
            </a:r>
          </a:p>
          <a:p>
            <a:pPr marL="50800" indent="0">
              <a:buNone/>
            </a:pPr>
            <a:r>
              <a:rPr lang="en-US" sz="2600" dirty="0">
                <a:solidFill>
                  <a:srgbClr val="FF0000"/>
                </a:solidFill>
              </a:rPr>
              <a:t>B. 16</a:t>
            </a:r>
          </a:p>
          <a:p>
            <a:pPr marL="50800" indent="0">
              <a:buNone/>
            </a:pPr>
            <a:r>
              <a:rPr lang="en-US" sz="2600" dirty="0"/>
              <a:t>C. 20</a:t>
            </a:r>
          </a:p>
          <a:p>
            <a:pPr marL="50800" indent="0">
              <a:buNone/>
            </a:pPr>
            <a:r>
              <a:rPr lang="en-US" sz="2600" dirty="0"/>
              <a:t>D. 32</a:t>
            </a:r>
          </a:p>
          <a:p>
            <a:pPr lvl="1"/>
            <a:endParaRPr lang="en-US" sz="1400" dirty="0"/>
          </a:p>
        </p:txBody>
      </p:sp>
      <p:sp>
        <p:nvSpPr>
          <p:cNvPr id="3" name="Title 2"/>
          <p:cNvSpPr>
            <a:spLocks noGrp="1"/>
          </p:cNvSpPr>
          <p:nvPr>
            <p:ph type="title"/>
          </p:nvPr>
        </p:nvSpPr>
        <p:spPr>
          <a:xfrm>
            <a:off x="329972" y="0"/>
            <a:ext cx="11862028" cy="1145222"/>
          </a:xfrm>
        </p:spPr>
        <p:txBody>
          <a:bodyPr/>
          <a:lstStyle/>
          <a:p>
            <a:r>
              <a:rPr lang="en-US" dirty="0"/>
              <a:t>Sample Question:</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491" y="0"/>
            <a:ext cx="7091509" cy="5720079"/>
          </a:xfrm>
          <a:prstGeom prst="rect">
            <a:avLst/>
          </a:prstGeom>
        </p:spPr>
      </p:pic>
      <p:sp>
        <p:nvSpPr>
          <p:cNvPr id="8" name="TextBox 7">
            <a:extLst>
              <a:ext uri="{FF2B5EF4-FFF2-40B4-BE49-F238E27FC236}">
                <a16:creationId xmlns:a16="http://schemas.microsoft.com/office/drawing/2014/main" id="{A6BB2167-D451-43CC-BE20-BEE9A6CB5503}"/>
              </a:ext>
            </a:extLst>
          </p:cNvPr>
          <p:cNvSpPr txBox="1"/>
          <p:nvPr/>
        </p:nvSpPr>
        <p:spPr>
          <a:xfrm>
            <a:off x="2115834" y="4279822"/>
            <a:ext cx="2206304" cy="400110"/>
          </a:xfrm>
          <a:prstGeom prst="rect">
            <a:avLst/>
          </a:prstGeom>
          <a:noFill/>
        </p:spPr>
        <p:txBody>
          <a:bodyPr wrap="square" rtlCol="0">
            <a:spAutoFit/>
          </a:bodyPr>
          <a:lstStyle/>
          <a:p>
            <a:r>
              <a:rPr lang="en-US" sz="2000" dirty="0">
                <a:solidFill>
                  <a:srgbClr val="FF0000"/>
                </a:solidFill>
                <a:highlight>
                  <a:srgbClr val="FFFF00"/>
                </a:highlight>
              </a:rPr>
              <a:t>(320/20)</a:t>
            </a:r>
          </a:p>
        </p:txBody>
      </p:sp>
      <p:sp>
        <p:nvSpPr>
          <p:cNvPr id="4" name="Oval 3">
            <a:extLst>
              <a:ext uri="{FF2B5EF4-FFF2-40B4-BE49-F238E27FC236}">
                <a16:creationId xmlns:a16="http://schemas.microsoft.com/office/drawing/2014/main" id="{A3FD0930-5C3E-4460-9F06-A8B9A070A991}"/>
              </a:ext>
            </a:extLst>
          </p:cNvPr>
          <p:cNvSpPr/>
          <p:nvPr/>
        </p:nvSpPr>
        <p:spPr>
          <a:xfrm>
            <a:off x="5746460" y="2801923"/>
            <a:ext cx="2038524" cy="528506"/>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45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539312" y="5081049"/>
            <a:ext cx="892097" cy="56499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35849" y="3809762"/>
            <a:ext cx="892097" cy="56499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82751" y="2334084"/>
            <a:ext cx="892097" cy="56499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36703" y="1178074"/>
            <a:ext cx="892097" cy="56499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419183" y="733206"/>
            <a:ext cx="4897122" cy="5247565"/>
          </a:xfrm>
        </p:spPr>
        <p:txBody>
          <a:bodyPr/>
          <a:lstStyle/>
          <a:p>
            <a:pPr marL="0" indent="0">
              <a:buNone/>
            </a:pPr>
            <a:r>
              <a:rPr lang="en-US" sz="1600" dirty="0"/>
              <a:t>1. After 10 minutes, how many calories have you burned?`</a:t>
            </a:r>
          </a:p>
          <a:p>
            <a:pPr marL="0" indent="0">
              <a:buNone/>
            </a:pPr>
            <a:r>
              <a:rPr lang="en-US" sz="1600" b="0" dirty="0"/>
              <a:t>A. 0        B.  45          C. 67.5   </a:t>
            </a:r>
          </a:p>
          <a:p>
            <a:pPr marL="50800" indent="0">
              <a:buNone/>
            </a:pPr>
            <a:r>
              <a:rPr lang="en-US" sz="1600" dirty="0"/>
              <a:t>2. After 30 minutes, how many total calories have you burned?`</a:t>
            </a:r>
          </a:p>
          <a:p>
            <a:pPr marL="0" indent="0">
              <a:buNone/>
            </a:pPr>
            <a:r>
              <a:rPr lang="en-US" sz="1600" b="0" dirty="0"/>
              <a:t>A. 112.5        B.  135          C. 450            D. 1350</a:t>
            </a:r>
          </a:p>
          <a:p>
            <a:pPr marL="50800" indent="0">
              <a:buNone/>
            </a:pPr>
            <a:r>
              <a:rPr lang="en-US" sz="1600" dirty="0"/>
              <a:t>3. If we change the initial value of i to 20 how many times does the function run and how many total calories are burned?</a:t>
            </a:r>
          </a:p>
          <a:p>
            <a:pPr marL="50800" indent="0">
              <a:buNone/>
            </a:pPr>
            <a:r>
              <a:rPr lang="en-US" sz="1600" b="0" dirty="0"/>
              <a:t>A. 3, 90          B. 5, 135 	        C.  3, 135         D. Does not run</a:t>
            </a:r>
          </a:p>
          <a:p>
            <a:pPr marL="50800" indent="0">
              <a:buNone/>
            </a:pPr>
            <a:r>
              <a:rPr lang="en-US" sz="1600" dirty="0"/>
              <a:t>4. If we change i &lt;= 30  to  i &lt;=40 how many times does the function run and how many total calories are burned?</a:t>
            </a:r>
          </a:p>
          <a:p>
            <a:pPr marL="50800" indent="0">
              <a:buNone/>
            </a:pPr>
            <a:r>
              <a:rPr lang="en-US" sz="1600" b="0" dirty="0"/>
              <a:t>A.  5, 135        B. 7, 180        C.  7, 225              D. Does not run</a:t>
            </a:r>
          </a:p>
          <a:p>
            <a:pPr marL="0" indent="0">
              <a:buNone/>
            </a:pPr>
            <a:endParaRPr lang="en-US" sz="1200" dirty="0"/>
          </a:p>
        </p:txBody>
      </p:sp>
      <p:sp>
        <p:nvSpPr>
          <p:cNvPr id="3" name="Title 2"/>
          <p:cNvSpPr>
            <a:spLocks noGrp="1"/>
          </p:cNvSpPr>
          <p:nvPr>
            <p:ph type="title"/>
          </p:nvPr>
        </p:nvSpPr>
        <p:spPr>
          <a:xfrm>
            <a:off x="329971" y="21567"/>
            <a:ext cx="11862028" cy="1145222"/>
          </a:xfrm>
        </p:spPr>
        <p:txBody>
          <a:bodyPr/>
          <a:lstStyle/>
          <a:p>
            <a:r>
              <a:rPr lang="en-US" dirty="0"/>
              <a:t>Sample Questions:</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471"/>
          <a:stretch/>
        </p:blipFill>
        <p:spPr>
          <a:xfrm>
            <a:off x="5227092" y="10282"/>
            <a:ext cx="6964907" cy="5070767"/>
          </a:xfrm>
          <a:prstGeom prst="rect">
            <a:avLst/>
          </a:prstGeom>
        </p:spPr>
      </p:pic>
      <p:sp>
        <p:nvSpPr>
          <p:cNvPr id="11" name="Oval 10">
            <a:extLst>
              <a:ext uri="{FF2B5EF4-FFF2-40B4-BE49-F238E27FC236}">
                <a16:creationId xmlns:a16="http://schemas.microsoft.com/office/drawing/2014/main" id="{7B852747-DF19-47B3-92F7-8B864A5A85A0}"/>
              </a:ext>
            </a:extLst>
          </p:cNvPr>
          <p:cNvSpPr/>
          <p:nvPr/>
        </p:nvSpPr>
        <p:spPr>
          <a:xfrm>
            <a:off x="5346585" y="2216668"/>
            <a:ext cx="6845415" cy="828536"/>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1" y="921228"/>
            <a:ext cx="5215902" cy="4276242"/>
          </a:xfrm>
        </p:spPr>
        <p:txBody>
          <a:bodyPr/>
          <a:lstStyle/>
          <a:p>
            <a:pPr marL="0" indent="0">
              <a:buNone/>
            </a:pPr>
            <a:r>
              <a:rPr lang="en-US" sz="2400" dirty="0"/>
              <a:t>Using the program myFunction.html, what is displayed when you pass 11 as the first number and 14 as the second number?</a:t>
            </a:r>
          </a:p>
          <a:p>
            <a:pPr marL="0" indent="0">
              <a:buNone/>
            </a:pPr>
            <a:r>
              <a:rPr lang="en-US" sz="2400" dirty="0"/>
              <a:t>a.	1114</a:t>
            </a:r>
          </a:p>
          <a:p>
            <a:pPr marL="0" indent="0">
              <a:buNone/>
            </a:pPr>
            <a:r>
              <a:rPr lang="en-US" sz="2400" dirty="0"/>
              <a:t>b.	25</a:t>
            </a:r>
          </a:p>
          <a:p>
            <a:pPr marL="0" indent="0">
              <a:buNone/>
            </a:pPr>
            <a:r>
              <a:rPr lang="en-US" sz="2400" dirty="0"/>
              <a:t>c.	1411</a:t>
            </a:r>
          </a:p>
          <a:p>
            <a:pPr marL="0" indent="0">
              <a:buNone/>
            </a:pPr>
            <a:r>
              <a:rPr lang="en-US" sz="2400" dirty="0"/>
              <a:t>d.	50</a:t>
            </a:r>
          </a:p>
          <a:p>
            <a:pPr marL="0" indent="0">
              <a:buNone/>
            </a:pPr>
            <a:r>
              <a:rPr lang="en-US" sz="2400" dirty="0"/>
              <a:t>e.	None of the above</a:t>
            </a:r>
          </a:p>
          <a:p>
            <a:pPr marL="0" indent="0">
              <a:buNone/>
            </a:pPr>
            <a:endParaRPr lang="en-US" sz="2400" dirty="0"/>
          </a:p>
        </p:txBody>
      </p:sp>
      <p:sp>
        <p:nvSpPr>
          <p:cNvPr id="3" name="Title 2"/>
          <p:cNvSpPr>
            <a:spLocks noGrp="1"/>
          </p:cNvSpPr>
          <p:nvPr>
            <p:ph type="title"/>
          </p:nvPr>
        </p:nvSpPr>
        <p:spPr>
          <a:xfrm>
            <a:off x="329971" y="21567"/>
            <a:ext cx="11862028" cy="1145222"/>
          </a:xfrm>
        </p:spPr>
        <p:txBody>
          <a:bodyPr/>
          <a:lstStyle/>
          <a:p>
            <a:r>
              <a:rPr lang="en-US" dirty="0"/>
              <a:t>Sample Questions:</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11" name="Picture 10">
            <a:extLst>
              <a:ext uri="{FF2B5EF4-FFF2-40B4-BE49-F238E27FC236}">
                <a16:creationId xmlns:a16="http://schemas.microsoft.com/office/drawing/2014/main" id="{F9E754DB-7A7D-47AA-8C6E-F86DD022918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60985" y="1166789"/>
            <a:ext cx="5427673" cy="3953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27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C3435F-CE1E-4D1A-96DF-B3B7A8251451}"/>
              </a:ext>
            </a:extLst>
          </p:cNvPr>
          <p:cNvSpPr/>
          <p:nvPr/>
        </p:nvSpPr>
        <p:spPr>
          <a:xfrm>
            <a:off x="1172831" y="3603196"/>
            <a:ext cx="588857" cy="415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idx="1"/>
          </p:nvPr>
        </p:nvSpPr>
        <p:spPr>
          <a:xfrm>
            <a:off x="329971" y="1356848"/>
            <a:ext cx="5253073" cy="4276242"/>
          </a:xfrm>
        </p:spPr>
        <p:txBody>
          <a:bodyPr/>
          <a:lstStyle/>
          <a:p>
            <a:pPr marL="0" indent="0">
              <a:buNone/>
            </a:pPr>
            <a:r>
              <a:rPr lang="en-US" sz="1600" dirty="0"/>
              <a:t>Using the program myFunction.html, what is displayed when you pass 11 as the first number and 14 as the second number?</a:t>
            </a:r>
          </a:p>
          <a:p>
            <a:pPr marL="0" indent="0">
              <a:buNone/>
            </a:pPr>
            <a:r>
              <a:rPr lang="en-US" sz="1600" dirty="0"/>
              <a:t>a.	1114</a:t>
            </a:r>
          </a:p>
          <a:p>
            <a:pPr marL="0" indent="0">
              <a:buNone/>
            </a:pPr>
            <a:r>
              <a:rPr lang="en-US" sz="1600" dirty="0"/>
              <a:t>b.	25</a:t>
            </a:r>
          </a:p>
          <a:p>
            <a:pPr marL="0" indent="0">
              <a:buNone/>
            </a:pPr>
            <a:r>
              <a:rPr lang="en-US" sz="1600" dirty="0"/>
              <a:t>c.	1411</a:t>
            </a:r>
          </a:p>
          <a:p>
            <a:pPr marL="0" indent="0">
              <a:buNone/>
            </a:pPr>
            <a:r>
              <a:rPr lang="en-US" sz="1600" dirty="0"/>
              <a:t>d.	</a:t>
            </a:r>
            <a:r>
              <a:rPr lang="en-US" sz="1600" dirty="0">
                <a:solidFill>
                  <a:srgbClr val="FF0000"/>
                </a:solidFill>
              </a:rPr>
              <a:t>50</a:t>
            </a:r>
          </a:p>
          <a:p>
            <a:pPr marL="0" indent="0">
              <a:buNone/>
            </a:pPr>
            <a:r>
              <a:rPr lang="en-US" sz="1600" dirty="0"/>
              <a:t>e.	None of the above</a:t>
            </a:r>
          </a:p>
          <a:p>
            <a:pPr marL="0" indent="0">
              <a:buNone/>
            </a:pPr>
            <a:endParaRPr lang="en-US" sz="1600" dirty="0"/>
          </a:p>
        </p:txBody>
      </p:sp>
      <p:sp>
        <p:nvSpPr>
          <p:cNvPr id="3" name="Title 2"/>
          <p:cNvSpPr>
            <a:spLocks noGrp="1"/>
          </p:cNvSpPr>
          <p:nvPr>
            <p:ph type="title"/>
          </p:nvPr>
        </p:nvSpPr>
        <p:spPr>
          <a:xfrm>
            <a:off x="329971" y="21567"/>
            <a:ext cx="11862028" cy="1145222"/>
          </a:xfrm>
        </p:spPr>
        <p:txBody>
          <a:bodyPr/>
          <a:lstStyle/>
          <a:p>
            <a:r>
              <a:rPr lang="en-US" dirty="0"/>
              <a:t>Sample Questions:</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11" name="Picture 10">
            <a:extLst>
              <a:ext uri="{FF2B5EF4-FFF2-40B4-BE49-F238E27FC236}">
                <a16:creationId xmlns:a16="http://schemas.microsoft.com/office/drawing/2014/main" id="{F9E754DB-7A7D-47AA-8C6E-F86DD022918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260985" y="1166789"/>
            <a:ext cx="5427673" cy="395312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ED8F528-6C8F-47FD-815B-47F69288A1C6}"/>
              </a:ext>
            </a:extLst>
          </p:cNvPr>
          <p:cNvSpPr txBox="1"/>
          <p:nvPr/>
        </p:nvSpPr>
        <p:spPr>
          <a:xfrm>
            <a:off x="2874560" y="3603196"/>
            <a:ext cx="2206304" cy="307777"/>
          </a:xfrm>
          <a:prstGeom prst="rect">
            <a:avLst/>
          </a:prstGeom>
          <a:noFill/>
        </p:spPr>
        <p:txBody>
          <a:bodyPr wrap="square" rtlCol="0">
            <a:spAutoFit/>
          </a:bodyPr>
          <a:lstStyle/>
          <a:p>
            <a:r>
              <a:rPr lang="en-US" dirty="0">
                <a:solidFill>
                  <a:srgbClr val="FF0000"/>
                </a:solidFill>
                <a:highlight>
                  <a:srgbClr val="FFFF00"/>
                </a:highlight>
              </a:rPr>
              <a:t>(11+12+13+14)</a:t>
            </a:r>
          </a:p>
        </p:txBody>
      </p:sp>
      <p:sp>
        <p:nvSpPr>
          <p:cNvPr id="8" name="Oval 7">
            <a:extLst>
              <a:ext uri="{FF2B5EF4-FFF2-40B4-BE49-F238E27FC236}">
                <a16:creationId xmlns:a16="http://schemas.microsoft.com/office/drawing/2014/main" id="{6A104727-7D80-4BA4-BBEB-84D9961FA7D3}"/>
              </a:ext>
            </a:extLst>
          </p:cNvPr>
          <p:cNvSpPr/>
          <p:nvPr/>
        </p:nvSpPr>
        <p:spPr>
          <a:xfrm>
            <a:off x="6260985" y="2801922"/>
            <a:ext cx="4468533" cy="998291"/>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104727-7D80-4BA4-BBEB-84D9961FA7D3}"/>
              </a:ext>
            </a:extLst>
          </p:cNvPr>
          <p:cNvSpPr/>
          <p:nvPr/>
        </p:nvSpPr>
        <p:spPr>
          <a:xfrm>
            <a:off x="7191910" y="3910973"/>
            <a:ext cx="2414427" cy="844402"/>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57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1" y="1364776"/>
            <a:ext cx="11529933" cy="4578824"/>
          </a:xfrm>
        </p:spPr>
        <p:txBody>
          <a:bodyPr/>
          <a:lstStyle/>
          <a:p>
            <a:r>
              <a:rPr lang="en-US" sz="3200" dirty="0"/>
              <a:t>What’s wrong with the statement listed below?</a:t>
            </a:r>
          </a:p>
          <a:p>
            <a:pPr marL="50800" indent="0">
              <a:buNone/>
            </a:pPr>
            <a:r>
              <a:rPr lang="en-US" sz="3200" dirty="0"/>
              <a:t>	</a:t>
            </a:r>
            <a:r>
              <a:rPr lang="en-US" sz="3000" dirty="0"/>
              <a:t>let 365days = prompt (“How many days are in a year?");</a:t>
            </a:r>
          </a:p>
          <a:p>
            <a:pPr lvl="1"/>
            <a:endParaRPr lang="en-US" sz="1400" dirty="0"/>
          </a:p>
        </p:txBody>
      </p:sp>
      <p:sp>
        <p:nvSpPr>
          <p:cNvPr id="3" name="Title 2"/>
          <p:cNvSpPr>
            <a:spLocks noGrp="1"/>
          </p:cNvSpPr>
          <p:nvPr>
            <p:ph type="title"/>
          </p:nvPr>
        </p:nvSpPr>
        <p:spPr>
          <a:xfrm>
            <a:off x="329972" y="0"/>
            <a:ext cx="11862028" cy="1145222"/>
          </a:xfrm>
        </p:spPr>
        <p:txBody>
          <a:bodyPr/>
          <a:lstStyle/>
          <a:p>
            <a:r>
              <a:rPr lang="en-US" dirty="0"/>
              <a:t>Sample Question:</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spTree>
    <p:extLst>
      <p:ext uri="{BB962C8B-B14F-4D97-AF65-F5344CB8AC3E}">
        <p14:creationId xmlns:p14="http://schemas.microsoft.com/office/powerpoint/2010/main" val="189954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7039" y="2241644"/>
            <a:ext cx="532262" cy="723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idx="1"/>
          </p:nvPr>
        </p:nvSpPr>
        <p:spPr>
          <a:xfrm>
            <a:off x="329971" y="1364776"/>
            <a:ext cx="11529933" cy="4578824"/>
          </a:xfrm>
        </p:spPr>
        <p:txBody>
          <a:bodyPr/>
          <a:lstStyle/>
          <a:p>
            <a:r>
              <a:rPr lang="en-US" sz="3200" dirty="0"/>
              <a:t>What’s wrong with the statement listed below?</a:t>
            </a:r>
          </a:p>
          <a:p>
            <a:pPr marL="50800" indent="0">
              <a:buNone/>
            </a:pPr>
            <a:r>
              <a:rPr lang="en-US" sz="3200" dirty="0"/>
              <a:t>	</a:t>
            </a:r>
            <a:r>
              <a:rPr lang="en-US" sz="3000" dirty="0"/>
              <a:t>let </a:t>
            </a:r>
            <a:r>
              <a:rPr lang="en-US" sz="3000" dirty="0">
                <a:solidFill>
                  <a:srgbClr val="FF0000"/>
                </a:solidFill>
              </a:rPr>
              <a:t>365</a:t>
            </a:r>
            <a:r>
              <a:rPr lang="en-US" sz="3000" dirty="0"/>
              <a:t>days = prompt (“How many days are in a year?");</a:t>
            </a:r>
          </a:p>
          <a:p>
            <a:pPr marL="50800" indent="0">
              <a:buNone/>
            </a:pPr>
            <a:endParaRPr lang="en-US" sz="3000" dirty="0"/>
          </a:p>
          <a:p>
            <a:pPr marL="50800" indent="0">
              <a:buNone/>
            </a:pPr>
            <a:r>
              <a:rPr lang="en-US" sz="3000" dirty="0"/>
              <a:t>	</a:t>
            </a:r>
            <a:r>
              <a:rPr lang="en-US" sz="3000" dirty="0">
                <a:solidFill>
                  <a:srgbClr val="FF0000"/>
                </a:solidFill>
              </a:rPr>
              <a:t>Variable name cannot begin with a number!</a:t>
            </a:r>
          </a:p>
          <a:p>
            <a:pPr lvl="1"/>
            <a:endParaRPr lang="en-US" sz="1400" dirty="0"/>
          </a:p>
        </p:txBody>
      </p:sp>
      <p:sp>
        <p:nvSpPr>
          <p:cNvPr id="3" name="Title 2"/>
          <p:cNvSpPr>
            <a:spLocks noGrp="1"/>
          </p:cNvSpPr>
          <p:nvPr>
            <p:ph type="title"/>
          </p:nvPr>
        </p:nvSpPr>
        <p:spPr>
          <a:xfrm>
            <a:off x="329972" y="0"/>
            <a:ext cx="11862028" cy="1145222"/>
          </a:xfrm>
        </p:spPr>
        <p:txBody>
          <a:bodyPr/>
          <a:lstStyle/>
          <a:p>
            <a:r>
              <a:rPr lang="en-US" dirty="0"/>
              <a:t>Sample Question:</a:t>
            </a:r>
            <a:endParaRPr lang="en-US" sz="3600" dirty="0"/>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spTree>
    <p:extLst>
      <p:ext uri="{BB962C8B-B14F-4D97-AF65-F5344CB8AC3E}">
        <p14:creationId xmlns:p14="http://schemas.microsoft.com/office/powerpoint/2010/main" val="162289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9F35E-8F7F-4E47-A0A8-173BAB7289FB}"/>
              </a:ext>
            </a:extLst>
          </p:cNvPr>
          <p:cNvSpPr>
            <a:spLocks noGrp="1"/>
          </p:cNvSpPr>
          <p:nvPr>
            <p:ph type="ctrTitle"/>
          </p:nvPr>
        </p:nvSpPr>
        <p:spPr>
          <a:xfrm>
            <a:off x="605791" y="685800"/>
            <a:ext cx="10980300" cy="3235651"/>
          </a:xfrm>
        </p:spPr>
        <p:txBody>
          <a:bodyPr/>
          <a:lstStyle/>
          <a:p>
            <a:r>
              <a:rPr lang="en-US" dirty="0">
                <a:latin typeface="+mn-lt"/>
              </a:rPr>
              <a:t>Exam 3</a:t>
            </a:r>
          </a:p>
        </p:txBody>
      </p:sp>
      <p:sp>
        <p:nvSpPr>
          <p:cNvPr id="4" name="Subtitle 3"/>
          <p:cNvSpPr>
            <a:spLocks noGrp="1"/>
          </p:cNvSpPr>
          <p:nvPr>
            <p:ph type="subTitle" idx="1"/>
          </p:nvPr>
        </p:nvSpPr>
        <p:spPr/>
        <p:txBody>
          <a:bodyPr/>
          <a:lstStyle/>
          <a:p>
            <a:r>
              <a:rPr lang="en-US" sz="4800" b="1" dirty="0">
                <a:solidFill>
                  <a:schemeClr val="bg1"/>
                </a:solidFill>
                <a:latin typeface="+mn-lt"/>
              </a:rPr>
              <a:t>Bring: Calculator &amp; pencil #2</a:t>
            </a:r>
          </a:p>
        </p:txBody>
      </p:sp>
    </p:spTree>
    <p:extLst>
      <p:ext uri="{BB962C8B-B14F-4D97-AF65-F5344CB8AC3E}">
        <p14:creationId xmlns:p14="http://schemas.microsoft.com/office/powerpoint/2010/main" val="29315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404" y="608097"/>
            <a:ext cx="6123582" cy="4953000"/>
          </a:xfrm>
        </p:spPr>
        <p:txBody>
          <a:bodyPr/>
          <a:lstStyle/>
          <a:p>
            <a:r>
              <a:rPr lang="en-US" sz="2400" dirty="0"/>
              <a:t>Total of 20 </a:t>
            </a:r>
            <a:r>
              <a:rPr lang="en-US" sz="2400" u="sng" dirty="0">
                <a:solidFill>
                  <a:srgbClr val="A41E35"/>
                </a:solidFill>
              </a:rPr>
              <a:t>multiple choice questions</a:t>
            </a:r>
          </a:p>
          <a:p>
            <a:r>
              <a:rPr lang="en-US" sz="2400" dirty="0"/>
              <a:t>Readings and Lectures (50% - 10 questions)</a:t>
            </a:r>
          </a:p>
          <a:p>
            <a:pPr lvl="1"/>
            <a:r>
              <a:rPr lang="en-US" sz="1600" dirty="0"/>
              <a:t>Values &amp; Variables</a:t>
            </a:r>
          </a:p>
          <a:p>
            <a:pPr lvl="1"/>
            <a:r>
              <a:rPr lang="en-US" sz="1600" dirty="0"/>
              <a:t>Functions</a:t>
            </a:r>
          </a:p>
          <a:p>
            <a:pPr lvl="1"/>
            <a:r>
              <a:rPr lang="en-US" sz="1600" dirty="0"/>
              <a:t>Logical Operators</a:t>
            </a:r>
          </a:p>
          <a:p>
            <a:pPr lvl="1"/>
            <a:r>
              <a:rPr lang="en-US" sz="1600" dirty="0"/>
              <a:t>Conditional Logic</a:t>
            </a:r>
          </a:p>
          <a:p>
            <a:pPr lvl="1"/>
            <a:r>
              <a:rPr lang="en-US" sz="1600" dirty="0"/>
              <a:t>Loops</a:t>
            </a:r>
          </a:p>
          <a:p>
            <a:pPr lvl="1"/>
            <a:r>
              <a:rPr lang="en-US" sz="1600" dirty="0"/>
              <a:t>CSS, HTML and JavaScript basics</a:t>
            </a:r>
          </a:p>
          <a:p>
            <a:r>
              <a:rPr lang="en-US" sz="2400" dirty="0"/>
              <a:t>Coding – Demonstrate your ability to apply (50% - 10 questions)</a:t>
            </a:r>
            <a:endParaRPr lang="en-US" sz="1800" dirty="0"/>
          </a:p>
          <a:p>
            <a:pPr lvl="1"/>
            <a:r>
              <a:rPr lang="en-US" sz="1800" dirty="0"/>
              <a:t> </a:t>
            </a:r>
            <a:r>
              <a:rPr lang="en-US" sz="1600" dirty="0"/>
              <a:t>Code Analysis &amp; Diagnosis</a:t>
            </a:r>
            <a:endParaRPr lang="en-US" sz="1800" dirty="0"/>
          </a:p>
        </p:txBody>
      </p:sp>
      <p:sp>
        <p:nvSpPr>
          <p:cNvPr id="3" name="Title 2"/>
          <p:cNvSpPr>
            <a:spLocks noGrp="1"/>
          </p:cNvSpPr>
          <p:nvPr>
            <p:ph type="title"/>
          </p:nvPr>
        </p:nvSpPr>
        <p:spPr>
          <a:xfrm>
            <a:off x="137404" y="-6599"/>
            <a:ext cx="11862028" cy="736336"/>
          </a:xfrm>
        </p:spPr>
        <p:txBody>
          <a:bodyPr/>
          <a:lstStyle/>
          <a:p>
            <a:r>
              <a:rPr lang="en-US" dirty="0">
                <a:solidFill>
                  <a:srgbClr val="A41E35"/>
                </a:solidFill>
              </a:rPr>
              <a:t>Exam will Cover Discussions from </a:t>
            </a:r>
            <a:r>
              <a:rPr lang="en-US" u="sng" dirty="0">
                <a:solidFill>
                  <a:srgbClr val="A41E35"/>
                </a:solidFill>
              </a:rPr>
              <a:t>week 9-14</a:t>
            </a:r>
            <a:endParaRPr lang="en-US" sz="3600" u="sng" dirty="0">
              <a:solidFill>
                <a:srgbClr val="A41E35"/>
              </a:solidFill>
            </a:endParaRP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447"/>
          <a:stretch/>
        </p:blipFill>
        <p:spPr>
          <a:xfrm>
            <a:off x="9047746" y="1643287"/>
            <a:ext cx="3144253" cy="3139101"/>
          </a:xfrm>
          <a:prstGeom prst="rect">
            <a:avLst/>
          </a:prstGeom>
        </p:spPr>
      </p:pic>
      <p:sp>
        <p:nvSpPr>
          <p:cNvPr id="7" name="Rectangle 6"/>
          <p:cNvSpPr/>
          <p:nvPr/>
        </p:nvSpPr>
        <p:spPr>
          <a:xfrm>
            <a:off x="7045041" y="5287381"/>
            <a:ext cx="5146958" cy="707886"/>
          </a:xfrm>
          <a:prstGeom prst="rect">
            <a:avLst/>
          </a:prstGeom>
        </p:spPr>
        <p:txBody>
          <a:bodyPr wrap="square">
            <a:spAutoFit/>
          </a:bodyPr>
          <a:lstStyle/>
          <a:p>
            <a:r>
              <a:rPr lang="en-US" sz="800" dirty="0"/>
              <a:t>Source: https://target.scene7.com/is/image/Target/GUEST_a97f68d0-6348-4802-9d47-89b3a854a20e?wid=488&amp;hei=488&amp;fmt=pjpeg</a:t>
            </a:r>
          </a:p>
          <a:p>
            <a:endParaRPr lang="en-US" sz="800" dirty="0"/>
          </a:p>
          <a:p>
            <a:r>
              <a:rPr lang="en-US" sz="800" dirty="0"/>
              <a:t>Source: https://ccesnews.org/opinion/2018/04/23/10-tips-for-exam-preparation/#photo</a:t>
            </a:r>
          </a:p>
          <a:p>
            <a:endParaRPr lang="en-US" sz="8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1700" t="2380" r="21764" b="2142"/>
          <a:stretch/>
        </p:blipFill>
        <p:spPr>
          <a:xfrm>
            <a:off x="7045041" y="1643287"/>
            <a:ext cx="1858764" cy="3139101"/>
          </a:xfrm>
          <a:prstGeom prst="rect">
            <a:avLst/>
          </a:prstGeom>
        </p:spPr>
      </p:pic>
      <p:sp>
        <p:nvSpPr>
          <p:cNvPr id="6" name="Right Arrow Callout 5"/>
          <p:cNvSpPr/>
          <p:nvPr/>
        </p:nvSpPr>
        <p:spPr>
          <a:xfrm>
            <a:off x="4885898" y="2546279"/>
            <a:ext cx="2159142" cy="1333115"/>
          </a:xfrm>
          <a:prstGeom prst="rightArrowCallout">
            <a:avLst>
              <a:gd name="adj1" fmla="val 17593"/>
              <a:gd name="adj2" fmla="val 25000"/>
              <a:gd name="adj3" fmla="val 37037"/>
              <a:gd name="adj4" fmla="val 64977"/>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use a CALCULATOR</a:t>
            </a:r>
          </a:p>
        </p:txBody>
      </p:sp>
      <p:sp>
        <p:nvSpPr>
          <p:cNvPr id="8" name="TextBox 7"/>
          <p:cNvSpPr txBox="1"/>
          <p:nvPr/>
        </p:nvSpPr>
        <p:spPr>
          <a:xfrm>
            <a:off x="329972" y="5568176"/>
            <a:ext cx="6479706" cy="307777"/>
          </a:xfrm>
          <a:prstGeom prst="rect">
            <a:avLst/>
          </a:prstGeom>
          <a:noFill/>
        </p:spPr>
        <p:txBody>
          <a:bodyPr wrap="square" rtlCol="0">
            <a:spAutoFit/>
          </a:bodyPr>
          <a:lstStyle/>
          <a:p>
            <a:r>
              <a:rPr lang="en-US" b="1" dirty="0">
                <a:solidFill>
                  <a:srgbClr val="A41E35"/>
                </a:solidFill>
              </a:rPr>
              <a:t>Note: </a:t>
            </a:r>
            <a:r>
              <a:rPr lang="en-US" dirty="0"/>
              <a:t>there may be “none of the above” answer as part of the multiple choices </a:t>
            </a:r>
          </a:p>
        </p:txBody>
      </p:sp>
    </p:spTree>
    <p:extLst>
      <p:ext uri="{BB962C8B-B14F-4D97-AF65-F5344CB8AC3E}">
        <p14:creationId xmlns:p14="http://schemas.microsoft.com/office/powerpoint/2010/main" val="4007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8;p25">
            <a:extLst>
              <a:ext uri="{FF2B5EF4-FFF2-40B4-BE49-F238E27FC236}">
                <a16:creationId xmlns:a16="http://schemas.microsoft.com/office/drawing/2014/main" id="{E284DBC6-57D4-CF49-BE52-7042C74781F5}"/>
              </a:ext>
            </a:extLst>
          </p:cNvPr>
          <p:cNvSpPr txBox="1">
            <a:spLocks noGrp="1"/>
          </p:cNvSpPr>
          <p:nvPr>
            <p:ph type="title"/>
          </p:nvPr>
        </p:nvSpPr>
        <p:spPr>
          <a:xfrm>
            <a:off x="329972" y="1388962"/>
            <a:ext cx="11023828" cy="4522848"/>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2400"/>
              <a:buFont typeface="Helvetica Neue"/>
              <a:buNone/>
            </a:pPr>
            <a:r>
              <a:rPr lang="en-US" sz="2400" b="1" dirty="0">
                <a:latin typeface="+mn-lt"/>
                <a:ea typeface="Helvetica Neue"/>
                <a:cs typeface="Helvetica Neue"/>
                <a:sym typeface="Helvetica Neue"/>
              </a:rPr>
              <a:t>Consider the following guidelines:</a:t>
            </a:r>
            <a:br>
              <a:rPr lang="en-US" sz="2400" b="1" dirty="0">
                <a:latin typeface="+mn-lt"/>
                <a:ea typeface="Helvetica Neue"/>
                <a:cs typeface="Helvetica Neue"/>
                <a:sym typeface="Helvetica Neue"/>
              </a:rPr>
            </a:br>
            <a:endParaRPr sz="2400" b="1" dirty="0">
              <a:latin typeface="+mn-lt"/>
              <a:ea typeface="Helvetica Neue"/>
              <a:cs typeface="Helvetica Neue"/>
              <a:sym typeface="Helvetica Neue"/>
            </a:endParaRPr>
          </a:p>
          <a:p>
            <a:pPr marL="457200" lvl="0" indent="-381000" algn="l" rtl="0">
              <a:lnSpc>
                <a:spcPct val="100000"/>
              </a:lnSpc>
              <a:spcBef>
                <a:spcPts val="0"/>
              </a:spcBef>
              <a:spcAft>
                <a:spcPts val="0"/>
              </a:spcAft>
              <a:buSzPts val="2400"/>
              <a:buFont typeface="Helvetica Neue Light"/>
              <a:buAutoNum type="arabicPeriod"/>
            </a:pPr>
            <a:r>
              <a:rPr lang="en-US" sz="2000" dirty="0">
                <a:latin typeface="+mn-lt"/>
                <a:ea typeface="Helvetica Neue Light"/>
                <a:cs typeface="Helvetica Neue Light"/>
                <a:sym typeface="Helvetica Neue Light"/>
              </a:rPr>
              <a:t>Your variables can be </a:t>
            </a:r>
            <a:r>
              <a:rPr lang="en-US" sz="2000" b="1" dirty="0">
                <a:solidFill>
                  <a:srgbClr val="A41E35"/>
                </a:solidFill>
                <a:latin typeface="+mn-lt"/>
                <a:ea typeface="Helvetica Neue Light"/>
                <a:cs typeface="Helvetica Neue Light"/>
                <a:sym typeface="Helvetica Neue Light"/>
              </a:rPr>
              <a:t>as short one character, or they can be as long as you want </a:t>
            </a:r>
            <a:r>
              <a:rPr lang="en-US" sz="2000" dirty="0">
                <a:latin typeface="+mn-lt"/>
                <a:ea typeface="Helvetica Neue Light"/>
                <a:cs typeface="Helvetica Neue Light"/>
                <a:sym typeface="Helvetica Neue Light"/>
              </a:rPr>
              <a:t>- think thousands and thousands...and thousands of characters.</a:t>
            </a:r>
            <a:br>
              <a:rPr lang="en-US" sz="2000" dirty="0">
                <a:latin typeface="+mn-lt"/>
                <a:ea typeface="Helvetica Neue Light"/>
                <a:cs typeface="Helvetica Neue Light"/>
                <a:sym typeface="Helvetica Neue Light"/>
              </a:rPr>
            </a:br>
            <a:r>
              <a:rPr lang="en-US" sz="2000" dirty="0">
                <a:latin typeface="+mn-lt"/>
                <a:ea typeface="Helvetica Neue Light"/>
                <a:cs typeface="Helvetica Neue Light"/>
                <a:sym typeface="Helvetica Neue Light"/>
              </a:rPr>
              <a:t> </a:t>
            </a:r>
            <a:endParaRPr sz="2000" dirty="0">
              <a:latin typeface="+mn-lt"/>
              <a:ea typeface="Helvetica Neue Light"/>
              <a:cs typeface="Helvetica Neue Light"/>
              <a:sym typeface="Helvetica Neue Light"/>
            </a:endParaRPr>
          </a:p>
          <a:p>
            <a:pPr marL="457200" lvl="0" indent="-381000" algn="l" rtl="0">
              <a:lnSpc>
                <a:spcPct val="100000"/>
              </a:lnSpc>
              <a:spcBef>
                <a:spcPts val="0"/>
              </a:spcBef>
              <a:spcAft>
                <a:spcPts val="0"/>
              </a:spcAft>
              <a:buSzPts val="2400"/>
              <a:buFont typeface="Helvetica Neue Light"/>
              <a:buAutoNum type="arabicPeriod"/>
            </a:pPr>
            <a:r>
              <a:rPr lang="en-US" sz="2000" dirty="0">
                <a:latin typeface="+mn-lt"/>
                <a:ea typeface="Helvetica Neue Light"/>
                <a:cs typeface="Helvetica Neue Light"/>
                <a:sym typeface="Helvetica Neue Light"/>
              </a:rPr>
              <a:t>Your </a:t>
            </a:r>
            <a:r>
              <a:rPr lang="en-US" sz="2000" b="1" dirty="0">
                <a:solidFill>
                  <a:srgbClr val="A41E35"/>
                </a:solidFill>
                <a:latin typeface="+mn-lt"/>
                <a:ea typeface="Helvetica Neue Light"/>
                <a:cs typeface="Helvetica Neue Light"/>
                <a:sym typeface="Helvetica Neue Light"/>
              </a:rPr>
              <a:t>variables can start with a letter, underscore, or the $ character</a:t>
            </a:r>
            <a:r>
              <a:rPr lang="en-US" sz="2000" dirty="0">
                <a:latin typeface="+mn-lt"/>
                <a:ea typeface="Helvetica Neue Light"/>
                <a:cs typeface="Helvetica Neue Light"/>
                <a:sym typeface="Helvetica Neue Light"/>
              </a:rPr>
              <a:t>. They </a:t>
            </a:r>
            <a:r>
              <a:rPr lang="en-US" sz="2000" u="sng" dirty="0">
                <a:latin typeface="+mn-lt"/>
                <a:ea typeface="Helvetica Neue Light"/>
                <a:cs typeface="Helvetica Neue Light"/>
                <a:sym typeface="Helvetica Neue Light"/>
              </a:rPr>
              <a:t>can't start with a number.</a:t>
            </a:r>
            <a:br>
              <a:rPr lang="en-US" sz="2000" u="sng" dirty="0">
                <a:latin typeface="+mn-lt"/>
                <a:ea typeface="Helvetica Neue Light"/>
                <a:cs typeface="Helvetica Neue Light"/>
                <a:sym typeface="Helvetica Neue Light"/>
              </a:rPr>
            </a:br>
            <a:endParaRPr sz="2000" u="sng" dirty="0">
              <a:latin typeface="+mn-lt"/>
            </a:endParaRPr>
          </a:p>
          <a:p>
            <a:pPr marL="457200" lvl="0" indent="-381000" algn="l" rtl="0">
              <a:lnSpc>
                <a:spcPct val="100000"/>
              </a:lnSpc>
              <a:spcBef>
                <a:spcPts val="0"/>
              </a:spcBef>
              <a:spcAft>
                <a:spcPts val="0"/>
              </a:spcAft>
              <a:buSzPts val="2400"/>
              <a:buFont typeface="Helvetica Neue Light"/>
              <a:buAutoNum type="arabicPeriod"/>
            </a:pPr>
            <a:r>
              <a:rPr lang="en-US" sz="2000" dirty="0">
                <a:latin typeface="+mn-lt"/>
                <a:ea typeface="Helvetica Neue Light"/>
                <a:cs typeface="Helvetica Neue Light"/>
                <a:sym typeface="Helvetica Neue Light"/>
              </a:rPr>
              <a:t>Outside of the first character, your variables can be made up of any combination of letters, underscores, numbers, and $ characters. You can also mix and match lowercase and uppercase to your heart's content.</a:t>
            </a:r>
            <a:br>
              <a:rPr lang="en-US" sz="2000" dirty="0">
                <a:latin typeface="+mn-lt"/>
                <a:ea typeface="Helvetica Neue Light"/>
                <a:cs typeface="Helvetica Neue Light"/>
                <a:sym typeface="Helvetica Neue Light"/>
              </a:rPr>
            </a:br>
            <a:endParaRPr sz="2000" dirty="0">
              <a:latin typeface="+mn-lt"/>
            </a:endParaRPr>
          </a:p>
          <a:p>
            <a:pPr marL="457200" lvl="0" indent="-381000" algn="l" rtl="0">
              <a:lnSpc>
                <a:spcPct val="100000"/>
              </a:lnSpc>
              <a:spcBef>
                <a:spcPts val="0"/>
              </a:spcBef>
              <a:spcAft>
                <a:spcPts val="0"/>
              </a:spcAft>
              <a:buSzPts val="2400"/>
              <a:buFont typeface="Helvetica Neue Light"/>
              <a:buAutoNum type="arabicPeriod"/>
            </a:pPr>
            <a:r>
              <a:rPr lang="en-US" sz="2000" u="sng" dirty="0">
                <a:latin typeface="+mn-lt"/>
                <a:ea typeface="Helvetica Neue Light"/>
                <a:cs typeface="Helvetica Neue Light"/>
                <a:sym typeface="Helvetica Neue Light"/>
              </a:rPr>
              <a:t>Spaces are not allowed</a:t>
            </a:r>
            <a:r>
              <a:rPr lang="en-US" sz="2000" dirty="0">
                <a:latin typeface="+mn-lt"/>
                <a:ea typeface="Helvetica Neue Light"/>
                <a:cs typeface="Helvetica Neue Light"/>
                <a:sym typeface="Helvetica Neue Light"/>
              </a:rPr>
              <a:t>.</a:t>
            </a:r>
            <a:endParaRPr sz="2000" dirty="0">
              <a:latin typeface="+mn-lt"/>
            </a:endParaRPr>
          </a:p>
        </p:txBody>
      </p:sp>
      <p:sp>
        <p:nvSpPr>
          <p:cNvPr id="6" name="Rectangle 5">
            <a:extLst>
              <a:ext uri="{FF2B5EF4-FFF2-40B4-BE49-F238E27FC236}">
                <a16:creationId xmlns:a16="http://schemas.microsoft.com/office/drawing/2014/main" id="{7958EFE7-4081-1E47-A75D-9FCAED2A59B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itle 4"/>
          <p:cNvSpPr txBox="1">
            <a:spLocks/>
          </p:cNvSpPr>
          <p:nvPr/>
        </p:nvSpPr>
        <p:spPr>
          <a:xfrm>
            <a:off x="329972" y="556896"/>
            <a:ext cx="11488647" cy="114522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Naming Variables</a:t>
            </a:r>
          </a:p>
        </p:txBody>
      </p:sp>
    </p:spTree>
    <p:extLst>
      <p:ext uri="{BB962C8B-B14F-4D97-AF65-F5344CB8AC3E}">
        <p14:creationId xmlns:p14="http://schemas.microsoft.com/office/powerpoint/2010/main" val="22564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3529F-3CBF-FD41-814B-E8C3CEF788F9}"/>
              </a:ext>
            </a:extLst>
          </p:cNvPr>
          <p:cNvSpPr>
            <a:spLocks noGrp="1"/>
          </p:cNvSpPr>
          <p:nvPr>
            <p:ph type="title"/>
          </p:nvPr>
        </p:nvSpPr>
        <p:spPr>
          <a:xfrm>
            <a:off x="838200" y="365125"/>
            <a:ext cx="10515600" cy="1325563"/>
          </a:xfrm>
        </p:spPr>
        <p:txBody>
          <a:bodyPr/>
          <a:lstStyle/>
          <a:p>
            <a:r>
              <a:rPr lang="en-US" dirty="0"/>
              <a:t>Arithmetic operators</a:t>
            </a:r>
          </a:p>
        </p:txBody>
      </p:sp>
      <p:pic>
        <p:nvPicPr>
          <p:cNvPr id="6" name="Picture 5">
            <a:extLst>
              <a:ext uri="{FF2B5EF4-FFF2-40B4-BE49-F238E27FC236}">
                <a16:creationId xmlns:a16="http://schemas.microsoft.com/office/drawing/2014/main" id="{266C6CA7-8D55-9D4E-9264-36E539A22C06}"/>
              </a:ext>
            </a:extLst>
          </p:cNvPr>
          <p:cNvPicPr>
            <a:picLocks noChangeAspect="1"/>
          </p:cNvPicPr>
          <p:nvPr/>
        </p:nvPicPr>
        <p:blipFill>
          <a:blip r:embed="rId3"/>
          <a:stretch>
            <a:fillRect/>
          </a:stretch>
        </p:blipFill>
        <p:spPr>
          <a:xfrm>
            <a:off x="1023965" y="1165959"/>
            <a:ext cx="8753081" cy="4150063"/>
          </a:xfrm>
          <a:prstGeom prst="rect">
            <a:avLst/>
          </a:prstGeom>
        </p:spPr>
      </p:pic>
      <p:sp>
        <p:nvSpPr>
          <p:cNvPr id="7" name="Rounded Rectangle 4">
            <a:extLst>
              <a:ext uri="{FF2B5EF4-FFF2-40B4-BE49-F238E27FC236}">
                <a16:creationId xmlns:a16="http://schemas.microsoft.com/office/drawing/2014/main" id="{79F49A02-CF72-2F44-9181-DE47323BD08B}"/>
              </a:ext>
            </a:extLst>
          </p:cNvPr>
          <p:cNvSpPr/>
          <p:nvPr/>
        </p:nvSpPr>
        <p:spPr bwMode="auto">
          <a:xfrm>
            <a:off x="7493104" y="5316022"/>
            <a:ext cx="4350026" cy="549966"/>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WARNING! This is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not</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 complete list. </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
        <p:nvSpPr>
          <p:cNvPr id="8" name="Rectangle 7">
            <a:extLst>
              <a:ext uri="{FF2B5EF4-FFF2-40B4-BE49-F238E27FC236}">
                <a16:creationId xmlns:a16="http://schemas.microsoft.com/office/drawing/2014/main" id="{0F62CBC2-DA5E-7242-9075-47BA75D1C1DE}"/>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038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56939-D265-4D0B-AB30-F9D7779BC949}"/>
              </a:ext>
            </a:extLst>
          </p:cNvPr>
          <p:cNvSpPr>
            <a:spLocks noGrp="1"/>
          </p:cNvSpPr>
          <p:nvPr>
            <p:ph type="body" idx="1"/>
          </p:nvPr>
        </p:nvSpPr>
        <p:spPr>
          <a:xfrm>
            <a:off x="329972" y="1825625"/>
            <a:ext cx="6660108" cy="3763645"/>
          </a:xfrm>
        </p:spPr>
        <p:txBody>
          <a:bodyPr/>
          <a:lstStyle/>
          <a:p>
            <a:r>
              <a:rPr lang="en-US" dirty="0"/>
              <a:t>Why is it important to remember PEMDAS while coding?</a:t>
            </a:r>
          </a:p>
          <a:p>
            <a:pPr lvl="1"/>
            <a:r>
              <a:rPr lang="en-US" dirty="0"/>
              <a:t>Because JavaScript follows these rules!</a:t>
            </a:r>
          </a:p>
          <a:p>
            <a:endParaRPr lang="en-US" dirty="0"/>
          </a:p>
        </p:txBody>
      </p:sp>
      <p:sp>
        <p:nvSpPr>
          <p:cNvPr id="3" name="Title 2">
            <a:extLst>
              <a:ext uri="{FF2B5EF4-FFF2-40B4-BE49-F238E27FC236}">
                <a16:creationId xmlns:a16="http://schemas.microsoft.com/office/drawing/2014/main" id="{21F84EEE-7E7B-4621-AAA3-615D2E733417}"/>
              </a:ext>
            </a:extLst>
          </p:cNvPr>
          <p:cNvSpPr>
            <a:spLocks noGrp="1"/>
          </p:cNvSpPr>
          <p:nvPr>
            <p:ph type="title"/>
          </p:nvPr>
        </p:nvSpPr>
        <p:spPr/>
        <p:txBody>
          <a:bodyPr/>
          <a:lstStyle/>
          <a:p>
            <a:r>
              <a:rPr lang="en-US" dirty="0"/>
              <a:t>The Order of Operations	</a:t>
            </a:r>
          </a:p>
        </p:txBody>
      </p:sp>
      <p:pic>
        <p:nvPicPr>
          <p:cNvPr id="6" name="Picture 5" descr="A picture containing diagram&#10;&#10;Description automatically generated">
            <a:extLst>
              <a:ext uri="{FF2B5EF4-FFF2-40B4-BE49-F238E27FC236}">
                <a16:creationId xmlns:a16="http://schemas.microsoft.com/office/drawing/2014/main" id="{DCB46E82-5F08-4597-A0D0-6F23ACE76532}"/>
              </a:ext>
            </a:extLst>
          </p:cNvPr>
          <p:cNvPicPr>
            <a:picLocks noChangeAspect="1"/>
          </p:cNvPicPr>
          <p:nvPr/>
        </p:nvPicPr>
        <p:blipFill>
          <a:blip r:embed="rId2"/>
          <a:stretch>
            <a:fillRect/>
          </a:stretch>
        </p:blipFill>
        <p:spPr>
          <a:xfrm>
            <a:off x="7620000" y="0"/>
            <a:ext cx="4572000" cy="5930283"/>
          </a:xfrm>
          <a:prstGeom prst="rect">
            <a:avLst/>
          </a:prstGeom>
        </p:spPr>
      </p:pic>
      <p:sp>
        <p:nvSpPr>
          <p:cNvPr id="5" name="TextBox 4">
            <a:extLst>
              <a:ext uri="{FF2B5EF4-FFF2-40B4-BE49-F238E27FC236}">
                <a16:creationId xmlns:a16="http://schemas.microsoft.com/office/drawing/2014/main" id="{FC6B4158-7F04-4FFC-8F29-F1707312C07C}"/>
              </a:ext>
            </a:extLst>
          </p:cNvPr>
          <p:cNvSpPr txBox="1"/>
          <p:nvPr/>
        </p:nvSpPr>
        <p:spPr>
          <a:xfrm>
            <a:off x="7910818" y="5593566"/>
            <a:ext cx="3907801" cy="215444"/>
          </a:xfrm>
          <a:prstGeom prst="rect">
            <a:avLst/>
          </a:prstGeom>
          <a:noFill/>
        </p:spPr>
        <p:txBody>
          <a:bodyPr wrap="square" rtlCol="0">
            <a:spAutoFit/>
          </a:bodyPr>
          <a:lstStyle/>
          <a:p>
            <a:r>
              <a:rPr lang="en-US" sz="800" dirty="0"/>
              <a:t>Source: https://www.pinterest.com/pin/10344274128829700/</a:t>
            </a:r>
          </a:p>
        </p:txBody>
      </p:sp>
    </p:spTree>
    <p:extLst>
      <p:ext uri="{BB962C8B-B14F-4D97-AF65-F5344CB8AC3E}">
        <p14:creationId xmlns:p14="http://schemas.microsoft.com/office/powerpoint/2010/main" val="104223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graphicFrame>
        <p:nvGraphicFramePr>
          <p:cNvPr id="8" name="Google Shape;86;p17">
            <a:extLst>
              <a:ext uri="{FF2B5EF4-FFF2-40B4-BE49-F238E27FC236}">
                <a16:creationId xmlns:a16="http://schemas.microsoft.com/office/drawing/2014/main" id="{E62B402A-84D1-7649-8D39-9A0B26389A28}"/>
              </a:ext>
            </a:extLst>
          </p:cNvPr>
          <p:cNvGraphicFramePr/>
          <p:nvPr/>
        </p:nvGraphicFramePr>
        <p:xfrm>
          <a:off x="0" y="0"/>
          <a:ext cx="9481875" cy="5894419"/>
        </p:xfrm>
        <a:graphic>
          <a:graphicData uri="http://schemas.openxmlformats.org/drawingml/2006/table">
            <a:tbl>
              <a:tblPr>
                <a:solidFill>
                  <a:srgbClr val="FFFFFF"/>
                </a:solidFill>
              </a:tblPr>
              <a:tblGrid>
                <a:gridCol w="1529366">
                  <a:extLst>
                    <a:ext uri="{9D8B030D-6E8A-4147-A177-3AD203B41FA5}">
                      <a16:colId xmlns:a16="http://schemas.microsoft.com/office/drawing/2014/main" val="20000"/>
                    </a:ext>
                  </a:extLst>
                </a:gridCol>
                <a:gridCol w="7952509">
                  <a:extLst>
                    <a:ext uri="{9D8B030D-6E8A-4147-A177-3AD203B41FA5}">
                      <a16:colId xmlns:a16="http://schemas.microsoft.com/office/drawing/2014/main" val="20001"/>
                    </a:ext>
                  </a:extLst>
                </a:gridCol>
              </a:tblGrid>
              <a:tr h="0">
                <a:tc>
                  <a:txBody>
                    <a:bodyPr/>
                    <a:lstStyle/>
                    <a:p>
                      <a:pPr marL="0" lvl="0" indent="0" algn="r" rtl="0">
                        <a:lnSpc>
                          <a:spcPct val="115000"/>
                        </a:lnSpc>
                        <a:spcBef>
                          <a:spcPts val="0"/>
                        </a:spcBef>
                        <a:spcAft>
                          <a:spcPts val="0"/>
                        </a:spcAft>
                        <a:buNone/>
                      </a:pPr>
                      <a:r>
                        <a:rPr lang="en-US" sz="1800" b="1" dirty="0">
                          <a:latin typeface="Helvetica Neue"/>
                          <a:ea typeface="Helvetica Neue"/>
                          <a:cs typeface="Helvetica Neue"/>
                          <a:sym typeface="Helvetica Neue"/>
                        </a:rPr>
                        <a:t>Operator</a:t>
                      </a:r>
                      <a:endParaRPr sz="180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DE9FF"/>
                    </a:solidFill>
                  </a:tcPr>
                </a:tc>
                <a:tc>
                  <a:txBody>
                    <a:bodyPr/>
                    <a:lstStyle/>
                    <a:p>
                      <a:pPr marL="0" lvl="0" indent="0" algn="l" rtl="0">
                        <a:lnSpc>
                          <a:spcPct val="115000"/>
                        </a:lnSpc>
                        <a:spcBef>
                          <a:spcPts val="0"/>
                        </a:spcBef>
                        <a:spcAft>
                          <a:spcPts val="0"/>
                        </a:spcAft>
                        <a:buNone/>
                      </a:pPr>
                      <a:r>
                        <a:rPr lang="en-US" sz="1800" b="1" dirty="0">
                          <a:latin typeface="Helvetica Neue"/>
                          <a:ea typeface="Helvetica Neue"/>
                          <a:cs typeface="Helvetica Neue"/>
                          <a:sym typeface="Helvetica Neue"/>
                        </a:rPr>
                        <a:t>When it is true...</a:t>
                      </a:r>
                      <a:endParaRPr sz="180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DE9FF"/>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dirty="0">
                          <a:highlight>
                            <a:srgbClr val="FFFFFF"/>
                          </a:highlight>
                          <a:latin typeface="Helvetica Neue"/>
                          <a:ea typeface="Helvetica Neue"/>
                          <a:cs typeface="Helvetica Neue"/>
                          <a:sym typeface="Helvetica Neue"/>
                        </a:rPr>
                        <a:t>If the first expression evaluates to something that is </a:t>
                      </a:r>
                      <a:r>
                        <a:rPr lang="en-US" sz="1350" b="1" dirty="0">
                          <a:solidFill>
                            <a:srgbClr val="A41E35"/>
                          </a:solidFill>
                          <a:highlight>
                            <a:srgbClr val="FFFFFF"/>
                          </a:highlight>
                          <a:latin typeface="Helvetica Neue"/>
                          <a:ea typeface="Helvetica Neue"/>
                          <a:cs typeface="Helvetica Neue"/>
                          <a:sym typeface="Helvetica Neue"/>
                        </a:rPr>
                        <a:t>equal</a:t>
                      </a:r>
                      <a:r>
                        <a:rPr lang="en-US" sz="1350" dirty="0">
                          <a:highlight>
                            <a:srgbClr val="FFFFFF"/>
                          </a:highlight>
                          <a:latin typeface="Helvetica Neue"/>
                          <a:ea typeface="Helvetica Neue"/>
                          <a:cs typeface="Helvetica Neue"/>
                          <a:sym typeface="Helvetica Neue"/>
                        </a:rPr>
                        <a:t> to the second expression.</a:t>
                      </a:r>
                      <a:endParaRPr sz="1350"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&gt;=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dirty="0">
                          <a:highlight>
                            <a:srgbClr val="FFFFFF"/>
                          </a:highlight>
                          <a:latin typeface="Helvetica Neue"/>
                          <a:ea typeface="Helvetica Neue"/>
                          <a:cs typeface="Helvetica Neue"/>
                          <a:sym typeface="Helvetica Neue"/>
                        </a:rPr>
                        <a:t>If the first expression evaluates to something that is </a:t>
                      </a:r>
                      <a:r>
                        <a:rPr lang="en-US" sz="1350" b="1" dirty="0">
                          <a:solidFill>
                            <a:srgbClr val="A41E35"/>
                          </a:solidFill>
                          <a:highlight>
                            <a:srgbClr val="FFFFFF"/>
                          </a:highlight>
                          <a:latin typeface="Helvetica Neue"/>
                          <a:ea typeface="Helvetica Neue"/>
                          <a:cs typeface="Helvetica Neue"/>
                          <a:sym typeface="Helvetica Neue"/>
                        </a:rPr>
                        <a:t>greater or equal </a:t>
                      </a:r>
                      <a:r>
                        <a:rPr lang="en-US" sz="1350" dirty="0">
                          <a:highlight>
                            <a:srgbClr val="FFFFFF"/>
                          </a:highlight>
                          <a:latin typeface="Helvetica Neue"/>
                          <a:ea typeface="Helvetica Neue"/>
                          <a:cs typeface="Helvetica Neue"/>
                          <a:sym typeface="Helvetica Neue"/>
                        </a:rPr>
                        <a:t>to the second expression</a:t>
                      </a:r>
                      <a:endParaRPr sz="1350"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&gt;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dirty="0">
                          <a:highlight>
                            <a:srgbClr val="FFFFFF"/>
                          </a:highlight>
                          <a:latin typeface="Helvetica Neue"/>
                          <a:ea typeface="Helvetica Neue"/>
                          <a:cs typeface="Helvetica Neue"/>
                          <a:sym typeface="Helvetica Neue"/>
                        </a:rPr>
                        <a:t>If the first expression evaluates to something that </a:t>
                      </a:r>
                      <a:r>
                        <a:rPr lang="en-US" sz="1350" b="1" dirty="0">
                          <a:solidFill>
                            <a:srgbClr val="A41E35"/>
                          </a:solidFill>
                          <a:highlight>
                            <a:srgbClr val="FFFFFF"/>
                          </a:highlight>
                          <a:latin typeface="Helvetica Neue"/>
                          <a:ea typeface="Helvetica Neue"/>
                          <a:cs typeface="Helvetica Neue"/>
                          <a:sym typeface="Helvetica Neue"/>
                        </a:rPr>
                        <a:t>is greater than </a:t>
                      </a:r>
                      <a:r>
                        <a:rPr lang="en-US" sz="1350" dirty="0">
                          <a:highlight>
                            <a:srgbClr val="FFFFFF"/>
                          </a:highlight>
                          <a:latin typeface="Helvetica Neue"/>
                          <a:ea typeface="Helvetica Neue"/>
                          <a:cs typeface="Helvetica Neue"/>
                          <a:sym typeface="Helvetica Neue"/>
                        </a:rPr>
                        <a:t>the second expression</a:t>
                      </a:r>
                      <a:endParaRPr sz="1350"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&lt;=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dirty="0">
                          <a:highlight>
                            <a:srgbClr val="FFFFFF"/>
                          </a:highlight>
                          <a:latin typeface="Helvetica Neue"/>
                          <a:ea typeface="Helvetica Neue"/>
                          <a:cs typeface="Helvetica Neue"/>
                          <a:sym typeface="Helvetica Neue"/>
                        </a:rPr>
                        <a:t>If the first expression evaluates to something that </a:t>
                      </a:r>
                      <a:r>
                        <a:rPr lang="en-US" sz="1350" b="1" dirty="0">
                          <a:solidFill>
                            <a:srgbClr val="A41E35"/>
                          </a:solidFill>
                          <a:highlight>
                            <a:srgbClr val="FFFFFF"/>
                          </a:highlight>
                          <a:latin typeface="Helvetica Neue"/>
                          <a:ea typeface="Helvetica Neue"/>
                          <a:cs typeface="Helvetica Neue"/>
                          <a:sym typeface="Helvetica Neue"/>
                        </a:rPr>
                        <a:t>is lesser or equal </a:t>
                      </a:r>
                      <a:r>
                        <a:rPr lang="en-US" sz="1350" dirty="0">
                          <a:highlight>
                            <a:srgbClr val="FFFFFF"/>
                          </a:highlight>
                          <a:latin typeface="Helvetica Neue"/>
                          <a:ea typeface="Helvetica Neue"/>
                          <a:cs typeface="Helvetica Neue"/>
                          <a:sym typeface="Helvetica Neue"/>
                        </a:rPr>
                        <a:t>to the second expression</a:t>
                      </a:r>
                      <a:endParaRPr sz="1350"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&lt;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dirty="0">
                          <a:highlight>
                            <a:srgbClr val="FFFFFF"/>
                          </a:highlight>
                          <a:latin typeface="Helvetica Neue"/>
                          <a:ea typeface="Helvetica Neue"/>
                          <a:cs typeface="Helvetica Neue"/>
                          <a:sym typeface="Helvetica Neue"/>
                        </a:rPr>
                        <a:t>If the first expression evaluates to something that is </a:t>
                      </a:r>
                      <a:r>
                        <a:rPr lang="en-US" sz="1350" b="1" dirty="0">
                          <a:solidFill>
                            <a:srgbClr val="A41E35"/>
                          </a:solidFill>
                          <a:highlight>
                            <a:srgbClr val="FFFFFF"/>
                          </a:highlight>
                          <a:latin typeface="Helvetica Neue"/>
                          <a:ea typeface="Helvetica Neue"/>
                          <a:cs typeface="Helvetica Neue"/>
                          <a:sym typeface="Helvetica Neue"/>
                        </a:rPr>
                        <a:t>less than </a:t>
                      </a:r>
                      <a:r>
                        <a:rPr lang="en-US" sz="1350" dirty="0">
                          <a:highlight>
                            <a:srgbClr val="FFFFFF"/>
                          </a:highlight>
                          <a:latin typeface="Helvetica Neue"/>
                          <a:ea typeface="Helvetica Neue"/>
                          <a:cs typeface="Helvetica Neue"/>
                          <a:sym typeface="Helvetica Neue"/>
                        </a:rPr>
                        <a:t>the second expression</a:t>
                      </a:r>
                      <a:endParaRPr sz="1350"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dirty="0">
                          <a:highlight>
                            <a:srgbClr val="FFFFFF"/>
                          </a:highlight>
                          <a:latin typeface="Helvetica Neue"/>
                          <a:ea typeface="Helvetica Neue"/>
                          <a:cs typeface="Helvetica Neue"/>
                          <a:sym typeface="Helvetica Neue"/>
                        </a:rPr>
                        <a:t>If the first expression evaluates to something that is </a:t>
                      </a:r>
                      <a:r>
                        <a:rPr lang="en-US" sz="1350" b="1" dirty="0">
                          <a:solidFill>
                            <a:srgbClr val="A41E35"/>
                          </a:solidFill>
                          <a:highlight>
                            <a:srgbClr val="FFFFFF"/>
                          </a:highlight>
                          <a:latin typeface="Helvetica Neue"/>
                          <a:ea typeface="Helvetica Neue"/>
                          <a:cs typeface="Helvetica Neue"/>
                          <a:sym typeface="Helvetica Neue"/>
                        </a:rPr>
                        <a:t>not equal to </a:t>
                      </a:r>
                      <a:r>
                        <a:rPr lang="en-US" sz="1350" dirty="0">
                          <a:highlight>
                            <a:srgbClr val="FFFFFF"/>
                          </a:highlight>
                          <a:latin typeface="Helvetica Neue"/>
                          <a:ea typeface="Helvetica Neue"/>
                          <a:cs typeface="Helvetica Neue"/>
                          <a:sym typeface="Helvetica Neue"/>
                        </a:rPr>
                        <a:t>the second expression</a:t>
                      </a:r>
                      <a:endParaRPr sz="1350" dirty="0">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&amp;&amp;</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dirty="0">
                          <a:highlight>
                            <a:srgbClr val="FFFFFF"/>
                          </a:highlight>
                          <a:latin typeface="Helvetica Neue"/>
                          <a:ea typeface="Helvetica Neue"/>
                          <a:cs typeface="Helvetica Neue"/>
                          <a:sym typeface="Helvetica Neue"/>
                        </a:rPr>
                        <a:t>If the first expression and the second expression </a:t>
                      </a:r>
                      <a:r>
                        <a:rPr lang="en-US" sz="1350" b="1" dirty="0">
                          <a:solidFill>
                            <a:srgbClr val="A41E35"/>
                          </a:solidFill>
                          <a:highlight>
                            <a:srgbClr val="FFFFFF"/>
                          </a:highlight>
                          <a:latin typeface="Helvetica Neue"/>
                          <a:ea typeface="Helvetica Neue"/>
                          <a:cs typeface="Helvetica Neue"/>
                          <a:sym typeface="Helvetica Neue"/>
                        </a:rPr>
                        <a:t>both evaluate to true</a:t>
                      </a:r>
                      <a:endParaRPr sz="1350" b="1" dirty="0">
                        <a:solidFill>
                          <a:srgbClr val="A41E35"/>
                        </a:solidFill>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b="1" dirty="0">
                          <a:solidFill>
                            <a:srgbClr val="A41E35"/>
                          </a:solidFill>
                          <a:highlight>
                            <a:srgbClr val="FFFFFF"/>
                          </a:highlight>
                          <a:latin typeface="Helvetica Neue"/>
                          <a:ea typeface="Helvetica Neue"/>
                          <a:cs typeface="Helvetica Neue"/>
                          <a:sym typeface="Helvetica Neue"/>
                        </a:rPr>
                        <a:t>If either </a:t>
                      </a:r>
                      <a:r>
                        <a:rPr lang="en-US" sz="1350" dirty="0">
                          <a:highlight>
                            <a:srgbClr val="FFFFFF"/>
                          </a:highlight>
                          <a:latin typeface="Helvetica Neue"/>
                          <a:ea typeface="Helvetica Neue"/>
                          <a:cs typeface="Helvetica Neue"/>
                          <a:sym typeface="Helvetica Neue"/>
                        </a:rPr>
                        <a:t>the first expression or the second expression </a:t>
                      </a:r>
                      <a:r>
                        <a:rPr lang="en-US" sz="1350" b="1" dirty="0">
                          <a:solidFill>
                            <a:srgbClr val="A41E35"/>
                          </a:solidFill>
                          <a:highlight>
                            <a:srgbClr val="FFFFFF"/>
                          </a:highlight>
                          <a:latin typeface="Helvetica Neue"/>
                          <a:ea typeface="Helvetica Neue"/>
                          <a:cs typeface="Helvetica Neue"/>
                          <a:sym typeface="Helvetica Neue"/>
                        </a:rPr>
                        <a:t>evaluate to true</a:t>
                      </a:r>
                      <a:endParaRPr sz="1350" b="1" dirty="0">
                        <a:solidFill>
                          <a:srgbClr val="A41E35"/>
                        </a:solidFill>
                        <a:highlight>
                          <a:srgbClr val="FFFFFF"/>
                        </a:highlight>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r" rtl="0">
                        <a:lnSpc>
                          <a:spcPct val="115000"/>
                        </a:lnSpc>
                        <a:spcBef>
                          <a:spcPts val="0"/>
                        </a:spcBef>
                        <a:spcAft>
                          <a:spcPts val="0"/>
                        </a:spcAft>
                        <a:buNone/>
                      </a:pPr>
                      <a:r>
                        <a:rPr lang="en-US" sz="1350" b="1" dirty="0">
                          <a:latin typeface="Helvetica Neue"/>
                          <a:ea typeface="Helvetica Neue"/>
                          <a:cs typeface="Helvetica Neue"/>
                          <a:sym typeface="Helvetica Neue"/>
                        </a:rPr>
                        <a:t>!</a:t>
                      </a:r>
                      <a:endParaRPr sz="1350" b="1" dirty="0">
                        <a:latin typeface="Helvetica Neue"/>
                        <a:ea typeface="Helvetica Neue"/>
                        <a:cs typeface="Helvetica Neue"/>
                        <a:sym typeface="Helvetica Neue"/>
                      </a:endParaRPr>
                    </a:p>
                  </a:txBody>
                  <a:tcPr marL="182875" marR="182875" marT="182875" marB="182875">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1350" b="1" dirty="0">
                          <a:solidFill>
                            <a:srgbClr val="A41E35"/>
                          </a:solidFill>
                          <a:highlight>
                            <a:srgbClr val="FFFFFF"/>
                          </a:highlight>
                          <a:latin typeface="Helvetica Neue"/>
                          <a:ea typeface="Helvetica Neue"/>
                          <a:cs typeface="Helvetica Neue"/>
                          <a:sym typeface="Helvetica Neue"/>
                        </a:rPr>
                        <a:t>Flips the value </a:t>
                      </a:r>
                      <a:r>
                        <a:rPr lang="en-US" sz="1350" dirty="0">
                          <a:highlight>
                            <a:srgbClr val="FFFFFF"/>
                          </a:highlight>
                          <a:latin typeface="Helvetica Neue"/>
                          <a:ea typeface="Helvetica Neue"/>
                          <a:cs typeface="Helvetica Neue"/>
                          <a:sym typeface="Helvetica Neue"/>
                        </a:rPr>
                        <a:t>from false to true or true to false</a:t>
                      </a:r>
                      <a:endParaRPr sz="1350" dirty="0">
                        <a:highlight>
                          <a:srgbClr val="FFFFFF"/>
                        </a:highlight>
                        <a:latin typeface="Helvetica Neue"/>
                        <a:ea typeface="Helvetica Neue"/>
                        <a:cs typeface="Helvetica Neue"/>
                        <a:sym typeface="Helvetica Neue"/>
                      </a:endParaRPr>
                    </a:p>
                  </a:txBody>
                  <a:tcPr marL="182875" marR="182875" marT="182875" marB="182875">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311764604"/>
                  </a:ext>
                </a:extLst>
              </a:tr>
            </a:tbl>
          </a:graphicData>
        </a:graphic>
      </p:graphicFrame>
      <p:sp>
        <p:nvSpPr>
          <p:cNvPr id="9" name="Right Brace 8">
            <a:extLst>
              <a:ext uri="{FF2B5EF4-FFF2-40B4-BE49-F238E27FC236}">
                <a16:creationId xmlns:a16="http://schemas.microsoft.com/office/drawing/2014/main" id="{C87F05C9-C685-FB43-854C-80A42B96E3AB}"/>
              </a:ext>
            </a:extLst>
          </p:cNvPr>
          <p:cNvSpPr/>
          <p:nvPr/>
        </p:nvSpPr>
        <p:spPr>
          <a:xfrm>
            <a:off x="9611454" y="639039"/>
            <a:ext cx="221673" cy="349134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ight Brace 10">
            <a:extLst>
              <a:ext uri="{FF2B5EF4-FFF2-40B4-BE49-F238E27FC236}">
                <a16:creationId xmlns:a16="http://schemas.microsoft.com/office/drawing/2014/main" id="{6CC429BC-3BBD-F24C-931B-A60B62292B62}"/>
              </a:ext>
            </a:extLst>
          </p:cNvPr>
          <p:cNvSpPr/>
          <p:nvPr/>
        </p:nvSpPr>
        <p:spPr>
          <a:xfrm>
            <a:off x="9611454" y="4181124"/>
            <a:ext cx="221673" cy="174570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4529F838-0873-0641-9EED-82423789EDE0}"/>
              </a:ext>
            </a:extLst>
          </p:cNvPr>
          <p:cNvSpPr txBox="1"/>
          <p:nvPr/>
        </p:nvSpPr>
        <p:spPr>
          <a:xfrm>
            <a:off x="9962706" y="2049850"/>
            <a:ext cx="1985818" cy="954107"/>
          </a:xfrm>
          <a:prstGeom prst="rect">
            <a:avLst/>
          </a:prstGeom>
          <a:noFill/>
        </p:spPr>
        <p:txBody>
          <a:bodyPr wrap="square" rtlCol="0">
            <a:spAutoFit/>
          </a:bodyPr>
          <a:lstStyle/>
          <a:p>
            <a:r>
              <a:rPr lang="en-US" sz="2800" dirty="0"/>
              <a:t>Relational Operators</a:t>
            </a:r>
          </a:p>
        </p:txBody>
      </p:sp>
      <p:sp>
        <p:nvSpPr>
          <p:cNvPr id="13" name="TextBox 12">
            <a:extLst>
              <a:ext uri="{FF2B5EF4-FFF2-40B4-BE49-F238E27FC236}">
                <a16:creationId xmlns:a16="http://schemas.microsoft.com/office/drawing/2014/main" id="{B0BD6E94-7284-BB47-85C2-B6158B7A2660}"/>
              </a:ext>
            </a:extLst>
          </p:cNvPr>
          <p:cNvSpPr txBox="1"/>
          <p:nvPr/>
        </p:nvSpPr>
        <p:spPr>
          <a:xfrm>
            <a:off x="9962706" y="4613402"/>
            <a:ext cx="1985818" cy="954107"/>
          </a:xfrm>
          <a:prstGeom prst="rect">
            <a:avLst/>
          </a:prstGeom>
          <a:noFill/>
        </p:spPr>
        <p:txBody>
          <a:bodyPr wrap="square" rtlCol="0">
            <a:spAutoFit/>
          </a:bodyPr>
          <a:lstStyle/>
          <a:p>
            <a:r>
              <a:rPr lang="en-US" sz="2800" dirty="0"/>
              <a:t>Logical Operators</a:t>
            </a:r>
          </a:p>
        </p:txBody>
      </p:sp>
    </p:spTree>
    <p:extLst>
      <p:ext uri="{BB962C8B-B14F-4D97-AF65-F5344CB8AC3E}">
        <p14:creationId xmlns:p14="http://schemas.microsoft.com/office/powerpoint/2010/main" val="380314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itle 1">
            <a:extLst>
              <a:ext uri="{FF2B5EF4-FFF2-40B4-BE49-F238E27FC236}">
                <a16:creationId xmlns:a16="http://schemas.microsoft.com/office/drawing/2014/main" id="{30F543F4-5509-F748-8378-0342FF72D074}"/>
              </a:ext>
            </a:extLst>
          </p:cNvPr>
          <p:cNvSpPr>
            <a:spLocks noGrp="1"/>
          </p:cNvSpPr>
          <p:nvPr>
            <p:ph type="title"/>
          </p:nvPr>
        </p:nvSpPr>
        <p:spPr>
          <a:xfrm>
            <a:off x="612470" y="630659"/>
            <a:ext cx="3367359" cy="5224724"/>
          </a:xfrm>
        </p:spPr>
        <p:txBody>
          <a:bodyPr anchor="ctr">
            <a:normAutofit/>
          </a:bodyPr>
          <a:lstStyle/>
          <a:p>
            <a:r>
              <a:rPr lang="en-US" dirty="0"/>
              <a:t>The For Loop</a:t>
            </a:r>
          </a:p>
        </p:txBody>
      </p:sp>
      <p:sp>
        <p:nvSpPr>
          <p:cNvPr id="5" name="Rectangle 2">
            <a:extLst>
              <a:ext uri="{FF2B5EF4-FFF2-40B4-BE49-F238E27FC236}">
                <a16:creationId xmlns:a16="http://schemas.microsoft.com/office/drawing/2014/main" id="{5BE22D7D-DF9E-E04B-B179-6BFD7149EDF2}"/>
              </a:ext>
            </a:extLst>
          </p:cNvPr>
          <p:cNvSpPr txBox="1">
            <a:spLocks noChangeArrowheads="1"/>
          </p:cNvSpPr>
          <p:nvPr/>
        </p:nvSpPr>
        <p:spPr bwMode="auto">
          <a:xfrm>
            <a:off x="5646186" y="429181"/>
            <a:ext cx="4619706" cy="522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rmAutofit/>
          </a:bodyPr>
          <a:lstStyle>
            <a:defPPr marR="0" lvl="0" algn="l" rtl="0">
              <a:lnSpc>
                <a:spcPct val="100000"/>
              </a:lnSpc>
              <a:spcBef>
                <a:spcPts val="0"/>
              </a:spcBef>
              <a:spcAft>
                <a:spcPts val="0"/>
              </a:spcAft>
            </a:defPPr>
            <a:lvl1pPr marL="457200" marR="0" lvl="0" indent="-406400" algn="l" rtl="0" eaLnBrk="0" fontAlgn="base" hangingPunct="0">
              <a:lnSpc>
                <a:spcPct val="125000"/>
              </a:lnSpc>
              <a:spcBef>
                <a:spcPct val="0"/>
              </a:spcBef>
              <a:spcAft>
                <a:spcPct val="0"/>
              </a:spcAft>
              <a:buClr>
                <a:srgbClr val="A41E35"/>
              </a:buClr>
              <a:buSzPts val="2800"/>
              <a:buFont typeface="Arial"/>
              <a:buChar char="•"/>
              <a:defRPr sz="2800" b="1" i="0" u="none" strike="noStrike" cap="none">
                <a:solidFill>
                  <a:schemeClr val="tx1"/>
                </a:solidFill>
                <a:latin typeface="Arial" panose="020B0604020202020204" pitchFamily="34" charset="0"/>
                <a:ea typeface="Arial Narrow"/>
                <a:cs typeface="Arial Narrow"/>
                <a:sym typeface="Arial Narrow"/>
              </a:defRPr>
            </a:lvl1pPr>
            <a:lvl2pPr marL="914400" marR="0" lvl="1" indent="-381000" algn="l" rtl="0" eaLnBrk="0" fontAlgn="base" hangingPunct="0">
              <a:lnSpc>
                <a:spcPct val="125000"/>
              </a:lnSpc>
              <a:spcBef>
                <a:spcPct val="0"/>
              </a:spcBef>
              <a:spcAft>
                <a:spcPct val="0"/>
              </a:spcAft>
              <a:buClr>
                <a:srgbClr val="A41E35"/>
              </a:buClr>
              <a:buSzPts val="2400"/>
              <a:buFont typeface="Arial"/>
              <a:buChar char="•"/>
              <a:defRPr sz="2400" b="1" i="0" u="none" strike="noStrike" cap="none">
                <a:solidFill>
                  <a:schemeClr val="tx1"/>
                </a:solidFill>
                <a:latin typeface="Arial" panose="020B0604020202020204" pitchFamily="34" charset="0"/>
                <a:ea typeface="Arial Narrow"/>
                <a:cs typeface="Arial Narrow"/>
                <a:sym typeface="Arial Narrow"/>
              </a:defRPr>
            </a:lvl2pPr>
            <a:lvl3pPr marL="1371600" marR="0" lvl="2" indent="-355600" algn="l" rtl="0" eaLnBrk="0" fontAlgn="base" hangingPunct="0">
              <a:lnSpc>
                <a:spcPct val="125000"/>
              </a:lnSpc>
              <a:spcBef>
                <a:spcPct val="0"/>
              </a:spcBef>
              <a:spcAft>
                <a:spcPct val="0"/>
              </a:spcAft>
              <a:buClr>
                <a:srgbClr val="A41E35"/>
              </a:buClr>
              <a:buSzPts val="2000"/>
              <a:buFont typeface="Arial"/>
              <a:buChar char="•"/>
              <a:defRPr sz="2000" b="1" i="0" u="none" strike="noStrike" cap="none">
                <a:solidFill>
                  <a:schemeClr val="tx1"/>
                </a:solidFill>
                <a:latin typeface="Arial" panose="020B0604020202020204" pitchFamily="34" charset="0"/>
                <a:ea typeface="Arial Narrow"/>
                <a:cs typeface="Arial Narrow"/>
                <a:sym typeface="Arial Narrow"/>
              </a:defRPr>
            </a:lvl3pPr>
            <a:lvl4pPr marL="1828800" marR="0" lvl="3" indent="-342900" algn="l" rtl="0" eaLnBrk="0" fontAlgn="base" hangingPunct="0">
              <a:lnSpc>
                <a:spcPct val="125000"/>
              </a:lnSpc>
              <a:spcBef>
                <a:spcPct val="0"/>
              </a:spcBef>
              <a:spcAft>
                <a:spcPct val="0"/>
              </a:spcAft>
              <a:buClr>
                <a:srgbClr val="A41E35"/>
              </a:buClr>
              <a:buSzPts val="1800"/>
              <a:buFont typeface="Arial"/>
              <a:buChar char="•"/>
              <a:defRPr sz="1800" b="1" i="0" u="none" strike="noStrike" cap="none">
                <a:solidFill>
                  <a:schemeClr val="tx1"/>
                </a:solidFill>
                <a:latin typeface="Arial" panose="020B0604020202020204" pitchFamily="34" charset="0"/>
                <a:ea typeface="Arial Narrow"/>
                <a:cs typeface="Arial Narrow"/>
                <a:sym typeface="Arial Narrow"/>
              </a:defRPr>
            </a:lvl4pPr>
            <a:lvl5pPr marL="2286000" marR="0" lvl="4" indent="-342900" algn="l" rtl="0" eaLnBrk="0" fontAlgn="base" hangingPunct="0">
              <a:lnSpc>
                <a:spcPct val="125000"/>
              </a:lnSpc>
              <a:spcBef>
                <a:spcPct val="0"/>
              </a:spcBef>
              <a:spcAft>
                <a:spcPct val="0"/>
              </a:spcAft>
              <a:buClr>
                <a:srgbClr val="A41E35"/>
              </a:buClr>
              <a:buSzPts val="1800"/>
              <a:buFont typeface="Arial"/>
              <a:buChar char="•"/>
              <a:defRPr sz="1800" b="1" i="0" u="none" strike="noStrike" cap="none">
                <a:solidFill>
                  <a:schemeClr val="tx1"/>
                </a:solidFill>
                <a:latin typeface="Arial" panose="020B0604020202020204" pitchFamily="34" charset="0"/>
                <a:ea typeface="Arial Narrow"/>
                <a:cs typeface="Arial Narrow"/>
                <a:sym typeface="Arial Narrow"/>
              </a:defRPr>
            </a:lvl5pPr>
            <a:lvl6pPr marL="2743200" marR="0" lvl="5"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6pPr>
            <a:lvl7pPr marL="3200400" marR="0" lvl="6"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7pPr>
            <a:lvl8pPr marL="3657600" marR="0" lvl="7"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8pPr>
            <a:lvl9pPr marL="4114800" marR="0" lvl="8" indent="-342900" algn="l" rtl="0" eaLnBrk="0" fontAlgn="base" hangingPunct="0">
              <a:lnSpc>
                <a:spcPct val="90000"/>
              </a:lnSpc>
              <a:spcBef>
                <a:spcPct val="0"/>
              </a:spcBef>
              <a:spcAft>
                <a:spcPct val="0"/>
              </a:spcAft>
              <a:buClr>
                <a:schemeClr val="dk1"/>
              </a:buClr>
              <a:buSzPts val="1800"/>
              <a:buFont typeface="Arial"/>
              <a:buChar char="•"/>
              <a:defRPr sz="1800" b="0" i="0" u="none" strike="noStrike" cap="none">
                <a:solidFill>
                  <a:schemeClr val="tx1"/>
                </a:solidFill>
                <a:latin typeface="Arial" panose="020B0604020202020204" pitchFamily="34" charset="0"/>
                <a:ea typeface="Arial"/>
                <a:cs typeface="Arial"/>
                <a:sym typeface="Arial"/>
              </a:defRPr>
            </a:lvl9pPr>
          </a:lstStyle>
          <a:p>
            <a:pPr marL="0" indent="0">
              <a:spcAft>
                <a:spcPts val="600"/>
              </a:spcAft>
              <a:buClrTx/>
              <a:buSzTx/>
              <a:buFontTx/>
              <a:buNone/>
            </a:pPr>
            <a:r>
              <a:rPr lang="en-US" altLang="en-US" b="0" dirty="0">
                <a:latin typeface="Consolas" panose="020B0609020204030204" pitchFamily="49" charset="0"/>
              </a:rPr>
              <a:t> </a:t>
            </a:r>
            <a:endParaRPr lang="en-US" altLang="en-US" b="0" dirty="0"/>
          </a:p>
          <a:p>
            <a:pPr marL="0" indent="0">
              <a:spcAft>
                <a:spcPts val="600"/>
              </a:spcAft>
              <a:buClrTx/>
              <a:buSzTx/>
              <a:buFontTx/>
              <a:buNone/>
            </a:pPr>
            <a:endParaRPr lang="en-US" altLang="en-US" b="0" dirty="0"/>
          </a:p>
          <a:p>
            <a:pPr marL="0" indent="0">
              <a:spcAft>
                <a:spcPts val="600"/>
              </a:spcAft>
              <a:buClrTx/>
              <a:buSzTx/>
              <a:buFontTx/>
              <a:buNone/>
            </a:pPr>
            <a:r>
              <a:rPr lang="en-US" altLang="en-US" b="0" dirty="0">
                <a:latin typeface="Consolas" panose="020B0609020204030204" pitchFamily="49" charset="0"/>
              </a:rPr>
              <a:t>  </a:t>
            </a:r>
            <a:endParaRPr lang="en-US" altLang="en-US" sz="2000" b="0" dirty="0"/>
          </a:p>
          <a:p>
            <a:pPr marL="0" indent="0">
              <a:spcAft>
                <a:spcPts val="600"/>
              </a:spcAft>
              <a:buClrTx/>
              <a:buSzTx/>
              <a:buFontTx/>
              <a:buNone/>
            </a:pPr>
            <a:r>
              <a:rPr lang="en-US" altLang="en-US" sz="2000" dirty="0">
                <a:latin typeface="Consolas" panose="020B0609020204030204" pitchFamily="49" charset="0"/>
              </a:rPr>
              <a:t>for</a:t>
            </a:r>
            <a:r>
              <a:rPr lang="en-US" altLang="en-US" sz="2000" b="0" dirty="0">
                <a:latin typeface="Consolas" panose="020B0609020204030204" pitchFamily="49" charset="0"/>
              </a:rPr>
              <a:t> (let i = 0; i &lt; 10; i++)  </a:t>
            </a:r>
            <a:endParaRPr lang="en-US" altLang="en-US" sz="2000" b="0" dirty="0"/>
          </a:p>
          <a:p>
            <a:pPr marL="0" indent="0">
              <a:spcAft>
                <a:spcPts val="600"/>
              </a:spcAft>
              <a:buClrTx/>
              <a:buSzTx/>
              <a:buFontTx/>
              <a:buNone/>
            </a:pPr>
            <a:r>
              <a:rPr lang="en-US" altLang="en-US" sz="2000" b="0" dirty="0">
                <a:latin typeface="Consolas" panose="020B0609020204030204" pitchFamily="49" charset="0"/>
              </a:rPr>
              <a:t>{ </a:t>
            </a:r>
            <a:endParaRPr lang="en-US" altLang="en-US" sz="2000" b="0" dirty="0"/>
          </a:p>
          <a:p>
            <a:pPr marL="0" indent="0">
              <a:spcAft>
                <a:spcPts val="600"/>
              </a:spcAft>
              <a:buClrTx/>
              <a:buSzTx/>
              <a:buFontTx/>
              <a:buNone/>
            </a:pPr>
            <a:r>
              <a:rPr lang="en-US" altLang="en-US" sz="2000" b="0" dirty="0">
                <a:latin typeface="Consolas" panose="020B0609020204030204" pitchFamily="49" charset="0"/>
              </a:rPr>
              <a:t>   alert("Hello World!"); </a:t>
            </a:r>
            <a:endParaRPr lang="en-US" altLang="en-US" sz="2000" b="0" dirty="0"/>
          </a:p>
          <a:p>
            <a:pPr marL="0" indent="0">
              <a:spcAft>
                <a:spcPts val="600"/>
              </a:spcAft>
              <a:buClrTx/>
              <a:buSzTx/>
              <a:buFontTx/>
              <a:buNone/>
            </a:pPr>
            <a:r>
              <a:rPr lang="en-US" altLang="en-US" sz="2000" b="0" dirty="0">
                <a:latin typeface="Consolas" panose="020B0609020204030204" pitchFamily="49" charset="0"/>
              </a:rPr>
              <a:t>} </a:t>
            </a:r>
            <a:endParaRPr lang="en-US" altLang="en-US" sz="2000" b="0" dirty="0"/>
          </a:p>
          <a:p>
            <a:pPr marL="0" indent="0">
              <a:spcAft>
                <a:spcPts val="600"/>
              </a:spcAft>
              <a:buClrTx/>
              <a:buSzTx/>
              <a:buFontTx/>
              <a:buNone/>
            </a:pPr>
            <a:r>
              <a:rPr lang="en-US" altLang="en-US" b="0" dirty="0">
                <a:latin typeface="Consolas" panose="020B0609020204030204" pitchFamily="49" charset="0"/>
              </a:rPr>
              <a:t> </a:t>
            </a:r>
            <a:endParaRPr lang="en-US" altLang="en-US" b="0" dirty="0"/>
          </a:p>
        </p:txBody>
      </p:sp>
      <p:cxnSp>
        <p:nvCxnSpPr>
          <p:cNvPr id="2" name="Straight Arrow Connector 1">
            <a:extLst>
              <a:ext uri="{FF2B5EF4-FFF2-40B4-BE49-F238E27FC236}">
                <a16:creationId xmlns:a16="http://schemas.microsoft.com/office/drawing/2014/main" id="{CA42D244-3E11-F04D-990F-ED8D42F888EA}"/>
              </a:ext>
            </a:extLst>
          </p:cNvPr>
          <p:cNvCxnSpPr>
            <a:cxnSpLocks/>
          </p:cNvCxnSpPr>
          <p:nvPr/>
        </p:nvCxnSpPr>
        <p:spPr>
          <a:xfrm>
            <a:off x="4695986" y="1193369"/>
            <a:ext cx="0" cy="4060556"/>
          </a:xfrm>
          <a:prstGeom prst="straightConnector1">
            <a:avLst/>
          </a:prstGeom>
        </p:spPr>
        <p:style>
          <a:lnRef idx="1">
            <a:schemeClr val="dk1"/>
          </a:lnRef>
          <a:fillRef idx="0">
            <a:schemeClr val="dk1"/>
          </a:fillRef>
          <a:effectRef idx="0">
            <a:schemeClr val="dk1"/>
          </a:effectRef>
          <a:fontRef idx="minor">
            <a:schemeClr val="tx1"/>
          </a:fontRef>
        </p:style>
      </p:cxnSp>
      <p:sp>
        <p:nvSpPr>
          <p:cNvPr id="3" name="Oval 2">
            <a:extLst>
              <a:ext uri="{FF2B5EF4-FFF2-40B4-BE49-F238E27FC236}">
                <a16:creationId xmlns:a16="http://schemas.microsoft.com/office/drawing/2014/main" id="{FEC0F59A-2B90-440C-8041-EDE0437958FA}"/>
              </a:ext>
            </a:extLst>
          </p:cNvPr>
          <p:cNvSpPr/>
          <p:nvPr/>
        </p:nvSpPr>
        <p:spPr>
          <a:xfrm>
            <a:off x="6362344" y="2489200"/>
            <a:ext cx="1440536" cy="939800"/>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2778E1-5A82-4EB9-8237-CB21C02D91F4}"/>
              </a:ext>
            </a:extLst>
          </p:cNvPr>
          <p:cNvSpPr txBox="1"/>
          <p:nvPr/>
        </p:nvSpPr>
        <p:spPr>
          <a:xfrm>
            <a:off x="6807200" y="2489200"/>
            <a:ext cx="863600" cy="307777"/>
          </a:xfrm>
          <a:prstGeom prst="rect">
            <a:avLst/>
          </a:prstGeom>
          <a:noFill/>
        </p:spPr>
        <p:txBody>
          <a:bodyPr wrap="square" rtlCol="0">
            <a:spAutoFit/>
          </a:bodyPr>
          <a:lstStyle/>
          <a:p>
            <a:r>
              <a:rPr lang="en-US" b="1" dirty="0">
                <a:solidFill>
                  <a:srgbClr val="A41E35"/>
                </a:solidFill>
              </a:rPr>
              <a:t>Step 1</a:t>
            </a:r>
          </a:p>
        </p:txBody>
      </p:sp>
      <p:sp>
        <p:nvSpPr>
          <p:cNvPr id="8" name="Oval 7">
            <a:extLst>
              <a:ext uri="{FF2B5EF4-FFF2-40B4-BE49-F238E27FC236}">
                <a16:creationId xmlns:a16="http://schemas.microsoft.com/office/drawing/2014/main" id="{0356D394-37A7-485C-8FBF-511DA294AC44}"/>
              </a:ext>
            </a:extLst>
          </p:cNvPr>
          <p:cNvSpPr/>
          <p:nvPr/>
        </p:nvSpPr>
        <p:spPr>
          <a:xfrm>
            <a:off x="7769919" y="2340502"/>
            <a:ext cx="1188475" cy="1402080"/>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A31E2C7-DD11-49A7-A521-0EA703CC53DB}"/>
              </a:ext>
            </a:extLst>
          </p:cNvPr>
          <p:cNvSpPr/>
          <p:nvPr/>
        </p:nvSpPr>
        <p:spPr>
          <a:xfrm>
            <a:off x="8935837" y="2489199"/>
            <a:ext cx="919120" cy="939799"/>
          </a:xfrm>
          <a:prstGeom prst="ellipse">
            <a:avLst/>
          </a:prstGeom>
          <a:noFill/>
          <a:ln>
            <a:solidFill>
              <a:srgbClr val="A41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7DA7AE-70E7-4B26-8A46-7EEE68AF2DAE}"/>
              </a:ext>
            </a:extLst>
          </p:cNvPr>
          <p:cNvSpPr txBox="1"/>
          <p:nvPr/>
        </p:nvSpPr>
        <p:spPr>
          <a:xfrm>
            <a:off x="7985638" y="2509519"/>
            <a:ext cx="863600" cy="307777"/>
          </a:xfrm>
          <a:prstGeom prst="rect">
            <a:avLst/>
          </a:prstGeom>
          <a:noFill/>
        </p:spPr>
        <p:txBody>
          <a:bodyPr wrap="square" rtlCol="0">
            <a:spAutoFit/>
          </a:bodyPr>
          <a:lstStyle/>
          <a:p>
            <a:r>
              <a:rPr lang="en-US" b="1" dirty="0">
                <a:solidFill>
                  <a:srgbClr val="A41E35"/>
                </a:solidFill>
              </a:rPr>
              <a:t>Step 2</a:t>
            </a:r>
          </a:p>
        </p:txBody>
      </p:sp>
      <p:sp>
        <p:nvSpPr>
          <p:cNvPr id="12" name="TextBox 11">
            <a:extLst>
              <a:ext uri="{FF2B5EF4-FFF2-40B4-BE49-F238E27FC236}">
                <a16:creationId xmlns:a16="http://schemas.microsoft.com/office/drawing/2014/main" id="{E6897B12-D12E-48B1-878A-A99206B9AC06}"/>
              </a:ext>
            </a:extLst>
          </p:cNvPr>
          <p:cNvSpPr txBox="1"/>
          <p:nvPr/>
        </p:nvSpPr>
        <p:spPr>
          <a:xfrm>
            <a:off x="9031996" y="2509519"/>
            <a:ext cx="863600" cy="307777"/>
          </a:xfrm>
          <a:prstGeom prst="rect">
            <a:avLst/>
          </a:prstGeom>
          <a:noFill/>
        </p:spPr>
        <p:txBody>
          <a:bodyPr wrap="square" rtlCol="0">
            <a:spAutoFit/>
          </a:bodyPr>
          <a:lstStyle/>
          <a:p>
            <a:r>
              <a:rPr lang="en-US" b="1" dirty="0">
                <a:solidFill>
                  <a:srgbClr val="A41E35"/>
                </a:solidFill>
              </a:rPr>
              <a:t>Step 3</a:t>
            </a:r>
          </a:p>
        </p:txBody>
      </p:sp>
      <p:sp>
        <p:nvSpPr>
          <p:cNvPr id="13" name="TextBox 12">
            <a:extLst>
              <a:ext uri="{FF2B5EF4-FFF2-40B4-BE49-F238E27FC236}">
                <a16:creationId xmlns:a16="http://schemas.microsoft.com/office/drawing/2014/main" id="{3EB42702-8F00-47E1-A9D7-A42A8CE8E141}"/>
              </a:ext>
            </a:extLst>
          </p:cNvPr>
          <p:cNvSpPr txBox="1"/>
          <p:nvPr/>
        </p:nvSpPr>
        <p:spPr>
          <a:xfrm>
            <a:off x="7778024" y="3041542"/>
            <a:ext cx="1198879" cy="523220"/>
          </a:xfrm>
          <a:prstGeom prst="rect">
            <a:avLst/>
          </a:prstGeom>
          <a:noFill/>
        </p:spPr>
        <p:txBody>
          <a:bodyPr wrap="square" rtlCol="0">
            <a:spAutoFit/>
          </a:bodyPr>
          <a:lstStyle/>
          <a:p>
            <a:pPr algn="ctr"/>
            <a:r>
              <a:rPr lang="en-US" b="1" dirty="0">
                <a:solidFill>
                  <a:srgbClr val="A41E35"/>
                </a:solidFill>
              </a:rPr>
              <a:t>Boolean Expression</a:t>
            </a:r>
          </a:p>
        </p:txBody>
      </p:sp>
      <p:sp>
        <p:nvSpPr>
          <p:cNvPr id="14" name="TextBox 13">
            <a:extLst>
              <a:ext uri="{FF2B5EF4-FFF2-40B4-BE49-F238E27FC236}">
                <a16:creationId xmlns:a16="http://schemas.microsoft.com/office/drawing/2014/main" id="{05950DB7-6184-4332-9B5C-620B49A5B854}"/>
              </a:ext>
            </a:extLst>
          </p:cNvPr>
          <p:cNvSpPr txBox="1"/>
          <p:nvPr/>
        </p:nvSpPr>
        <p:spPr>
          <a:xfrm>
            <a:off x="6711224" y="3041542"/>
            <a:ext cx="1066800" cy="307777"/>
          </a:xfrm>
          <a:prstGeom prst="rect">
            <a:avLst/>
          </a:prstGeom>
          <a:noFill/>
        </p:spPr>
        <p:txBody>
          <a:bodyPr wrap="square" rtlCol="0">
            <a:spAutoFit/>
          </a:bodyPr>
          <a:lstStyle/>
          <a:p>
            <a:r>
              <a:rPr lang="en-US" b="1" dirty="0">
                <a:solidFill>
                  <a:srgbClr val="A41E35"/>
                </a:solidFill>
              </a:rPr>
              <a:t>Variable</a:t>
            </a:r>
          </a:p>
        </p:txBody>
      </p:sp>
      <p:sp>
        <p:nvSpPr>
          <p:cNvPr id="15" name="TextBox 14">
            <a:extLst>
              <a:ext uri="{FF2B5EF4-FFF2-40B4-BE49-F238E27FC236}">
                <a16:creationId xmlns:a16="http://schemas.microsoft.com/office/drawing/2014/main" id="{63A2ECD6-1896-4D97-8EA4-9EF93A45A7D9}"/>
              </a:ext>
            </a:extLst>
          </p:cNvPr>
          <p:cNvSpPr txBox="1"/>
          <p:nvPr/>
        </p:nvSpPr>
        <p:spPr>
          <a:xfrm>
            <a:off x="8991356" y="3041543"/>
            <a:ext cx="863600" cy="307777"/>
          </a:xfrm>
          <a:prstGeom prst="rect">
            <a:avLst/>
          </a:prstGeom>
          <a:noFill/>
        </p:spPr>
        <p:txBody>
          <a:bodyPr wrap="square" rtlCol="0">
            <a:spAutoFit/>
          </a:bodyPr>
          <a:lstStyle/>
          <a:p>
            <a:r>
              <a:rPr lang="en-US" b="1" dirty="0">
                <a:solidFill>
                  <a:srgbClr val="A41E35"/>
                </a:solidFill>
              </a:rPr>
              <a:t>Counter</a:t>
            </a:r>
          </a:p>
        </p:txBody>
      </p:sp>
      <p:sp>
        <p:nvSpPr>
          <p:cNvPr id="16" name="AutoShape 7">
            <a:extLst>
              <a:ext uri="{FF2B5EF4-FFF2-40B4-BE49-F238E27FC236}">
                <a16:creationId xmlns:a16="http://schemas.microsoft.com/office/drawing/2014/main" id="{02D928CC-469F-4F5D-A2CC-A1C756CDD707}"/>
              </a:ext>
            </a:extLst>
          </p:cNvPr>
          <p:cNvSpPr>
            <a:spLocks noChangeArrowheads="1"/>
          </p:cNvSpPr>
          <p:nvPr/>
        </p:nvSpPr>
        <p:spPr bwMode="auto">
          <a:xfrm>
            <a:off x="8567298" y="182657"/>
            <a:ext cx="3519487" cy="1353580"/>
          </a:xfrm>
          <a:prstGeom prst="wedgeRoundRectCallout">
            <a:avLst>
              <a:gd name="adj1" fmla="val -33858"/>
              <a:gd name="adj2" fmla="val 124159"/>
              <a:gd name="adj3" fmla="val 16667"/>
            </a:avLst>
          </a:prstGeom>
          <a:solidFill>
            <a:srgbClr val="3366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500" b="1" dirty="0" err="1">
                <a:solidFill>
                  <a:schemeClr val="bg1"/>
                </a:solidFill>
                <a:latin typeface="Garamond" panose="02020404030301010803" pitchFamily="18" charset="0"/>
              </a:rPr>
              <a:t>i</a:t>
            </a:r>
            <a:r>
              <a:rPr lang="en-US" altLang="en-US" sz="2500" b="1" dirty="0">
                <a:solidFill>
                  <a:schemeClr val="bg1"/>
                </a:solidFill>
                <a:latin typeface="Garamond" panose="02020404030301010803" pitchFamily="18" charset="0"/>
              </a:rPr>
              <a:t>++ is</a:t>
            </a:r>
          </a:p>
          <a:p>
            <a:pPr algn="ctr">
              <a:spcBef>
                <a:spcPct val="0"/>
              </a:spcBef>
              <a:buClrTx/>
              <a:buSzTx/>
              <a:buFontTx/>
              <a:buNone/>
            </a:pPr>
            <a:r>
              <a:rPr lang="en-US" altLang="en-US" sz="2500" b="1" dirty="0">
                <a:solidFill>
                  <a:schemeClr val="bg1"/>
                </a:solidFill>
                <a:latin typeface="Garamond" panose="02020404030301010803" pitchFamily="18" charset="0"/>
              </a:rPr>
              <a:t>increasing count by 1</a:t>
            </a:r>
          </a:p>
          <a:p>
            <a:pPr algn="ctr">
              <a:spcBef>
                <a:spcPct val="0"/>
              </a:spcBef>
              <a:buClrTx/>
              <a:buSzTx/>
              <a:buFontTx/>
              <a:buNone/>
            </a:pPr>
            <a:r>
              <a:rPr lang="en-US" altLang="en-US" sz="2500" b="1" dirty="0">
                <a:solidFill>
                  <a:schemeClr val="bg1"/>
                </a:solidFill>
                <a:latin typeface="Garamond" panose="02020404030301010803" pitchFamily="18" charset="0"/>
              </a:rPr>
              <a:t>And short for </a:t>
            </a:r>
            <a:r>
              <a:rPr lang="en-US" altLang="en-US" sz="2500" b="1" dirty="0" err="1">
                <a:solidFill>
                  <a:schemeClr val="bg1"/>
                </a:solidFill>
                <a:latin typeface="Garamond" panose="02020404030301010803" pitchFamily="18" charset="0"/>
              </a:rPr>
              <a:t>i</a:t>
            </a:r>
            <a:r>
              <a:rPr lang="en-US" altLang="en-US" sz="2500" b="1" dirty="0">
                <a:solidFill>
                  <a:schemeClr val="bg1"/>
                </a:solidFill>
                <a:latin typeface="Garamond" panose="02020404030301010803" pitchFamily="18" charset="0"/>
              </a:rPr>
              <a:t>=i+1</a:t>
            </a:r>
          </a:p>
        </p:txBody>
      </p:sp>
    </p:spTree>
    <p:extLst>
      <p:ext uri="{BB962C8B-B14F-4D97-AF65-F5344CB8AC3E}">
        <p14:creationId xmlns:p14="http://schemas.microsoft.com/office/powerpoint/2010/main" val="14848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9" grpId="0" animBg="1"/>
      <p:bldP spid="11" grpId="0"/>
      <p:bldP spid="12" grpId="0"/>
      <p:bldP spid="13" grpId="0"/>
      <p:bldP spid="14"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4A538-454E-415B-8375-DA7872DBC0A9}"/>
              </a:ext>
            </a:extLst>
          </p:cNvPr>
          <p:cNvSpPr>
            <a:spLocks noGrp="1"/>
          </p:cNvSpPr>
          <p:nvPr>
            <p:ph type="title"/>
          </p:nvPr>
        </p:nvSpPr>
        <p:spPr>
          <a:xfrm>
            <a:off x="288615" y="244112"/>
            <a:ext cx="11488647" cy="1145222"/>
          </a:xfrm>
        </p:spPr>
        <p:txBody>
          <a:bodyPr/>
          <a:lstStyle/>
          <a:p>
            <a:r>
              <a:rPr lang="en-US" b="1" dirty="0">
                <a:solidFill>
                  <a:srgbClr val="FF0000"/>
                </a:solidFill>
                <a:latin typeface="Garamond" panose="02020404030301010803" pitchFamily="18" charset="0"/>
              </a:rPr>
              <a:t>Summary</a:t>
            </a:r>
            <a:r>
              <a:rPr lang="en-US" b="1" dirty="0">
                <a:latin typeface="Garamond" panose="02020404030301010803" pitchFamily="18" charset="0"/>
              </a:rPr>
              <a:t> Loop Flow-chart</a:t>
            </a:r>
          </a:p>
        </p:txBody>
      </p:sp>
      <p:pic>
        <p:nvPicPr>
          <p:cNvPr id="2" name="Picture 9">
            <a:extLst>
              <a:ext uri="{FF2B5EF4-FFF2-40B4-BE49-F238E27FC236}">
                <a16:creationId xmlns:a16="http://schemas.microsoft.com/office/drawing/2014/main" id="{0F0A3C9B-4803-47C0-B502-651104FB0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2700" y="1802515"/>
            <a:ext cx="2670257" cy="401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cxnSp>
        <p:nvCxnSpPr>
          <p:cNvPr id="5" name="Straight Connector 4">
            <a:extLst>
              <a:ext uri="{FF2B5EF4-FFF2-40B4-BE49-F238E27FC236}">
                <a16:creationId xmlns:a16="http://schemas.microsoft.com/office/drawing/2014/main" id="{7BCB224E-D18E-4C8C-A026-6D09A187CFFE}"/>
              </a:ext>
            </a:extLst>
          </p:cNvPr>
          <p:cNvCxnSpPr>
            <a:cxnSpLocks/>
          </p:cNvCxnSpPr>
          <p:nvPr/>
        </p:nvCxnSpPr>
        <p:spPr>
          <a:xfrm>
            <a:off x="288615" y="970234"/>
            <a:ext cx="6269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493542" y="1290651"/>
            <a:ext cx="2079415" cy="461665"/>
          </a:xfrm>
          <a:prstGeom prst="rect">
            <a:avLst/>
          </a:prstGeom>
        </p:spPr>
        <p:txBody>
          <a:bodyPr wrap="none">
            <a:spAutoFit/>
          </a:bodyPr>
          <a:lstStyle/>
          <a:p>
            <a:r>
              <a:rPr lang="en-US" sz="2400" b="1" dirty="0">
                <a:solidFill>
                  <a:srgbClr val="FF0000"/>
                </a:solidFill>
                <a:latin typeface="Garamond" panose="02020404030301010803" pitchFamily="18" charset="0"/>
              </a:rPr>
              <a:t>do-while Loop</a:t>
            </a:r>
            <a:endParaRPr lang="en-US" sz="2400" dirty="0"/>
          </a:p>
        </p:txBody>
      </p:sp>
      <p:pic>
        <p:nvPicPr>
          <p:cNvPr id="7" name="Picture 11">
            <a:extLst>
              <a:ext uri="{FF2B5EF4-FFF2-40B4-BE49-F238E27FC236}">
                <a16:creationId xmlns:a16="http://schemas.microsoft.com/office/drawing/2014/main" id="{10F2F008-3CF6-415D-BA74-B9B1ED907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040" y="1802514"/>
            <a:ext cx="3095689" cy="390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8" name="Rectangle 7"/>
          <p:cNvSpPr/>
          <p:nvPr/>
        </p:nvSpPr>
        <p:spPr>
          <a:xfrm>
            <a:off x="5203581" y="1298602"/>
            <a:ext cx="1646605" cy="461665"/>
          </a:xfrm>
          <a:prstGeom prst="rect">
            <a:avLst/>
          </a:prstGeom>
        </p:spPr>
        <p:txBody>
          <a:bodyPr wrap="none">
            <a:spAutoFit/>
          </a:bodyPr>
          <a:lstStyle/>
          <a:p>
            <a:r>
              <a:rPr lang="en-US" sz="2400" b="1" dirty="0">
                <a:solidFill>
                  <a:srgbClr val="FF0000"/>
                </a:solidFill>
                <a:latin typeface="Garamond" panose="02020404030301010803" pitchFamily="18" charset="0"/>
              </a:rPr>
              <a:t>while Loop</a:t>
            </a:r>
            <a:endParaRPr lang="en-US" sz="2400" dirty="0"/>
          </a:p>
        </p:txBody>
      </p:sp>
      <p:pic>
        <p:nvPicPr>
          <p:cNvPr id="10" name="Picture 9">
            <a:extLst>
              <a:ext uri="{FF2B5EF4-FFF2-40B4-BE49-F238E27FC236}">
                <a16:creationId xmlns:a16="http://schemas.microsoft.com/office/drawing/2014/main" id="{DD818D19-4D3B-4227-B358-EC88FB26F62D}"/>
              </a:ext>
            </a:extLst>
          </p:cNvPr>
          <p:cNvPicPr>
            <a:picLocks noChangeAspect="1"/>
          </p:cNvPicPr>
          <p:nvPr/>
        </p:nvPicPr>
        <p:blipFill>
          <a:blip r:embed="rId4"/>
          <a:stretch>
            <a:fillRect/>
          </a:stretch>
        </p:blipFill>
        <p:spPr>
          <a:xfrm>
            <a:off x="567659" y="1752030"/>
            <a:ext cx="2855876" cy="4191014"/>
          </a:xfrm>
          <a:prstGeom prst="rect">
            <a:avLst/>
          </a:prstGeom>
        </p:spPr>
      </p:pic>
      <p:sp>
        <p:nvSpPr>
          <p:cNvPr id="11" name="Rectangle 10"/>
          <p:cNvSpPr/>
          <p:nvPr/>
        </p:nvSpPr>
        <p:spPr>
          <a:xfrm>
            <a:off x="1055304" y="1290650"/>
            <a:ext cx="1306768" cy="461665"/>
          </a:xfrm>
          <a:prstGeom prst="rect">
            <a:avLst/>
          </a:prstGeom>
        </p:spPr>
        <p:txBody>
          <a:bodyPr wrap="none">
            <a:spAutoFit/>
          </a:bodyPr>
          <a:lstStyle/>
          <a:p>
            <a:r>
              <a:rPr lang="en-US" sz="2400" b="1" dirty="0">
                <a:solidFill>
                  <a:srgbClr val="FF0000"/>
                </a:solidFill>
                <a:latin typeface="Garamond" panose="02020404030301010803" pitchFamily="18" charset="0"/>
              </a:rPr>
              <a:t>for Loop</a:t>
            </a:r>
            <a:endParaRPr lang="en-US" sz="2400" dirty="0"/>
          </a:p>
        </p:txBody>
      </p:sp>
    </p:spTree>
    <p:extLst>
      <p:ext uri="{BB962C8B-B14F-4D97-AF65-F5344CB8AC3E}">
        <p14:creationId xmlns:p14="http://schemas.microsoft.com/office/powerpoint/2010/main" val="339214942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798</TotalTime>
  <Words>1627</Words>
  <Application>Microsoft Office PowerPoint</Application>
  <PresentationFormat>Widescreen</PresentationFormat>
  <Paragraphs>207</Paragraphs>
  <Slides>19</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Times New Roman</vt:lpstr>
      <vt:lpstr>Arial Black</vt:lpstr>
      <vt:lpstr>Calibri</vt:lpstr>
      <vt:lpstr>Consolas</vt:lpstr>
      <vt:lpstr>Garamond</vt:lpstr>
      <vt:lpstr>Helvetica Neue Light</vt:lpstr>
      <vt:lpstr>Fira Sans</vt:lpstr>
      <vt:lpstr>Helvetica Neue</vt:lpstr>
      <vt:lpstr>Arial</vt:lpstr>
      <vt:lpstr>Arial Narrow</vt:lpstr>
      <vt:lpstr>Georgia</vt:lpstr>
      <vt:lpstr>inherit</vt:lpstr>
      <vt:lpstr>Office Theme</vt:lpstr>
      <vt:lpstr>Digital Systems</vt:lpstr>
      <vt:lpstr>Exam 3</vt:lpstr>
      <vt:lpstr>Exam will Cover Discussions from week 9-14</vt:lpstr>
      <vt:lpstr>Consider the following guidelines:  Your variables can be as short one character, or they can be as long as you want - think thousands and thousands...and thousands of characters.   Your variables can start with a letter, underscore, or the $ character. They can't start with a number.  Outside of the first character, your variables can be made up of any combination of letters, underscores, numbers, and $ characters. You can also mix and match lowercase and uppercase to your heart's content.  Spaces are not allowed.</vt:lpstr>
      <vt:lpstr>Arithmetic operators</vt:lpstr>
      <vt:lpstr>The Order of Operations </vt:lpstr>
      <vt:lpstr>PowerPoint Presentation</vt:lpstr>
      <vt:lpstr>The For Loop</vt:lpstr>
      <vt:lpstr>Summary Loop Flow-chart</vt:lpstr>
      <vt:lpstr>- HTML is all about displaying content.  - CSS is all about making content look good.  - JavaScript adds the interactivity.   You need all three to create nifty looking sites!</vt:lpstr>
      <vt:lpstr>Sample Question:</vt:lpstr>
      <vt:lpstr>Sample Question:</vt:lpstr>
      <vt:lpstr>Sample Question:</vt:lpstr>
      <vt:lpstr>Sample Question:</vt:lpstr>
      <vt:lpstr>Sample Questions:</vt:lpstr>
      <vt:lpstr>Sample Questions:</vt:lpstr>
      <vt:lpstr>Sample Questions:</vt:lpstr>
      <vt:lpstr>Sample Question:</vt:lpstr>
      <vt:lpstr>Sample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Marie-Christine Martin</cp:lastModifiedBy>
  <cp:revision>119</cp:revision>
  <cp:lastPrinted>2019-04-10T22:15:37Z</cp:lastPrinted>
  <dcterms:modified xsi:type="dcterms:W3CDTF">2023-12-08T18:08:26Z</dcterms:modified>
</cp:coreProperties>
</file>