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2"/>
  </p:notesMasterIdLst>
  <p:sldIdLst>
    <p:sldId id="256" r:id="rId2"/>
    <p:sldId id="347" r:id="rId3"/>
    <p:sldId id="348" r:id="rId4"/>
    <p:sldId id="278" r:id="rId5"/>
    <p:sldId id="349" r:id="rId6"/>
    <p:sldId id="334" r:id="rId7"/>
    <p:sldId id="335" r:id="rId8"/>
    <p:sldId id="350" r:id="rId9"/>
    <p:sldId id="351" r:id="rId10"/>
    <p:sldId id="342" r:id="rId11"/>
    <p:sldId id="343" r:id="rId12"/>
    <p:sldId id="344" r:id="rId13"/>
    <p:sldId id="352" r:id="rId14"/>
    <p:sldId id="338" r:id="rId15"/>
    <p:sldId id="336" r:id="rId16"/>
    <p:sldId id="341" r:id="rId17"/>
    <p:sldId id="340" r:id="rId18"/>
    <p:sldId id="339" r:id="rId19"/>
    <p:sldId id="337" r:id="rId20"/>
    <p:sldId id="333" r:id="rId21"/>
  </p:sldIdLst>
  <p:sldSz cx="12192000" cy="6858000"/>
  <p:notesSz cx="7023100" cy="9309100"/>
  <p:embeddedFontLst>
    <p:embeddedFont>
      <p:font typeface="Arial Black" panose="020B0A04020102020204" pitchFamily="34" charset="0"/>
      <p:bold r:id="rId23"/>
    </p:embeddedFont>
    <p:embeddedFont>
      <p:font typeface="Arial Narrow" panose="020B060602020203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Georgia" panose="02040502050405020303" pitchFamily="18" charset="0"/>
      <p:regular r:id="rId32"/>
      <p:bold r:id="rId33"/>
      <p:italic r:id="rId34"/>
      <p:boldItalic r:id="rId35"/>
    </p:embeddedFont>
    <p:embeddedFont>
      <p:font typeface="Segoe UI" panose="020B0502040204020203"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2" pos="7344" userDrawn="1">
          <p15:clr>
            <a:srgbClr val="A4A3A4"/>
          </p15:clr>
        </p15:guide>
        <p15:guide id="3" orient="horz" pos="21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E3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078C34-9DD4-4FF6-A8B3-301DA20EA9BA}">
  <a:tblStyle styleId="{CA078C34-9DD4-4FF6-A8B3-301DA20EA9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89" autoAdjust="0"/>
    <p:restoredTop sz="84606" autoAdjust="0"/>
  </p:normalViewPr>
  <p:slideViewPr>
    <p:cSldViewPr snapToGrid="0">
      <p:cViewPr varScale="1">
        <p:scale>
          <a:sx n="96" d="100"/>
          <a:sy n="96" d="100"/>
        </p:scale>
        <p:origin x="1386" y="90"/>
      </p:cViewPr>
      <p:guideLst>
        <p:guide pos="7344"/>
        <p:guide orient="horz" pos="2184"/>
      </p:guideLst>
    </p:cSldViewPr>
  </p:slideViewPr>
  <p:outlineViewPr>
    <p:cViewPr>
      <p:scale>
        <a:sx n="33" d="100"/>
        <a:sy n="33" d="100"/>
      </p:scale>
      <p:origin x="0" y="-7350"/>
    </p:cViewPr>
  </p:outlineViewPr>
  <p:notesTextViewPr>
    <p:cViewPr>
      <p:scale>
        <a:sx n="1" d="1"/>
        <a:sy n="1" d="1"/>
      </p:scale>
      <p:origin x="0" y="0"/>
    </p:cViewPr>
  </p:notesTextViewPr>
  <p:sorterViewPr>
    <p:cViewPr>
      <p:scale>
        <a:sx n="100" d="100"/>
        <a:sy n="100" d="100"/>
      </p:scale>
      <p:origin x="0" y="-2112"/>
    </p:cViewPr>
  </p:sorterViewPr>
  <p:notesViewPr>
    <p:cSldViewPr snapToGrid="0">
      <p:cViewPr varScale="1">
        <p:scale>
          <a:sx n="115" d="100"/>
          <a:sy n="115" d="100"/>
        </p:scale>
        <p:origin x="50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8" tIns="46641" rIns="93308" bIns="46641"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8" tIns="46641" rIns="93308" bIns="46641"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8" tIns="46641" rIns="93308" bIns="46641"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blog.ionixxtech.com/taking-a-look-at-the-pros-and-cons-of-cloud-computi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alesforce.com/ca/paas/"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getnerdio.com/academy/10-popular-software-service-examples/" TargetMode="External"/><Relationship Id="rId4" Type="http://schemas.openxmlformats.org/officeDocument/2006/relationships/hyperlink" Target="https://empireflippers.com/9-saas-examples/"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alesforce.com/ca/paas/" TargetMode="External"/><Relationship Id="rId7" Type="http://schemas.openxmlformats.org/officeDocument/2006/relationships/hyperlink" Target="https://cloud.google.com/appengin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azure.microsoft.com/en-us/overview/what-is-paas/" TargetMode="External"/><Relationship Id="rId5" Type="http://schemas.openxmlformats.org/officeDocument/2006/relationships/hyperlink" Target="https://www.salesforce.com/ap/learning-centre/tech/paas/" TargetMode="External"/><Relationship Id="rId4" Type="http://schemas.openxmlformats.org/officeDocument/2006/relationships/hyperlink" Target="https://azure.microsoft.com/en-us/migration/migration-program/"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ws.amazon.com/solutions/case-studi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sds.co.in/blog/open-source-proprietary-software-best-business/#sthash.qJWrmvDB.dpb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smallbusiness.chron.com/advantages-three-disadvantages-proprietary-system-vs-open-platform-38010.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orbes.com/sites/joemckendrick/2019/01/23/once-they-were-companies-now-they-are-platform-businesses/#7602a713277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pwork.com/hiring/development/intro-to-apis-what-is-an-api/"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news.codecademy.com/what-to-know-about-apis/" TargetMode="External"/><Relationship Id="rId4" Type="http://schemas.openxmlformats.org/officeDocument/2006/relationships/hyperlink" Target="https://www.apiacademy.co/lessons/2015/04/api-strategy-lesson-101-what-is-an-api"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eloitte.wsj.com/cio/2018/03/27/api-imperative-from-it-concern-to-business-mandat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io.com/article/3218155/how-the-api-economy-is-igniting-a-cultural-shift-in-businesses.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estaurant.opentable.com/restaurant-group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platform.opentable.com/documentation/#directory" TargetMode="External"/><Relationship Id="rId5" Type="http://schemas.openxmlformats.org/officeDocument/2006/relationships/hyperlink" Target="https://platform.opentable.com/documentation/#authorization" TargetMode="External"/><Relationship Id="rId4" Type="http://schemas.openxmlformats.org/officeDocument/2006/relationships/hyperlink" Target="https://dev.opentable.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r>
              <a:rPr lang="en-US" dirty="0"/>
              <a:t>Our focus this week is Platforms &amp; Digital Business Models, including API’s</a:t>
            </a:r>
            <a:endParaRPr dirty="0"/>
          </a:p>
        </p:txBody>
      </p:sp>
      <p:sp>
        <p:nvSpPr>
          <p:cNvPr id="101" name="Google Shape;101;p1: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lnSpc>
                <a:spcPct val="100000"/>
              </a:lnSpc>
              <a:spcBef>
                <a:spcPts val="600"/>
              </a:spcBef>
              <a:spcAft>
                <a:spcPts val="600"/>
              </a:spcAft>
              <a:buFont typeface="+mj-lt"/>
              <a:buNone/>
            </a:pPr>
            <a:r>
              <a:rPr lang="en-US" b="0" baseline="0" dirty="0"/>
              <a:t>Review the Pros &amp; Cons with the students ask them to elaborate on each</a:t>
            </a:r>
          </a:p>
          <a:p>
            <a:pPr marL="50800" indent="0">
              <a:lnSpc>
                <a:spcPct val="100000"/>
              </a:lnSpc>
              <a:spcBef>
                <a:spcPts val="600"/>
              </a:spcBef>
              <a:spcAft>
                <a:spcPts val="600"/>
              </a:spcAft>
              <a:buFont typeface="+mj-lt"/>
              <a:buNone/>
            </a:pPr>
            <a:r>
              <a:rPr lang="en-US" dirty="0">
                <a:hlinkClick r:id="rId3"/>
              </a:rPr>
              <a:t>http://blog.ionixxtech.com/taking-a-look-at-the-pros-and-cons-of-cloud-computing/</a:t>
            </a:r>
            <a:r>
              <a:rPr lang="en-US" dirty="0"/>
              <a:t> </a:t>
            </a:r>
          </a:p>
          <a:p>
            <a:endParaRPr lang="en-US" sz="1200" b="0" i="0" u="none" strike="noStrike" kern="0" cap="none" baseline="0" dirty="0">
              <a:solidFill>
                <a:schemeClr val="dk1"/>
              </a:solidFill>
              <a:effectLst/>
              <a:latin typeface="Calibri"/>
              <a:ea typeface="Calibri"/>
              <a:cs typeface="Calibri"/>
              <a:sym typeface="Calibri"/>
            </a:endParaRPr>
          </a:p>
          <a:p>
            <a:pPr marL="0" algn="l"/>
            <a:r>
              <a:rPr lang="en-US" sz="1200" b="1" i="0" u="none" strike="noStrike" kern="1200" cap="none" dirty="0">
                <a:solidFill>
                  <a:schemeClr val="tx1"/>
                </a:solidFill>
                <a:effectLst/>
                <a:latin typeface="Calibri"/>
                <a:ea typeface="Calibri"/>
                <a:cs typeface="Calibri"/>
                <a:sym typeface="Calibri"/>
              </a:rPr>
              <a:t>Cloud computing pitfalls to consider</a:t>
            </a:r>
            <a:r>
              <a:rPr lang="en-US" sz="1200" b="1" i="0" u="none" strike="noStrike" kern="1200" cap="none" baseline="0" dirty="0">
                <a:solidFill>
                  <a:schemeClr val="tx1"/>
                </a:solidFill>
                <a:effectLst/>
                <a:latin typeface="Calibri"/>
                <a:ea typeface="Calibri"/>
                <a:cs typeface="Calibri"/>
                <a:sym typeface="Calibri"/>
              </a:rPr>
              <a:t>/discuss with the students:</a:t>
            </a:r>
          </a:p>
          <a:p>
            <a:pPr marL="0" algn="l"/>
            <a:endParaRPr lang="en-US" sz="1200" b="1" i="0" u="none" strike="noStrike" kern="1200" cap="none" dirty="0">
              <a:solidFill>
                <a:schemeClr val="tx1"/>
              </a:solidFill>
              <a:effectLst/>
              <a:latin typeface="Calibri"/>
              <a:ea typeface="Calibri"/>
              <a:cs typeface="Calibri"/>
              <a:sym typeface="Calibri"/>
            </a:endParaRPr>
          </a:p>
          <a:p>
            <a:pPr marL="0" lvl="0" algn="l">
              <a:buFont typeface="Arial" panose="020B0604020202020204" pitchFamily="34" charset="0"/>
              <a:buChar char="•"/>
            </a:pPr>
            <a:r>
              <a:rPr lang="en-US" sz="1200" b="1" i="0" u="none" strike="noStrike" kern="1200" cap="none" dirty="0">
                <a:solidFill>
                  <a:schemeClr val="tx1"/>
                </a:solidFill>
                <a:effectLst/>
                <a:latin typeface="Calibri"/>
                <a:ea typeface="Calibri"/>
                <a:cs typeface="Calibri"/>
                <a:sym typeface="Calibri"/>
              </a:rPr>
              <a:t>Downtime </a:t>
            </a:r>
            <a:r>
              <a:rPr lang="en-US" sz="1200" b="0" i="0" u="none" strike="noStrike" kern="1200" cap="none" dirty="0">
                <a:solidFill>
                  <a:schemeClr val="tx1"/>
                </a:solidFill>
                <a:effectLst/>
                <a:latin typeface="Calibri"/>
                <a:ea typeface="Calibri"/>
                <a:cs typeface="Calibri"/>
                <a:sym typeface="Calibri"/>
              </a:rPr>
              <a:t>– Network availability is an issue; outages do happen. So do incorrect access policies and other mistakes that can lead to the inability to access critical data. Contracts called Service Level Agreements between the provider and the customers that spell out guaranteed levels of service are meant to address these types of problems.</a:t>
            </a:r>
          </a:p>
          <a:p>
            <a:pPr marL="0" lvl="0" indent="0" algn="l">
              <a:buFont typeface="Arial" panose="020B0604020202020204" pitchFamily="34" charset="0"/>
              <a:buNone/>
            </a:pPr>
            <a:endParaRPr lang="en-US" sz="1200" b="0" i="0" u="none" strike="noStrike" kern="1200" cap="none" dirty="0">
              <a:solidFill>
                <a:schemeClr val="tx1"/>
              </a:solidFill>
              <a:effectLst/>
              <a:latin typeface="Calibri"/>
              <a:ea typeface="Calibri"/>
              <a:cs typeface="Calibri"/>
              <a:sym typeface="Calibri"/>
            </a:endParaRPr>
          </a:p>
          <a:p>
            <a:pPr marL="0" lvl="0" algn="l">
              <a:buFont typeface="Arial" panose="020B0604020202020204" pitchFamily="34" charset="0"/>
              <a:buChar char="•"/>
            </a:pPr>
            <a:r>
              <a:rPr lang="en-US" sz="1200" b="1" i="0" u="none" strike="noStrike" kern="1200" cap="none" dirty="0">
                <a:solidFill>
                  <a:schemeClr val="tx1"/>
                </a:solidFill>
                <a:effectLst/>
                <a:latin typeface="Calibri"/>
                <a:ea typeface="Calibri"/>
                <a:cs typeface="Calibri"/>
                <a:sym typeface="Calibri"/>
              </a:rPr>
              <a:t>Device security </a:t>
            </a:r>
            <a:r>
              <a:rPr lang="en-US" sz="1200" b="0" i="0" u="none" strike="noStrike" kern="1200" cap="none" dirty="0">
                <a:solidFill>
                  <a:schemeClr val="tx1"/>
                </a:solidFill>
                <a:effectLst/>
                <a:latin typeface="Calibri"/>
                <a:ea typeface="Calibri"/>
                <a:cs typeface="Calibri"/>
                <a:sym typeface="Calibri"/>
              </a:rPr>
              <a:t>– Employees lose mobile devices and fail to use strong passwords; updated malware and antivirus definitions, timely patches and updates are critical.</a:t>
            </a:r>
          </a:p>
          <a:p>
            <a:pPr marL="0" lvl="0" indent="0" algn="l">
              <a:buFont typeface="Arial" panose="020B0604020202020204" pitchFamily="34" charset="0"/>
              <a:buNone/>
            </a:pPr>
            <a:endParaRPr lang="en-US" sz="1200" b="0" i="0" u="none" strike="noStrike" kern="1200" cap="none" dirty="0">
              <a:solidFill>
                <a:schemeClr val="tx1"/>
              </a:solidFill>
              <a:effectLst/>
              <a:latin typeface="Calibri"/>
              <a:ea typeface="Calibri"/>
              <a:cs typeface="Calibri"/>
              <a:sym typeface="Calibri"/>
            </a:endParaRPr>
          </a:p>
          <a:p>
            <a:pPr marL="0" lvl="0" algn="l">
              <a:buFont typeface="Arial" panose="020B0604020202020204" pitchFamily="34" charset="0"/>
              <a:buChar char="•"/>
            </a:pPr>
            <a:r>
              <a:rPr lang="en-US" sz="1200" b="1" i="0" u="none" strike="noStrike" kern="1200" cap="none" dirty="0">
                <a:solidFill>
                  <a:schemeClr val="tx1"/>
                </a:solidFill>
                <a:effectLst/>
                <a:latin typeface="Calibri"/>
                <a:ea typeface="Calibri"/>
                <a:cs typeface="Calibri"/>
                <a:sym typeface="Calibri"/>
              </a:rPr>
              <a:t>Data integrity</a:t>
            </a:r>
            <a:r>
              <a:rPr lang="en-US" sz="1200" b="0" i="0" u="none" strike="noStrike" kern="1200" cap="none" dirty="0">
                <a:solidFill>
                  <a:schemeClr val="tx1"/>
                </a:solidFill>
                <a:effectLst/>
                <a:latin typeface="Calibri"/>
                <a:ea typeface="Calibri"/>
                <a:cs typeface="Calibri"/>
                <a:sym typeface="Calibri"/>
              </a:rPr>
              <a:t> – Potential problems that affect the integrity of a company’s data include corruption, misplacement, accidental deletion, physical accidents, malicious acts, hardware failures and a lack of proper policies.</a:t>
            </a:r>
          </a:p>
          <a:p>
            <a:pPr marL="0" lvl="0" indent="0" algn="l">
              <a:buFont typeface="Arial" panose="020B0604020202020204" pitchFamily="34" charset="0"/>
              <a:buNone/>
            </a:pPr>
            <a:endParaRPr lang="en-US" sz="1200" b="0" i="0" u="none" strike="noStrike" kern="1200" cap="none" dirty="0">
              <a:solidFill>
                <a:schemeClr val="tx1"/>
              </a:solidFill>
              <a:effectLst/>
              <a:latin typeface="Calibri"/>
              <a:ea typeface="Calibri"/>
              <a:cs typeface="Calibri"/>
              <a:sym typeface="Calibri"/>
            </a:endParaRPr>
          </a:p>
          <a:p>
            <a:pPr marL="0" lvl="0" algn="l">
              <a:buFont typeface="Arial" panose="020B0604020202020204" pitchFamily="34" charset="0"/>
              <a:buChar char="•"/>
            </a:pPr>
            <a:r>
              <a:rPr lang="en-US" sz="1200" b="1" i="0" u="none" strike="noStrike" kern="1200" cap="none" dirty="0">
                <a:solidFill>
                  <a:schemeClr val="tx1"/>
                </a:solidFill>
                <a:effectLst/>
                <a:latin typeface="Calibri"/>
                <a:ea typeface="Calibri"/>
                <a:cs typeface="Calibri"/>
                <a:sym typeface="Calibri"/>
              </a:rPr>
              <a:t>Privacy &amp; confidentiality of data</a:t>
            </a:r>
            <a:r>
              <a:rPr lang="en-US" sz="1200" b="0" i="0" u="none" strike="noStrike" kern="1200" cap="none" dirty="0">
                <a:solidFill>
                  <a:schemeClr val="tx1"/>
                </a:solidFill>
                <a:effectLst/>
                <a:latin typeface="Calibri"/>
                <a:ea typeface="Calibri"/>
                <a:cs typeface="Calibri"/>
                <a:sym typeface="Calibri"/>
              </a:rPr>
              <a:t> – Data is vulnerable while being transmitted outside of the corporate firewall and once in the data center, it has to be kept separate from other companies’ data. Reliable identity authentication is also extremely important. Whether you choose a public or private cloud influences how much you have to worry about security issues. In some cases, a hybrid cloud may be the answer to your concerns. It is up to you to make sure that your cloud service provider has adequate safeguards in 	place to protect critical applications and sensitive data in case of hardware failures, natural disasters, cyber crime or </a:t>
            </a:r>
            <a:r>
              <a:rPr lang="en-US" sz="1200" b="0" i="0" u="none" strike="noStrike" kern="1200" cap="none">
                <a:solidFill>
                  <a:schemeClr val="tx1"/>
                </a:solidFill>
                <a:effectLst/>
                <a:latin typeface="Calibri"/>
                <a:ea typeface="Calibri"/>
                <a:cs typeface="Calibri"/>
                <a:sym typeface="Calibri"/>
              </a:rPr>
              <a:t>data breaches</a:t>
            </a:r>
            <a:r>
              <a:rPr lang="en-US" sz="1200" b="0" i="0" u="none" strike="noStrike" kern="1200" cap="none" dirty="0">
                <a:solidFill>
                  <a:schemeClr val="tx1"/>
                </a:solidFill>
                <a:effectLst/>
                <a:latin typeface="Calibri"/>
                <a:ea typeface="Calibri"/>
                <a:cs typeface="Calibri"/>
                <a:sym typeface="Calibri"/>
              </a:rPr>
              <a:t>.</a:t>
            </a:r>
          </a:p>
          <a:p>
            <a:pPr marL="50800" indent="0">
              <a:lnSpc>
                <a:spcPct val="100000"/>
              </a:lnSpc>
              <a:spcBef>
                <a:spcPts val="600"/>
              </a:spcBef>
              <a:spcAft>
                <a:spcPts val="600"/>
              </a:spcAft>
              <a:buFont typeface="+mj-lt"/>
              <a:buNone/>
            </a:pPr>
            <a:endParaRPr lang="en-US" b="0"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2920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lnSpc>
                <a:spcPct val="100000"/>
              </a:lnSpc>
              <a:spcBef>
                <a:spcPts val="600"/>
              </a:spcBef>
              <a:spcAft>
                <a:spcPts val="600"/>
              </a:spcAft>
              <a:buFont typeface="+mj-lt"/>
              <a:buNone/>
            </a:pPr>
            <a:r>
              <a:rPr lang="en-US" b="0" dirty="0"/>
              <a:t>CLOUD-BASED SERVICES:</a:t>
            </a:r>
          </a:p>
          <a:p>
            <a:pPr marL="50800" indent="0">
              <a:lnSpc>
                <a:spcPct val="100000"/>
              </a:lnSpc>
              <a:spcBef>
                <a:spcPts val="600"/>
              </a:spcBef>
              <a:spcAft>
                <a:spcPts val="600"/>
              </a:spcAft>
              <a:buFont typeface="+mj-lt"/>
              <a:buNone/>
            </a:pPr>
            <a:endParaRPr lang="en-US" b="0" dirty="0"/>
          </a:p>
          <a:p>
            <a:pPr marL="50800" indent="0">
              <a:lnSpc>
                <a:spcPct val="100000"/>
              </a:lnSpc>
              <a:spcBef>
                <a:spcPts val="600"/>
              </a:spcBef>
              <a:spcAft>
                <a:spcPts val="600"/>
              </a:spcAft>
              <a:buFont typeface="+mj-lt"/>
              <a:buNone/>
            </a:pPr>
            <a:r>
              <a:rPr lang="en-US" b="0" dirty="0" err="1"/>
              <a:t>iaaS</a:t>
            </a:r>
            <a:r>
              <a:rPr lang="en-US" b="0" dirty="0"/>
              <a:t>:</a:t>
            </a:r>
            <a:r>
              <a:rPr lang="en-US" b="0" baseline="0" dirty="0"/>
              <a:t> Amazon Web Services – they host Capital One and Netflix</a:t>
            </a:r>
          </a:p>
          <a:p>
            <a:pPr marL="50800" indent="0">
              <a:lnSpc>
                <a:spcPct val="100000"/>
              </a:lnSpc>
              <a:spcBef>
                <a:spcPts val="600"/>
              </a:spcBef>
              <a:spcAft>
                <a:spcPts val="600"/>
              </a:spcAft>
              <a:buFont typeface="+mj-lt"/>
              <a:buNone/>
            </a:pPr>
            <a:endParaRPr lang="en-US" b="0" baseline="0" dirty="0"/>
          </a:p>
          <a:p>
            <a:pPr marL="50800" indent="0">
              <a:lnSpc>
                <a:spcPct val="100000"/>
              </a:lnSpc>
              <a:spcBef>
                <a:spcPts val="600"/>
              </a:spcBef>
              <a:spcAft>
                <a:spcPts val="600"/>
              </a:spcAft>
              <a:buFont typeface="+mj-lt"/>
              <a:buNone/>
            </a:pPr>
            <a:r>
              <a:rPr lang="en-US" b="0" baseline="0" dirty="0"/>
              <a:t>PaaS: Google App Engine – Google is the engine for the app Snapchat</a:t>
            </a:r>
          </a:p>
          <a:p>
            <a:pPr marL="50800" indent="0">
              <a:lnSpc>
                <a:spcPct val="100000"/>
              </a:lnSpc>
              <a:spcBef>
                <a:spcPts val="600"/>
              </a:spcBef>
              <a:spcAft>
                <a:spcPts val="600"/>
              </a:spcAft>
              <a:buFont typeface="+mj-lt"/>
              <a:buNone/>
            </a:pPr>
            <a:endParaRPr lang="en-US" b="0" baseline="0" dirty="0"/>
          </a:p>
          <a:p>
            <a:pPr marL="50800" indent="0">
              <a:lnSpc>
                <a:spcPct val="100000"/>
              </a:lnSpc>
              <a:spcBef>
                <a:spcPts val="600"/>
              </a:spcBef>
              <a:spcAft>
                <a:spcPts val="600"/>
              </a:spcAft>
              <a:buFont typeface="+mj-lt"/>
              <a:buNone/>
            </a:pPr>
            <a:r>
              <a:rPr lang="en-US" b="0" baseline="0" dirty="0"/>
              <a:t>SaaS: Salesforce – cloud based software – CRM</a:t>
            </a:r>
          </a:p>
          <a:p>
            <a:pPr marL="50800" indent="0">
              <a:lnSpc>
                <a:spcPct val="100000"/>
              </a:lnSpc>
              <a:spcBef>
                <a:spcPts val="600"/>
              </a:spcBef>
              <a:spcAft>
                <a:spcPts val="600"/>
              </a:spcAft>
              <a:buFont typeface="+mj-lt"/>
              <a:buNone/>
            </a:pPr>
            <a:r>
              <a:rPr lang="en-US" b="0" u="sng" baseline="0" dirty="0"/>
              <a:t>---------------------------------------------------------------------------------------------------</a:t>
            </a:r>
          </a:p>
          <a:p>
            <a:pPr marL="50800" indent="0">
              <a:lnSpc>
                <a:spcPct val="100000"/>
              </a:lnSpc>
              <a:spcBef>
                <a:spcPts val="600"/>
              </a:spcBef>
              <a:spcAft>
                <a:spcPts val="600"/>
              </a:spcAft>
              <a:buFont typeface="+mj-lt"/>
              <a:buNone/>
            </a:pPr>
            <a:r>
              <a:rPr lang="en-US" b="0" baseline="0" dirty="0"/>
              <a:t>IaaS: “host” – you pay for the infrastructure but you are responsible for all application development and deployment and support activities. </a:t>
            </a:r>
          </a:p>
          <a:p>
            <a:pPr marL="50800" indent="0">
              <a:lnSpc>
                <a:spcPct val="100000"/>
              </a:lnSpc>
              <a:spcBef>
                <a:spcPts val="600"/>
              </a:spcBef>
              <a:spcAft>
                <a:spcPts val="600"/>
              </a:spcAft>
              <a:buFont typeface="+mj-lt"/>
              <a:buNone/>
            </a:pPr>
            <a:endParaRPr lang="en-US" b="0" baseline="0" dirty="0"/>
          </a:p>
          <a:p>
            <a:pPr marL="50800" indent="0">
              <a:lnSpc>
                <a:spcPct val="100000"/>
              </a:lnSpc>
              <a:spcBef>
                <a:spcPts val="600"/>
              </a:spcBef>
              <a:spcAft>
                <a:spcPts val="600"/>
              </a:spcAft>
              <a:buFont typeface="+mj-lt"/>
              <a:buNone/>
            </a:pPr>
            <a:r>
              <a:rPr lang="en-US" b="0" baseline="0" dirty="0"/>
              <a:t>PaaS: “build” – you pay for the infrastructure and for a developing platform that supports many areas of deployment so you can just focus on programming your application. </a:t>
            </a:r>
          </a:p>
          <a:p>
            <a:pPr marL="50800" indent="0">
              <a:lnSpc>
                <a:spcPct val="100000"/>
              </a:lnSpc>
              <a:spcBef>
                <a:spcPts val="600"/>
              </a:spcBef>
              <a:spcAft>
                <a:spcPts val="600"/>
              </a:spcAft>
              <a:buFont typeface="+mj-lt"/>
              <a:buNone/>
            </a:pPr>
            <a:endParaRPr lang="en-US" b="0" baseline="0" dirty="0"/>
          </a:p>
          <a:p>
            <a:pPr marL="50800" indent="0">
              <a:lnSpc>
                <a:spcPct val="100000"/>
              </a:lnSpc>
              <a:spcBef>
                <a:spcPts val="600"/>
              </a:spcBef>
              <a:spcAft>
                <a:spcPts val="600"/>
              </a:spcAft>
              <a:buFont typeface="+mj-lt"/>
              <a:buNone/>
            </a:pPr>
            <a:r>
              <a:rPr lang="en-US" b="0" baseline="0" dirty="0"/>
              <a:t>SaaS: “consume” – you pay for an entire solution that is fully built, deployed, and distributed over the web for you to consume on demand. You have no infrastructure, development, deployment, or support responsibilities.</a:t>
            </a:r>
          </a:p>
          <a:p>
            <a:pPr marL="50800" indent="0">
              <a:lnSpc>
                <a:spcPct val="100000"/>
              </a:lnSpc>
              <a:spcBef>
                <a:spcPts val="600"/>
              </a:spcBef>
              <a:spcAft>
                <a:spcPts val="600"/>
              </a:spcAft>
              <a:buFont typeface="+mj-lt"/>
              <a:buNone/>
            </a:pPr>
            <a:endParaRPr lang="en-US" b="0"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9818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lnSpc>
                <a:spcPct val="100000"/>
              </a:lnSpc>
              <a:spcBef>
                <a:spcPts val="600"/>
              </a:spcBef>
              <a:spcAft>
                <a:spcPts val="600"/>
              </a:spcAft>
              <a:buFont typeface="+mj-lt"/>
              <a:buNone/>
            </a:pPr>
            <a:r>
              <a:rPr lang="en-US" b="0" dirty="0"/>
              <a:t>SaaS:</a:t>
            </a:r>
            <a:r>
              <a:rPr lang="en-US" b="0" baseline="0" dirty="0"/>
              <a:t> G-Suite- case study – no video…other examples include Slack and Dropbox</a:t>
            </a:r>
          </a:p>
          <a:p>
            <a:pPr marL="50800" indent="0">
              <a:lnSpc>
                <a:spcPct val="100000"/>
              </a:lnSpc>
              <a:spcBef>
                <a:spcPts val="600"/>
              </a:spcBef>
              <a:spcAft>
                <a:spcPts val="600"/>
              </a:spcAft>
              <a:buFont typeface="+mj-lt"/>
              <a:buNone/>
            </a:pPr>
            <a:endParaRPr lang="en-US" dirty="0">
              <a:hlinkClick r:id="rId3"/>
            </a:endParaRPr>
          </a:p>
          <a:p>
            <a:pPr marL="50800" indent="0">
              <a:lnSpc>
                <a:spcPct val="100000"/>
              </a:lnSpc>
              <a:spcBef>
                <a:spcPts val="600"/>
              </a:spcBef>
              <a:spcAft>
                <a:spcPts val="600"/>
              </a:spcAft>
              <a:buFont typeface="+mj-lt"/>
              <a:buNone/>
            </a:pPr>
            <a:r>
              <a:rPr lang="en-US" dirty="0">
                <a:hlinkClick r:id="rId4"/>
              </a:rPr>
              <a:t>https://empireflippers.com/9-saas-examples/</a:t>
            </a:r>
            <a:endParaRPr lang="en-US" dirty="0"/>
          </a:p>
          <a:p>
            <a:pPr marL="50800" indent="0">
              <a:lnSpc>
                <a:spcPct val="100000"/>
              </a:lnSpc>
              <a:spcBef>
                <a:spcPts val="600"/>
              </a:spcBef>
              <a:spcAft>
                <a:spcPts val="600"/>
              </a:spcAft>
              <a:buFont typeface="+mj-lt"/>
              <a:buNone/>
            </a:pPr>
            <a:r>
              <a:rPr lang="en-US" dirty="0">
                <a:hlinkClick r:id="rId5"/>
              </a:rPr>
              <a:t>https://getnerdio.com/academy/10-popular-software-service-examples/</a:t>
            </a:r>
            <a:endParaRPr lang="en-US" dirty="0"/>
          </a:p>
          <a:p>
            <a:pPr marL="50800" indent="0">
              <a:lnSpc>
                <a:spcPct val="100000"/>
              </a:lnSpc>
              <a:spcBef>
                <a:spcPts val="600"/>
              </a:spcBef>
              <a:spcAft>
                <a:spcPts val="600"/>
              </a:spcAft>
              <a:buFont typeface="+mj-lt"/>
              <a:buNone/>
            </a:pPr>
            <a:endParaRPr lang="en-US" b="0" baseline="0" dirty="0"/>
          </a:p>
          <a:p>
            <a:pPr marL="50800" indent="0">
              <a:lnSpc>
                <a:spcPct val="100000"/>
              </a:lnSpc>
              <a:spcBef>
                <a:spcPts val="600"/>
              </a:spcBef>
              <a:spcAft>
                <a:spcPts val="600"/>
              </a:spcAft>
              <a:buFont typeface="+mj-lt"/>
              <a:buNone/>
            </a:pPr>
            <a:r>
              <a:rPr lang="en-US" b="0" baseline="0" dirty="0"/>
              <a:t>Walk through each of the 5 points listed on the slide. More information on this list is provided below (and was extracted from the following link: </a:t>
            </a:r>
            <a:r>
              <a:rPr lang="en-US" dirty="0">
                <a:hlinkClick r:id="rId4"/>
              </a:rPr>
              <a:t>https://empireflippers.com/9-saas-examples/</a:t>
            </a:r>
            <a:r>
              <a:rPr lang="en-US" dirty="0"/>
              <a:t>)</a:t>
            </a:r>
          </a:p>
          <a:p>
            <a:pPr marL="50800" indent="0">
              <a:lnSpc>
                <a:spcPct val="100000"/>
              </a:lnSpc>
              <a:spcBef>
                <a:spcPts val="600"/>
              </a:spcBef>
              <a:spcAft>
                <a:spcPts val="600"/>
              </a:spcAft>
              <a:buFont typeface="+mj-lt"/>
              <a:buNone/>
            </a:pPr>
            <a:endParaRPr lang="en-US" b="0" baseline="0" dirty="0"/>
          </a:p>
          <a:p>
            <a:pPr marL="222250" indent="-171450">
              <a:lnSpc>
                <a:spcPct val="100000"/>
              </a:lnSpc>
              <a:spcBef>
                <a:spcPts val="600"/>
              </a:spcBef>
              <a:spcAft>
                <a:spcPts val="600"/>
              </a:spcAft>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SaaS is where a third party provides an application, which is hosted on its own servers and delivered via the internet, typically through your web browser.</a:t>
            </a:r>
          </a:p>
          <a:p>
            <a:pPr marL="222250" indent="-171450">
              <a:lnSpc>
                <a:spcPct val="100000"/>
              </a:lnSpc>
              <a:spcBef>
                <a:spcPts val="600"/>
              </a:spcBef>
              <a:spcAft>
                <a:spcPts val="600"/>
              </a:spcAft>
              <a:buFont typeface="Arial" panose="020B0604020202020204" pitchFamily="34" charset="0"/>
              <a:buChar char="•"/>
            </a:pPr>
            <a:endParaRPr lang="en-US" sz="1200" b="0" i="0" u="none" strike="noStrike" cap="none" baseline="0" dirty="0">
              <a:solidFill>
                <a:schemeClr val="dk1"/>
              </a:solidFill>
              <a:effectLst/>
              <a:latin typeface="Calibri"/>
              <a:cs typeface="Calibri"/>
              <a:sym typeface="Calibri"/>
            </a:endParaRPr>
          </a:p>
          <a:p>
            <a:pPr marL="222250" indent="-171450">
              <a:lnSpc>
                <a:spcPct val="100000"/>
              </a:lnSpc>
              <a:spcBef>
                <a:spcPts val="600"/>
              </a:spcBef>
              <a:spcAft>
                <a:spcPts val="600"/>
              </a:spcAft>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SaaS, on the other hand, is sold on a subscription basis, which is either monthly or yearly.</a:t>
            </a:r>
          </a:p>
          <a:p>
            <a:pPr marL="222250" indent="-171450">
              <a:lnSpc>
                <a:spcPct val="100000"/>
              </a:lnSpc>
              <a:spcBef>
                <a:spcPts val="600"/>
              </a:spcBef>
              <a:spcAft>
                <a:spcPts val="600"/>
              </a:spcAft>
              <a:buFont typeface="Arial" panose="020B0604020202020204" pitchFamily="34" charset="0"/>
              <a:buChar char="•"/>
            </a:pPr>
            <a:endParaRPr lang="en-US" sz="1200" b="0" i="0" u="none" strike="noStrike" cap="none" baseline="0" dirty="0">
              <a:solidFill>
                <a:schemeClr val="dk1"/>
              </a:solidFill>
              <a:effectLst/>
              <a:latin typeface="Calibri"/>
              <a:cs typeface="Calibri"/>
              <a:sym typeface="Calibri"/>
            </a:endParaRPr>
          </a:p>
          <a:p>
            <a:pPr marL="222250" indent="-171450">
              <a:lnSpc>
                <a:spcPct val="100000"/>
              </a:lnSpc>
              <a:spcBef>
                <a:spcPts val="600"/>
              </a:spcBef>
              <a:spcAft>
                <a:spcPts val="600"/>
              </a:spcAft>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biggest benefit of a SaaS is that it is OS-agnostic, meaning it doesn’t care what OS you are running. Usually delivered via the browser (referred to as a thin client), a SaaS service doesn’t require any special software installation or hardware to run. If your computer can run an internet browser, you’re good to go.</a:t>
            </a:r>
            <a:endParaRPr lang="en-US" b="0"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0162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lnSpc>
                <a:spcPct val="100000"/>
              </a:lnSpc>
              <a:spcBef>
                <a:spcPts val="600"/>
              </a:spcBef>
              <a:spcAft>
                <a:spcPts val="600"/>
              </a:spcAft>
              <a:buFont typeface="+mj-lt"/>
              <a:buNone/>
            </a:pPr>
            <a:r>
              <a:rPr lang="en-US" b="0" dirty="0"/>
              <a:t>PaaS:</a:t>
            </a:r>
            <a:r>
              <a:rPr lang="en-US" b="0" baseline="0" dirty="0"/>
              <a:t> Microsoft Azure, Google App Engine &amp; Salesforce - case study – Azure video link: https://youtu.be/ZFEw7nSWi6Y (1:26 no commentary)</a:t>
            </a:r>
          </a:p>
          <a:p>
            <a:pPr marL="50800" indent="0">
              <a:lnSpc>
                <a:spcPct val="100000"/>
              </a:lnSpc>
              <a:spcBef>
                <a:spcPts val="600"/>
              </a:spcBef>
              <a:spcAft>
                <a:spcPts val="600"/>
              </a:spcAft>
              <a:buFont typeface="+mj-lt"/>
              <a:buNone/>
            </a:pPr>
            <a:endParaRPr lang="en-US" dirty="0">
              <a:hlinkClick r:id="rId3"/>
            </a:endParaRPr>
          </a:p>
          <a:p>
            <a:pPr marL="50800" indent="0">
              <a:lnSpc>
                <a:spcPct val="100000"/>
              </a:lnSpc>
              <a:spcBef>
                <a:spcPts val="600"/>
              </a:spcBef>
              <a:spcAft>
                <a:spcPts val="600"/>
              </a:spcAft>
              <a:buFont typeface="+mj-lt"/>
              <a:buNone/>
            </a:pPr>
            <a:r>
              <a:rPr lang="en-US" dirty="0">
                <a:hlinkClick r:id="rId3"/>
              </a:rPr>
              <a:t>https://www.salesforce.com/ca/paas/</a:t>
            </a:r>
            <a:endParaRPr lang="en-US" dirty="0"/>
          </a:p>
          <a:p>
            <a:pPr marL="50800" indent="0">
              <a:lnSpc>
                <a:spcPct val="100000"/>
              </a:lnSpc>
              <a:spcBef>
                <a:spcPts val="600"/>
              </a:spcBef>
              <a:spcAft>
                <a:spcPts val="600"/>
              </a:spcAft>
              <a:buFont typeface="+mj-lt"/>
              <a:buNone/>
            </a:pPr>
            <a:r>
              <a:rPr lang="en-US" dirty="0">
                <a:hlinkClick r:id="rId4"/>
              </a:rPr>
              <a:t>https://azure.microsoft.com/en-us/migration/migration-program/</a:t>
            </a:r>
            <a:endParaRPr lang="en-US" dirty="0"/>
          </a:p>
          <a:p>
            <a:pPr marL="50800" indent="0">
              <a:lnSpc>
                <a:spcPct val="100000"/>
              </a:lnSpc>
              <a:spcBef>
                <a:spcPts val="600"/>
              </a:spcBef>
              <a:spcAft>
                <a:spcPts val="600"/>
              </a:spcAft>
              <a:buFont typeface="+mj-lt"/>
              <a:buNone/>
            </a:pPr>
            <a:r>
              <a:rPr lang="en-US" dirty="0">
                <a:hlinkClick r:id="rId5"/>
              </a:rPr>
              <a:t>https://www.salesforce.com/ap/learning-centre/tech/paas/</a:t>
            </a:r>
            <a:endParaRPr lang="en-US" dirty="0"/>
          </a:p>
          <a:p>
            <a:pPr marL="50800" indent="0">
              <a:lnSpc>
                <a:spcPct val="100000"/>
              </a:lnSpc>
              <a:spcBef>
                <a:spcPts val="600"/>
              </a:spcBef>
              <a:spcAft>
                <a:spcPts val="600"/>
              </a:spcAft>
              <a:buFont typeface="+mj-lt"/>
              <a:buNone/>
            </a:pPr>
            <a:r>
              <a:rPr lang="en-US" dirty="0">
                <a:hlinkClick r:id="rId6"/>
              </a:rPr>
              <a:t>https://azure.microsoft.com/en-us/overview/what-is-paas/</a:t>
            </a:r>
            <a:endParaRPr lang="en-US" dirty="0"/>
          </a:p>
          <a:p>
            <a:pPr marL="50800" indent="0">
              <a:lnSpc>
                <a:spcPct val="100000"/>
              </a:lnSpc>
              <a:spcBef>
                <a:spcPts val="600"/>
              </a:spcBef>
              <a:spcAft>
                <a:spcPts val="600"/>
              </a:spcAft>
              <a:buFont typeface="+mj-lt"/>
              <a:buNone/>
            </a:pPr>
            <a:r>
              <a:rPr lang="en-US" dirty="0">
                <a:hlinkClick r:id="rId7"/>
              </a:rPr>
              <a:t>https://cloud.google.com/appengine/</a:t>
            </a:r>
            <a:endParaRPr lang="en-US" dirty="0"/>
          </a:p>
          <a:p>
            <a:pPr marL="50800" indent="0">
              <a:lnSpc>
                <a:spcPct val="100000"/>
              </a:lnSpc>
              <a:spcBef>
                <a:spcPts val="600"/>
              </a:spcBef>
              <a:spcAft>
                <a:spcPts val="600"/>
              </a:spcAft>
              <a:buFont typeface="+mj-lt"/>
              <a:buNone/>
            </a:pPr>
            <a:endParaRPr lang="en-US" b="0" baseline="0" dirty="0"/>
          </a:p>
          <a:p>
            <a:pPr marL="50800" indent="0">
              <a:lnSpc>
                <a:spcPct val="100000"/>
              </a:lnSpc>
              <a:spcBef>
                <a:spcPts val="600"/>
              </a:spcBef>
              <a:spcAft>
                <a:spcPts val="600"/>
              </a:spcAft>
              <a:buFont typeface="+mj-lt"/>
              <a:buNone/>
            </a:pPr>
            <a:r>
              <a:rPr lang="en-US" b="0" baseline="0" dirty="0"/>
              <a:t>Walk through each of the 5 points listed on the slide. This is a great connection to Max as a Product Developer. More information on this list is provided below (and was extracted from the following link: </a:t>
            </a:r>
            <a:r>
              <a:rPr lang="en-US" dirty="0">
                <a:hlinkClick r:id="rId5"/>
              </a:rPr>
              <a:t>https://www.salesforce.com/ap/learning-centre/tech/paas/</a:t>
            </a:r>
            <a:r>
              <a:rPr lang="en-US" dirty="0"/>
              <a:t>)</a:t>
            </a:r>
          </a:p>
          <a:p>
            <a:pPr marL="50800" indent="0">
              <a:lnSpc>
                <a:spcPct val="100000"/>
              </a:lnSpc>
              <a:spcBef>
                <a:spcPts val="600"/>
              </a:spcBef>
              <a:spcAft>
                <a:spcPts val="600"/>
              </a:spcAft>
              <a:buFont typeface="+mj-lt"/>
              <a:buNone/>
            </a:pPr>
            <a:endParaRPr lang="en-US" b="0" baseline="0" dirty="0"/>
          </a:p>
          <a:p>
            <a:pPr marL="222250" indent="-171450">
              <a:lnSpc>
                <a:spcPct val="100000"/>
              </a:lnSpc>
              <a:spcBef>
                <a:spcPts val="600"/>
              </a:spcBef>
              <a:spcAft>
                <a:spcPts val="600"/>
              </a:spcAft>
              <a:buFont typeface="Arial" panose="020B0604020202020204" pitchFamily="34" charset="0"/>
              <a:buChar char="•"/>
            </a:pPr>
            <a:r>
              <a:rPr lang="en-US" b="1" baseline="0" dirty="0"/>
              <a:t>Mobile Software Development Kit (SDK) </a:t>
            </a:r>
            <a:r>
              <a:rPr lang="en-US" b="0" baseline="0" dirty="0"/>
              <a:t>‐ more and more business is being done over mobiles. The number of different handset manufacturers and models makes it imperative to use all the opportunities available and make sure what you build works well on the range of devices in use. A good PaaS option will support you in this. For example, Salesforce mobile SDK is an open source suite of familiar technologies – like REST API and OAuth 2.0 – that makes it easy to build mobile apps. It supports 3 development approaches to building mobile apps: native, HTML 5, hybrid</a:t>
            </a:r>
          </a:p>
          <a:p>
            <a:pPr marL="50800" indent="0">
              <a:lnSpc>
                <a:spcPct val="100000"/>
              </a:lnSpc>
              <a:spcBef>
                <a:spcPts val="600"/>
              </a:spcBef>
              <a:spcAft>
                <a:spcPts val="600"/>
              </a:spcAft>
              <a:buFont typeface="+mj-lt"/>
              <a:buNone/>
            </a:pPr>
            <a:endParaRPr lang="en-US" b="0" baseline="0" dirty="0"/>
          </a:p>
          <a:p>
            <a:pPr marL="222250" indent="-171450">
              <a:lnSpc>
                <a:spcPct val="100000"/>
              </a:lnSpc>
              <a:spcBef>
                <a:spcPts val="600"/>
              </a:spcBef>
              <a:spcAft>
                <a:spcPts val="600"/>
              </a:spcAft>
              <a:buFont typeface="Arial" panose="020B0604020202020204" pitchFamily="34" charset="0"/>
              <a:buChar char="•"/>
            </a:pPr>
            <a:r>
              <a:rPr lang="en-US" b="1" baseline="0" dirty="0"/>
              <a:t>Rich developer environment </a:t>
            </a:r>
            <a:r>
              <a:rPr lang="en-US" b="0" baseline="0" dirty="0"/>
              <a:t>‐ as well as allowing developers to build engaging, customer-facing apps, a high-quality PaaS solution gives developers everything they need to iterate quickly, helping with testing and debugging. With a rich developer environment, they can make changes and deploy them instantly, scale with ease, and get full control, infinite capacity, and independent scaling for each component of an app. It assists with short-cuts, helped by complete and open APIs plus libraries and code created internally or externally. You can also expect to find IDE, Sandbox and ALM tools for app management.</a:t>
            </a:r>
          </a:p>
          <a:p>
            <a:pPr marL="50800" indent="0">
              <a:lnSpc>
                <a:spcPct val="100000"/>
              </a:lnSpc>
              <a:spcBef>
                <a:spcPts val="600"/>
              </a:spcBef>
              <a:spcAft>
                <a:spcPts val="600"/>
              </a:spcAft>
              <a:buFont typeface="+mj-lt"/>
              <a:buNone/>
            </a:pPr>
            <a:endParaRPr lang="en-US" b="0" baseline="0" dirty="0"/>
          </a:p>
          <a:p>
            <a:pPr marL="222250" indent="-171450">
              <a:lnSpc>
                <a:spcPct val="100000"/>
              </a:lnSpc>
              <a:spcBef>
                <a:spcPts val="600"/>
              </a:spcBef>
              <a:spcAft>
                <a:spcPts val="600"/>
              </a:spcAft>
              <a:buFont typeface="Arial" panose="020B0604020202020204" pitchFamily="34" charset="0"/>
              <a:buChar char="•"/>
            </a:pPr>
            <a:r>
              <a:rPr lang="en-US" b="1" baseline="0" dirty="0"/>
              <a:t>Fully managed cloud database </a:t>
            </a:r>
            <a:r>
              <a:rPr lang="en-US" b="0" baseline="0" dirty="0"/>
              <a:t>‐ a good PaaS solution should provide you with fully managed infrastructure that can scale beyond your current needs. Being fully managed also means that it will be secure and meet the trust requirements of organizations that need mandatory data privacy and regulatory compliance.</a:t>
            </a:r>
          </a:p>
          <a:p>
            <a:pPr marL="50800" indent="0">
              <a:lnSpc>
                <a:spcPct val="100000"/>
              </a:lnSpc>
              <a:spcBef>
                <a:spcPts val="600"/>
              </a:spcBef>
              <a:spcAft>
                <a:spcPts val="600"/>
              </a:spcAft>
              <a:buFont typeface="+mj-lt"/>
              <a:buNone/>
            </a:pPr>
            <a:endParaRPr lang="en-US" b="0" baseline="0" dirty="0"/>
          </a:p>
          <a:p>
            <a:pPr marL="222250" indent="-171450">
              <a:lnSpc>
                <a:spcPct val="100000"/>
              </a:lnSpc>
              <a:spcBef>
                <a:spcPts val="600"/>
              </a:spcBef>
              <a:spcAft>
                <a:spcPts val="600"/>
              </a:spcAft>
              <a:buFont typeface="Arial" panose="020B0604020202020204" pitchFamily="34" charset="0"/>
              <a:buChar char="•"/>
            </a:pPr>
            <a:r>
              <a:rPr lang="en-US" b="1" baseline="0" dirty="0"/>
              <a:t>Point-and-click app building </a:t>
            </a:r>
            <a:r>
              <a:rPr lang="en-US" b="0" baseline="0" dirty="0"/>
              <a:t>‐ an advanced PaaS solution isn’t just for developers. PaaS empowers business users without coding skills to deliver their own solutions. Support for business-level services includes drag-and-drop page layouts, point-and-click field creation plus reporting dashboards. It helps business users rapidly create apps that don't add to the IT backlog yet remain compliant with your other app development.</a:t>
            </a:r>
          </a:p>
          <a:p>
            <a:pPr marL="50800" indent="0">
              <a:lnSpc>
                <a:spcPct val="100000"/>
              </a:lnSpc>
              <a:spcBef>
                <a:spcPts val="600"/>
              </a:spcBef>
              <a:spcAft>
                <a:spcPts val="600"/>
              </a:spcAft>
              <a:buFont typeface="+mj-lt"/>
              <a:buNone/>
            </a:pPr>
            <a:endParaRPr lang="en-US" b="0" baseline="0" dirty="0"/>
          </a:p>
          <a:p>
            <a:pPr marL="222250" indent="-171450">
              <a:lnSpc>
                <a:spcPct val="100000"/>
              </a:lnSpc>
              <a:spcBef>
                <a:spcPts val="600"/>
              </a:spcBef>
              <a:spcAft>
                <a:spcPts val="600"/>
              </a:spcAft>
              <a:buFont typeface="Arial" panose="020B0604020202020204" pitchFamily="34" charset="0"/>
              <a:buChar char="•"/>
            </a:pPr>
            <a:r>
              <a:rPr lang="en-US" b="1" baseline="0" dirty="0"/>
              <a:t>Multi-language development </a:t>
            </a:r>
            <a:r>
              <a:rPr lang="en-US" b="0" baseline="0" dirty="0"/>
              <a:t>‐ Multi-language support means developers can use and build on their existing skills, with apps written in the language that best suits their delivery and business goals. Platforms like Salesforce Heroku can handle languages like Python, Ruby on Rails, Node.js, Scala, Java and all JVM languages and more. Integration with existing workflow strategies including Git, Continuous Integration and DevOps mean there’s no need to add more processes.</a:t>
            </a:r>
          </a:p>
          <a:p>
            <a:pPr marL="50800" indent="0">
              <a:lnSpc>
                <a:spcPct val="100000"/>
              </a:lnSpc>
              <a:spcBef>
                <a:spcPts val="600"/>
              </a:spcBef>
              <a:spcAft>
                <a:spcPts val="600"/>
              </a:spcAft>
              <a:buFont typeface="+mj-lt"/>
              <a:buNone/>
            </a:pPr>
            <a:endParaRPr lang="en-US" b="0" baseline="0" dirty="0"/>
          </a:p>
          <a:p>
            <a:pPr marL="222250" indent="-171450">
              <a:lnSpc>
                <a:spcPct val="100000"/>
              </a:lnSpc>
              <a:spcBef>
                <a:spcPts val="600"/>
              </a:spcBef>
              <a:spcAft>
                <a:spcPts val="600"/>
              </a:spcAft>
              <a:buFont typeface="Arial" panose="020B0604020202020204" pitchFamily="34" charset="0"/>
              <a:buChar char="•"/>
            </a:pPr>
            <a:r>
              <a:rPr lang="en-US" b="1" baseline="0" dirty="0"/>
              <a:t>Cloud app marketplace </a:t>
            </a:r>
            <a:r>
              <a:rPr lang="en-US" b="0" baseline="0" dirty="0"/>
              <a:t>‐ an app marketplace is a single source for thousands of valuable shortcuts for businesses – here you can find the tools to help you customize and extend your PaaS services. Rather than build your own, you can rely on the thousands of reviews to find trusted apps to do what you need. And because they’re on your PaaS provider’s common platform, you know they will integrate easily giving you a unified user experience.</a:t>
            </a:r>
          </a:p>
          <a:p>
            <a:pPr marL="50800" indent="0">
              <a:lnSpc>
                <a:spcPct val="100000"/>
              </a:lnSpc>
              <a:spcBef>
                <a:spcPts val="600"/>
              </a:spcBef>
              <a:spcAft>
                <a:spcPts val="600"/>
              </a:spcAft>
              <a:buFont typeface="+mj-lt"/>
              <a:buNone/>
            </a:pPr>
            <a:endParaRPr lang="en-US" b="0" baseline="0" dirty="0"/>
          </a:p>
          <a:p>
            <a:pPr marL="50800" indent="0">
              <a:lnSpc>
                <a:spcPct val="100000"/>
              </a:lnSpc>
              <a:spcBef>
                <a:spcPts val="600"/>
              </a:spcBef>
              <a:spcAft>
                <a:spcPts val="600"/>
              </a:spcAft>
              <a:buFont typeface="+mj-lt"/>
              <a:buNone/>
            </a:pPr>
            <a:endParaRPr lang="en-US" b="0" baseline="0" dirty="0"/>
          </a:p>
          <a:p>
            <a:pPr marL="50800" marR="0" lvl="0" indent="0" algn="l" defTabSz="914400" rtl="0" eaLnBrk="1" fontAlgn="auto" latinLnBrk="0" hangingPunct="1">
              <a:lnSpc>
                <a:spcPct val="100000"/>
              </a:lnSpc>
              <a:spcBef>
                <a:spcPts val="600"/>
              </a:spcBef>
              <a:spcAft>
                <a:spcPts val="600"/>
              </a:spcAft>
              <a:buClr>
                <a:srgbClr val="000000"/>
              </a:buClr>
              <a:buSzPts val="1400"/>
              <a:buFont typeface="+mj-lt"/>
              <a:buNone/>
              <a:tabLst/>
              <a:defRPr/>
            </a:pPr>
            <a:r>
              <a:rPr lang="en-US" b="0" baseline="0" dirty="0"/>
              <a:t>…additional concepts to consider include:</a:t>
            </a:r>
          </a:p>
          <a:p>
            <a:pPr marL="50800" marR="0" lvl="0" indent="0" algn="l" defTabSz="914400" rtl="0" eaLnBrk="1" fontAlgn="auto" latinLnBrk="0" hangingPunct="1">
              <a:lnSpc>
                <a:spcPct val="100000"/>
              </a:lnSpc>
              <a:spcBef>
                <a:spcPts val="600"/>
              </a:spcBef>
              <a:spcAft>
                <a:spcPts val="600"/>
              </a:spcAft>
              <a:buClr>
                <a:srgbClr val="000000"/>
              </a:buClr>
              <a:buSzPts val="1400"/>
              <a:buFont typeface="+mj-lt"/>
              <a:buNone/>
              <a:tabLst/>
              <a:defRPr/>
            </a:pPr>
            <a:endParaRPr lang="en-US" b="0" baseline="0" dirty="0"/>
          </a:p>
          <a:p>
            <a:pPr marL="222250" indent="-171450">
              <a:lnSpc>
                <a:spcPct val="100000"/>
              </a:lnSpc>
              <a:spcBef>
                <a:spcPts val="600"/>
              </a:spcBef>
              <a:spcAft>
                <a:spcPts val="600"/>
              </a:spcAft>
              <a:buFont typeface="Arial" panose="020B0604020202020204" pitchFamily="34" charset="0"/>
              <a:buChar char="•"/>
            </a:pPr>
            <a:r>
              <a:rPr lang="en-US" b="0" baseline="0" dirty="0"/>
              <a:t>Build and deploy applications to the web quickly and without the significant capital expenditures and complexity of investments in infrastructure and support layers</a:t>
            </a:r>
          </a:p>
          <a:p>
            <a:pPr marL="50800" indent="0">
              <a:lnSpc>
                <a:spcPct val="100000"/>
              </a:lnSpc>
              <a:spcBef>
                <a:spcPts val="600"/>
              </a:spcBef>
              <a:spcAft>
                <a:spcPts val="600"/>
              </a:spcAft>
              <a:buFont typeface="Arial" panose="020B0604020202020204" pitchFamily="34" charset="0"/>
              <a:buNone/>
            </a:pPr>
            <a:endParaRPr lang="en-US" b="0" baseline="0" dirty="0"/>
          </a:p>
          <a:p>
            <a:pPr marL="222250" indent="-171450">
              <a:lnSpc>
                <a:spcPct val="100000"/>
              </a:lnSpc>
              <a:spcBef>
                <a:spcPts val="600"/>
              </a:spcBef>
              <a:spcAft>
                <a:spcPts val="600"/>
              </a:spcAft>
              <a:buFont typeface="Arial" panose="020B0604020202020204" pitchFamily="34" charset="0"/>
              <a:buChar char="•"/>
            </a:pPr>
            <a:r>
              <a:rPr lang="en-US" b="0" baseline="0" dirty="0"/>
              <a:t>Platform includes security layers, databases, operating systems, and developing/execution environments</a:t>
            </a:r>
          </a:p>
          <a:p>
            <a:pPr marL="50800" indent="0">
              <a:lnSpc>
                <a:spcPct val="100000"/>
              </a:lnSpc>
              <a:spcBef>
                <a:spcPts val="600"/>
              </a:spcBef>
              <a:spcAft>
                <a:spcPts val="600"/>
              </a:spcAft>
              <a:buFont typeface="Arial" panose="020B0604020202020204" pitchFamily="34" charset="0"/>
              <a:buNone/>
            </a:pPr>
            <a:endParaRPr lang="en-US" b="0" baseline="0" dirty="0"/>
          </a:p>
          <a:p>
            <a:pPr marL="222250" indent="-171450">
              <a:lnSpc>
                <a:spcPct val="100000"/>
              </a:lnSpc>
              <a:spcBef>
                <a:spcPts val="600"/>
              </a:spcBef>
              <a:spcAft>
                <a:spcPts val="600"/>
              </a:spcAft>
              <a:buFont typeface="Arial" panose="020B0604020202020204" pitchFamily="34" charset="0"/>
              <a:buChar char="•"/>
            </a:pPr>
            <a:r>
              <a:rPr lang="en-US" b="0" baseline="0" dirty="0"/>
              <a:t> Rapid deployment</a:t>
            </a:r>
          </a:p>
          <a:p>
            <a:pPr marL="50800" indent="0">
              <a:lnSpc>
                <a:spcPct val="100000"/>
              </a:lnSpc>
              <a:spcBef>
                <a:spcPts val="600"/>
              </a:spcBef>
              <a:spcAft>
                <a:spcPts val="600"/>
              </a:spcAft>
              <a:buFont typeface="Arial" panose="020B0604020202020204" pitchFamily="34" charset="0"/>
              <a:buNone/>
            </a:pPr>
            <a:endParaRPr lang="en-US" b="0" baseline="0" dirty="0"/>
          </a:p>
          <a:p>
            <a:pPr marL="222250" indent="-171450">
              <a:lnSpc>
                <a:spcPct val="100000"/>
              </a:lnSpc>
              <a:spcBef>
                <a:spcPts val="600"/>
              </a:spcBef>
              <a:spcAft>
                <a:spcPts val="600"/>
              </a:spcAft>
              <a:buFont typeface="Arial" panose="020B0604020202020204" pitchFamily="34" charset="0"/>
              <a:buChar char="•"/>
            </a:pPr>
            <a:r>
              <a:rPr lang="en-US" b="0" baseline="0" dirty="0"/>
              <a:t> Automatic Scaling</a:t>
            </a:r>
          </a:p>
          <a:p>
            <a:pPr marL="50800" indent="0">
              <a:lnSpc>
                <a:spcPct val="100000"/>
              </a:lnSpc>
              <a:spcBef>
                <a:spcPts val="600"/>
              </a:spcBef>
              <a:spcAft>
                <a:spcPts val="600"/>
              </a:spcAft>
              <a:buFont typeface="Arial" panose="020B0604020202020204" pitchFamily="34" charset="0"/>
              <a:buNone/>
            </a:pPr>
            <a:endParaRPr lang="en-US" b="0" baseline="0" dirty="0"/>
          </a:p>
          <a:p>
            <a:pPr marL="222250" indent="-171450">
              <a:lnSpc>
                <a:spcPct val="100000"/>
              </a:lnSpc>
              <a:spcBef>
                <a:spcPts val="600"/>
              </a:spcBef>
              <a:spcAft>
                <a:spcPts val="600"/>
              </a:spcAft>
              <a:buFont typeface="Arial" panose="020B0604020202020204" pitchFamily="34" charset="0"/>
              <a:buChar char="•"/>
            </a:pPr>
            <a:r>
              <a:rPr lang="en-US" b="0" baseline="0" dirty="0"/>
              <a:t> Integration with developing tools</a:t>
            </a:r>
          </a:p>
          <a:p>
            <a:pPr marL="50800" indent="0">
              <a:lnSpc>
                <a:spcPct val="100000"/>
              </a:lnSpc>
              <a:spcBef>
                <a:spcPts val="600"/>
              </a:spcBef>
              <a:spcAft>
                <a:spcPts val="600"/>
              </a:spcAft>
              <a:buFont typeface="Arial" panose="020B0604020202020204" pitchFamily="34" charset="0"/>
              <a:buNone/>
            </a:pPr>
            <a:endParaRPr lang="en-US" b="0" baseline="0" dirty="0"/>
          </a:p>
          <a:p>
            <a:pPr marL="222250" indent="-171450">
              <a:lnSpc>
                <a:spcPct val="100000"/>
              </a:lnSpc>
              <a:spcBef>
                <a:spcPts val="600"/>
              </a:spcBef>
              <a:spcAft>
                <a:spcPts val="600"/>
              </a:spcAft>
              <a:buFont typeface="Arial" panose="020B0604020202020204" pitchFamily="34" charset="0"/>
              <a:buChar char="•"/>
            </a:pPr>
            <a:r>
              <a:rPr lang="en-US" b="0" baseline="0" dirty="0"/>
              <a:t> Pay for what your application consumes</a:t>
            </a:r>
          </a:p>
          <a:p>
            <a:pPr marL="50800" indent="0">
              <a:lnSpc>
                <a:spcPct val="100000"/>
              </a:lnSpc>
              <a:spcBef>
                <a:spcPts val="600"/>
              </a:spcBef>
              <a:spcAft>
                <a:spcPts val="600"/>
              </a:spcAft>
              <a:buFont typeface="+mj-lt"/>
              <a:buNone/>
            </a:pPr>
            <a:endParaRPr lang="en-US" b="0"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9382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lnSpc>
                <a:spcPct val="100000"/>
              </a:lnSpc>
              <a:spcBef>
                <a:spcPts val="600"/>
              </a:spcBef>
              <a:spcAft>
                <a:spcPts val="600"/>
              </a:spcAft>
              <a:buFont typeface="+mj-lt"/>
              <a:buNone/>
            </a:pPr>
            <a:r>
              <a:rPr lang="en-US" b="0" dirty="0"/>
              <a:t>IaaS:</a:t>
            </a:r>
            <a:r>
              <a:rPr lang="en-US" b="0" baseline="0" dirty="0"/>
              <a:t> Amazon Web Services – Capital One  - case study – click on image to play video (4:26)</a:t>
            </a:r>
          </a:p>
          <a:p>
            <a:pPr marL="50800" indent="0">
              <a:lnSpc>
                <a:spcPct val="100000"/>
              </a:lnSpc>
              <a:spcBef>
                <a:spcPts val="600"/>
              </a:spcBef>
              <a:spcAft>
                <a:spcPts val="600"/>
              </a:spcAft>
              <a:buFont typeface="+mj-lt"/>
              <a:buNone/>
            </a:pPr>
            <a:r>
              <a:rPr lang="en-US" dirty="0">
                <a:hlinkClick r:id="rId3"/>
              </a:rPr>
              <a:t>https://aws.amazon.com/solutions/case-studies/</a:t>
            </a:r>
            <a:endParaRPr lang="en-US" dirty="0"/>
          </a:p>
          <a:p>
            <a:pPr marL="50800" indent="0">
              <a:lnSpc>
                <a:spcPct val="100000"/>
              </a:lnSpc>
              <a:spcBef>
                <a:spcPts val="600"/>
              </a:spcBef>
              <a:spcAft>
                <a:spcPts val="600"/>
              </a:spcAft>
              <a:buFont typeface="+mj-lt"/>
              <a:buNone/>
            </a:pPr>
            <a:endParaRPr lang="en-US" b="0" baseline="0" dirty="0"/>
          </a:p>
          <a:p>
            <a:pPr marL="50800" indent="0">
              <a:lnSpc>
                <a:spcPct val="100000"/>
              </a:lnSpc>
              <a:spcBef>
                <a:spcPts val="600"/>
              </a:spcBef>
              <a:spcAft>
                <a:spcPts val="600"/>
              </a:spcAft>
              <a:buFont typeface="+mj-lt"/>
              <a:buNone/>
            </a:pPr>
            <a:r>
              <a:rPr lang="en-US" b="0" baseline="0" dirty="0"/>
              <a:t>Discuss the video with students…additional concepts to consider include:</a:t>
            </a:r>
          </a:p>
          <a:p>
            <a:pPr marL="50800" indent="0">
              <a:lnSpc>
                <a:spcPct val="100000"/>
              </a:lnSpc>
              <a:spcBef>
                <a:spcPts val="600"/>
              </a:spcBef>
              <a:spcAft>
                <a:spcPts val="600"/>
              </a:spcAft>
              <a:buFont typeface="+mj-lt"/>
              <a:buNone/>
            </a:pPr>
            <a:endParaRPr lang="en-US" b="0" baseline="0" dirty="0"/>
          </a:p>
          <a:p>
            <a:pPr marL="228600">
              <a:buFont typeface="Arial" panose="020B0604020202020204" pitchFamily="34" charset="0"/>
              <a:buChar char="•"/>
            </a:pPr>
            <a:r>
              <a:rPr lang="en-US" dirty="0"/>
              <a:t> “Online services that abstract user from the detail of infrastructure like physical computing resources, location, data partitioning, scaling, security, backup, etc.”</a:t>
            </a:r>
          </a:p>
          <a:p>
            <a:pPr marL="0" indent="0">
              <a:buFont typeface="Arial" panose="020B0604020202020204" pitchFamily="34" charset="0"/>
              <a:buNone/>
            </a:pPr>
            <a:endParaRPr lang="en-US" dirty="0"/>
          </a:p>
          <a:p>
            <a:pPr marL="228600">
              <a:buFont typeface="Arial" panose="020B0604020202020204" pitchFamily="34" charset="0"/>
              <a:buChar char="•"/>
            </a:pPr>
            <a:r>
              <a:rPr lang="en-US" dirty="0"/>
              <a:t> The user is responsible for installing and maintaining the operating system and the application software.</a:t>
            </a:r>
          </a:p>
          <a:p>
            <a:pPr marL="0" indent="0">
              <a:buFont typeface="Arial" panose="020B0604020202020204" pitchFamily="34" charset="0"/>
              <a:buNone/>
            </a:pPr>
            <a:endParaRPr lang="en-US" dirty="0"/>
          </a:p>
          <a:p>
            <a:pPr marL="228600">
              <a:buFont typeface="Arial" panose="020B0604020202020204" pitchFamily="34" charset="0"/>
              <a:buChar char="•"/>
            </a:pPr>
            <a:r>
              <a:rPr lang="en-US" dirty="0"/>
              <a:t> Resource Pooling</a:t>
            </a:r>
          </a:p>
          <a:p>
            <a:pPr marL="0" indent="0">
              <a:buFont typeface="Arial" panose="020B0604020202020204" pitchFamily="34" charset="0"/>
              <a:buNone/>
            </a:pPr>
            <a:endParaRPr lang="en-US" dirty="0"/>
          </a:p>
          <a:p>
            <a:pPr marL="228600">
              <a:buFont typeface="Arial" panose="020B0604020202020204" pitchFamily="34" charset="0"/>
              <a:buChar char="•"/>
            </a:pPr>
            <a:r>
              <a:rPr lang="en-US" dirty="0"/>
              <a:t> Pay for resources allocated and consumed, much like a utility service</a:t>
            </a:r>
            <a:endParaRPr lang="en-US" b="0"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9596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lnSpc>
                <a:spcPct val="100000"/>
              </a:lnSpc>
              <a:spcBef>
                <a:spcPts val="600"/>
              </a:spcBef>
              <a:spcAft>
                <a:spcPts val="600"/>
              </a:spcAft>
              <a:buNone/>
            </a:pPr>
            <a:r>
              <a:rPr lang="en-US" dirty="0"/>
              <a:t>Proprietary vs. Shared</a:t>
            </a:r>
            <a:endParaRPr lang="en-US" b="0" dirty="0"/>
          </a:p>
          <a:p>
            <a:pPr marL="565150" indent="-514350">
              <a:lnSpc>
                <a:spcPct val="100000"/>
              </a:lnSpc>
              <a:spcBef>
                <a:spcPts val="600"/>
              </a:spcBef>
              <a:spcAft>
                <a:spcPts val="600"/>
              </a:spcAft>
              <a:buFont typeface="+mj-lt"/>
              <a:buAutoNum type="arabicPeriod"/>
            </a:pPr>
            <a:endParaRPr lang="en-US" b="0" dirty="0"/>
          </a:p>
          <a:p>
            <a:pPr marL="565150" indent="-514350">
              <a:lnSpc>
                <a:spcPct val="100000"/>
              </a:lnSpc>
              <a:spcBef>
                <a:spcPts val="600"/>
              </a:spcBef>
              <a:spcAft>
                <a:spcPts val="600"/>
              </a:spcAft>
              <a:buFont typeface="+mj-lt"/>
              <a:buAutoNum type="arabicPeriod"/>
            </a:pPr>
            <a:r>
              <a:rPr lang="en-US" b="0" dirty="0"/>
              <a:t>Examples</a:t>
            </a:r>
          </a:p>
          <a:p>
            <a:pPr marL="1022350" lvl="1" indent="-514350">
              <a:lnSpc>
                <a:spcPct val="100000"/>
              </a:lnSpc>
              <a:spcBef>
                <a:spcPts val="600"/>
              </a:spcBef>
              <a:spcAft>
                <a:spcPts val="600"/>
              </a:spcAft>
              <a:buFont typeface="Arial" panose="020B0604020202020204" pitchFamily="34" charset="0"/>
              <a:buChar char="•"/>
            </a:pPr>
            <a:r>
              <a:rPr lang="en-US" b="1" dirty="0"/>
              <a:t>Proprietary:</a:t>
            </a:r>
            <a:r>
              <a:rPr lang="en-US" b="0" baseline="0" dirty="0"/>
              <a:t> iOS, Microsoft, Adobe</a:t>
            </a:r>
          </a:p>
          <a:p>
            <a:pPr marL="1022350" lvl="1" indent="-514350">
              <a:lnSpc>
                <a:spcPct val="100000"/>
              </a:lnSpc>
              <a:spcBef>
                <a:spcPts val="600"/>
              </a:spcBef>
              <a:spcAft>
                <a:spcPts val="600"/>
              </a:spcAft>
              <a:buFont typeface="Arial" panose="020B0604020202020204" pitchFamily="34" charset="0"/>
              <a:buChar char="•"/>
            </a:pPr>
            <a:r>
              <a:rPr lang="en-US" b="1" dirty="0"/>
              <a:t>Shared </a:t>
            </a:r>
            <a:r>
              <a:rPr lang="en-US" b="0" i="1" dirty="0"/>
              <a:t>(think open-source)</a:t>
            </a:r>
            <a:r>
              <a:rPr lang="en-US" b="0" i="1" baseline="0" dirty="0"/>
              <a:t> </a:t>
            </a:r>
            <a:r>
              <a:rPr lang="en-US" b="1" dirty="0"/>
              <a:t>: </a:t>
            </a:r>
            <a:r>
              <a:rPr lang="en-US" b="0" dirty="0"/>
              <a:t>Ubuntu (Microsoft open-source alternative) Inkscape</a:t>
            </a:r>
            <a:r>
              <a:rPr lang="en-US" b="0" baseline="0" dirty="0"/>
              <a:t> (Adobe Illustrator alternative)</a:t>
            </a:r>
          </a:p>
          <a:p>
            <a:pPr marL="508000" lvl="1" indent="0">
              <a:lnSpc>
                <a:spcPct val="100000"/>
              </a:lnSpc>
              <a:spcBef>
                <a:spcPts val="600"/>
              </a:spcBef>
              <a:spcAft>
                <a:spcPts val="600"/>
              </a:spcAft>
              <a:buFont typeface="Arial" panose="020B0604020202020204" pitchFamily="34" charset="0"/>
              <a:buNone/>
            </a:pPr>
            <a:endParaRPr lang="en-US" b="0" dirty="0"/>
          </a:p>
          <a:p>
            <a:pPr marL="565150" indent="-514350">
              <a:lnSpc>
                <a:spcPct val="100000"/>
              </a:lnSpc>
              <a:spcBef>
                <a:spcPts val="600"/>
              </a:spcBef>
              <a:spcAft>
                <a:spcPts val="600"/>
              </a:spcAft>
              <a:buFont typeface="+mj-lt"/>
              <a:buAutoNum type="arabicPeriod"/>
            </a:pPr>
            <a:r>
              <a:rPr lang="en-US" b="0" dirty="0"/>
              <a:t>What are the advantages?</a:t>
            </a:r>
          </a:p>
          <a:p>
            <a:pPr marL="1022350" lvl="1" indent="-514350">
              <a:lnSpc>
                <a:spcPct val="100000"/>
              </a:lnSpc>
              <a:spcBef>
                <a:spcPts val="600"/>
              </a:spcBef>
              <a:spcAft>
                <a:spcPts val="600"/>
              </a:spcAft>
              <a:buFont typeface="Arial" panose="020B0604020202020204" pitchFamily="34" charset="0"/>
              <a:buChar char="•"/>
            </a:pPr>
            <a:r>
              <a:rPr lang="en-US" b="1" dirty="0"/>
              <a:t>Proprietary:</a:t>
            </a:r>
            <a:r>
              <a:rPr lang="en-US" b="1" baseline="0" dirty="0"/>
              <a:t> </a:t>
            </a:r>
            <a:r>
              <a:rPr lang="en-US" b="0" dirty="0"/>
              <a:t>Larger</a:t>
            </a:r>
            <a:r>
              <a:rPr lang="en-US" b="0" baseline="0" dirty="0"/>
              <a:t> market share, simplified user experience, product stability</a:t>
            </a:r>
            <a:endParaRPr lang="en-US" b="0" dirty="0"/>
          </a:p>
          <a:p>
            <a:pPr marL="1022350" lvl="1" indent="-514350">
              <a:lnSpc>
                <a:spcPct val="100000"/>
              </a:lnSpc>
              <a:spcBef>
                <a:spcPts val="600"/>
              </a:spcBef>
              <a:spcAft>
                <a:spcPts val="600"/>
              </a:spcAft>
              <a:buFont typeface="Arial" panose="020B0604020202020204" pitchFamily="34" charset="0"/>
              <a:buChar char="•"/>
            </a:pPr>
            <a:r>
              <a:rPr lang="en-US" b="1" dirty="0"/>
              <a:t>Shared: </a:t>
            </a:r>
            <a:r>
              <a:rPr lang="en-US" b="0" dirty="0"/>
              <a:t>Flexibility</a:t>
            </a:r>
            <a:r>
              <a:rPr lang="en-US" b="0" baseline="0" dirty="0"/>
              <a:t> and Agility – allows freedom, speed and cost-effective</a:t>
            </a:r>
            <a:endParaRPr lang="en-US" b="0" dirty="0"/>
          </a:p>
          <a:p>
            <a:pPr marL="508000" lvl="1" indent="0">
              <a:lnSpc>
                <a:spcPct val="100000"/>
              </a:lnSpc>
              <a:spcBef>
                <a:spcPts val="600"/>
              </a:spcBef>
              <a:spcAft>
                <a:spcPts val="600"/>
              </a:spcAft>
              <a:buFont typeface="Arial" panose="020B0604020202020204" pitchFamily="34" charset="0"/>
              <a:buNone/>
            </a:pPr>
            <a:endParaRPr lang="en-US" b="0" dirty="0"/>
          </a:p>
          <a:p>
            <a:pPr marL="565150" indent="-514350">
              <a:lnSpc>
                <a:spcPct val="100000"/>
              </a:lnSpc>
              <a:spcBef>
                <a:spcPts val="600"/>
              </a:spcBef>
              <a:spcAft>
                <a:spcPts val="600"/>
              </a:spcAft>
              <a:buFont typeface="+mj-lt"/>
              <a:buAutoNum type="arabicPeriod"/>
            </a:pPr>
            <a:r>
              <a:rPr lang="en-US" b="0" dirty="0"/>
              <a:t>What are the disadvantages?</a:t>
            </a:r>
          </a:p>
          <a:p>
            <a:pPr marL="1022350" lvl="1" indent="-514350">
              <a:lnSpc>
                <a:spcPct val="100000"/>
              </a:lnSpc>
              <a:spcBef>
                <a:spcPts val="600"/>
              </a:spcBef>
              <a:spcAft>
                <a:spcPts val="600"/>
              </a:spcAft>
              <a:buFont typeface="Arial" panose="020B0604020202020204" pitchFamily="34" charset="0"/>
              <a:buChar char="•"/>
            </a:pPr>
            <a:r>
              <a:rPr lang="en-US" b="1" dirty="0"/>
              <a:t>Proprietary: </a:t>
            </a:r>
            <a:r>
              <a:rPr lang="en-US" b="0" dirty="0"/>
              <a:t>can’t be tweaked by users…think google forms, limited capacity to change the template</a:t>
            </a:r>
            <a:r>
              <a:rPr lang="en-US" b="0" baseline="0" dirty="0"/>
              <a:t> provided, iOS can only operate on iPhone (not android!), overall dependency of the user</a:t>
            </a:r>
          </a:p>
          <a:p>
            <a:pPr marL="1022350" lvl="1" indent="-514350">
              <a:lnSpc>
                <a:spcPct val="100000"/>
              </a:lnSpc>
              <a:spcBef>
                <a:spcPts val="600"/>
              </a:spcBef>
              <a:spcAft>
                <a:spcPts val="600"/>
              </a:spcAft>
              <a:buFont typeface="Arial" panose="020B0604020202020204" pitchFamily="34" charset="0"/>
              <a:buChar char="•"/>
            </a:pPr>
            <a:r>
              <a:rPr lang="en-US" b="1" dirty="0"/>
              <a:t>Shared: </a:t>
            </a:r>
            <a:r>
              <a:rPr lang="en-US" b="0" dirty="0"/>
              <a:t>Reduced</a:t>
            </a:r>
            <a:r>
              <a:rPr lang="en-US" b="0" baseline="0" dirty="0"/>
              <a:t> competitive advantage – impacts the revenue model, free tech-support is not always the fastest.</a:t>
            </a:r>
            <a:endParaRPr lang="en-US" b="1" dirty="0"/>
          </a:p>
          <a:p>
            <a:pPr marL="50800" indent="0">
              <a:lnSpc>
                <a:spcPct val="100000"/>
              </a:lnSpc>
              <a:spcBef>
                <a:spcPts val="600"/>
              </a:spcBef>
              <a:spcAft>
                <a:spcPts val="600"/>
              </a:spcAft>
              <a:buFont typeface="+mj-lt"/>
              <a:buNone/>
            </a:pPr>
            <a:endParaRPr lang="en-US" b="0" baseline="0" dirty="0"/>
          </a:p>
          <a:p>
            <a:pPr marL="50800" indent="0">
              <a:lnSpc>
                <a:spcPct val="100000"/>
              </a:lnSpc>
              <a:spcBef>
                <a:spcPts val="600"/>
              </a:spcBef>
              <a:spcAft>
                <a:spcPts val="600"/>
              </a:spcAft>
              <a:buFont typeface="+mj-lt"/>
              <a:buNone/>
            </a:pPr>
            <a:endParaRPr lang="en-US" b="0" baseline="0" dirty="0"/>
          </a:p>
          <a:p>
            <a:pPr marL="50800" indent="0">
              <a:lnSpc>
                <a:spcPct val="100000"/>
              </a:lnSpc>
              <a:spcBef>
                <a:spcPts val="600"/>
              </a:spcBef>
              <a:spcAft>
                <a:spcPts val="600"/>
              </a:spcAft>
              <a:buFont typeface="+mj-lt"/>
              <a:buNone/>
            </a:pPr>
            <a:r>
              <a:rPr lang="en-US" dirty="0">
                <a:hlinkClick r:id="rId3"/>
              </a:rPr>
              <a:t>https://www.esds.co.in/blog/open-source-proprietary-software-best-business/#sthash.qJWrmvDB.dpbs</a:t>
            </a:r>
            <a:endParaRPr lang="en-US" dirty="0"/>
          </a:p>
          <a:p>
            <a:pPr marL="50800" indent="0">
              <a:lnSpc>
                <a:spcPct val="100000"/>
              </a:lnSpc>
              <a:spcBef>
                <a:spcPts val="600"/>
              </a:spcBef>
              <a:spcAft>
                <a:spcPts val="600"/>
              </a:spcAft>
              <a:buFont typeface="+mj-lt"/>
              <a:buNone/>
            </a:pPr>
            <a:r>
              <a:rPr lang="en-US" dirty="0">
                <a:hlinkClick r:id="rId4"/>
              </a:rPr>
              <a:t>https://smallbusiness.chron.com/advantages-three-disadvantages-proprietary-system-vs-open-platform-38010.html</a:t>
            </a:r>
            <a:endParaRPr lang="en-US" b="0"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0717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d960effb3_0_2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d960effb3_0_29: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dirty="0"/>
          </a:p>
        </p:txBody>
      </p:sp>
      <p:sp>
        <p:nvSpPr>
          <p:cNvPr id="109" name="Google Shape;109;g3d960effb3_0_29: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fld id="{00000000-1234-1234-1234-123412341234}" type="slidenum">
              <a:rPr lang="en-US"/>
              <a:pPr/>
              <a:t>20</a:t>
            </a:fld>
            <a:endParaRPr dirty="0"/>
          </a:p>
        </p:txBody>
      </p:sp>
    </p:spTree>
    <p:extLst>
      <p:ext uri="{BB962C8B-B14F-4D97-AF65-F5344CB8AC3E}">
        <p14:creationId xmlns:p14="http://schemas.microsoft.com/office/powerpoint/2010/main" val="3410513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115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0726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Font typeface="Arial" panose="020B0604020202020204" pitchFamily="34" charset="0"/>
              <a:buNone/>
            </a:pPr>
            <a:r>
              <a:rPr lang="en-US" sz="1200" baseline="0" dirty="0">
                <a:effectLst/>
              </a:rPr>
              <a:t>How many of you have interacted with a platform today?</a:t>
            </a:r>
          </a:p>
          <a:p>
            <a:pPr marL="18158" indent="0">
              <a:buFont typeface="Arial" panose="020B0604020202020204" pitchFamily="34" charset="0"/>
              <a:buNone/>
            </a:pPr>
            <a:r>
              <a:rPr lang="en-US" sz="1200" baseline="0" dirty="0">
                <a:effectLst/>
              </a:rPr>
              <a:t>	ex) I chatted with my friends on What’s App.</a:t>
            </a:r>
          </a:p>
          <a:p>
            <a:pPr marL="18158" indent="0">
              <a:buFont typeface="Arial" panose="020B0604020202020204" pitchFamily="34" charset="0"/>
              <a:buNone/>
            </a:pPr>
            <a:endParaRPr lang="en-US" sz="1200" baseline="0" dirty="0">
              <a:effectLst/>
            </a:endParaRPr>
          </a:p>
          <a:p>
            <a:pPr marL="18158" indent="0">
              <a:buFont typeface="Arial" panose="020B0604020202020204" pitchFamily="34" charset="0"/>
              <a:buNone/>
            </a:pPr>
            <a:r>
              <a:rPr lang="en-US" sz="1200" baseline="0" dirty="0">
                <a:effectLst/>
              </a:rPr>
              <a:t>Get the students thinking about platforms and the impact of Digital Platforms on Business.</a:t>
            </a:r>
          </a:p>
          <a:p>
            <a:pPr marL="18158" indent="0">
              <a:buFont typeface="Arial" panose="020B0604020202020204" pitchFamily="34" charset="0"/>
              <a:buNone/>
            </a:pPr>
            <a:endParaRPr lang="en-US" sz="1200" baseline="0" dirty="0">
              <a:effectLst/>
            </a:endParaRPr>
          </a:p>
          <a:p>
            <a:pPr marL="18158" indent="0">
              <a:buFont typeface="Arial" panose="020B0604020202020204" pitchFamily="34" charset="0"/>
              <a:buNone/>
            </a:pPr>
            <a:r>
              <a:rPr lang="en-US" sz="1200" b="0" i="0" u="none" strike="noStrike" cap="none" dirty="0">
                <a:solidFill>
                  <a:schemeClr val="dk1"/>
                </a:solidFill>
                <a:effectLst/>
                <a:latin typeface="Calibri"/>
                <a:ea typeface="Calibri"/>
                <a:cs typeface="Calibri"/>
                <a:sym typeface="Calibri"/>
              </a:rPr>
              <a:t>"A platform business makes money from services delivered via apps and APIs on a scalable technical foundation that customers and suppliers can integrate into their operations, incorporate into their offerings, and extend through their contributions.“ (***relate this story back to the Max</a:t>
            </a:r>
            <a:r>
              <a:rPr lang="en-US" sz="1200" b="0" i="0" u="none" strike="noStrike" cap="none" baseline="0" dirty="0">
                <a:solidFill>
                  <a:schemeClr val="dk1"/>
                </a:solidFill>
                <a:effectLst/>
                <a:latin typeface="Calibri"/>
                <a:ea typeface="Calibri"/>
                <a:cs typeface="Calibri"/>
                <a:sym typeface="Calibri"/>
              </a:rPr>
              <a:t> Labs and what she is producing***)</a:t>
            </a:r>
            <a:endParaRPr lang="en-US" sz="1200" b="0" i="0" u="none" strike="noStrike" cap="none" dirty="0">
              <a:solidFill>
                <a:schemeClr val="dk1"/>
              </a:solidFill>
              <a:effectLst/>
              <a:latin typeface="Calibri"/>
              <a:ea typeface="Calibri"/>
              <a:cs typeface="Calibri"/>
              <a:sym typeface="Calibri"/>
            </a:endParaRPr>
          </a:p>
          <a:p>
            <a:pPr marL="18158" indent="0">
              <a:buFont typeface="Arial" panose="020B0604020202020204" pitchFamily="34" charset="0"/>
              <a:buNone/>
            </a:pPr>
            <a:endParaRPr lang="en-US" sz="1200" b="0" i="0" u="none" strike="noStrike" cap="none" baseline="0" dirty="0">
              <a:solidFill>
                <a:schemeClr val="dk1"/>
              </a:solidFill>
              <a:effectLst/>
              <a:latin typeface="Calibri"/>
              <a:cs typeface="Calibri"/>
              <a:sym typeface="Calibri"/>
            </a:endParaRPr>
          </a:p>
          <a:p>
            <a:pPr marL="18158" indent="0">
              <a:buFont typeface="Arial" panose="020B0604020202020204" pitchFamily="34" charset="0"/>
              <a:buNone/>
            </a:pPr>
            <a:r>
              <a:rPr lang="en-US" dirty="0">
                <a:hlinkClick r:id="rId3"/>
              </a:rPr>
              <a:t>https://www.forbes.com/sites/joemckendrick/2019/01/23/once-they-were-companies-now-they-are-platform-businesses/#7602a7132773</a:t>
            </a:r>
            <a:endParaRPr lang="en-US" sz="1200" baseline="0" dirty="0">
              <a:effectLst/>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9942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Font typeface="Arial" panose="020B0604020202020204" pitchFamily="34" charset="0"/>
              <a:buNone/>
            </a:pPr>
            <a:r>
              <a:rPr lang="en-US" sz="1200" baseline="0" dirty="0">
                <a:effectLst/>
              </a:rPr>
              <a:t>what are some of the benefits of Digital Platforms?</a:t>
            </a:r>
          </a:p>
          <a:p>
            <a:pPr marL="703958" lvl="1" indent="-228600">
              <a:buFont typeface="+mj-lt"/>
              <a:buAutoNum type="arabicPeriod"/>
            </a:pPr>
            <a:r>
              <a:rPr lang="en-US" sz="1200" baseline="0" dirty="0">
                <a:effectLst/>
              </a:rPr>
              <a:t>Make it easier for companies to find customers (and vice versa)</a:t>
            </a:r>
          </a:p>
          <a:p>
            <a:pPr marL="703958" lvl="1" indent="-228600">
              <a:buFont typeface="+mj-lt"/>
              <a:buAutoNum type="arabicPeriod"/>
            </a:pPr>
            <a:r>
              <a:rPr lang="en-US" sz="1200" baseline="0" dirty="0">
                <a:effectLst/>
              </a:rPr>
              <a:t>Monetize underutilized assets</a:t>
            </a:r>
          </a:p>
          <a:p>
            <a:pPr marL="703958" lvl="1" indent="-228600">
              <a:buFont typeface="+mj-lt"/>
              <a:buAutoNum type="arabicPeriod"/>
            </a:pPr>
            <a:r>
              <a:rPr lang="en-US" sz="1200" baseline="0" dirty="0">
                <a:effectLst/>
              </a:rPr>
              <a:t>Reduce transaction costs</a:t>
            </a:r>
          </a:p>
          <a:p>
            <a:pPr marL="703958" lvl="1" indent="-228600">
              <a:buFont typeface="+mj-lt"/>
              <a:buAutoNum type="arabicPeriod"/>
            </a:pPr>
            <a:r>
              <a:rPr lang="en-US" sz="1200" baseline="0" dirty="0">
                <a:effectLst/>
              </a:rPr>
              <a:t>Reduce barriers to entry for many smaller companies to coexist with the “big fish” (increases choice = price reduction)</a:t>
            </a:r>
          </a:p>
          <a:p>
            <a:pPr marL="703958" lvl="1" indent="-228600">
              <a:buFont typeface="+mj-lt"/>
              <a:buAutoNum type="arabicPeriod"/>
            </a:pPr>
            <a:r>
              <a:rPr lang="en-US" sz="1200" baseline="0" dirty="0">
                <a:effectLst/>
              </a:rPr>
              <a:t>Reduce Search costs</a:t>
            </a:r>
          </a:p>
          <a:p>
            <a:pPr marL="1161158" marR="0" lvl="2"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aseline="0" dirty="0">
                <a:effectLst/>
              </a:rPr>
              <a:t>We no longer have to visit multiple stores to find one item. For example, if you moved from Philly to LA in the mid 2000’s and wanted to buy Herr’s chips or a Tastycake, you were hard pressed to find them. Sure you could order them direct or find that one specialty store that sold Philly goodies but that was it! With digital platforms you can reach buyers and sellers globally…now I can buy Tastycakes anywhere!</a:t>
            </a:r>
          </a:p>
          <a:p>
            <a:pPr marL="703958" lvl="1" indent="-228600">
              <a:buFont typeface="+mj-lt"/>
              <a:buAutoNum type="arabicPeriod"/>
            </a:pPr>
            <a:endParaRPr lang="en-US" sz="1200" baseline="0" dirty="0">
              <a:effectLst/>
            </a:endParaRPr>
          </a:p>
          <a:p>
            <a:pPr marL="703958" lvl="1" indent="-228600">
              <a:buFont typeface="+mj-lt"/>
              <a:buAutoNum type="arabicPeriod"/>
            </a:pPr>
            <a:endParaRPr lang="en-US" sz="1200" baseline="0" dirty="0">
              <a:effectLst/>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9885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 typeface="+mj-lt"/>
              <a:buNone/>
            </a:pPr>
            <a:r>
              <a:rPr lang="en-US" sz="1200" baseline="0" dirty="0">
                <a:effectLst/>
              </a:rPr>
              <a:t>Think about Tinder or Match, if I’m the only one on the network, there’s really no value there for me (or the marketing team)…once we start adding users, we begin to add value.</a:t>
            </a:r>
          </a:p>
          <a:p>
            <a:pPr marL="0" lvl="1" indent="0">
              <a:buFont typeface="+mj-lt"/>
              <a:buNone/>
            </a:pPr>
            <a:endParaRPr lang="en-US" sz="1200" baseline="0" dirty="0">
              <a:effectLst/>
            </a:endParaRPr>
          </a:p>
          <a:p>
            <a:pPr marL="0" lvl="1" indent="0">
              <a:buFont typeface="+mj-lt"/>
              <a:buNone/>
            </a:pPr>
            <a:r>
              <a:rPr lang="en-US" sz="1200" baseline="0" dirty="0">
                <a:effectLst/>
              </a:rPr>
              <a:t>Who can provide an example of a Network Effect from their own experience?</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696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US" b="0" baseline="0" dirty="0"/>
              <a:t>***Time permitting, here is a great video from PNC explaining API’s…at a minimum we recommend that you watch this 4:31 minute video:</a:t>
            </a:r>
          </a:p>
          <a:p>
            <a:pPr marL="0" marR="0" lvl="1"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US" b="0" baseline="0" dirty="0"/>
              <a:t>https://youtu.be/EUI0SdHbcLk</a:t>
            </a:r>
          </a:p>
          <a:p>
            <a:pPr marL="0" marR="0" lvl="1" indent="0" algn="l" defTabSz="914400" rtl="0" eaLnBrk="1" fontAlgn="auto" latinLnBrk="0" hangingPunct="1">
              <a:lnSpc>
                <a:spcPct val="100000"/>
              </a:lnSpc>
              <a:spcBef>
                <a:spcPts val="0"/>
              </a:spcBef>
              <a:spcAft>
                <a:spcPts val="0"/>
              </a:spcAft>
              <a:buClr>
                <a:srgbClr val="000000"/>
              </a:buClr>
              <a:buSzPts val="1400"/>
              <a:buFont typeface="+mj-lt"/>
              <a:buNone/>
              <a:tabLst/>
              <a:defRPr/>
            </a:pPr>
            <a:endParaRPr lang="en-US" b="0" baseline="0" dirty="0"/>
          </a:p>
          <a:p>
            <a:pPr marL="0" marR="0" lvl="1"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US" b="0" baseline="0" dirty="0"/>
              <a:t>Here is another API overview articles for Instructor’s to get familiar with the concepts: </a:t>
            </a:r>
            <a:r>
              <a:rPr lang="en-US" dirty="0">
                <a:hlinkClick r:id="rId3"/>
              </a:rPr>
              <a:t>https://www.upwork.com/hiring/development/intro-to-apis-what-is-an-api/</a:t>
            </a:r>
            <a:endParaRPr lang="en-US" b="0" baseline="0" dirty="0"/>
          </a:p>
          <a:p>
            <a:pPr marL="0" marR="0" lvl="1" indent="0" algn="l" defTabSz="914400" rtl="0" eaLnBrk="1" fontAlgn="auto" latinLnBrk="0" hangingPunct="1">
              <a:lnSpc>
                <a:spcPct val="100000"/>
              </a:lnSpc>
              <a:spcBef>
                <a:spcPts val="0"/>
              </a:spcBef>
              <a:spcAft>
                <a:spcPts val="0"/>
              </a:spcAft>
              <a:buClr>
                <a:srgbClr val="000000"/>
              </a:buClr>
              <a:buSzPts val="1400"/>
              <a:buFont typeface="+mj-lt"/>
              <a:buNone/>
              <a:tabLst/>
              <a:defRPr/>
            </a:pPr>
            <a:endParaRPr lang="en-US" b="0" baseline="0" dirty="0"/>
          </a:p>
          <a:p>
            <a:pPr marL="0" marR="0" lvl="1" indent="0" algn="l" defTabSz="914400" rtl="0" eaLnBrk="1" fontAlgn="auto" latinLnBrk="0" hangingPunct="1">
              <a:lnSpc>
                <a:spcPct val="100000"/>
              </a:lnSpc>
              <a:spcBef>
                <a:spcPts val="0"/>
              </a:spcBef>
              <a:spcAft>
                <a:spcPts val="0"/>
              </a:spcAft>
              <a:buClr>
                <a:srgbClr val="000000"/>
              </a:buClr>
              <a:buSzPts val="1400"/>
              <a:buFont typeface="+mj-lt"/>
              <a:buNone/>
              <a:tabLst/>
              <a:defRPr/>
            </a:pPr>
            <a:endParaRPr lang="en-US" b="0" baseline="0" dirty="0"/>
          </a:p>
          <a:p>
            <a:pPr marL="0" marR="0" lvl="1"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US" b="0" baseline="0" dirty="0"/>
              <a:t>Walk through each of the points listed on the slide. More information on this list is provided below (and was extracted from the following links: </a:t>
            </a:r>
            <a:r>
              <a:rPr lang="en-US" dirty="0">
                <a:hlinkClick r:id="rId4"/>
              </a:rPr>
              <a:t>https://www.apiacademy.co/lessons/2015/04/api-strategy-lesson-101-what-is-an-api</a:t>
            </a:r>
            <a:r>
              <a:rPr lang="en-US" dirty="0"/>
              <a:t> &amp; </a:t>
            </a:r>
            <a:r>
              <a:rPr lang="en-US" dirty="0">
                <a:hlinkClick r:id="rId5"/>
              </a:rPr>
              <a:t>https://news.codecademy.com/what-to-know-about-apis/</a:t>
            </a:r>
            <a:r>
              <a:rPr lang="en-US" dirty="0"/>
              <a:t>)</a:t>
            </a:r>
          </a:p>
          <a:p>
            <a:pPr marL="0" marR="0" lvl="1" indent="0" algn="l" defTabSz="914400" rtl="0" eaLnBrk="1" fontAlgn="auto" latinLnBrk="0" hangingPunct="1">
              <a:lnSpc>
                <a:spcPct val="100000"/>
              </a:lnSpc>
              <a:spcBef>
                <a:spcPts val="0"/>
              </a:spcBef>
              <a:spcAft>
                <a:spcPts val="0"/>
              </a:spcAft>
              <a:buClr>
                <a:srgbClr val="000000"/>
              </a:buClr>
              <a:buSzPts val="1400"/>
              <a:buFont typeface="+mj-lt"/>
              <a:buNone/>
              <a:tabLst/>
              <a:defRPr/>
            </a:pPr>
            <a:endParaRPr lang="en-US" dirty="0"/>
          </a:p>
          <a:p>
            <a:pPr marL="1714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APIs (application programming interfaces) provide a way to connect computer software components. Broadly speaking, APIs make it possible for organizations to open their backend data and functionality for reuse in new application services.</a:t>
            </a:r>
          </a:p>
          <a:p>
            <a:pPr marL="0" lvl="1" indent="0">
              <a:buFont typeface="+mj-lt"/>
              <a:buNone/>
            </a:pPr>
            <a:endParaRPr lang="en-US" sz="1200" b="0" i="0" u="none" strike="noStrike" cap="none" dirty="0">
              <a:solidFill>
                <a:schemeClr val="dk1"/>
              </a:solidFill>
              <a:effectLst/>
              <a:latin typeface="Calibri"/>
              <a:ea typeface="Calibri"/>
              <a:cs typeface="Calibri"/>
              <a:sym typeface="Calibri"/>
            </a:endParaRPr>
          </a:p>
          <a:p>
            <a:pPr marL="1714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An API achieves this by facilitating interactions between code modules, applications and backend IT systems. The API specifies the way in which these different software components can interact with each other and enables content and data to be shared between components.</a:t>
            </a:r>
          </a:p>
          <a:p>
            <a:pPr marL="0" lvl="1" indent="0">
              <a:buFont typeface="+mj-lt"/>
              <a:buNone/>
            </a:pPr>
            <a:endParaRPr lang="en-US" sz="1200" b="0" i="0" u="none" strike="noStrike" cap="none" dirty="0">
              <a:solidFill>
                <a:schemeClr val="dk1"/>
              </a:solidFill>
              <a:effectLst/>
              <a:latin typeface="Calibri"/>
              <a:ea typeface="Calibri"/>
              <a:cs typeface="Calibri"/>
              <a:sym typeface="Calibri"/>
            </a:endParaRPr>
          </a:p>
          <a:p>
            <a:pPr marL="1714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API is not a new concept. But as the complexity of computer systems has increased, the need for APIs has increased, as evidenced by their prevalence in operating systems, programming languages and networks – including the Web.</a:t>
            </a:r>
          </a:p>
          <a:p>
            <a:pPr marL="0" lvl="1" indent="0">
              <a:buFont typeface="+mj-lt"/>
              <a:buNone/>
            </a:pPr>
            <a:endParaRPr lang="en-US" sz="1200" b="0" i="0" u="none" strike="noStrike" cap="none" dirty="0">
              <a:solidFill>
                <a:schemeClr val="dk1"/>
              </a:solidFill>
              <a:effectLst/>
              <a:latin typeface="Calibri"/>
              <a:ea typeface="Calibri"/>
              <a:cs typeface="Calibri"/>
              <a:sym typeface="Calibri"/>
            </a:endParaRPr>
          </a:p>
          <a:p>
            <a:pPr marL="1714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As more and more organizations have adopted the Web as the primary network for systems integration and have started seeking ways to connect their information technology assets to online portals and mobile apps, adoption of APIs has grown rapidly.</a:t>
            </a:r>
          </a:p>
          <a:p>
            <a:pPr marL="0" lvl="1" indent="0">
              <a:buFont typeface="+mj-lt"/>
              <a:buNone/>
            </a:pPr>
            <a:endParaRPr lang="en-US" sz="1200" b="0" i="0" u="none" strike="noStrike" cap="none" dirty="0">
              <a:solidFill>
                <a:schemeClr val="dk1"/>
              </a:solidFill>
              <a:effectLst/>
              <a:latin typeface="Calibri"/>
              <a:ea typeface="Calibri"/>
              <a:cs typeface="Calibri"/>
              <a:sym typeface="Calibri"/>
            </a:endParaRPr>
          </a:p>
          <a:p>
            <a:pPr marL="1714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When people talk about APIs today, they are more often than not referring to these “Web APIs”. On a technical level, a Web API can be defined as any software interface exposed over the HTTP protocol in order to facilitate the development of Web, mobile and cloud applications.</a:t>
            </a:r>
          </a:p>
          <a:p>
            <a:pPr marL="0" lvl="1" indent="0">
              <a:buFont typeface="+mj-lt"/>
              <a:buNone/>
            </a:pPr>
            <a:endParaRPr lang="en-US" sz="1200" b="0" i="0" u="none" strike="noStrike" cap="none" dirty="0">
              <a:solidFill>
                <a:schemeClr val="dk1"/>
              </a:solidFill>
              <a:effectLst/>
              <a:latin typeface="Calibri"/>
              <a:ea typeface="Calibri"/>
              <a:cs typeface="Calibri"/>
              <a:sym typeface="Calibri"/>
            </a:endParaRPr>
          </a:p>
          <a:p>
            <a:pPr marL="1714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Web APIs are particularly important in social media – for example, a network might publish an API that allows developers to create client applications for posting status updates from mobile devices. However, Web APIs are becoming increasingly vital to organizations across all sectors.</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6413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US" b="0" baseline="0" dirty="0"/>
              <a:t>Walk through each of the points listed on the slide. More information on this list is provided below (and was extracted from the following readings: </a:t>
            </a:r>
            <a:r>
              <a:rPr lang="en-US" dirty="0">
                <a:hlinkClick r:id="rId3"/>
              </a:rPr>
              <a:t>https://deloitte.wsj.com/cio/2018/03/27/api-imperative-from-it-concern-to-business-mandate/</a:t>
            </a:r>
            <a:r>
              <a:rPr lang="en-US" dirty="0"/>
              <a:t> &amp; </a:t>
            </a:r>
            <a:r>
              <a:rPr lang="en-US" dirty="0">
                <a:hlinkClick r:id="rId4"/>
              </a:rPr>
              <a:t>https://www.cio.com/article/3218155/how-the-api-economy-is-igniting-a-cultural-shift-in-businesses.html</a:t>
            </a:r>
            <a:r>
              <a:rPr lang="en-US" dirty="0"/>
              <a:t> )</a:t>
            </a:r>
          </a:p>
          <a:p>
            <a:pPr marL="0" marR="0" lvl="1" indent="0" algn="l" defTabSz="914400" rtl="0" eaLnBrk="1" fontAlgn="auto" latinLnBrk="0" hangingPunct="1">
              <a:lnSpc>
                <a:spcPct val="100000"/>
              </a:lnSpc>
              <a:spcBef>
                <a:spcPts val="0"/>
              </a:spcBef>
              <a:spcAft>
                <a:spcPts val="0"/>
              </a:spcAft>
              <a:buClr>
                <a:srgbClr val="000000"/>
              </a:buClr>
              <a:buSzPts val="1400"/>
              <a:buFont typeface="+mj-lt"/>
              <a:buNone/>
              <a:tabLst/>
              <a:defRPr/>
            </a:pPr>
            <a:endParaRPr lang="en-US" dirty="0"/>
          </a:p>
          <a:p>
            <a:pPr marL="1714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APIs (application programming interfaces) provide a way to connect computer software components. Broadly speaking, APIs make it possible for organizations to open their backend data and functionality for reuse in new application services.</a:t>
            </a:r>
          </a:p>
          <a:p>
            <a:pPr marL="171450" lvl="1" indent="-171450">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marL="1714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 successful internal API economy requires IT to decentralize and democratize application development and data access to the business as a whole. In addition, central IT needs to invest in enabling a broader set of developers internally to discover, use and self-serve these assets, so the business can deliver more of their own projects. This changes the relationship between IT and the business.”</a:t>
            </a:r>
          </a:p>
          <a:p>
            <a:pPr marL="171450" lvl="1" indent="-171450">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marL="1714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“To win in the digital era, companies need to play a larger role in the API economy. We’re all used to the instant connectivity that puts the world at our fingertips. Today, it’s difficult to imagine standing in a long line at the bank to cash a check, or waiting more than 10 minutes for our taxi to arrive. Whereas a mere five years ago that would have been a normal part of our daily lives.”</a:t>
            </a:r>
          </a:p>
          <a:p>
            <a:pPr marL="171450" lvl="1" indent="-171450">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marL="1714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unsung hero of our connected world is the modern API. It’s what makes possible all the interactivity that we’ve come to expect and rely upon. It helps drive the speed with which new technology products can be brought to market faster than the competition, establish new market presences quickly and change processes and workflows to fit evolving consumer tastes.”</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7947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US" b="0" baseline="0" dirty="0"/>
              <a:t>More information on this list is provided below (and was extracted from the following sites: </a:t>
            </a:r>
            <a:r>
              <a:rPr lang="en-US" dirty="0">
                <a:hlinkClick r:id="rId3"/>
              </a:rPr>
              <a:t>https://restaurant.opentable.com/restaurant-groups</a:t>
            </a:r>
            <a:r>
              <a:rPr lang="en-US" dirty="0"/>
              <a:t> , </a:t>
            </a:r>
            <a:r>
              <a:rPr lang="en-US" dirty="0">
                <a:hlinkClick r:id="rId4"/>
              </a:rPr>
              <a:t>https://dev.opentable.com/</a:t>
            </a:r>
            <a:r>
              <a:rPr lang="en-US" dirty="0"/>
              <a:t> &amp; </a:t>
            </a:r>
            <a:r>
              <a:rPr lang="en-US" dirty="0">
                <a:hlinkClick r:id="rId5"/>
              </a:rPr>
              <a:t>https://platform.opentable.com/documentation/#authorization</a:t>
            </a:r>
            <a:r>
              <a:rPr lang="en-US" dirty="0"/>
              <a:t>)</a:t>
            </a:r>
          </a:p>
          <a:p>
            <a:endParaRPr lang="en-US" sz="1200" b="0" i="0" u="none" strike="noStrike" cap="none" dirty="0">
              <a:solidFill>
                <a:schemeClr val="dk1"/>
              </a:solidFill>
              <a:effectLst/>
              <a:latin typeface="Calibri"/>
              <a:ea typeface="Calibri"/>
              <a:cs typeface="Calibri"/>
              <a:sym typeface="Calibri"/>
            </a:endParaRPr>
          </a:p>
          <a:p>
            <a:pPr marL="0" indent="0">
              <a:buFont typeface="Arial" panose="020B0604020202020204" pitchFamily="34" charset="0"/>
              <a:buNone/>
            </a:pPr>
            <a:r>
              <a:rPr lang="en-US" sz="1200" b="1" i="0" u="none" strike="noStrike" cap="none" dirty="0">
                <a:solidFill>
                  <a:schemeClr val="dk1"/>
                </a:solidFill>
                <a:effectLst/>
                <a:latin typeface="Calibri"/>
                <a:ea typeface="Calibri"/>
                <a:cs typeface="Calibri"/>
                <a:sym typeface="Calibri"/>
              </a:rPr>
              <a:t>Linking to Individual Restaurants on OpenTable.com</a:t>
            </a:r>
          </a:p>
          <a:p>
            <a:pPr marL="457200" lvl="1">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process of linking to each restaurant’s reservation page involves using the natural_profile_url value contained in the JSON response of the</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Directory API for each restaurant, along with your unique referral ID which is provided by OpenTable:</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https://www.opentable.com/boulevard-san-francisco?ref=zzzz</a:t>
            </a:r>
          </a:p>
          <a:p>
            <a:pPr marL="457200" lvl="1">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marL="457200" lvl="1">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a:t>
            </a:r>
            <a:r>
              <a:rPr lang="en-US" sz="1200" b="0" i="0" u="none" strike="noStrike" cap="none" dirty="0">
                <a:solidFill>
                  <a:schemeClr val="dk1"/>
                </a:solidFill>
                <a:effectLst/>
                <a:latin typeface="Calibri"/>
                <a:ea typeface="Calibri"/>
                <a:cs typeface="Calibri"/>
                <a:sym typeface="Calibri"/>
                <a:hlinkClick r:id="rId6"/>
              </a:rPr>
              <a:t>Directory API</a:t>
            </a:r>
            <a:r>
              <a:rPr lang="en-US" sz="1200" b="0" i="0" u="none" strike="noStrike" cap="none" dirty="0">
                <a:solidFill>
                  <a:schemeClr val="dk1"/>
                </a:solidFill>
                <a:effectLst/>
                <a:latin typeface="Calibri"/>
                <a:ea typeface="Calibri"/>
                <a:cs typeface="Calibri"/>
                <a:sym typeface="Calibri"/>
              </a:rPr>
              <a:t> returns a complete directory of restaurants that accept online reservations via OpenTable so that will need to first be called. The restaurant directory will be returned by the API in JSON format. The links can then be built using the data returned by the Directory API. The restaurant data is refreshed nightly, so it is recommended to call the API at least once a day to get the most current restaurant directory data.</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3128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222222"/>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rgbClr val="A41E35"/>
              </a:buClr>
              <a:buSzPts val="2500"/>
              <a:buFont typeface="Arial"/>
              <a:buNone/>
              <a:defRPr sz="2500" b="0" i="0" u="none" strike="noStrike" cap="none">
                <a:solidFill>
                  <a:schemeClr val="lt2"/>
                </a:solidFill>
                <a:latin typeface="Georgia"/>
                <a:ea typeface="Georgia"/>
                <a:cs typeface="Georgia"/>
                <a:sym typeface="Georgia"/>
              </a:defRPr>
            </a:lvl1pPr>
            <a:lvl2pPr marR="0" lvl="1" algn="ctr"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R="0" lvl="2" algn="ctr"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R="0" lvl="3"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R="0" lvl="4"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ctrTitle"/>
          </p:nvPr>
        </p:nvSpPr>
        <p:spPr>
          <a:xfrm>
            <a:off x="605791" y="2343151"/>
            <a:ext cx="10980300" cy="15783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lt1"/>
              </a:buClr>
              <a:buSzPts val="6000"/>
              <a:buFont typeface="Arial Narrow"/>
              <a:buNone/>
              <a:defRPr sz="60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
          <p:cNvSpPr txBox="1">
            <a:spLocks noGrp="1"/>
          </p:cNvSpPr>
          <p:nvPr>
            <p:ph type="dt" idx="10"/>
          </p:nvPr>
        </p:nvSpPr>
        <p:spPr>
          <a:xfrm>
            <a:off x="838200" y="6146674"/>
            <a:ext cx="2743200" cy="57480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9" name="Google Shape;19;p2"/>
          <p:cNvSpPr txBox="1">
            <a:spLocks noGrp="1"/>
          </p:cNvSpPr>
          <p:nvPr>
            <p:ph type="ftr" idx="11"/>
          </p:nvPr>
        </p:nvSpPr>
        <p:spPr>
          <a:xfrm>
            <a:off x="4038600" y="6146674"/>
            <a:ext cx="4114800" cy="57480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pic>
        <p:nvPicPr>
          <p:cNvPr id="20" name="Google Shape;20;p2"/>
          <p:cNvPicPr preferRelativeResize="0"/>
          <p:nvPr/>
        </p:nvPicPr>
        <p:blipFill rotWithShape="1">
          <a:blip r:embed="rId2">
            <a:alphaModFix/>
          </a:blip>
          <a:srcRect/>
          <a:stretch/>
        </p:blipFill>
        <p:spPr>
          <a:xfrm>
            <a:off x="4735808" y="972829"/>
            <a:ext cx="2720385" cy="609366"/>
          </a:xfrm>
          <a:prstGeom prst="rect">
            <a:avLst/>
          </a:prstGeom>
          <a:noFill/>
          <a:ln>
            <a:noFill/>
          </a:ln>
        </p:spPr>
      </p:pic>
      <p:sp>
        <p:nvSpPr>
          <p:cNvPr id="21" name="Google Shape;21;p2"/>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BFBFBF"/>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BFBFBF"/>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BFBFBF"/>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BFBFBF"/>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BFBFBF"/>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BFBFBF"/>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BFBFBF"/>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BFBFBF"/>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BFBFBF"/>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cxnSp>
        <p:nvCxnSpPr>
          <p:cNvPr id="22" name="Google Shape;22;p2"/>
          <p:cNvCxnSpPr/>
          <p:nvPr/>
        </p:nvCxnSpPr>
        <p:spPr>
          <a:xfrm>
            <a:off x="5433000" y="4081463"/>
            <a:ext cx="1326000" cy="0"/>
          </a:xfrm>
          <a:prstGeom prst="straightConnector1">
            <a:avLst/>
          </a:prstGeom>
          <a:noFill/>
          <a:ln w="63500"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A41E35"/>
        </a:solid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25" name="Google Shape;25;p3"/>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rgbClr val="A41E35"/>
              </a:buClr>
              <a:buSzPts val="2500"/>
              <a:buFont typeface="Arial"/>
              <a:buNone/>
              <a:defRPr sz="2500" b="0" i="0" u="none" strike="noStrike" cap="none">
                <a:solidFill>
                  <a:schemeClr val="lt2"/>
                </a:solidFill>
                <a:latin typeface="Georgia"/>
                <a:ea typeface="Georgia"/>
                <a:cs typeface="Georgia"/>
                <a:sym typeface="Georgia"/>
              </a:defRPr>
            </a:lvl1pPr>
            <a:lvl2pPr marR="0" lvl="1" algn="ctr"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R="0" lvl="2" algn="ctr"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R="0" lvl="3"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R="0" lvl="4"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ctrTitle"/>
          </p:nvPr>
        </p:nvSpPr>
        <p:spPr>
          <a:xfrm>
            <a:off x="605791" y="2343151"/>
            <a:ext cx="10980300" cy="15783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lt1"/>
              </a:buClr>
              <a:buSzPts val="7200"/>
              <a:buFont typeface="Arial Narrow"/>
              <a:buNone/>
              <a:defRPr sz="72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7" name="Google Shape;27;p3"/>
          <p:cNvCxnSpPr/>
          <p:nvPr/>
        </p:nvCxnSpPr>
        <p:spPr>
          <a:xfrm>
            <a:off x="5433000" y="4058603"/>
            <a:ext cx="1326000" cy="0"/>
          </a:xfrm>
          <a:prstGeom prst="straightConnector1">
            <a:avLst/>
          </a:prstGeom>
          <a:noFill/>
          <a:ln w="63500" cap="flat" cmpd="sng">
            <a:solidFill>
              <a:schemeClr val="lt1"/>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numbered list">
  <p:cSld name="Title Only_1">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329972" y="556896"/>
            <a:ext cx="11488500" cy="11451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3" name="Google Shape;43;p6"/>
          <p:cNvSpPr txBox="1">
            <a:spLocks noGrp="1"/>
          </p:cNvSpPr>
          <p:nvPr>
            <p:ph type="sldNum" idx="12"/>
          </p:nvPr>
        </p:nvSpPr>
        <p:spPr>
          <a:xfrm>
            <a:off x="9075419" y="6146674"/>
            <a:ext cx="2743200" cy="574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BFBFBF"/>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BFBFBF"/>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BFBFBF"/>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BFBFBF"/>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BFBFBF"/>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BFBFBF"/>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BFBFBF"/>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BFBFBF"/>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BFBFBF"/>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44" name="Google Shape;44;p6"/>
          <p:cNvSpPr txBox="1"/>
          <p:nvPr/>
        </p:nvSpPr>
        <p:spPr>
          <a:xfrm>
            <a:off x="432843" y="6146674"/>
            <a:ext cx="4114800" cy="57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1" i="0" u="none" strike="noStrike" cap="none" dirty="0">
              <a:solidFill>
                <a:srgbClr val="BFBFBF"/>
              </a:solidFill>
              <a:latin typeface="Arial Narrow"/>
              <a:ea typeface="Arial Narrow"/>
              <a:cs typeface="Arial Narrow"/>
              <a:sym typeface="Arial Narrow"/>
            </a:endParaRPr>
          </a:p>
        </p:txBody>
      </p:sp>
      <p:sp>
        <p:nvSpPr>
          <p:cNvPr id="45" name="Google Shape;45;p6"/>
          <p:cNvSpPr txBox="1"/>
          <p:nvPr/>
        </p:nvSpPr>
        <p:spPr>
          <a:xfrm>
            <a:off x="329971" y="1825625"/>
            <a:ext cx="11488500" cy="36609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0"/>
              </a:spcBef>
              <a:spcAft>
                <a:spcPts val="0"/>
              </a:spcAft>
              <a:buClr>
                <a:schemeClr val="dk1"/>
              </a:buClr>
              <a:buSzPts val="2800"/>
              <a:buFont typeface="Arial Narrow"/>
              <a:buAutoNum type="arabicPeriod"/>
            </a:pPr>
            <a:r>
              <a:rPr lang="en-US" sz="2800" dirty="0">
                <a:latin typeface="Arial Narrow"/>
                <a:ea typeface="Arial Narrow"/>
                <a:cs typeface="Arial Narrow"/>
                <a:sym typeface="Arial Narrow"/>
              </a:rPr>
              <a:t>sgrgrg</a:t>
            </a:r>
            <a:endParaRPr sz="2800" dirty="0">
              <a:latin typeface="Arial Narrow"/>
              <a:ea typeface="Arial Narrow"/>
              <a:cs typeface="Arial Narrow"/>
              <a:sym typeface="Arial Narrow"/>
            </a:endParaRPr>
          </a:p>
          <a:p>
            <a:pPr marL="457200" lvl="0" indent="-406400" rtl="0">
              <a:lnSpc>
                <a:spcPct val="90000"/>
              </a:lnSpc>
              <a:spcBef>
                <a:spcPts val="0"/>
              </a:spcBef>
              <a:spcAft>
                <a:spcPts val="0"/>
              </a:spcAft>
              <a:buSzPts val="2800"/>
              <a:buFont typeface="Arial Narrow"/>
              <a:buAutoNum type="arabicPeriod"/>
            </a:pPr>
            <a:r>
              <a:rPr lang="en-US" sz="2800" dirty="0">
                <a:solidFill>
                  <a:schemeClr val="dk1"/>
                </a:solidFill>
                <a:latin typeface="Arial Narrow"/>
                <a:ea typeface="Arial Narrow"/>
                <a:cs typeface="Arial Narrow"/>
                <a:sym typeface="Arial Narrow"/>
              </a:rPr>
              <a:t>sgrgrg</a:t>
            </a:r>
            <a:endParaRPr sz="2800" dirty="0">
              <a:solidFill>
                <a:schemeClr val="dk1"/>
              </a:solidFill>
              <a:latin typeface="Arial Narrow"/>
              <a:ea typeface="Arial Narrow"/>
              <a:cs typeface="Arial Narrow"/>
              <a:sym typeface="Arial Narrow"/>
            </a:endParaRPr>
          </a:p>
          <a:p>
            <a:pPr marL="457200" lvl="0" indent="-406400" rtl="0">
              <a:lnSpc>
                <a:spcPct val="90000"/>
              </a:lnSpc>
              <a:spcBef>
                <a:spcPts val="0"/>
              </a:spcBef>
              <a:spcAft>
                <a:spcPts val="0"/>
              </a:spcAft>
              <a:buClr>
                <a:schemeClr val="dk1"/>
              </a:buClr>
              <a:buSzPts val="2800"/>
              <a:buFont typeface="Arial Narrow"/>
              <a:buAutoNum type="arabicPeriod"/>
            </a:pPr>
            <a:endParaRPr sz="2800" dirty="0">
              <a:solidFill>
                <a:schemeClr val="dk1"/>
              </a:solidFill>
              <a:latin typeface="Arial Narrow"/>
              <a:ea typeface="Arial Narrow"/>
              <a:cs typeface="Arial Narrow"/>
              <a:sym typeface="Arial Narr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9"/>
        <p:cNvGrpSpPr/>
        <p:nvPr/>
      </p:nvGrpSpPr>
      <p:grpSpPr>
        <a:xfrm>
          <a:off x="0" y="0"/>
          <a:ext cx="0" cy="0"/>
          <a:chOff x="0" y="0"/>
          <a:chExt cx="0" cy="0"/>
        </a:xfrm>
      </p:grpSpPr>
      <p:sp>
        <p:nvSpPr>
          <p:cNvPr id="60" name="Google Shape;60;p9"/>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61" name="Google Shape;61;p9"/>
          <p:cNvSpPr txBox="1">
            <a:spLocks noGrp="1"/>
          </p:cNvSpPr>
          <p:nvPr>
            <p:ph type="body" idx="1"/>
          </p:nvPr>
        </p:nvSpPr>
        <p:spPr>
          <a:xfrm>
            <a:off x="329972" y="1825625"/>
            <a:ext cx="5625057" cy="376364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Google Shape;62;p9"/>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63" name="Google Shape;63;p9"/>
          <p:cNvSpPr txBox="1">
            <a:spLocks noGrp="1"/>
          </p:cNvSpPr>
          <p:nvPr>
            <p:ph type="title"/>
          </p:nvPr>
        </p:nvSpPr>
        <p:spPr>
          <a:xfrm>
            <a:off x="329972" y="556896"/>
            <a:ext cx="11488647" cy="114522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 name="Google Shape;65;p9"/>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66" name="Google Shape;66;p9"/>
          <p:cNvSpPr txBox="1">
            <a:spLocks noGrp="1"/>
          </p:cNvSpPr>
          <p:nvPr>
            <p:ph type="body" idx="2"/>
          </p:nvPr>
        </p:nvSpPr>
        <p:spPr>
          <a:xfrm>
            <a:off x="6193562" y="1825625"/>
            <a:ext cx="5625057" cy="376364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8"/>
        <p:cNvGrpSpPr/>
        <p:nvPr/>
      </p:nvGrpSpPr>
      <p:grpSpPr>
        <a:xfrm>
          <a:off x="0" y="0"/>
          <a:ext cx="0" cy="0"/>
          <a:chOff x="0" y="0"/>
          <a:chExt cx="0" cy="0"/>
        </a:xfrm>
      </p:grpSpPr>
      <p:sp>
        <p:nvSpPr>
          <p:cNvPr id="79" name="Google Shape;79;p13"/>
          <p:cNvSpPr txBox="1">
            <a:spLocks noGrp="1"/>
          </p:cNvSpPr>
          <p:nvPr>
            <p:ph type="body" idx="1"/>
          </p:nvPr>
        </p:nvSpPr>
        <p:spPr>
          <a:xfrm>
            <a:off x="432843" y="2068829"/>
            <a:ext cx="5522187" cy="43624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A41E35"/>
              </a:buClr>
              <a:buSzPts val="1800"/>
              <a:buFont typeface="Arial"/>
              <a:buNone/>
              <a:defRPr sz="1800" b="1" i="0" u="none" strike="noStrike" cap="none">
                <a:solidFill>
                  <a:srgbClr val="A41E35"/>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L="1371600" marR="0" lvl="2" indent="-228600" algn="l"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L="2286000" marR="0" lvl="4"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80" name="Google Shape;80;p13"/>
          <p:cNvSpPr txBox="1">
            <a:spLocks noGrp="1"/>
          </p:cNvSpPr>
          <p:nvPr>
            <p:ph type="body" idx="2"/>
          </p:nvPr>
        </p:nvSpPr>
        <p:spPr>
          <a:xfrm>
            <a:off x="432843" y="2505075"/>
            <a:ext cx="5522187" cy="316420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1" name="Google Shape;81;p13"/>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82" name="Google Shape;82;p13"/>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83" name="Google Shape;83;p13"/>
          <p:cNvSpPr txBox="1">
            <a:spLocks noGrp="1"/>
          </p:cNvSpPr>
          <p:nvPr>
            <p:ph type="title"/>
          </p:nvPr>
        </p:nvSpPr>
        <p:spPr>
          <a:xfrm>
            <a:off x="329972" y="556896"/>
            <a:ext cx="11488647" cy="114522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84" name="Google Shape;84;p13"/>
          <p:cNvCxnSpPr/>
          <p:nvPr/>
        </p:nvCxnSpPr>
        <p:spPr>
          <a:xfrm>
            <a:off x="432843" y="514668"/>
            <a:ext cx="521970" cy="0"/>
          </a:xfrm>
          <a:prstGeom prst="straightConnector1">
            <a:avLst/>
          </a:prstGeom>
          <a:noFill/>
          <a:ln w="63500" cap="flat" cmpd="sng">
            <a:solidFill>
              <a:srgbClr val="A41E35"/>
            </a:solidFill>
            <a:prstDash val="solid"/>
            <a:miter lim="800000"/>
            <a:headEnd type="none" w="sm" len="sm"/>
            <a:tailEnd type="none" w="sm" len="sm"/>
          </a:ln>
        </p:spPr>
      </p:cxnSp>
      <p:sp>
        <p:nvSpPr>
          <p:cNvPr id="85" name="Google Shape;85;p13"/>
          <p:cNvSpPr txBox="1">
            <a:spLocks noGrp="1"/>
          </p:cNvSpPr>
          <p:nvPr>
            <p:ph type="body" idx="3"/>
          </p:nvPr>
        </p:nvSpPr>
        <p:spPr>
          <a:xfrm>
            <a:off x="6296432" y="2068828"/>
            <a:ext cx="5522187" cy="43624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A41E35"/>
              </a:buClr>
              <a:buSzPts val="1800"/>
              <a:buFont typeface="Arial"/>
              <a:buNone/>
              <a:defRPr sz="1800" b="1" i="0" u="none" strike="noStrike" cap="none">
                <a:solidFill>
                  <a:srgbClr val="A41E35"/>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L="1371600" marR="0" lvl="2" indent="-228600" algn="l"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L="2286000" marR="0" lvl="4"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86" name="Google Shape;86;p13"/>
          <p:cNvSpPr txBox="1">
            <a:spLocks noGrp="1"/>
          </p:cNvSpPr>
          <p:nvPr>
            <p:ph type="body" idx="4"/>
          </p:nvPr>
        </p:nvSpPr>
        <p:spPr>
          <a:xfrm>
            <a:off x="6296432" y="2505074"/>
            <a:ext cx="5522187" cy="316420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0"/>
        <p:cNvGrpSpPr/>
        <p:nvPr/>
      </p:nvGrpSpPr>
      <p:grpSpPr>
        <a:xfrm>
          <a:off x="0" y="0"/>
          <a:ext cx="0" cy="0"/>
          <a:chOff x="0" y="0"/>
          <a:chExt cx="0" cy="0"/>
        </a:xfrm>
      </p:grpSpPr>
      <p:sp>
        <p:nvSpPr>
          <p:cNvPr id="91" name="Google Shape;91;p15"/>
          <p:cNvSpPr>
            <a:spLocks noGrp="1"/>
          </p:cNvSpPr>
          <p:nvPr>
            <p:ph type="pic" idx="2"/>
          </p:nvPr>
        </p:nvSpPr>
        <p:spPr>
          <a:xfrm>
            <a:off x="4846320" y="457201"/>
            <a:ext cx="6509068" cy="51471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A41E35"/>
              </a:buClr>
              <a:buSzPts val="3200"/>
              <a:buFont typeface="Arial"/>
              <a:buNone/>
              <a:defRPr sz="3200" b="1" i="0" u="none" strike="noStrike" cap="none">
                <a:solidFill>
                  <a:schemeClr val="dk1"/>
                </a:solidFill>
                <a:latin typeface="Arial Narrow"/>
                <a:ea typeface="Arial Narrow"/>
                <a:cs typeface="Arial Narrow"/>
                <a:sym typeface="Arial Narrow"/>
              </a:defRPr>
            </a:lvl1pPr>
            <a:lvl2pPr marR="0" lvl="1" algn="l" rtl="0">
              <a:lnSpc>
                <a:spcPct val="90000"/>
              </a:lnSpc>
              <a:spcBef>
                <a:spcPts val="500"/>
              </a:spcBef>
              <a:spcAft>
                <a:spcPts val="0"/>
              </a:spcAft>
              <a:buClr>
                <a:srgbClr val="A41E35"/>
              </a:buClr>
              <a:buSzPts val="2800"/>
              <a:buFont typeface="Arial"/>
              <a:buNone/>
              <a:defRPr sz="2800" b="1" i="0" u="none" strike="noStrike" cap="none">
                <a:solidFill>
                  <a:schemeClr val="dk1"/>
                </a:solidFill>
                <a:latin typeface="Arial Narrow"/>
                <a:ea typeface="Arial Narrow"/>
                <a:cs typeface="Arial Narrow"/>
                <a:sym typeface="Arial Narrow"/>
              </a:defRPr>
            </a:lvl2pPr>
            <a:lvl3pPr marR="0" lvl="2" algn="l" rtl="0">
              <a:lnSpc>
                <a:spcPct val="90000"/>
              </a:lnSpc>
              <a:spcBef>
                <a:spcPts val="500"/>
              </a:spcBef>
              <a:spcAft>
                <a:spcPts val="0"/>
              </a:spcAft>
              <a:buClr>
                <a:srgbClr val="A41E35"/>
              </a:buClr>
              <a:buSzPts val="2400"/>
              <a:buFont typeface="Arial"/>
              <a:buNone/>
              <a:defRPr sz="2400" b="1" i="0" u="none" strike="noStrike" cap="none">
                <a:solidFill>
                  <a:schemeClr val="dk1"/>
                </a:solidFill>
                <a:latin typeface="Arial Narrow"/>
                <a:ea typeface="Arial Narrow"/>
                <a:cs typeface="Arial Narrow"/>
                <a:sym typeface="Arial Narrow"/>
              </a:defRPr>
            </a:lvl3pPr>
            <a:lvl4pPr marR="0" lvl="3"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4pPr>
            <a:lvl5pPr marR="0" lvl="4"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92" name="Google Shape;92;p15"/>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93" name="Google Shape;93;p15"/>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94" name="Google Shape;94;p15"/>
          <p:cNvSpPr txBox="1">
            <a:spLocks noGrp="1"/>
          </p:cNvSpPr>
          <p:nvPr>
            <p:ph type="title"/>
          </p:nvPr>
        </p:nvSpPr>
        <p:spPr>
          <a:xfrm>
            <a:off x="341403" y="548640"/>
            <a:ext cx="4207737" cy="1038038"/>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15"/>
          <p:cNvSpPr txBox="1">
            <a:spLocks noGrp="1"/>
          </p:cNvSpPr>
          <p:nvPr>
            <p:ph type="body" idx="1"/>
          </p:nvPr>
        </p:nvSpPr>
        <p:spPr>
          <a:xfrm>
            <a:off x="341403" y="1931670"/>
            <a:ext cx="4207737" cy="3672670"/>
          </a:xfrm>
          <a:prstGeom prst="rect">
            <a:avLst/>
          </a:prstGeom>
          <a:noFill/>
          <a:ln>
            <a:noFill/>
          </a:ln>
        </p:spPr>
        <p:txBody>
          <a:bodyPr spcFirstLastPara="1" wrap="square" lIns="91425" tIns="45700" rIns="91425" bIns="45700" anchor="t" anchorCtr="0"/>
          <a:lstStyle>
            <a:lvl1pPr marL="457200" marR="0" lvl="0" indent="-228600" algn="l" rtl="0">
              <a:lnSpc>
                <a:spcPct val="125000"/>
              </a:lnSpc>
              <a:spcBef>
                <a:spcPts val="10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A41E35"/>
              </a:buClr>
              <a:buSzPts val="1400"/>
              <a:buFont typeface="Arial"/>
              <a:buNone/>
              <a:defRPr sz="1400" b="1" i="0" u="none" strike="noStrike" cap="none">
                <a:solidFill>
                  <a:schemeClr val="dk1"/>
                </a:solidFill>
                <a:latin typeface="Arial Narrow"/>
                <a:ea typeface="Arial Narrow"/>
                <a:cs typeface="Arial Narrow"/>
                <a:sym typeface="Arial Narrow"/>
              </a:defRPr>
            </a:lvl2pPr>
            <a:lvl3pPr marL="1371600" marR="0" lvl="2" indent="-228600" algn="l" rtl="0">
              <a:lnSpc>
                <a:spcPct val="90000"/>
              </a:lnSpc>
              <a:spcBef>
                <a:spcPts val="500"/>
              </a:spcBef>
              <a:spcAft>
                <a:spcPts val="0"/>
              </a:spcAft>
              <a:buClr>
                <a:srgbClr val="A41E35"/>
              </a:buClr>
              <a:buSzPts val="1200"/>
              <a:buFont typeface="Arial"/>
              <a:buNone/>
              <a:defRPr sz="1200" b="1" i="0" u="none" strike="noStrike" cap="none">
                <a:solidFill>
                  <a:schemeClr val="dk1"/>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A41E35"/>
              </a:buClr>
              <a:buSzPts val="1000"/>
              <a:buFont typeface="Arial"/>
              <a:buNone/>
              <a:defRPr sz="1000" b="1" i="0" u="none" strike="noStrike" cap="none">
                <a:solidFill>
                  <a:schemeClr val="dk1"/>
                </a:solidFill>
                <a:latin typeface="Arial Narrow"/>
                <a:ea typeface="Arial Narrow"/>
                <a:cs typeface="Arial Narrow"/>
                <a:sym typeface="Arial Narrow"/>
              </a:defRPr>
            </a:lvl4pPr>
            <a:lvl5pPr marL="2286000" marR="0" lvl="4" indent="-228600" algn="l" rtl="0">
              <a:lnSpc>
                <a:spcPct val="90000"/>
              </a:lnSpc>
              <a:spcBef>
                <a:spcPts val="500"/>
              </a:spcBef>
              <a:spcAft>
                <a:spcPts val="0"/>
              </a:spcAft>
              <a:buClr>
                <a:srgbClr val="A41E35"/>
              </a:buClr>
              <a:buSzPts val="1000"/>
              <a:buFont typeface="Arial"/>
              <a:buNone/>
              <a:defRPr sz="1000" b="1" i="0" u="none" strike="noStrike" cap="none">
                <a:solidFill>
                  <a:schemeClr val="dk1"/>
                </a:solidFill>
                <a:latin typeface="Arial Narrow"/>
                <a:ea typeface="Arial Narrow"/>
                <a:cs typeface="Arial Narrow"/>
                <a:sym typeface="Arial Narrow"/>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cxnSp>
        <p:nvCxnSpPr>
          <p:cNvPr id="96" name="Google Shape;96;p15"/>
          <p:cNvCxnSpPr/>
          <p:nvPr/>
        </p:nvCxnSpPr>
        <p:spPr>
          <a:xfrm>
            <a:off x="432843" y="514668"/>
            <a:ext cx="521970" cy="0"/>
          </a:xfrm>
          <a:prstGeom prst="straightConnector1">
            <a:avLst/>
          </a:prstGeom>
          <a:noFill/>
          <a:ln w="63500" cap="flat" cmpd="sng">
            <a:solidFill>
              <a:srgbClr val="A41E35"/>
            </a:solidFill>
            <a:prstDash val="solid"/>
            <a:miter lim="800000"/>
            <a:headEnd type="none" w="sm" len="sm"/>
            <a:tailEnd type="none" w="sm" len="sm"/>
          </a:ln>
        </p:spPr>
      </p:cxnSp>
      <p:sp>
        <p:nvSpPr>
          <p:cNvPr id="97" name="Google Shape;97;p15"/>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8"/>
        <p:cNvGrpSpPr/>
        <p:nvPr/>
      </p:nvGrpSpPr>
      <p:grpSpPr>
        <a:xfrm>
          <a:off x="0" y="0"/>
          <a:ext cx="0" cy="0"/>
          <a:chOff x="0" y="0"/>
          <a:chExt cx="0" cy="0"/>
        </a:xfrm>
      </p:grpSpPr>
      <p:sp>
        <p:nvSpPr>
          <p:cNvPr id="89" name="Google Shape;89;p14"/>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BFBFBF"/>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BFBFBF"/>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BFBFBF"/>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BFBFBF"/>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BFBFBF"/>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BFBFBF"/>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BFBFBF"/>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BFBFBF"/>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BFBFBF"/>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545655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90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90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90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888888"/>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888888"/>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888888"/>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888888"/>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888888"/>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888888"/>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888888"/>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888888"/>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888888"/>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9" r:id="rId5"/>
    <p:sldLayoutId id="2147483661" r:id="rId6"/>
    <p:sldLayoutId id="214748366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qU0HuWtzDC4"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ctrTitle"/>
          </p:nvPr>
        </p:nvSpPr>
        <p:spPr>
          <a:xfrm>
            <a:off x="2643849" y="2359971"/>
            <a:ext cx="6904182" cy="1578300"/>
          </a:xfrm>
          <a:prstGeom prst="rect">
            <a:avLst/>
          </a:prstGeom>
          <a:noFill/>
          <a:ln>
            <a:noFill/>
          </a:ln>
        </p:spPr>
        <p:txBody>
          <a:bodyPr spcFirstLastPara="1" wrap="square" lIns="91425" tIns="45700" rIns="91425" bIns="45700" anchor="b" anchorCtr="0">
            <a:noAutofit/>
          </a:bodyPr>
          <a:lstStyle/>
          <a:p>
            <a:pPr lvl="0"/>
            <a:r>
              <a:rPr lang="en-US" dirty="0"/>
              <a:t>Digital Systems</a:t>
            </a:r>
            <a:endParaRPr dirty="0"/>
          </a:p>
        </p:txBody>
      </p:sp>
      <p:sp>
        <p:nvSpPr>
          <p:cNvPr id="104" name="Google Shape;104;p16"/>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A41E35"/>
              </a:buClr>
              <a:buSzPts val="2500"/>
              <a:buFont typeface="Arial"/>
              <a:buNone/>
            </a:pPr>
            <a:r>
              <a:rPr lang="en-US" dirty="0"/>
              <a:t>7.1 Platforms &amp; Digital Business Models, including API’s</a:t>
            </a:r>
            <a:endParaRPr dirty="0"/>
          </a:p>
        </p:txBody>
      </p:sp>
      <p:cxnSp>
        <p:nvCxnSpPr>
          <p:cNvPr id="105" name="Google Shape;105;p16"/>
          <p:cNvCxnSpPr/>
          <p:nvPr/>
        </p:nvCxnSpPr>
        <p:spPr>
          <a:xfrm>
            <a:off x="5433060" y="4081463"/>
            <a:ext cx="1325880" cy="0"/>
          </a:xfrm>
          <a:prstGeom prst="straightConnector1">
            <a:avLst/>
          </a:prstGeom>
          <a:noFill/>
          <a:ln w="63500" cap="flat" cmpd="sng">
            <a:solidFill>
              <a:schemeClr val="lt1"/>
            </a:solidFill>
            <a:prstDash val="solid"/>
            <a:miter lim="800000"/>
            <a:headEnd type="none" w="sm" len="sm"/>
            <a:tailEnd type="none" w="sm" len="sm"/>
          </a:ln>
        </p:spPr>
      </p:cxnSp>
      <p:sp>
        <p:nvSpPr>
          <p:cNvPr id="7" name="Rectangle 6"/>
          <p:cNvSpPr/>
          <p:nvPr/>
        </p:nvSpPr>
        <p:spPr>
          <a:xfrm>
            <a:off x="5172304" y="5264722"/>
            <a:ext cx="1847272" cy="10714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Black" panose="020B0A04020102020204" pitchFamily="34" charset="0"/>
              </a:rPr>
              <a:t>F</a:t>
            </a:r>
            <a:r>
              <a:rPr lang="en-US" sz="3600" b="1" dirty="0">
                <a:solidFill>
                  <a:srgbClr val="C00000"/>
                </a:solidFill>
                <a:latin typeface="Arial Black" panose="020B0A04020102020204" pitchFamily="34" charset="0"/>
              </a:rPr>
              <a:t>O</a:t>
            </a:r>
            <a:r>
              <a:rPr lang="en-US" sz="3600" b="1" dirty="0">
                <a:latin typeface="Arial Black" panose="020B0A04020102020204" pitchFamily="34" charset="0"/>
              </a:rPr>
              <a:t>X</a:t>
            </a:r>
          </a:p>
          <a:p>
            <a:pPr algn="ctr"/>
            <a:r>
              <a:rPr lang="en-US" sz="3600" b="1" dirty="0">
                <a:latin typeface="Arial Black" panose="020B0A04020102020204" pitchFamily="34" charset="0"/>
              </a:rPr>
              <a:t>MIS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825625"/>
            <a:ext cx="5942491" cy="3763645"/>
          </a:xfrm>
        </p:spPr>
        <p:txBody>
          <a:bodyPr/>
          <a:lstStyle/>
          <a:p>
            <a:pPr marL="50800" indent="0">
              <a:lnSpc>
                <a:spcPct val="100000"/>
              </a:lnSpc>
              <a:spcBef>
                <a:spcPts val="600"/>
              </a:spcBef>
              <a:spcAft>
                <a:spcPts val="600"/>
              </a:spcAft>
              <a:buNone/>
            </a:pPr>
            <a:r>
              <a:rPr lang="en-US" dirty="0"/>
              <a:t>What is an API?</a:t>
            </a:r>
          </a:p>
          <a:p>
            <a:pPr>
              <a:lnSpc>
                <a:spcPct val="100000"/>
              </a:lnSpc>
              <a:spcBef>
                <a:spcPts val="600"/>
              </a:spcBef>
              <a:spcAft>
                <a:spcPts val="600"/>
              </a:spcAft>
            </a:pPr>
            <a:r>
              <a:rPr lang="en-US" b="0" dirty="0"/>
              <a:t>Connect computer software components</a:t>
            </a:r>
          </a:p>
          <a:p>
            <a:pPr>
              <a:lnSpc>
                <a:spcPct val="100000"/>
              </a:lnSpc>
              <a:spcBef>
                <a:spcPts val="600"/>
              </a:spcBef>
              <a:spcAft>
                <a:spcPts val="600"/>
              </a:spcAft>
            </a:pPr>
            <a:r>
              <a:rPr lang="en-US" b="0" dirty="0"/>
              <a:t>Contract for Data Interaction</a:t>
            </a:r>
          </a:p>
          <a:p>
            <a:pPr lvl="1">
              <a:lnSpc>
                <a:spcPct val="100000"/>
              </a:lnSpc>
              <a:spcBef>
                <a:spcPts val="600"/>
              </a:spcBef>
              <a:spcAft>
                <a:spcPts val="600"/>
              </a:spcAft>
            </a:pPr>
            <a:r>
              <a:rPr lang="en-US" b="0" dirty="0"/>
              <a:t>Facilitates interactions between front &amp; backend IT systems (Web API’s)</a:t>
            </a:r>
          </a:p>
          <a:p>
            <a:pPr>
              <a:lnSpc>
                <a:spcPct val="100000"/>
              </a:lnSpc>
              <a:spcBef>
                <a:spcPts val="600"/>
              </a:spcBef>
              <a:spcAft>
                <a:spcPts val="600"/>
              </a:spcAft>
            </a:pPr>
            <a:r>
              <a:rPr lang="en-US" b="0" dirty="0"/>
              <a:t>Can you think of any examples???</a:t>
            </a:r>
          </a:p>
          <a:p>
            <a:pPr lvl="1">
              <a:lnSpc>
                <a:spcPct val="100000"/>
              </a:lnSpc>
              <a:spcBef>
                <a:spcPts val="600"/>
              </a:spcBef>
              <a:spcAft>
                <a:spcPts val="600"/>
              </a:spcAft>
            </a:pPr>
            <a:r>
              <a:rPr lang="en-US" b="0" dirty="0"/>
              <a:t>Hint…think smartphones and IoT.</a:t>
            </a:r>
          </a:p>
        </p:txBody>
      </p:sp>
      <p:sp>
        <p:nvSpPr>
          <p:cNvPr id="3" name="Title 2"/>
          <p:cNvSpPr>
            <a:spLocks noGrp="1"/>
          </p:cNvSpPr>
          <p:nvPr>
            <p:ph type="title"/>
          </p:nvPr>
        </p:nvSpPr>
        <p:spPr/>
        <p:txBody>
          <a:bodyPr/>
          <a:lstStyle/>
          <a:p>
            <a:r>
              <a:rPr lang="en-US" dirty="0"/>
              <a:t>API’s: Application Programming Interface</a:t>
            </a:r>
            <a:br>
              <a:rPr lang="en-US" dirty="0"/>
            </a:br>
            <a:endParaRPr lang="en-US" dirty="0"/>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6272462" y="5627134"/>
            <a:ext cx="5919538" cy="246221"/>
          </a:xfrm>
          <a:prstGeom prst="rect">
            <a:avLst/>
          </a:prstGeom>
        </p:spPr>
        <p:txBody>
          <a:bodyPr wrap="square">
            <a:spAutoFit/>
          </a:bodyPr>
          <a:lstStyle/>
          <a:p>
            <a:r>
              <a:rPr lang="en-US" sz="1000" dirty="0"/>
              <a:t>Source: https://www.apiacademy.co/assets/2015/04/Web-APIs-v5_0.png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2462" y="1958929"/>
            <a:ext cx="5919537" cy="3630341"/>
          </a:xfrm>
          <a:prstGeom prst="rect">
            <a:avLst/>
          </a:prstGeom>
        </p:spPr>
      </p:pic>
    </p:spTree>
    <p:extLst>
      <p:ext uri="{BB962C8B-B14F-4D97-AF65-F5344CB8AC3E}">
        <p14:creationId xmlns:p14="http://schemas.microsoft.com/office/powerpoint/2010/main" val="273813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API’s: “…a strategic business imperative”</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6272462" y="5627134"/>
            <a:ext cx="5919538" cy="246221"/>
          </a:xfrm>
          <a:prstGeom prst="rect">
            <a:avLst/>
          </a:prstGeom>
        </p:spPr>
        <p:txBody>
          <a:bodyPr wrap="square">
            <a:spAutoFit/>
          </a:bodyPr>
          <a:lstStyle/>
          <a:p>
            <a:r>
              <a:rPr lang="en-US" sz="1000" dirty="0"/>
              <a:t>Source: https://miro.medium.com/max/700/1*6K4eQYf0R7cPCzukMCtu7Q.png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056" y="1739982"/>
            <a:ext cx="6047944" cy="3758365"/>
          </a:xfrm>
          <a:prstGeom prst="rect">
            <a:avLst/>
          </a:prstGeom>
        </p:spPr>
      </p:pic>
      <p:sp>
        <p:nvSpPr>
          <p:cNvPr id="2" name="Text Placeholder 1"/>
          <p:cNvSpPr>
            <a:spLocks noGrp="1"/>
          </p:cNvSpPr>
          <p:nvPr>
            <p:ph type="body" idx="1"/>
          </p:nvPr>
        </p:nvSpPr>
        <p:spPr>
          <a:xfrm>
            <a:off x="329972" y="1825625"/>
            <a:ext cx="6220953" cy="3763645"/>
          </a:xfrm>
        </p:spPr>
        <p:txBody>
          <a:bodyPr/>
          <a:lstStyle/>
          <a:p>
            <a:pPr marL="50800" indent="0">
              <a:lnSpc>
                <a:spcPct val="100000"/>
              </a:lnSpc>
              <a:spcBef>
                <a:spcPts val="600"/>
              </a:spcBef>
              <a:spcAft>
                <a:spcPts val="600"/>
              </a:spcAft>
              <a:buNone/>
            </a:pPr>
            <a:r>
              <a:rPr lang="en-US" dirty="0"/>
              <a:t>API’s Key Considerations</a:t>
            </a:r>
          </a:p>
          <a:p>
            <a:pPr>
              <a:lnSpc>
                <a:spcPct val="100000"/>
              </a:lnSpc>
              <a:spcBef>
                <a:spcPts val="600"/>
              </a:spcBef>
              <a:spcAft>
                <a:spcPts val="600"/>
              </a:spcAft>
            </a:pPr>
            <a:r>
              <a:rPr lang="en-US" b="0" dirty="0"/>
              <a:t>Extract more value from existing assets</a:t>
            </a:r>
          </a:p>
          <a:p>
            <a:pPr>
              <a:lnSpc>
                <a:spcPct val="100000"/>
              </a:lnSpc>
              <a:spcBef>
                <a:spcPts val="600"/>
              </a:spcBef>
              <a:spcAft>
                <a:spcPts val="600"/>
              </a:spcAft>
            </a:pPr>
            <a:r>
              <a:rPr lang="en-US" b="0" dirty="0"/>
              <a:t>Drive new innovations</a:t>
            </a:r>
          </a:p>
          <a:p>
            <a:pPr>
              <a:lnSpc>
                <a:spcPct val="100000"/>
              </a:lnSpc>
              <a:spcBef>
                <a:spcPts val="600"/>
              </a:spcBef>
              <a:spcAft>
                <a:spcPts val="600"/>
              </a:spcAft>
            </a:pPr>
            <a:r>
              <a:rPr lang="en-US" b="0" dirty="0"/>
              <a:t>Easier access across multiple ecosystems</a:t>
            </a:r>
          </a:p>
          <a:p>
            <a:pPr>
              <a:lnSpc>
                <a:spcPct val="100000"/>
              </a:lnSpc>
              <a:spcBef>
                <a:spcPts val="600"/>
              </a:spcBef>
              <a:spcAft>
                <a:spcPts val="600"/>
              </a:spcAft>
            </a:pPr>
            <a:r>
              <a:rPr lang="en-US" b="0" dirty="0"/>
              <a:t>API’s are Products – “building blocks”</a:t>
            </a:r>
          </a:p>
          <a:p>
            <a:pPr lvl="1">
              <a:lnSpc>
                <a:spcPct val="100000"/>
              </a:lnSpc>
              <a:spcBef>
                <a:spcPts val="600"/>
              </a:spcBef>
              <a:spcAft>
                <a:spcPts val="600"/>
              </a:spcAft>
            </a:pPr>
            <a:r>
              <a:rPr lang="en-US" b="0" dirty="0"/>
              <a:t>“live beyond any one project”</a:t>
            </a:r>
          </a:p>
          <a:p>
            <a:pPr lvl="1">
              <a:lnSpc>
                <a:spcPct val="100000"/>
              </a:lnSpc>
              <a:spcBef>
                <a:spcPts val="600"/>
              </a:spcBef>
              <a:spcAft>
                <a:spcPts val="600"/>
              </a:spcAft>
            </a:pPr>
            <a:r>
              <a:rPr lang="en-US" b="0" dirty="0"/>
              <a:t>“reusable assets”</a:t>
            </a:r>
          </a:p>
        </p:txBody>
      </p:sp>
    </p:spTree>
    <p:extLst>
      <p:ext uri="{BB962C8B-B14F-4D97-AF65-F5344CB8AC3E}">
        <p14:creationId xmlns:p14="http://schemas.microsoft.com/office/powerpoint/2010/main" val="311334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825625"/>
            <a:ext cx="6630386" cy="3763645"/>
          </a:xfrm>
        </p:spPr>
        <p:txBody>
          <a:bodyPr/>
          <a:lstStyle/>
          <a:p>
            <a:pPr marL="50800" indent="0">
              <a:lnSpc>
                <a:spcPct val="100000"/>
              </a:lnSpc>
              <a:spcBef>
                <a:spcPts val="600"/>
              </a:spcBef>
              <a:spcAft>
                <a:spcPts val="600"/>
              </a:spcAft>
              <a:buNone/>
            </a:pPr>
            <a:r>
              <a:rPr lang="en-US" dirty="0"/>
              <a:t>API Case Study: OpenTable</a:t>
            </a:r>
          </a:p>
          <a:p>
            <a:pPr>
              <a:lnSpc>
                <a:spcPct val="100000"/>
              </a:lnSpc>
              <a:spcBef>
                <a:spcPts val="600"/>
              </a:spcBef>
              <a:spcAft>
                <a:spcPts val="600"/>
              </a:spcAft>
            </a:pPr>
            <a:r>
              <a:rPr lang="en-US" b="0" dirty="0"/>
              <a:t>What happens when you search for a restaurant?</a:t>
            </a:r>
          </a:p>
          <a:p>
            <a:pPr>
              <a:lnSpc>
                <a:spcPct val="100000"/>
              </a:lnSpc>
              <a:spcBef>
                <a:spcPts val="600"/>
              </a:spcBef>
              <a:spcAft>
                <a:spcPts val="600"/>
              </a:spcAft>
            </a:pPr>
            <a:r>
              <a:rPr lang="en-US" b="0" dirty="0"/>
              <a:t>What types of data is being retrieved?</a:t>
            </a:r>
          </a:p>
        </p:txBody>
      </p:sp>
      <p:sp>
        <p:nvSpPr>
          <p:cNvPr id="3" name="Title 2"/>
          <p:cNvSpPr>
            <a:spLocks noGrp="1"/>
          </p:cNvSpPr>
          <p:nvPr>
            <p:ph type="title"/>
          </p:nvPr>
        </p:nvSpPr>
        <p:spPr/>
        <p:txBody>
          <a:bodyPr/>
          <a:lstStyle/>
          <a:p>
            <a:r>
              <a:rPr lang="en-US" dirty="0"/>
              <a:t>API’s: Application Programming Interface</a:t>
            </a:r>
            <a:br>
              <a:rPr lang="en-US" dirty="0"/>
            </a:br>
            <a:endParaRPr lang="en-US" dirty="0"/>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6272462" y="5648795"/>
            <a:ext cx="5919538" cy="246221"/>
          </a:xfrm>
          <a:prstGeom prst="rect">
            <a:avLst/>
          </a:prstGeom>
        </p:spPr>
        <p:txBody>
          <a:bodyPr wrap="square">
            <a:spAutoFit/>
          </a:bodyPr>
          <a:lstStyle/>
          <a:p>
            <a:r>
              <a:rPr lang="en-US" sz="1000" dirty="0"/>
              <a:t>Source: https://restaurant.opentable.com/assets/fg/g/opentable-iphone-app-partner-logos.png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0090" y="1026970"/>
            <a:ext cx="4231910" cy="4342591"/>
          </a:xfrm>
          <a:prstGeom prst="rect">
            <a:avLst/>
          </a:prstGeom>
        </p:spPr>
      </p:pic>
    </p:spTree>
    <p:extLst>
      <p:ext uri="{BB962C8B-B14F-4D97-AF65-F5344CB8AC3E}">
        <p14:creationId xmlns:p14="http://schemas.microsoft.com/office/powerpoint/2010/main" val="174466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F27DFA-7C18-4539-A02A-2BA99C4A04C6}"/>
              </a:ext>
            </a:extLst>
          </p:cNvPr>
          <p:cNvSpPr>
            <a:spLocks noGrp="1"/>
          </p:cNvSpPr>
          <p:nvPr>
            <p:ph type="body" idx="1"/>
          </p:nvPr>
        </p:nvSpPr>
        <p:spPr>
          <a:xfrm>
            <a:off x="241837" y="1208680"/>
            <a:ext cx="11488647" cy="3763645"/>
          </a:xfrm>
        </p:spPr>
        <p:txBody>
          <a:bodyPr/>
          <a:lstStyle/>
          <a:p>
            <a:r>
              <a:rPr lang="en-US" sz="2400" b="0" i="0" dirty="0">
                <a:solidFill>
                  <a:schemeClr val="tx1"/>
                </a:solidFill>
                <a:effectLst/>
                <a:latin typeface="Segoe UI" panose="020B0502040204020203" pitchFamily="34" charset="0"/>
              </a:rPr>
              <a:t>Simply put, cloud computing is the delivery of computing services—including servers, storage, databases, networking, software, analytics, and intelligence—over the Internet (“the cloud”) to offer faster innovation, flexible resources, and economies of scale. You typically pay only for cloud services you use, helping you lower your operating costs, run your infrastructure more efficiently, and scale as your business needs change.</a:t>
            </a:r>
          </a:p>
          <a:p>
            <a:r>
              <a:rPr lang="en-US" sz="2400" b="0" dirty="0">
                <a:solidFill>
                  <a:schemeClr val="tx1"/>
                </a:solidFill>
                <a:latin typeface="Segoe UI" panose="020B0502040204020203" pitchFamily="34" charset="0"/>
              </a:rPr>
              <a:t>You can use commercial, public clouds like AWS, Microsoft Azure, and Google Cloud. Or you can run your own private cloud. </a:t>
            </a:r>
            <a:endParaRPr lang="en-US" sz="2400" b="0" i="0" dirty="0">
              <a:solidFill>
                <a:schemeClr val="tx1"/>
              </a:solidFill>
              <a:effectLst/>
              <a:latin typeface="Segoe UI" panose="020B0502040204020203" pitchFamily="34" charset="0"/>
            </a:endParaRPr>
          </a:p>
        </p:txBody>
      </p:sp>
      <p:sp>
        <p:nvSpPr>
          <p:cNvPr id="3" name="Title 2">
            <a:extLst>
              <a:ext uri="{FF2B5EF4-FFF2-40B4-BE49-F238E27FC236}">
                <a16:creationId xmlns:a16="http://schemas.microsoft.com/office/drawing/2014/main" id="{8913B050-FD20-4D51-BF0F-E18A6AA31BB7}"/>
              </a:ext>
            </a:extLst>
          </p:cNvPr>
          <p:cNvSpPr>
            <a:spLocks noGrp="1"/>
          </p:cNvSpPr>
          <p:nvPr>
            <p:ph type="title"/>
          </p:nvPr>
        </p:nvSpPr>
        <p:spPr/>
        <p:txBody>
          <a:bodyPr/>
          <a:lstStyle/>
          <a:p>
            <a:r>
              <a:rPr lang="en-US" dirty="0"/>
              <a:t>What Is Cloud Computing?</a:t>
            </a:r>
          </a:p>
        </p:txBody>
      </p:sp>
    </p:spTree>
    <p:extLst>
      <p:ext uri="{BB962C8B-B14F-4D97-AF65-F5344CB8AC3E}">
        <p14:creationId xmlns:p14="http://schemas.microsoft.com/office/powerpoint/2010/main" val="308150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825624"/>
            <a:ext cx="2140273" cy="4138448"/>
          </a:xfrm>
        </p:spPr>
        <p:txBody>
          <a:bodyPr/>
          <a:lstStyle/>
          <a:p>
            <a:pPr marL="50800" indent="0">
              <a:lnSpc>
                <a:spcPct val="100000"/>
              </a:lnSpc>
              <a:spcBef>
                <a:spcPts val="600"/>
              </a:spcBef>
              <a:spcAft>
                <a:spcPts val="600"/>
              </a:spcAft>
              <a:buNone/>
            </a:pPr>
            <a:r>
              <a:rPr lang="en-US" dirty="0"/>
              <a:t>Pros</a:t>
            </a:r>
          </a:p>
          <a:p>
            <a:pPr>
              <a:lnSpc>
                <a:spcPct val="100000"/>
              </a:lnSpc>
              <a:spcBef>
                <a:spcPts val="600"/>
              </a:spcBef>
              <a:spcAft>
                <a:spcPts val="600"/>
              </a:spcAft>
            </a:pPr>
            <a:r>
              <a:rPr lang="en-US" sz="2400" b="0" dirty="0"/>
              <a:t>Collaboration</a:t>
            </a:r>
          </a:p>
          <a:p>
            <a:pPr>
              <a:lnSpc>
                <a:spcPct val="100000"/>
              </a:lnSpc>
              <a:spcBef>
                <a:spcPts val="600"/>
              </a:spcBef>
              <a:spcAft>
                <a:spcPts val="600"/>
              </a:spcAft>
            </a:pPr>
            <a:r>
              <a:rPr lang="en-US" sz="2400" b="0" dirty="0"/>
              <a:t>Scalability</a:t>
            </a:r>
          </a:p>
          <a:p>
            <a:pPr>
              <a:lnSpc>
                <a:spcPct val="100000"/>
              </a:lnSpc>
              <a:spcBef>
                <a:spcPts val="600"/>
              </a:spcBef>
              <a:spcAft>
                <a:spcPts val="600"/>
              </a:spcAft>
            </a:pPr>
            <a:r>
              <a:rPr lang="en-US" sz="2400" b="0" dirty="0"/>
              <a:t>Cost</a:t>
            </a:r>
          </a:p>
          <a:p>
            <a:pPr>
              <a:lnSpc>
                <a:spcPct val="100000"/>
              </a:lnSpc>
              <a:spcBef>
                <a:spcPts val="600"/>
              </a:spcBef>
              <a:spcAft>
                <a:spcPts val="600"/>
              </a:spcAft>
            </a:pPr>
            <a:r>
              <a:rPr lang="en-US" sz="2400" b="0" dirty="0"/>
              <a:t>Ease of use</a:t>
            </a:r>
          </a:p>
        </p:txBody>
      </p:sp>
      <p:sp>
        <p:nvSpPr>
          <p:cNvPr id="3" name="Title 2"/>
          <p:cNvSpPr>
            <a:spLocks noGrp="1"/>
          </p:cNvSpPr>
          <p:nvPr>
            <p:ph type="title"/>
          </p:nvPr>
        </p:nvSpPr>
        <p:spPr/>
        <p:txBody>
          <a:bodyPr/>
          <a:lstStyle/>
          <a:p>
            <a:r>
              <a:rPr lang="en-US" dirty="0"/>
              <a:t>Cloud Computing</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5076967" y="5589271"/>
            <a:ext cx="7115034" cy="246221"/>
          </a:xfrm>
          <a:prstGeom prst="rect">
            <a:avLst/>
          </a:prstGeom>
        </p:spPr>
        <p:txBody>
          <a:bodyPr wrap="square">
            <a:spAutoFit/>
          </a:bodyPr>
          <a:lstStyle/>
          <a:p>
            <a:r>
              <a:rPr lang="en-US" sz="1000" dirty="0"/>
              <a:t>Source: http://blog.ionixxtech.com/wp-content/uploads/2017/09/Image_1-2.jpg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967" y="557635"/>
            <a:ext cx="7115033" cy="4741950"/>
          </a:xfrm>
          <a:prstGeom prst="rect">
            <a:avLst/>
          </a:prstGeom>
        </p:spPr>
      </p:pic>
      <p:sp>
        <p:nvSpPr>
          <p:cNvPr id="9" name="Text Placeholder 1"/>
          <p:cNvSpPr>
            <a:spLocks noGrp="1"/>
          </p:cNvSpPr>
          <p:nvPr>
            <p:ph type="body" idx="1"/>
          </p:nvPr>
        </p:nvSpPr>
        <p:spPr>
          <a:xfrm>
            <a:off x="2703469" y="1825624"/>
            <a:ext cx="2373498" cy="4138448"/>
          </a:xfrm>
        </p:spPr>
        <p:txBody>
          <a:bodyPr/>
          <a:lstStyle/>
          <a:p>
            <a:pPr marL="50800" indent="0">
              <a:lnSpc>
                <a:spcPct val="100000"/>
              </a:lnSpc>
              <a:spcBef>
                <a:spcPts val="600"/>
              </a:spcBef>
              <a:spcAft>
                <a:spcPts val="600"/>
              </a:spcAft>
              <a:buNone/>
            </a:pPr>
            <a:r>
              <a:rPr lang="en-US" dirty="0"/>
              <a:t>Cons</a:t>
            </a:r>
          </a:p>
          <a:p>
            <a:pPr>
              <a:lnSpc>
                <a:spcPct val="100000"/>
              </a:lnSpc>
              <a:spcBef>
                <a:spcPts val="600"/>
              </a:spcBef>
              <a:spcAft>
                <a:spcPts val="600"/>
              </a:spcAft>
            </a:pPr>
            <a:r>
              <a:rPr lang="en-US" sz="2400" b="0" dirty="0"/>
              <a:t>Security</a:t>
            </a:r>
          </a:p>
          <a:p>
            <a:pPr>
              <a:lnSpc>
                <a:spcPct val="100000"/>
              </a:lnSpc>
              <a:spcBef>
                <a:spcPts val="600"/>
              </a:spcBef>
              <a:spcAft>
                <a:spcPts val="600"/>
              </a:spcAft>
            </a:pPr>
            <a:r>
              <a:rPr lang="en-US" sz="2400" b="0" dirty="0"/>
              <a:t>Data Integrity</a:t>
            </a:r>
          </a:p>
          <a:p>
            <a:pPr>
              <a:lnSpc>
                <a:spcPct val="100000"/>
              </a:lnSpc>
              <a:spcBef>
                <a:spcPts val="600"/>
              </a:spcBef>
              <a:spcAft>
                <a:spcPts val="600"/>
              </a:spcAft>
            </a:pPr>
            <a:r>
              <a:rPr lang="en-US" sz="2400" b="0" dirty="0"/>
              <a:t>Availability</a:t>
            </a:r>
          </a:p>
          <a:p>
            <a:pPr>
              <a:lnSpc>
                <a:spcPct val="100000"/>
              </a:lnSpc>
              <a:spcBef>
                <a:spcPts val="600"/>
              </a:spcBef>
              <a:spcAft>
                <a:spcPts val="600"/>
              </a:spcAft>
            </a:pPr>
            <a:r>
              <a:rPr lang="en-US" sz="2400" b="0" dirty="0"/>
              <a:t>Privacy</a:t>
            </a:r>
          </a:p>
        </p:txBody>
      </p:sp>
    </p:spTree>
    <p:extLst>
      <p:ext uri="{BB962C8B-B14F-4D97-AF65-F5344CB8AC3E}">
        <p14:creationId xmlns:p14="http://schemas.microsoft.com/office/powerpoint/2010/main" val="660888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825625"/>
            <a:ext cx="5744323" cy="3763645"/>
          </a:xfrm>
        </p:spPr>
        <p:txBody>
          <a:bodyPr/>
          <a:lstStyle/>
          <a:p>
            <a:pPr marL="50800" indent="0">
              <a:lnSpc>
                <a:spcPct val="100000"/>
              </a:lnSpc>
              <a:spcBef>
                <a:spcPts val="600"/>
              </a:spcBef>
              <a:spcAft>
                <a:spcPts val="600"/>
              </a:spcAft>
              <a:buNone/>
            </a:pPr>
            <a:r>
              <a:rPr lang="en-US" dirty="0"/>
              <a:t>3 Basic Service types to Consider</a:t>
            </a:r>
          </a:p>
          <a:p>
            <a:pPr marL="565150" indent="-514350">
              <a:lnSpc>
                <a:spcPct val="100000"/>
              </a:lnSpc>
              <a:spcBef>
                <a:spcPts val="600"/>
              </a:spcBef>
              <a:spcAft>
                <a:spcPts val="600"/>
              </a:spcAft>
              <a:buFont typeface="+mj-lt"/>
              <a:buAutoNum type="arabicPeriod"/>
            </a:pPr>
            <a:r>
              <a:rPr lang="en-US" b="0" dirty="0"/>
              <a:t>Infrastructure as a Service (IaaS)</a:t>
            </a:r>
          </a:p>
          <a:p>
            <a:pPr lvl="1">
              <a:lnSpc>
                <a:spcPct val="100000"/>
              </a:lnSpc>
              <a:spcBef>
                <a:spcPts val="600"/>
              </a:spcBef>
              <a:spcAft>
                <a:spcPts val="600"/>
              </a:spcAft>
            </a:pPr>
            <a:r>
              <a:rPr lang="en-US" b="0" dirty="0"/>
              <a:t>Provide an example?</a:t>
            </a:r>
          </a:p>
          <a:p>
            <a:pPr marL="565150" indent="-514350">
              <a:lnSpc>
                <a:spcPct val="100000"/>
              </a:lnSpc>
              <a:spcBef>
                <a:spcPts val="600"/>
              </a:spcBef>
              <a:spcAft>
                <a:spcPts val="600"/>
              </a:spcAft>
              <a:buFont typeface="+mj-lt"/>
              <a:buAutoNum type="arabicPeriod"/>
            </a:pPr>
            <a:r>
              <a:rPr lang="en-US" b="0" dirty="0"/>
              <a:t>Platform as a Service (PaaS)</a:t>
            </a:r>
          </a:p>
          <a:p>
            <a:pPr lvl="1">
              <a:lnSpc>
                <a:spcPct val="100000"/>
              </a:lnSpc>
              <a:spcBef>
                <a:spcPts val="600"/>
              </a:spcBef>
              <a:spcAft>
                <a:spcPts val="600"/>
              </a:spcAft>
            </a:pPr>
            <a:r>
              <a:rPr lang="en-US" b="0" dirty="0"/>
              <a:t>Provide an example?</a:t>
            </a:r>
          </a:p>
          <a:p>
            <a:pPr marL="565150" indent="-514350">
              <a:lnSpc>
                <a:spcPct val="100000"/>
              </a:lnSpc>
              <a:spcBef>
                <a:spcPts val="600"/>
              </a:spcBef>
              <a:spcAft>
                <a:spcPts val="600"/>
              </a:spcAft>
              <a:buFont typeface="+mj-lt"/>
              <a:buAutoNum type="arabicPeriod"/>
            </a:pPr>
            <a:r>
              <a:rPr lang="en-US" b="0" dirty="0"/>
              <a:t>Software as a Service (SaaS)</a:t>
            </a:r>
          </a:p>
          <a:p>
            <a:pPr lvl="1">
              <a:lnSpc>
                <a:spcPct val="100000"/>
              </a:lnSpc>
              <a:spcBef>
                <a:spcPts val="600"/>
              </a:spcBef>
              <a:spcAft>
                <a:spcPts val="600"/>
              </a:spcAft>
            </a:pPr>
            <a:r>
              <a:rPr lang="en-US" b="0" dirty="0"/>
              <a:t>Provide an example?</a:t>
            </a:r>
          </a:p>
        </p:txBody>
      </p:sp>
      <p:sp>
        <p:nvSpPr>
          <p:cNvPr id="3" name="Title 2"/>
          <p:cNvSpPr>
            <a:spLocks noGrp="1"/>
          </p:cNvSpPr>
          <p:nvPr>
            <p:ph type="title"/>
          </p:nvPr>
        </p:nvSpPr>
        <p:spPr/>
        <p:txBody>
          <a:bodyPr/>
          <a:lstStyle/>
          <a:p>
            <a:r>
              <a:rPr lang="en-US" dirty="0"/>
              <a:t>Cloud Computing</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6430081" y="5589271"/>
            <a:ext cx="5761920" cy="246221"/>
          </a:xfrm>
          <a:prstGeom prst="rect">
            <a:avLst/>
          </a:prstGeom>
        </p:spPr>
        <p:txBody>
          <a:bodyPr wrap="square">
            <a:spAutoFit/>
          </a:bodyPr>
          <a:lstStyle/>
          <a:p>
            <a:r>
              <a:rPr lang="en-US" sz="1000" dirty="0"/>
              <a:t>Source: https://blogs.bmc.com/wp-content/uploads/2017/09/saas-vs-paas-vs-iaas-810x754.png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648" y="0"/>
            <a:ext cx="6006354" cy="5591099"/>
          </a:xfrm>
          <a:prstGeom prst="rect">
            <a:avLst/>
          </a:prstGeom>
        </p:spPr>
      </p:pic>
    </p:spTree>
    <p:extLst>
      <p:ext uri="{BB962C8B-B14F-4D97-AF65-F5344CB8AC3E}">
        <p14:creationId xmlns:p14="http://schemas.microsoft.com/office/powerpoint/2010/main" val="93408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583141"/>
            <a:ext cx="5744323" cy="4006130"/>
          </a:xfrm>
        </p:spPr>
        <p:txBody>
          <a:bodyPr/>
          <a:lstStyle/>
          <a:p>
            <a:pPr marL="50800" indent="0">
              <a:lnSpc>
                <a:spcPct val="100000"/>
              </a:lnSpc>
              <a:spcBef>
                <a:spcPts val="600"/>
              </a:spcBef>
              <a:spcAft>
                <a:spcPts val="600"/>
              </a:spcAft>
              <a:buNone/>
            </a:pPr>
            <a:r>
              <a:rPr lang="en-US" dirty="0"/>
              <a:t>Case Study: G Suite</a:t>
            </a:r>
          </a:p>
          <a:p>
            <a:pPr marL="565150" indent="-514350">
              <a:lnSpc>
                <a:spcPct val="100000"/>
              </a:lnSpc>
              <a:spcBef>
                <a:spcPts val="600"/>
              </a:spcBef>
              <a:spcAft>
                <a:spcPts val="600"/>
              </a:spcAft>
              <a:buFont typeface="+mj-lt"/>
              <a:buAutoNum type="arabicPeriod"/>
            </a:pPr>
            <a:r>
              <a:rPr lang="en-US" b="0" dirty="0"/>
              <a:t>Third Party Provider</a:t>
            </a:r>
          </a:p>
          <a:p>
            <a:pPr marL="565150" indent="-514350">
              <a:lnSpc>
                <a:spcPct val="100000"/>
              </a:lnSpc>
              <a:spcBef>
                <a:spcPts val="600"/>
              </a:spcBef>
              <a:spcAft>
                <a:spcPts val="600"/>
              </a:spcAft>
              <a:buFont typeface="+mj-lt"/>
              <a:buAutoNum type="arabicPeriod"/>
            </a:pPr>
            <a:r>
              <a:rPr lang="en-US" b="0" dirty="0"/>
              <a:t>Subscription based</a:t>
            </a:r>
          </a:p>
          <a:p>
            <a:pPr marL="565150" indent="-514350">
              <a:lnSpc>
                <a:spcPct val="100000"/>
              </a:lnSpc>
              <a:spcBef>
                <a:spcPts val="600"/>
              </a:spcBef>
              <a:spcAft>
                <a:spcPts val="600"/>
              </a:spcAft>
              <a:buFont typeface="+mj-lt"/>
              <a:buAutoNum type="arabicPeriod"/>
            </a:pPr>
            <a:r>
              <a:rPr lang="en-US" b="0" dirty="0"/>
              <a:t>OS-agnostic</a:t>
            </a:r>
          </a:p>
          <a:p>
            <a:pPr marL="565150" indent="-514350">
              <a:lnSpc>
                <a:spcPct val="100000"/>
              </a:lnSpc>
              <a:spcBef>
                <a:spcPts val="600"/>
              </a:spcBef>
              <a:spcAft>
                <a:spcPts val="600"/>
              </a:spcAft>
              <a:buFont typeface="+mj-lt"/>
              <a:buAutoNum type="arabicPeriod"/>
            </a:pPr>
            <a:r>
              <a:rPr lang="en-US" b="0" dirty="0"/>
              <a:t>Runs its software on its own servers in the cloud,</a:t>
            </a:r>
          </a:p>
          <a:p>
            <a:pPr marL="565150" indent="-514350">
              <a:lnSpc>
                <a:spcPct val="100000"/>
              </a:lnSpc>
              <a:spcBef>
                <a:spcPts val="600"/>
              </a:spcBef>
              <a:spcAft>
                <a:spcPts val="600"/>
              </a:spcAft>
              <a:buFont typeface="+mj-lt"/>
              <a:buAutoNum type="arabicPeriod"/>
            </a:pPr>
            <a:r>
              <a:rPr lang="en-US" b="0" dirty="0"/>
              <a:t>Reduced risk of piracy</a:t>
            </a:r>
          </a:p>
        </p:txBody>
      </p:sp>
      <p:sp>
        <p:nvSpPr>
          <p:cNvPr id="3" name="Title 2"/>
          <p:cNvSpPr>
            <a:spLocks noGrp="1"/>
          </p:cNvSpPr>
          <p:nvPr>
            <p:ph type="title"/>
          </p:nvPr>
        </p:nvSpPr>
        <p:spPr/>
        <p:txBody>
          <a:bodyPr/>
          <a:lstStyle/>
          <a:p>
            <a:r>
              <a:rPr lang="en-US" dirty="0"/>
              <a:t>SaaS (Software as a Service)</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6074295" y="5589271"/>
            <a:ext cx="6117706" cy="246221"/>
          </a:xfrm>
          <a:prstGeom prst="rect">
            <a:avLst/>
          </a:prstGeom>
        </p:spPr>
        <p:txBody>
          <a:bodyPr wrap="square">
            <a:spAutoFit/>
          </a:bodyPr>
          <a:lstStyle/>
          <a:p>
            <a:r>
              <a:rPr lang="en-US" sz="1000" dirty="0"/>
              <a:t>Source: https://images.idgesg.net/images/article/2018/11/g-suite-logos-8-rows-100781657-large.jpg</a:t>
            </a:r>
          </a:p>
        </p:txBody>
      </p:sp>
      <p:sp>
        <p:nvSpPr>
          <p:cNvPr id="13" name="Rectangle 12"/>
          <p:cNvSpPr/>
          <p:nvPr/>
        </p:nvSpPr>
        <p:spPr>
          <a:xfrm>
            <a:off x="329971" y="5587004"/>
            <a:ext cx="3164649" cy="246221"/>
          </a:xfrm>
          <a:prstGeom prst="rect">
            <a:avLst/>
          </a:prstGeom>
        </p:spPr>
        <p:txBody>
          <a:bodyPr wrap="none">
            <a:spAutoFit/>
          </a:bodyPr>
          <a:lstStyle/>
          <a:p>
            <a:r>
              <a:rPr lang="en-US" sz="1000" dirty="0"/>
              <a:t>Source: https://empireflippers.com/9-saas-examples/</a:t>
            </a:r>
            <a:endParaRPr lang="en-US" sz="10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4294" y="1215365"/>
            <a:ext cx="6117705" cy="4078470"/>
          </a:xfrm>
          <a:prstGeom prst="rect">
            <a:avLst/>
          </a:prstGeom>
        </p:spPr>
      </p:pic>
    </p:spTree>
    <p:extLst>
      <p:ext uri="{BB962C8B-B14F-4D97-AF65-F5344CB8AC3E}">
        <p14:creationId xmlns:p14="http://schemas.microsoft.com/office/powerpoint/2010/main" val="425295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583141"/>
            <a:ext cx="5744323" cy="4006130"/>
          </a:xfrm>
        </p:spPr>
        <p:txBody>
          <a:bodyPr/>
          <a:lstStyle/>
          <a:p>
            <a:pPr marL="50800" indent="0">
              <a:lnSpc>
                <a:spcPct val="100000"/>
              </a:lnSpc>
              <a:spcBef>
                <a:spcPts val="600"/>
              </a:spcBef>
              <a:spcAft>
                <a:spcPts val="600"/>
              </a:spcAft>
              <a:buNone/>
            </a:pPr>
            <a:r>
              <a:rPr lang="en-US" dirty="0"/>
              <a:t>Case Study: Salesforce</a:t>
            </a:r>
          </a:p>
          <a:p>
            <a:pPr marL="565150" indent="-514350">
              <a:lnSpc>
                <a:spcPct val="100000"/>
              </a:lnSpc>
              <a:spcBef>
                <a:spcPts val="600"/>
              </a:spcBef>
              <a:spcAft>
                <a:spcPts val="600"/>
              </a:spcAft>
              <a:buFont typeface="+mj-lt"/>
              <a:buAutoNum type="arabicPeriod"/>
            </a:pPr>
            <a:r>
              <a:rPr lang="en-US" b="0" dirty="0"/>
              <a:t>Mobile Software Development</a:t>
            </a:r>
          </a:p>
          <a:p>
            <a:pPr marL="565150" indent="-514350">
              <a:lnSpc>
                <a:spcPct val="100000"/>
              </a:lnSpc>
              <a:spcBef>
                <a:spcPts val="600"/>
              </a:spcBef>
              <a:spcAft>
                <a:spcPts val="600"/>
              </a:spcAft>
              <a:buFont typeface="+mj-lt"/>
              <a:buAutoNum type="arabicPeriod"/>
            </a:pPr>
            <a:r>
              <a:rPr lang="en-US" b="0" dirty="0"/>
              <a:t>Rich Developer Environment</a:t>
            </a:r>
          </a:p>
          <a:p>
            <a:pPr marL="565150" indent="-514350">
              <a:lnSpc>
                <a:spcPct val="100000"/>
              </a:lnSpc>
              <a:spcBef>
                <a:spcPts val="600"/>
              </a:spcBef>
              <a:spcAft>
                <a:spcPts val="600"/>
              </a:spcAft>
              <a:buFont typeface="+mj-lt"/>
              <a:buAutoNum type="arabicPeriod"/>
            </a:pPr>
            <a:r>
              <a:rPr lang="en-US" b="0" dirty="0"/>
              <a:t>Fully managed cloud database</a:t>
            </a:r>
          </a:p>
          <a:p>
            <a:pPr marL="565150" indent="-514350">
              <a:lnSpc>
                <a:spcPct val="100000"/>
              </a:lnSpc>
              <a:spcBef>
                <a:spcPts val="600"/>
              </a:spcBef>
              <a:spcAft>
                <a:spcPts val="600"/>
              </a:spcAft>
              <a:buFont typeface="+mj-lt"/>
              <a:buAutoNum type="arabicPeriod"/>
            </a:pPr>
            <a:r>
              <a:rPr lang="en-US" b="0" dirty="0"/>
              <a:t>Point-and-click app building</a:t>
            </a:r>
          </a:p>
          <a:p>
            <a:pPr marL="565150" indent="-514350">
              <a:lnSpc>
                <a:spcPct val="100000"/>
              </a:lnSpc>
              <a:spcBef>
                <a:spcPts val="600"/>
              </a:spcBef>
              <a:spcAft>
                <a:spcPts val="600"/>
              </a:spcAft>
              <a:buFont typeface="+mj-lt"/>
              <a:buAutoNum type="arabicPeriod"/>
            </a:pPr>
            <a:r>
              <a:rPr lang="en-US" b="0" dirty="0"/>
              <a:t>Multi-language development</a:t>
            </a:r>
          </a:p>
          <a:p>
            <a:pPr marL="565150" indent="-514350">
              <a:lnSpc>
                <a:spcPct val="100000"/>
              </a:lnSpc>
              <a:spcBef>
                <a:spcPts val="600"/>
              </a:spcBef>
              <a:spcAft>
                <a:spcPts val="600"/>
              </a:spcAft>
              <a:buFont typeface="+mj-lt"/>
              <a:buAutoNum type="arabicPeriod"/>
            </a:pPr>
            <a:r>
              <a:rPr lang="en-US" b="0" dirty="0"/>
              <a:t>Cloud app marketplace </a:t>
            </a:r>
          </a:p>
        </p:txBody>
      </p:sp>
      <p:sp>
        <p:nvSpPr>
          <p:cNvPr id="3" name="Title 2"/>
          <p:cNvSpPr>
            <a:spLocks noGrp="1"/>
          </p:cNvSpPr>
          <p:nvPr>
            <p:ph type="title"/>
          </p:nvPr>
        </p:nvSpPr>
        <p:spPr/>
        <p:txBody>
          <a:bodyPr/>
          <a:lstStyle/>
          <a:p>
            <a:r>
              <a:rPr lang="en-US" dirty="0"/>
              <a:t>PaaS (Platform as a Service)</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6074295" y="5589271"/>
            <a:ext cx="6117706" cy="400110"/>
          </a:xfrm>
          <a:prstGeom prst="rect">
            <a:avLst/>
          </a:prstGeom>
        </p:spPr>
        <p:txBody>
          <a:bodyPr wrap="square">
            <a:spAutoFit/>
          </a:bodyPr>
          <a:lstStyle/>
          <a:p>
            <a:r>
              <a:rPr lang="en-US" sz="1000" dirty="0"/>
              <a:t>Source: https://c1.sfdcstatic.com/content/dam/web/en_us/www/images/app-cloud/products-mobile-open-source-applications.jpg</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7114" y="0"/>
            <a:ext cx="3704888" cy="5589270"/>
          </a:xfrm>
          <a:prstGeom prst="rect">
            <a:avLst/>
          </a:prstGeom>
        </p:spPr>
      </p:pic>
      <p:sp>
        <p:nvSpPr>
          <p:cNvPr id="13" name="Rectangle 12"/>
          <p:cNvSpPr/>
          <p:nvPr/>
        </p:nvSpPr>
        <p:spPr>
          <a:xfrm>
            <a:off x="329971" y="5587004"/>
            <a:ext cx="3898824" cy="246221"/>
          </a:xfrm>
          <a:prstGeom prst="rect">
            <a:avLst/>
          </a:prstGeom>
        </p:spPr>
        <p:txBody>
          <a:bodyPr wrap="none">
            <a:spAutoFit/>
          </a:bodyPr>
          <a:lstStyle/>
          <a:p>
            <a:r>
              <a:rPr lang="en-US" sz="1000" dirty="0"/>
              <a:t>Source: https://www.salesforce.com/ap/learning-centre/tech/paas</a:t>
            </a:r>
            <a:r>
              <a:rPr lang="en-US" sz="1000" dirty="0">
                <a:solidFill>
                  <a:schemeClr val="tx1"/>
                </a:solidFill>
              </a:rPr>
              <a:t>/</a:t>
            </a:r>
          </a:p>
        </p:txBody>
      </p:sp>
    </p:spTree>
    <p:extLst>
      <p:ext uri="{BB962C8B-B14F-4D97-AF65-F5344CB8AC3E}">
        <p14:creationId xmlns:p14="http://schemas.microsoft.com/office/powerpoint/2010/main" val="76330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825625"/>
            <a:ext cx="5744323" cy="3763645"/>
          </a:xfrm>
        </p:spPr>
        <p:txBody>
          <a:bodyPr/>
          <a:lstStyle/>
          <a:p>
            <a:pPr marL="50800" indent="0">
              <a:lnSpc>
                <a:spcPct val="100000"/>
              </a:lnSpc>
              <a:spcBef>
                <a:spcPts val="600"/>
              </a:spcBef>
              <a:spcAft>
                <a:spcPts val="600"/>
              </a:spcAft>
              <a:buNone/>
            </a:pPr>
            <a:r>
              <a:rPr lang="en-US" dirty="0"/>
              <a:t>Case Study: AWS and Capital One</a:t>
            </a:r>
          </a:p>
          <a:p>
            <a:pPr marL="565150" indent="-514350">
              <a:lnSpc>
                <a:spcPct val="100000"/>
              </a:lnSpc>
              <a:spcBef>
                <a:spcPts val="600"/>
              </a:spcBef>
              <a:spcAft>
                <a:spcPts val="600"/>
              </a:spcAft>
              <a:buFont typeface="+mj-lt"/>
              <a:buAutoNum type="arabicPeriod"/>
            </a:pPr>
            <a:r>
              <a:rPr lang="en-US" b="0" dirty="0"/>
              <a:t>Run any application anywhere</a:t>
            </a:r>
          </a:p>
          <a:p>
            <a:pPr marL="565150" indent="-514350">
              <a:lnSpc>
                <a:spcPct val="100000"/>
              </a:lnSpc>
              <a:spcBef>
                <a:spcPts val="600"/>
              </a:spcBef>
              <a:spcAft>
                <a:spcPts val="600"/>
              </a:spcAft>
              <a:buFont typeface="+mj-lt"/>
              <a:buAutoNum type="arabicPeriod"/>
            </a:pPr>
            <a:r>
              <a:rPr lang="en-US" b="0" dirty="0"/>
              <a:t>Bring products to market quickly</a:t>
            </a:r>
          </a:p>
          <a:p>
            <a:pPr marL="565150" indent="-514350">
              <a:lnSpc>
                <a:spcPct val="100000"/>
              </a:lnSpc>
              <a:spcBef>
                <a:spcPts val="600"/>
              </a:spcBef>
              <a:spcAft>
                <a:spcPts val="600"/>
              </a:spcAft>
              <a:buFont typeface="+mj-lt"/>
              <a:buAutoNum type="arabicPeriod"/>
            </a:pPr>
            <a:r>
              <a:rPr lang="en-US" b="0" dirty="0"/>
              <a:t>More resilient architecture around systems</a:t>
            </a:r>
          </a:p>
          <a:p>
            <a:pPr marL="565150" indent="-514350">
              <a:lnSpc>
                <a:spcPct val="100000"/>
              </a:lnSpc>
              <a:spcBef>
                <a:spcPts val="600"/>
              </a:spcBef>
              <a:spcAft>
                <a:spcPts val="600"/>
              </a:spcAft>
              <a:buFont typeface="+mj-lt"/>
              <a:buAutoNum type="arabicPeriod"/>
            </a:pPr>
            <a:r>
              <a:rPr lang="en-US" b="0" dirty="0"/>
              <a:t>Design for customer needs</a:t>
            </a:r>
          </a:p>
          <a:p>
            <a:pPr marL="565150" indent="-514350">
              <a:lnSpc>
                <a:spcPct val="100000"/>
              </a:lnSpc>
              <a:spcBef>
                <a:spcPts val="600"/>
              </a:spcBef>
              <a:spcAft>
                <a:spcPts val="600"/>
              </a:spcAft>
              <a:buFont typeface="+mj-lt"/>
              <a:buAutoNum type="arabicPeriod"/>
            </a:pPr>
            <a:r>
              <a:rPr lang="en-US" b="0" dirty="0"/>
              <a:t>Protect customer assets</a:t>
            </a:r>
          </a:p>
        </p:txBody>
      </p:sp>
      <p:sp>
        <p:nvSpPr>
          <p:cNvPr id="3" name="Title 2"/>
          <p:cNvSpPr>
            <a:spLocks noGrp="1"/>
          </p:cNvSpPr>
          <p:nvPr>
            <p:ph type="title"/>
          </p:nvPr>
        </p:nvSpPr>
        <p:spPr/>
        <p:txBody>
          <a:bodyPr/>
          <a:lstStyle/>
          <a:p>
            <a:r>
              <a:rPr lang="en-US" dirty="0"/>
              <a:t>IaaS (Infrastructure as a Service)</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5650173" y="5589271"/>
            <a:ext cx="6541828" cy="400110"/>
          </a:xfrm>
          <a:prstGeom prst="rect">
            <a:avLst/>
          </a:prstGeom>
        </p:spPr>
        <p:txBody>
          <a:bodyPr wrap="square">
            <a:spAutoFit/>
          </a:bodyPr>
          <a:lstStyle/>
          <a:p>
            <a:r>
              <a:rPr lang="en-US" sz="1000" dirty="0"/>
              <a:t>Source: https://d1.awsstatic.com/case-studies/US/Capital%20One%20Cafe.bb6b7a7a133a573f381e9bb4e6860f68c00fea8c.jpg</a:t>
            </a:r>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0173" y="1193441"/>
            <a:ext cx="6541827" cy="4361218"/>
          </a:xfrm>
          <a:prstGeom prst="rect">
            <a:avLst/>
          </a:prstGeom>
        </p:spPr>
      </p:pic>
    </p:spTree>
    <p:extLst>
      <p:ext uri="{BB962C8B-B14F-4D97-AF65-F5344CB8AC3E}">
        <p14:creationId xmlns:p14="http://schemas.microsoft.com/office/powerpoint/2010/main" val="73182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3" y="1825625"/>
            <a:ext cx="4957266" cy="3763645"/>
          </a:xfrm>
        </p:spPr>
        <p:txBody>
          <a:bodyPr/>
          <a:lstStyle/>
          <a:p>
            <a:pPr marL="50800" indent="0">
              <a:lnSpc>
                <a:spcPct val="100000"/>
              </a:lnSpc>
              <a:spcBef>
                <a:spcPts val="600"/>
              </a:spcBef>
              <a:spcAft>
                <a:spcPts val="600"/>
              </a:spcAft>
              <a:buNone/>
            </a:pPr>
            <a:r>
              <a:rPr lang="en-US" dirty="0"/>
              <a:t>Proprietary vs. Shared</a:t>
            </a:r>
          </a:p>
          <a:p>
            <a:pPr marL="565150" indent="-514350">
              <a:lnSpc>
                <a:spcPct val="100000"/>
              </a:lnSpc>
              <a:spcBef>
                <a:spcPts val="600"/>
              </a:spcBef>
              <a:spcAft>
                <a:spcPts val="600"/>
              </a:spcAft>
              <a:buFont typeface="+mj-lt"/>
              <a:buAutoNum type="arabicPeriod"/>
            </a:pPr>
            <a:r>
              <a:rPr lang="en-US" b="0" dirty="0"/>
              <a:t>Examples?</a:t>
            </a:r>
          </a:p>
          <a:p>
            <a:pPr marL="565150" indent="-514350">
              <a:lnSpc>
                <a:spcPct val="100000"/>
              </a:lnSpc>
              <a:spcBef>
                <a:spcPts val="600"/>
              </a:spcBef>
              <a:spcAft>
                <a:spcPts val="600"/>
              </a:spcAft>
              <a:buFont typeface="+mj-lt"/>
              <a:buAutoNum type="arabicPeriod"/>
            </a:pPr>
            <a:r>
              <a:rPr lang="en-US" b="0" dirty="0"/>
              <a:t>Advantages?</a:t>
            </a:r>
          </a:p>
          <a:p>
            <a:pPr marL="565150" indent="-514350">
              <a:lnSpc>
                <a:spcPct val="100000"/>
              </a:lnSpc>
              <a:spcBef>
                <a:spcPts val="600"/>
              </a:spcBef>
              <a:spcAft>
                <a:spcPts val="600"/>
              </a:spcAft>
              <a:buFont typeface="+mj-lt"/>
              <a:buAutoNum type="arabicPeriod"/>
            </a:pPr>
            <a:r>
              <a:rPr lang="en-US" b="0" dirty="0"/>
              <a:t>Disadvantages?</a:t>
            </a:r>
          </a:p>
        </p:txBody>
      </p:sp>
      <p:sp>
        <p:nvSpPr>
          <p:cNvPr id="3" name="Title 2"/>
          <p:cNvSpPr>
            <a:spLocks noGrp="1"/>
          </p:cNvSpPr>
          <p:nvPr>
            <p:ph type="title"/>
          </p:nvPr>
        </p:nvSpPr>
        <p:spPr/>
        <p:txBody>
          <a:bodyPr/>
          <a:lstStyle/>
          <a:p>
            <a:r>
              <a:rPr lang="en-US" dirty="0"/>
              <a:t>Platform Business Models</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5172076" y="5589271"/>
            <a:ext cx="7019926" cy="246221"/>
          </a:xfrm>
          <a:prstGeom prst="rect">
            <a:avLst/>
          </a:prstGeom>
        </p:spPr>
        <p:txBody>
          <a:bodyPr wrap="square">
            <a:spAutoFit/>
          </a:bodyPr>
          <a:lstStyle/>
          <a:p>
            <a:r>
              <a:rPr lang="en-US" sz="1000" dirty="0"/>
              <a:t>Source: https://www.esds.co.in/blog/wp-content/uploads/2018/04/OPEN-SOURCE-OR-PROPRIETARY-SOFTWARE.png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385" y="1702119"/>
            <a:ext cx="7834616" cy="3155458"/>
          </a:xfrm>
          <a:prstGeom prst="rect">
            <a:avLst/>
          </a:prstGeom>
        </p:spPr>
      </p:pic>
    </p:spTree>
    <p:extLst>
      <p:ext uri="{BB962C8B-B14F-4D97-AF65-F5344CB8AC3E}">
        <p14:creationId xmlns:p14="http://schemas.microsoft.com/office/powerpoint/2010/main" val="175574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4077091"/>
            <a:ext cx="12192000" cy="827400"/>
          </a:xfrm>
          <a:ln>
            <a:noFill/>
          </a:ln>
        </p:spPr>
        <p:txBody>
          <a:bodyPr/>
          <a:lstStyle/>
          <a:p>
            <a:r>
              <a:rPr lang="en-US" dirty="0"/>
              <a:t>Attendance is not a part of your grade for this class.  The university has mandated that we take attendance for all classes, face-to-face, online and hybrid, to assist in contact tracing should an outbreak of Covid-19 occur.</a:t>
            </a:r>
          </a:p>
        </p:txBody>
      </p:sp>
      <p:sp>
        <p:nvSpPr>
          <p:cNvPr id="5" name="Title 4"/>
          <p:cNvSpPr>
            <a:spLocks noGrp="1"/>
          </p:cNvSpPr>
          <p:nvPr>
            <p:ph type="ctrTitle"/>
          </p:nvPr>
        </p:nvSpPr>
        <p:spPr/>
        <p:txBody>
          <a:bodyPr/>
          <a:lstStyle/>
          <a:p>
            <a:r>
              <a:rPr lang="en-US" sz="9600" dirty="0"/>
              <a:t>Attendance</a:t>
            </a:r>
            <a:br>
              <a:rPr lang="en-US" dirty="0"/>
            </a:br>
            <a:r>
              <a:rPr lang="en-US" sz="5400" dirty="0"/>
              <a:t>Please login to Canvas and “Check-In”</a:t>
            </a:r>
          </a:p>
        </p:txBody>
      </p:sp>
      <p:sp>
        <p:nvSpPr>
          <p:cNvPr id="7" name="Rectangle 6"/>
          <p:cNvSpPr/>
          <p:nvPr/>
        </p:nvSpPr>
        <p:spPr>
          <a:xfrm>
            <a:off x="5172305" y="5462604"/>
            <a:ext cx="1847272" cy="11634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Black" panose="020B0A04020102020204" pitchFamily="34" charset="0"/>
              </a:rPr>
              <a:t>F</a:t>
            </a:r>
            <a:r>
              <a:rPr lang="en-US" sz="3600" b="1" dirty="0">
                <a:solidFill>
                  <a:srgbClr val="C00000"/>
                </a:solidFill>
                <a:latin typeface="Arial Black" panose="020B0A04020102020204" pitchFamily="34" charset="0"/>
              </a:rPr>
              <a:t>O</a:t>
            </a:r>
            <a:r>
              <a:rPr lang="en-US" sz="3600" b="1" dirty="0">
                <a:latin typeface="Arial Black" panose="020B0A04020102020204" pitchFamily="34" charset="0"/>
              </a:rPr>
              <a:t>X</a:t>
            </a:r>
          </a:p>
          <a:p>
            <a:pPr algn="ctr"/>
            <a:r>
              <a:rPr lang="en-US" sz="3600" b="1" dirty="0">
                <a:latin typeface="Arial Black" panose="020B0A04020102020204" pitchFamily="34" charset="0"/>
              </a:rPr>
              <a:t>MIS</a:t>
            </a:r>
          </a:p>
        </p:txBody>
      </p:sp>
    </p:spTree>
    <p:extLst>
      <p:ext uri="{BB962C8B-B14F-4D97-AF65-F5344CB8AC3E}">
        <p14:creationId xmlns:p14="http://schemas.microsoft.com/office/powerpoint/2010/main" val="1653980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subTitle" idx="1"/>
          </p:nvPr>
        </p:nvSpPr>
        <p:spPr>
          <a:xfrm>
            <a:off x="605791" y="4367848"/>
            <a:ext cx="10980300" cy="827400"/>
          </a:xfrm>
          <a:prstGeom prst="rect">
            <a:avLst/>
          </a:prstGeom>
        </p:spPr>
        <p:txBody>
          <a:bodyPr spcFirstLastPara="1" wrap="square" lIns="91425" tIns="45700" rIns="91425" bIns="45700" anchor="t" anchorCtr="0">
            <a:noAutofit/>
          </a:bodyPr>
          <a:lstStyle/>
          <a:p>
            <a:r>
              <a:rPr lang="en-US" dirty="0"/>
              <a:t>Prepare with Readings &amp; Videos before our next class!!!</a:t>
            </a:r>
          </a:p>
        </p:txBody>
      </p:sp>
      <p:sp>
        <p:nvSpPr>
          <p:cNvPr id="112" name="Google Shape;112;p17"/>
          <p:cNvSpPr txBox="1">
            <a:spLocks noGrp="1"/>
          </p:cNvSpPr>
          <p:nvPr>
            <p:ph type="ctrTitle"/>
          </p:nvPr>
        </p:nvSpPr>
        <p:spPr>
          <a:xfrm>
            <a:off x="605791" y="2343151"/>
            <a:ext cx="10980300" cy="1578300"/>
          </a:xfrm>
          <a:prstGeom prst="rect">
            <a:avLst/>
          </a:prstGeom>
        </p:spPr>
        <p:txBody>
          <a:bodyPr spcFirstLastPara="1" wrap="square" lIns="91425" tIns="45700" rIns="91425" bIns="45700" anchor="b" anchorCtr="0">
            <a:noAutofit/>
          </a:bodyPr>
          <a:lstStyle/>
          <a:p>
            <a:pPr marL="0" lvl="0" indent="0">
              <a:spcBef>
                <a:spcPts val="0"/>
              </a:spcBef>
              <a:spcAft>
                <a:spcPts val="0"/>
              </a:spcAft>
              <a:buNone/>
            </a:pPr>
            <a:r>
              <a:rPr lang="en-US" dirty="0"/>
              <a:t>More to Come</a:t>
            </a:r>
            <a:endParaRPr dirty="0"/>
          </a:p>
        </p:txBody>
      </p:sp>
    </p:spTree>
    <p:extLst>
      <p:ext uri="{BB962C8B-B14F-4D97-AF65-F5344CB8AC3E}">
        <p14:creationId xmlns:p14="http://schemas.microsoft.com/office/powerpoint/2010/main" val="1393352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41E35"/>
        </a:solidFill>
        <a:effectLst/>
      </p:bgPr>
    </p:bg>
    <p:spTree>
      <p:nvGrpSpPr>
        <p:cNvPr id="1" name=""/>
        <p:cNvGrpSpPr/>
        <p:nvPr/>
      </p:nvGrpSpPr>
      <p:grpSpPr>
        <a:xfrm>
          <a:off x="0" y="0"/>
          <a:ext cx="0" cy="0"/>
          <a:chOff x="0" y="0"/>
          <a:chExt cx="0" cy="0"/>
        </a:xfrm>
      </p:grpSpPr>
      <p:sp>
        <p:nvSpPr>
          <p:cNvPr id="7" name="Arc 6"/>
          <p:cNvSpPr/>
          <p:nvPr/>
        </p:nvSpPr>
        <p:spPr>
          <a:xfrm>
            <a:off x="9310133" y="1501898"/>
            <a:ext cx="2338942" cy="2187514"/>
          </a:xfrm>
          <a:prstGeom prst="arc">
            <a:avLst>
              <a:gd name="adj1" fmla="val 16200000"/>
              <a:gd name="adj2" fmla="val 5396879"/>
            </a:avLst>
          </a:prstGeom>
          <a:ln w="2286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Connector 8"/>
          <p:cNvCxnSpPr>
            <a:stCxn id="7" idx="2"/>
            <a:endCxn id="31" idx="2"/>
          </p:cNvCxnSpPr>
          <p:nvPr/>
        </p:nvCxnSpPr>
        <p:spPr>
          <a:xfrm flipH="1" flipV="1">
            <a:off x="1513739" y="3666576"/>
            <a:ext cx="8966858" cy="22836"/>
          </a:xfrm>
          <a:prstGeom prst="line">
            <a:avLst/>
          </a:prstGeom>
          <a:ln w="228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027916" y="6078752"/>
            <a:ext cx="9160677" cy="0"/>
          </a:xfrm>
          <a:prstGeom prst="line">
            <a:avLst/>
          </a:prstGeom>
          <a:ln w="2286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Arc 30"/>
          <p:cNvSpPr/>
          <p:nvPr/>
        </p:nvSpPr>
        <p:spPr>
          <a:xfrm rot="10800000">
            <a:off x="395163" y="3665540"/>
            <a:ext cx="2338944" cy="2187514"/>
          </a:xfrm>
          <a:prstGeom prst="arc">
            <a:avLst>
              <a:gd name="adj1" fmla="val 16200000"/>
              <a:gd name="adj2" fmla="val 5239996"/>
            </a:avLst>
          </a:prstGeom>
          <a:ln w="2286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Rounded Rectangle 38"/>
          <p:cNvSpPr/>
          <p:nvPr/>
        </p:nvSpPr>
        <p:spPr>
          <a:xfrm>
            <a:off x="2222319" y="2779589"/>
            <a:ext cx="1811532" cy="1859328"/>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C00000"/>
                </a:solidFill>
              </a:rPr>
              <a:t>Week 9:</a:t>
            </a:r>
          </a:p>
          <a:p>
            <a:r>
              <a:rPr lang="en-US" dirty="0">
                <a:solidFill>
                  <a:schemeClr val="tx1"/>
                </a:solidFill>
              </a:rPr>
              <a:t>Exam #2 &amp; JavaScript Unit #1</a:t>
            </a:r>
          </a:p>
          <a:p>
            <a:r>
              <a:rPr lang="en-US" dirty="0">
                <a:solidFill>
                  <a:schemeClr val="tx1"/>
                </a:solidFill>
              </a:rPr>
              <a:t>- Part I &amp; II</a:t>
            </a:r>
          </a:p>
          <a:p>
            <a:pPr marL="112713" lvl="0" indent="-112713">
              <a:buFont typeface="Arial" panose="020B0604020202020204" pitchFamily="34" charset="0"/>
              <a:buChar char="•"/>
            </a:pPr>
            <a:r>
              <a:rPr lang="en-US" sz="1000" dirty="0">
                <a:solidFill>
                  <a:srgbClr val="000000"/>
                </a:solidFill>
              </a:rPr>
              <a:t>Hello World, Variables</a:t>
            </a:r>
          </a:p>
          <a:p>
            <a:pPr marL="112713" lvl="0" indent="-112713">
              <a:buFont typeface="Arial" panose="020B0604020202020204" pitchFamily="34" charset="0"/>
              <a:buChar char="•"/>
            </a:pPr>
            <a:endParaRPr lang="en-US" sz="1000" dirty="0">
              <a:solidFill>
                <a:srgbClr val="000000"/>
              </a:solidFill>
            </a:endParaRPr>
          </a:p>
          <a:p>
            <a:pPr marL="112713" lvl="0" indent="-112713">
              <a:buFont typeface="Arial" panose="020B0604020202020204" pitchFamily="34" charset="0"/>
              <a:buChar char="•"/>
            </a:pPr>
            <a:endParaRPr lang="en-US" sz="1000" dirty="0">
              <a:solidFill>
                <a:srgbClr val="000000"/>
              </a:solidFill>
            </a:endParaRPr>
          </a:p>
          <a:p>
            <a:pPr marL="112713" lvl="0" indent="-112713">
              <a:buFont typeface="Arial" panose="020B0604020202020204" pitchFamily="34" charset="0"/>
              <a:buChar char="•"/>
            </a:pPr>
            <a:endParaRPr lang="en-US" sz="1000" dirty="0">
              <a:solidFill>
                <a:srgbClr val="000000"/>
              </a:solidFill>
            </a:endParaRPr>
          </a:p>
          <a:p>
            <a:r>
              <a:rPr lang="en-US" sz="1000" dirty="0">
                <a:solidFill>
                  <a:srgbClr val="7030A0"/>
                </a:solidFill>
              </a:rPr>
              <a:t>*Exam: check course site</a:t>
            </a:r>
          </a:p>
        </p:txBody>
      </p:sp>
      <p:sp>
        <p:nvSpPr>
          <p:cNvPr id="40" name="Rounded Rectangle 39"/>
          <p:cNvSpPr/>
          <p:nvPr/>
        </p:nvSpPr>
        <p:spPr>
          <a:xfrm>
            <a:off x="4193907" y="2779588"/>
            <a:ext cx="1806992" cy="1859328"/>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C00000"/>
                </a:solidFill>
              </a:rPr>
              <a:t>Week 8:</a:t>
            </a:r>
          </a:p>
          <a:p>
            <a:r>
              <a:rPr lang="en-US" dirty="0">
                <a:solidFill>
                  <a:schemeClr val="tx1"/>
                </a:solidFill>
              </a:rPr>
              <a:t>Cybersecurity &amp; AI – Part I &amp; II </a:t>
            </a:r>
          </a:p>
          <a:p>
            <a:pPr marL="112713" indent="-112713">
              <a:buFont typeface="Arial" panose="020B0604020202020204" pitchFamily="34" charset="0"/>
              <a:buChar char="•"/>
            </a:pPr>
            <a:r>
              <a:rPr lang="en-US" sz="1000" dirty="0">
                <a:solidFill>
                  <a:schemeClr val="tx1"/>
                </a:solidFill>
              </a:rPr>
              <a:t>Protection Protocols</a:t>
            </a:r>
          </a:p>
          <a:p>
            <a:pPr marL="112713" indent="-112713">
              <a:buFont typeface="Arial" panose="020B0604020202020204" pitchFamily="34" charset="0"/>
              <a:buChar char="•"/>
            </a:pPr>
            <a:r>
              <a:rPr lang="en-US" sz="1000" dirty="0">
                <a:solidFill>
                  <a:schemeClr val="tx1"/>
                </a:solidFill>
              </a:rPr>
              <a:t>Artificial Intelligence</a:t>
            </a:r>
          </a:p>
          <a:p>
            <a:pPr marL="112713" indent="-112713">
              <a:buFont typeface="Arial" panose="020B0604020202020204" pitchFamily="34" charset="0"/>
              <a:buChar char="•"/>
            </a:pPr>
            <a:endParaRPr lang="en-US" sz="1000" dirty="0">
              <a:solidFill>
                <a:schemeClr val="tx1"/>
              </a:solidFill>
            </a:endParaRPr>
          </a:p>
          <a:p>
            <a:endParaRPr lang="en-US" sz="600" dirty="0">
              <a:solidFill>
                <a:schemeClr val="tx1"/>
              </a:solidFill>
            </a:endParaRPr>
          </a:p>
          <a:p>
            <a:endParaRPr lang="en-US" sz="600" dirty="0">
              <a:solidFill>
                <a:schemeClr val="tx1"/>
              </a:solidFill>
            </a:endParaRPr>
          </a:p>
          <a:p>
            <a:endParaRPr lang="en-US" sz="600" dirty="0">
              <a:solidFill>
                <a:schemeClr val="tx1"/>
              </a:solidFill>
            </a:endParaRPr>
          </a:p>
          <a:p>
            <a:pPr marL="112713" indent="-112713">
              <a:buFont typeface="Arial" panose="020B0604020202020204" pitchFamily="34" charset="0"/>
              <a:buChar char="•"/>
            </a:pPr>
            <a:endParaRPr lang="en-US" sz="1000" dirty="0">
              <a:solidFill>
                <a:schemeClr val="tx1"/>
              </a:solidFill>
            </a:endParaRPr>
          </a:p>
          <a:p>
            <a:r>
              <a:rPr lang="en-US" sz="1000" dirty="0">
                <a:solidFill>
                  <a:schemeClr val="accent6">
                    <a:lumMod val="75000"/>
                  </a:schemeClr>
                </a:solidFill>
              </a:rPr>
              <a:t>Assignment #08</a:t>
            </a:r>
            <a:endParaRPr lang="en-US" sz="1000" dirty="0">
              <a:solidFill>
                <a:schemeClr val="tx1"/>
              </a:solidFill>
            </a:endParaRPr>
          </a:p>
        </p:txBody>
      </p:sp>
      <p:sp>
        <p:nvSpPr>
          <p:cNvPr id="41" name="Rounded Rectangle 40"/>
          <p:cNvSpPr/>
          <p:nvPr/>
        </p:nvSpPr>
        <p:spPr>
          <a:xfrm>
            <a:off x="6160956" y="2779587"/>
            <a:ext cx="1806992" cy="1859329"/>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C00000"/>
                </a:solidFill>
              </a:rPr>
              <a:t>Week 7:</a:t>
            </a:r>
          </a:p>
          <a:p>
            <a:r>
              <a:rPr lang="en-US" dirty="0">
                <a:solidFill>
                  <a:schemeClr val="tx1"/>
                </a:solidFill>
              </a:rPr>
              <a:t>Platforms &amp; Digital Business Models: </a:t>
            </a:r>
            <a:r>
              <a:rPr lang="en-US" sz="1000" dirty="0">
                <a:solidFill>
                  <a:schemeClr val="tx1"/>
                </a:solidFill>
              </a:rPr>
              <a:t> Part I &amp; II</a:t>
            </a:r>
          </a:p>
          <a:p>
            <a:endParaRPr lang="en-US" sz="1000" dirty="0">
              <a:solidFill>
                <a:schemeClr val="tx1"/>
              </a:solidFill>
            </a:endParaRPr>
          </a:p>
          <a:p>
            <a:pPr marL="112713" indent="-112713">
              <a:buFont typeface="Arial" panose="020B0604020202020204" pitchFamily="34" charset="0"/>
              <a:buChar char="•"/>
            </a:pPr>
            <a:r>
              <a:rPr lang="en-US" sz="1000" dirty="0">
                <a:solidFill>
                  <a:schemeClr val="tx1"/>
                </a:solidFill>
              </a:rPr>
              <a:t>Platforms &amp; Digital Models</a:t>
            </a:r>
          </a:p>
          <a:p>
            <a:pPr marL="112713" indent="-112713">
              <a:buFont typeface="Arial" panose="020B0604020202020204" pitchFamily="34" charset="0"/>
              <a:buChar char="•"/>
            </a:pPr>
            <a:r>
              <a:rPr lang="en-US" sz="1000" dirty="0">
                <a:solidFill>
                  <a:schemeClr val="tx1"/>
                </a:solidFill>
              </a:rPr>
              <a:t>APIs</a:t>
            </a:r>
          </a:p>
          <a:p>
            <a:pPr marL="112713" indent="-112713">
              <a:buFont typeface="Arial" panose="020B0604020202020204" pitchFamily="34" charset="0"/>
              <a:buChar char="•"/>
            </a:pPr>
            <a:endParaRPr lang="en-US" sz="600" dirty="0">
              <a:solidFill>
                <a:schemeClr val="tx1"/>
              </a:solidFill>
            </a:endParaRPr>
          </a:p>
          <a:p>
            <a:pPr marL="112713" indent="-112713">
              <a:buFont typeface="Arial" panose="020B0604020202020204" pitchFamily="34" charset="0"/>
              <a:buChar char="•"/>
            </a:pPr>
            <a:endParaRPr lang="en-US" sz="600" dirty="0">
              <a:solidFill>
                <a:schemeClr val="tx1"/>
              </a:solidFill>
            </a:endParaRPr>
          </a:p>
        </p:txBody>
      </p:sp>
      <p:sp>
        <p:nvSpPr>
          <p:cNvPr id="42" name="Rounded Rectangle 41"/>
          <p:cNvSpPr/>
          <p:nvPr/>
        </p:nvSpPr>
        <p:spPr>
          <a:xfrm>
            <a:off x="8128004" y="2764349"/>
            <a:ext cx="1806992" cy="1859329"/>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C00000"/>
                </a:solidFill>
              </a:rPr>
              <a:t>Week 6:</a:t>
            </a:r>
          </a:p>
          <a:p>
            <a:r>
              <a:rPr lang="en-US" dirty="0">
                <a:solidFill>
                  <a:schemeClr val="tx1"/>
                </a:solidFill>
              </a:rPr>
              <a:t>Information Systems</a:t>
            </a:r>
            <a:r>
              <a:rPr lang="en-US" sz="1000" dirty="0">
                <a:solidFill>
                  <a:schemeClr val="tx1"/>
                </a:solidFill>
              </a:rPr>
              <a:t>: Part III &amp; IV</a:t>
            </a:r>
          </a:p>
          <a:p>
            <a:pPr marL="112713" indent="-112713">
              <a:buFont typeface="Arial" panose="020B0604020202020204" pitchFamily="34" charset="0"/>
              <a:buChar char="•"/>
            </a:pPr>
            <a:r>
              <a:rPr lang="en-US" sz="1000" dirty="0">
                <a:solidFill>
                  <a:schemeClr val="tx1"/>
                </a:solidFill>
              </a:rPr>
              <a:t>Data Analytics </a:t>
            </a:r>
          </a:p>
          <a:p>
            <a:pPr marL="112713" indent="-112713">
              <a:buFont typeface="Arial" panose="020B0604020202020204" pitchFamily="34" charset="0"/>
              <a:buChar char="•"/>
            </a:pPr>
            <a:r>
              <a:rPr lang="en-US" sz="1000" dirty="0">
                <a:solidFill>
                  <a:schemeClr val="tx1"/>
                </a:solidFill>
              </a:rPr>
              <a:t>SCM </a:t>
            </a:r>
          </a:p>
          <a:p>
            <a:pPr marL="112713" indent="-112713">
              <a:buFont typeface="Arial" panose="020B0604020202020204" pitchFamily="34" charset="0"/>
              <a:buChar char="•"/>
            </a:pPr>
            <a:endParaRPr lang="en-US" sz="600" dirty="0">
              <a:solidFill>
                <a:schemeClr val="tx1"/>
              </a:solidFill>
            </a:endParaRPr>
          </a:p>
          <a:p>
            <a:pPr marL="112713" indent="-112713">
              <a:buFont typeface="Arial" panose="020B0604020202020204" pitchFamily="34" charset="0"/>
              <a:buChar char="•"/>
            </a:pPr>
            <a:endParaRPr lang="en-US" sz="600" dirty="0">
              <a:solidFill>
                <a:schemeClr val="tx1"/>
              </a:solidFill>
            </a:endParaRPr>
          </a:p>
          <a:p>
            <a:pPr marL="112713" indent="-112713">
              <a:buFont typeface="Arial" panose="020B0604020202020204" pitchFamily="34" charset="0"/>
              <a:buChar char="•"/>
            </a:pPr>
            <a:endParaRPr lang="en-US" sz="600" dirty="0">
              <a:solidFill>
                <a:schemeClr val="tx1"/>
              </a:solidFill>
            </a:endParaRPr>
          </a:p>
          <a:p>
            <a:pPr marL="112713" indent="-112713">
              <a:buFont typeface="Arial" panose="020B0604020202020204" pitchFamily="34" charset="0"/>
              <a:buChar char="•"/>
            </a:pPr>
            <a:endParaRPr lang="en-US" sz="600" dirty="0">
              <a:solidFill>
                <a:schemeClr val="tx1"/>
              </a:solidFill>
            </a:endParaRPr>
          </a:p>
          <a:p>
            <a:pPr marL="112713" indent="-112713">
              <a:buFont typeface="Arial" panose="020B0604020202020204" pitchFamily="34" charset="0"/>
              <a:buChar char="•"/>
            </a:pPr>
            <a:endParaRPr lang="en-US" sz="600" dirty="0">
              <a:solidFill>
                <a:schemeClr val="tx1"/>
              </a:solidFill>
            </a:endParaRPr>
          </a:p>
          <a:p>
            <a:endParaRPr lang="en-US" sz="600" dirty="0">
              <a:solidFill>
                <a:schemeClr val="tx1"/>
              </a:solidFill>
            </a:endParaRPr>
          </a:p>
          <a:p>
            <a:r>
              <a:rPr lang="en-US" sz="1000" dirty="0">
                <a:solidFill>
                  <a:schemeClr val="accent6">
                    <a:lumMod val="75000"/>
                  </a:schemeClr>
                </a:solidFill>
              </a:rPr>
              <a:t>Assignment #07</a:t>
            </a:r>
          </a:p>
        </p:txBody>
      </p:sp>
      <p:sp>
        <p:nvSpPr>
          <p:cNvPr id="43" name="Rounded Rectangle 42"/>
          <p:cNvSpPr/>
          <p:nvPr/>
        </p:nvSpPr>
        <p:spPr>
          <a:xfrm>
            <a:off x="1359919" y="4897306"/>
            <a:ext cx="1806992" cy="1844065"/>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solidFill>
              </a:rPr>
              <a:t>Week 10:</a:t>
            </a:r>
          </a:p>
          <a:p>
            <a:r>
              <a:rPr lang="en-US" dirty="0">
                <a:solidFill>
                  <a:schemeClr val="tx1"/>
                </a:solidFill>
              </a:rPr>
              <a:t>JavaScript Unit #2 Functions</a:t>
            </a:r>
          </a:p>
          <a:p>
            <a:pPr marL="112713" lvl="0" indent="-112713">
              <a:buFont typeface="Arial" panose="020B0604020202020204" pitchFamily="34" charset="0"/>
              <a:buChar char="•"/>
            </a:pPr>
            <a:r>
              <a:rPr lang="en-US" sz="1000" dirty="0">
                <a:solidFill>
                  <a:srgbClr val="000000"/>
                </a:solidFill>
              </a:rPr>
              <a:t>Operator types</a:t>
            </a:r>
          </a:p>
          <a:p>
            <a:pPr marL="112713" lvl="0" indent="-112713">
              <a:buFont typeface="Arial" panose="020B0604020202020204" pitchFamily="34" charset="0"/>
              <a:buChar char="•"/>
            </a:pPr>
            <a:r>
              <a:rPr lang="en-US" sz="1000" dirty="0">
                <a:solidFill>
                  <a:srgbClr val="000000"/>
                </a:solidFill>
              </a:rPr>
              <a:t>Strings</a:t>
            </a:r>
            <a:endParaRPr lang="en-US" sz="600" dirty="0">
              <a:solidFill>
                <a:srgbClr val="000000"/>
              </a:solidFill>
            </a:endParaRPr>
          </a:p>
          <a:p>
            <a:pPr lvl="0"/>
            <a:endParaRPr lang="en-US" sz="600" dirty="0">
              <a:solidFill>
                <a:srgbClr val="000000"/>
              </a:solidFill>
            </a:endParaRPr>
          </a:p>
          <a:p>
            <a:pPr lvl="0"/>
            <a:endParaRPr lang="en-US" sz="600" dirty="0">
              <a:solidFill>
                <a:srgbClr val="000000"/>
              </a:solidFill>
            </a:endParaRPr>
          </a:p>
          <a:p>
            <a:pPr lvl="0"/>
            <a:endParaRPr lang="en-US" sz="600" dirty="0">
              <a:solidFill>
                <a:srgbClr val="000000"/>
              </a:solidFill>
            </a:endParaRPr>
          </a:p>
          <a:p>
            <a:pPr lvl="0"/>
            <a:endParaRPr lang="en-US" sz="600" dirty="0">
              <a:solidFill>
                <a:srgbClr val="000000"/>
              </a:solidFill>
            </a:endParaRPr>
          </a:p>
          <a:p>
            <a:pPr lvl="0"/>
            <a:endParaRPr lang="en-US" sz="500" dirty="0">
              <a:solidFill>
                <a:srgbClr val="000000"/>
              </a:solidFill>
            </a:endParaRPr>
          </a:p>
          <a:p>
            <a:pPr lvl="0"/>
            <a:r>
              <a:rPr lang="en-US" sz="1000" dirty="0">
                <a:solidFill>
                  <a:srgbClr val="70AD47">
                    <a:lumMod val="75000"/>
                  </a:srgbClr>
                </a:solidFill>
              </a:rPr>
              <a:t>Assignment #9</a:t>
            </a:r>
            <a:endParaRPr lang="en-US" sz="500" dirty="0">
              <a:solidFill>
                <a:schemeClr val="tx1"/>
              </a:solidFill>
            </a:endParaRPr>
          </a:p>
          <a:p>
            <a:endParaRPr lang="en-US" sz="500" dirty="0">
              <a:solidFill>
                <a:schemeClr val="tx1"/>
              </a:solidFill>
            </a:endParaRPr>
          </a:p>
        </p:txBody>
      </p:sp>
      <p:sp>
        <p:nvSpPr>
          <p:cNvPr id="44" name="Rounded Rectangle 43"/>
          <p:cNvSpPr/>
          <p:nvPr/>
        </p:nvSpPr>
        <p:spPr>
          <a:xfrm>
            <a:off x="3271194" y="4897306"/>
            <a:ext cx="1806992" cy="1844065"/>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solidFill>
              </a:rPr>
              <a:t>Week 11:</a:t>
            </a:r>
          </a:p>
          <a:p>
            <a:pPr lvl="0"/>
            <a:r>
              <a:rPr lang="en-US" dirty="0">
                <a:solidFill>
                  <a:srgbClr val="000000"/>
                </a:solidFill>
              </a:rPr>
              <a:t>JavaScript Unit #3 </a:t>
            </a:r>
            <a:r>
              <a:rPr lang="en-US" sz="1300" dirty="0">
                <a:solidFill>
                  <a:srgbClr val="000000"/>
                </a:solidFill>
              </a:rPr>
              <a:t>Logical Operators &amp; Conditional Logic</a:t>
            </a:r>
          </a:p>
          <a:p>
            <a:pPr marL="112713" lvl="0" indent="-112713">
              <a:buFont typeface="Arial" panose="020B0604020202020204" pitchFamily="34" charset="0"/>
              <a:buChar char="•"/>
            </a:pPr>
            <a:r>
              <a:rPr lang="en-US" sz="1000" dirty="0">
                <a:solidFill>
                  <a:srgbClr val="000000"/>
                </a:solidFill>
              </a:rPr>
              <a:t>Logical Operators</a:t>
            </a:r>
          </a:p>
          <a:p>
            <a:pPr marL="112713" lvl="0" indent="-112713">
              <a:buFont typeface="Arial" panose="020B0604020202020204" pitchFamily="34" charset="0"/>
              <a:buChar char="•"/>
            </a:pPr>
            <a:r>
              <a:rPr lang="en-US" sz="1000" dirty="0">
                <a:solidFill>
                  <a:srgbClr val="000000"/>
                </a:solidFill>
              </a:rPr>
              <a:t>Conditional Types</a:t>
            </a:r>
          </a:p>
          <a:p>
            <a:pPr marL="112713" lvl="0" indent="-112713">
              <a:buFont typeface="Arial" panose="020B0604020202020204" pitchFamily="34" charset="0"/>
              <a:buChar char="•"/>
            </a:pPr>
            <a:endParaRPr lang="en-US" sz="1000" dirty="0">
              <a:solidFill>
                <a:srgbClr val="000000"/>
              </a:solidFill>
            </a:endParaRPr>
          </a:p>
          <a:p>
            <a:pPr marL="112713" lvl="0" indent="-112713">
              <a:buFont typeface="Arial" panose="020B0604020202020204" pitchFamily="34" charset="0"/>
              <a:buChar char="•"/>
            </a:pPr>
            <a:endParaRPr lang="en-US" sz="1000" dirty="0">
              <a:solidFill>
                <a:srgbClr val="000000"/>
              </a:solidFill>
            </a:endParaRPr>
          </a:p>
          <a:p>
            <a:pPr marL="112713" lvl="0" indent="-112713">
              <a:buFont typeface="Arial" panose="020B0604020202020204" pitchFamily="34" charset="0"/>
              <a:buChar char="•"/>
            </a:pPr>
            <a:endParaRPr lang="en-US" sz="1000" dirty="0">
              <a:solidFill>
                <a:srgbClr val="000000"/>
              </a:solidFill>
            </a:endParaRPr>
          </a:p>
          <a:p>
            <a:pPr marL="112713" lvl="0" indent="-112713">
              <a:buFont typeface="Arial" panose="020B0604020202020204" pitchFamily="34" charset="0"/>
              <a:buChar char="•"/>
            </a:pPr>
            <a:endParaRPr lang="en-US" sz="600" dirty="0">
              <a:solidFill>
                <a:srgbClr val="000000"/>
              </a:solidFill>
            </a:endParaRPr>
          </a:p>
        </p:txBody>
      </p:sp>
      <p:cxnSp>
        <p:nvCxnSpPr>
          <p:cNvPr id="54" name="Straight Connector 53"/>
          <p:cNvCxnSpPr/>
          <p:nvPr/>
        </p:nvCxnSpPr>
        <p:spPr>
          <a:xfrm flipH="1" flipV="1">
            <a:off x="641232" y="1500452"/>
            <a:ext cx="9889269" cy="3482"/>
          </a:xfrm>
          <a:prstGeom prst="line">
            <a:avLst/>
          </a:prstGeom>
          <a:ln w="2286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lowchart: Connector 10"/>
          <p:cNvSpPr/>
          <p:nvPr/>
        </p:nvSpPr>
        <p:spPr>
          <a:xfrm>
            <a:off x="89841" y="940888"/>
            <a:ext cx="1102782" cy="1119128"/>
          </a:xfrm>
          <a:prstGeom prst="flowChartConnector">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sp>
        <p:nvSpPr>
          <p:cNvPr id="13" name="8-Point Star 12"/>
          <p:cNvSpPr/>
          <p:nvPr/>
        </p:nvSpPr>
        <p:spPr>
          <a:xfrm>
            <a:off x="10964417" y="5505132"/>
            <a:ext cx="1157182" cy="1157182"/>
          </a:xfrm>
          <a:prstGeom prst="star8">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FINISH</a:t>
            </a:r>
          </a:p>
        </p:txBody>
      </p:sp>
      <p:sp>
        <p:nvSpPr>
          <p:cNvPr id="57" name="Rounded Rectangle 56"/>
          <p:cNvSpPr/>
          <p:nvPr/>
        </p:nvSpPr>
        <p:spPr>
          <a:xfrm>
            <a:off x="1313124" y="640567"/>
            <a:ext cx="1763577" cy="1880629"/>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Week 1:</a:t>
            </a:r>
          </a:p>
          <a:p>
            <a:r>
              <a:rPr lang="en-US" dirty="0">
                <a:solidFill>
                  <a:schemeClr val="tx1"/>
                </a:solidFill>
              </a:rPr>
              <a:t>Introduction &amp; Systems Analysis</a:t>
            </a:r>
          </a:p>
          <a:p>
            <a:pPr marL="112713" indent="-112713">
              <a:buFont typeface="Arial" panose="020B0604020202020204" pitchFamily="34" charset="0"/>
              <a:buChar char="•"/>
            </a:pPr>
            <a:r>
              <a:rPr lang="en-US" sz="1000" dirty="0">
                <a:solidFill>
                  <a:schemeClr val="tx1"/>
                </a:solidFill>
              </a:rPr>
              <a:t>Course Description</a:t>
            </a:r>
          </a:p>
          <a:p>
            <a:pPr marL="112713" indent="-112713">
              <a:buFont typeface="Arial" panose="020B0604020202020204" pitchFamily="34" charset="0"/>
              <a:buChar char="•"/>
            </a:pPr>
            <a:r>
              <a:rPr lang="en-US" sz="1000" dirty="0">
                <a:solidFill>
                  <a:schemeClr val="tx1"/>
                </a:solidFill>
              </a:rPr>
              <a:t>Systems Thinking</a:t>
            </a:r>
          </a:p>
          <a:p>
            <a:pPr marL="112713" indent="-112713">
              <a:buFont typeface="Arial" panose="020B0604020202020204" pitchFamily="34" charset="0"/>
              <a:buChar char="•"/>
            </a:pPr>
            <a:endParaRPr lang="en-US" sz="1000" dirty="0">
              <a:solidFill>
                <a:schemeClr val="tx1"/>
              </a:solidFill>
            </a:endParaRPr>
          </a:p>
          <a:p>
            <a:pPr marL="112713" indent="-112713">
              <a:buFont typeface="Arial" panose="020B0604020202020204" pitchFamily="34" charset="0"/>
              <a:buChar char="•"/>
            </a:pPr>
            <a:endParaRPr lang="en-US" sz="600" dirty="0">
              <a:solidFill>
                <a:schemeClr val="tx1"/>
              </a:solidFill>
            </a:endParaRPr>
          </a:p>
          <a:p>
            <a:pPr marL="112713" indent="-112713">
              <a:buFont typeface="Arial" panose="020B0604020202020204" pitchFamily="34" charset="0"/>
              <a:buChar char="•"/>
            </a:pPr>
            <a:endParaRPr lang="en-US" sz="600" dirty="0">
              <a:solidFill>
                <a:schemeClr val="tx1"/>
              </a:solidFill>
            </a:endParaRPr>
          </a:p>
          <a:p>
            <a:pPr marL="112713" indent="-112713">
              <a:buFont typeface="Arial" panose="020B0604020202020204" pitchFamily="34" charset="0"/>
              <a:buChar char="•"/>
            </a:pPr>
            <a:endParaRPr lang="en-US" sz="600" dirty="0">
              <a:solidFill>
                <a:schemeClr val="tx1"/>
              </a:solidFill>
            </a:endParaRPr>
          </a:p>
          <a:p>
            <a:pPr marL="112713" indent="-112713">
              <a:buFont typeface="Arial" panose="020B0604020202020204" pitchFamily="34" charset="0"/>
              <a:buChar char="•"/>
            </a:pPr>
            <a:endParaRPr lang="en-US" sz="600" dirty="0">
              <a:solidFill>
                <a:schemeClr val="tx1"/>
              </a:solidFill>
            </a:endParaRPr>
          </a:p>
          <a:p>
            <a:pPr marL="112713" indent="-112713">
              <a:buFont typeface="Arial" panose="020B0604020202020204" pitchFamily="34" charset="0"/>
              <a:buChar char="•"/>
            </a:pPr>
            <a:endParaRPr lang="en-US" sz="600" dirty="0">
              <a:solidFill>
                <a:schemeClr val="tx1"/>
              </a:solidFill>
            </a:endParaRPr>
          </a:p>
          <a:p>
            <a:r>
              <a:rPr lang="en-US" sz="1000" dirty="0">
                <a:solidFill>
                  <a:schemeClr val="accent6">
                    <a:lumMod val="75000"/>
                  </a:schemeClr>
                </a:solidFill>
              </a:rPr>
              <a:t>Assignments #01 &amp; 02</a:t>
            </a:r>
            <a:endParaRPr lang="en-US" sz="1000" dirty="0">
              <a:solidFill>
                <a:schemeClr val="tx1"/>
              </a:solidFill>
            </a:endParaRPr>
          </a:p>
        </p:txBody>
      </p:sp>
      <p:sp>
        <p:nvSpPr>
          <p:cNvPr id="58" name="Rounded Rectangle 57"/>
          <p:cNvSpPr/>
          <p:nvPr/>
        </p:nvSpPr>
        <p:spPr>
          <a:xfrm>
            <a:off x="3231183" y="640567"/>
            <a:ext cx="1806992" cy="1880629"/>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ED7D31"/>
                </a:solidFill>
              </a:rPr>
              <a:t>Week 2:</a:t>
            </a:r>
          </a:p>
          <a:p>
            <a:pPr lvl="0"/>
            <a:r>
              <a:rPr lang="en-US" dirty="0">
                <a:solidFill>
                  <a:srgbClr val="000000"/>
                </a:solidFill>
              </a:rPr>
              <a:t>Digital Product Management &amp; Introduction to Process Mapping</a:t>
            </a:r>
          </a:p>
          <a:p>
            <a:pPr marL="112713" lvl="0" indent="-112713">
              <a:buFont typeface="Arial" panose="020B0604020202020204" pitchFamily="34" charset="0"/>
              <a:buChar char="•"/>
            </a:pPr>
            <a:r>
              <a:rPr lang="en-US" sz="1000" dirty="0">
                <a:solidFill>
                  <a:srgbClr val="000000"/>
                </a:solidFill>
              </a:rPr>
              <a:t>Max Labs 1a &amp; 1b</a:t>
            </a:r>
          </a:p>
          <a:p>
            <a:pPr marL="112713" lvl="0" indent="-112713">
              <a:buFont typeface="Arial" panose="020B0604020202020204" pitchFamily="34" charset="0"/>
              <a:buChar char="•"/>
            </a:pPr>
            <a:r>
              <a:rPr lang="en-US" sz="1000" dirty="0">
                <a:solidFill>
                  <a:srgbClr val="000000"/>
                </a:solidFill>
              </a:rPr>
              <a:t>Systems &amp; Processes</a:t>
            </a:r>
          </a:p>
          <a:p>
            <a:pPr marL="112713" lvl="0" indent="-112713">
              <a:buFont typeface="Arial" panose="020B0604020202020204" pitchFamily="34" charset="0"/>
              <a:buChar char="•"/>
            </a:pPr>
            <a:r>
              <a:rPr lang="en-US" sz="1000" dirty="0">
                <a:solidFill>
                  <a:srgbClr val="000000"/>
                </a:solidFill>
              </a:rPr>
              <a:t>Swim Lane Diagrams</a:t>
            </a:r>
          </a:p>
          <a:p>
            <a:pPr marL="112713" lvl="0" indent="-112713">
              <a:buFont typeface="Arial" panose="020B0604020202020204" pitchFamily="34" charset="0"/>
              <a:buChar char="•"/>
            </a:pPr>
            <a:endParaRPr lang="en-US" sz="200" dirty="0">
              <a:solidFill>
                <a:srgbClr val="000000"/>
              </a:solidFill>
            </a:endParaRPr>
          </a:p>
          <a:p>
            <a:pPr lvl="0"/>
            <a:r>
              <a:rPr lang="en-US" sz="1000" dirty="0">
                <a:solidFill>
                  <a:srgbClr val="70AD47">
                    <a:lumMod val="75000"/>
                  </a:srgbClr>
                </a:solidFill>
              </a:rPr>
              <a:t>Assignment #03</a:t>
            </a:r>
          </a:p>
        </p:txBody>
      </p:sp>
      <p:sp>
        <p:nvSpPr>
          <p:cNvPr id="59" name="Rounded Rectangle 58"/>
          <p:cNvSpPr/>
          <p:nvPr/>
        </p:nvSpPr>
        <p:spPr>
          <a:xfrm>
            <a:off x="5149242" y="640567"/>
            <a:ext cx="1806992" cy="1880629"/>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ED7D31"/>
                </a:solidFill>
              </a:rPr>
              <a:t>Week 3:</a:t>
            </a:r>
          </a:p>
          <a:p>
            <a:pPr lvl="0"/>
            <a:r>
              <a:rPr lang="en-US" dirty="0">
                <a:solidFill>
                  <a:srgbClr val="000000"/>
                </a:solidFill>
              </a:rPr>
              <a:t>Data Modeling with Entity Relationship Diagrams</a:t>
            </a:r>
          </a:p>
          <a:p>
            <a:pPr marL="112713" indent="-112713">
              <a:buFont typeface="Arial" panose="020B0604020202020204" pitchFamily="34" charset="0"/>
              <a:buChar char="•"/>
            </a:pPr>
            <a:r>
              <a:rPr lang="en-US" sz="1000" dirty="0">
                <a:solidFill>
                  <a:schemeClr val="tx1"/>
                </a:solidFill>
              </a:rPr>
              <a:t>Swim Lane Diagrams</a:t>
            </a:r>
          </a:p>
          <a:p>
            <a:pPr marL="112713" indent="-112713">
              <a:buFont typeface="Arial" panose="020B0604020202020204" pitchFamily="34" charset="0"/>
              <a:buChar char="•"/>
            </a:pPr>
            <a:r>
              <a:rPr lang="en-US" sz="1000" dirty="0" err="1">
                <a:solidFill>
                  <a:schemeClr val="tx1"/>
                </a:solidFill>
              </a:rPr>
              <a:t>ERD</a:t>
            </a:r>
            <a:r>
              <a:rPr lang="en-US" sz="1000" dirty="0">
                <a:solidFill>
                  <a:schemeClr val="tx1"/>
                </a:solidFill>
              </a:rPr>
              <a:t> Diagrams</a:t>
            </a:r>
          </a:p>
          <a:p>
            <a:pPr marL="112713" lvl="0" indent="-112713">
              <a:buFont typeface="Arial" panose="020B0604020202020204" pitchFamily="34" charset="0"/>
              <a:buChar char="•"/>
            </a:pPr>
            <a:endParaRPr lang="en-US" sz="600" dirty="0">
              <a:solidFill>
                <a:srgbClr val="000000"/>
              </a:solidFill>
            </a:endParaRPr>
          </a:p>
          <a:p>
            <a:pPr lvl="0"/>
            <a:endParaRPr lang="en-US" sz="600" dirty="0">
              <a:solidFill>
                <a:srgbClr val="000000"/>
              </a:solidFill>
            </a:endParaRPr>
          </a:p>
          <a:p>
            <a:pPr lvl="0"/>
            <a:r>
              <a:rPr lang="en-US" sz="1000" dirty="0">
                <a:solidFill>
                  <a:srgbClr val="70AD47">
                    <a:lumMod val="75000"/>
                  </a:srgbClr>
                </a:solidFill>
              </a:rPr>
              <a:t>Assignment #04</a:t>
            </a:r>
            <a:endParaRPr lang="en-US" sz="1000" dirty="0">
              <a:solidFill>
                <a:srgbClr val="000000"/>
              </a:solidFill>
            </a:endParaRPr>
          </a:p>
        </p:txBody>
      </p:sp>
      <p:sp>
        <p:nvSpPr>
          <p:cNvPr id="60" name="Rounded Rectangle 59"/>
          <p:cNvSpPr/>
          <p:nvPr/>
        </p:nvSpPr>
        <p:spPr>
          <a:xfrm>
            <a:off x="7064452" y="640568"/>
            <a:ext cx="1806992" cy="1859328"/>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Week 4:</a:t>
            </a:r>
          </a:p>
          <a:p>
            <a:r>
              <a:rPr lang="en-US" dirty="0">
                <a:solidFill>
                  <a:schemeClr val="tx1"/>
                </a:solidFill>
              </a:rPr>
              <a:t>Digital Systems – Learn IT! #1</a:t>
            </a:r>
            <a:endParaRPr lang="en-US" sz="1000" dirty="0">
              <a:solidFill>
                <a:schemeClr val="tx1"/>
              </a:solidFill>
            </a:endParaRPr>
          </a:p>
          <a:p>
            <a:pPr marL="112713" indent="-112713">
              <a:buFont typeface="Arial" panose="020B0604020202020204" pitchFamily="34" charset="0"/>
              <a:buChar char="•"/>
            </a:pPr>
            <a:r>
              <a:rPr lang="en-US" sz="1000" dirty="0" err="1">
                <a:solidFill>
                  <a:schemeClr val="tx1"/>
                </a:solidFill>
              </a:rPr>
              <a:t>ERD</a:t>
            </a:r>
            <a:r>
              <a:rPr lang="en-US" sz="1000" dirty="0">
                <a:solidFill>
                  <a:schemeClr val="tx1"/>
                </a:solidFill>
              </a:rPr>
              <a:t> Diagrams</a:t>
            </a:r>
          </a:p>
          <a:p>
            <a:pPr marL="112713" indent="-112713">
              <a:buFont typeface="Arial" panose="020B0604020202020204" pitchFamily="34" charset="0"/>
              <a:buChar char="•"/>
            </a:pPr>
            <a:r>
              <a:rPr lang="en-US" sz="1000" dirty="0">
                <a:solidFill>
                  <a:schemeClr val="tx1"/>
                </a:solidFill>
              </a:rPr>
              <a:t>Learn IT Kickoff</a:t>
            </a:r>
          </a:p>
          <a:p>
            <a:endParaRPr lang="en-US" sz="600" dirty="0">
              <a:solidFill>
                <a:schemeClr val="tx1"/>
              </a:solidFill>
            </a:endParaRPr>
          </a:p>
          <a:p>
            <a:endParaRPr lang="en-US" sz="600" dirty="0">
              <a:solidFill>
                <a:schemeClr val="tx1"/>
              </a:solidFill>
            </a:endParaRPr>
          </a:p>
          <a:p>
            <a:endParaRPr lang="en-US" sz="600" dirty="0">
              <a:solidFill>
                <a:schemeClr val="tx1"/>
              </a:solidFill>
            </a:endParaRPr>
          </a:p>
          <a:p>
            <a:endParaRPr lang="en-US" sz="600" dirty="0">
              <a:solidFill>
                <a:schemeClr val="tx1"/>
              </a:solidFill>
            </a:endParaRPr>
          </a:p>
          <a:p>
            <a:endParaRPr lang="en-US" sz="600" dirty="0">
              <a:solidFill>
                <a:schemeClr val="tx1"/>
              </a:solidFill>
            </a:endParaRPr>
          </a:p>
          <a:p>
            <a:endParaRPr lang="en-US" sz="1000" dirty="0">
              <a:solidFill>
                <a:schemeClr val="tx1"/>
              </a:solidFill>
            </a:endParaRPr>
          </a:p>
          <a:p>
            <a:r>
              <a:rPr lang="en-US" sz="1000" dirty="0">
                <a:solidFill>
                  <a:schemeClr val="accent6">
                    <a:lumMod val="75000"/>
                  </a:schemeClr>
                </a:solidFill>
              </a:rPr>
              <a:t>Assignment #05</a:t>
            </a:r>
          </a:p>
        </p:txBody>
      </p:sp>
      <p:sp>
        <p:nvSpPr>
          <p:cNvPr id="61" name="Rounded Rectangle 60"/>
          <p:cNvSpPr/>
          <p:nvPr/>
        </p:nvSpPr>
        <p:spPr>
          <a:xfrm>
            <a:off x="8978750" y="599362"/>
            <a:ext cx="1806992" cy="1900533"/>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Week 5:</a:t>
            </a:r>
          </a:p>
          <a:p>
            <a:r>
              <a:rPr lang="en-US" dirty="0">
                <a:solidFill>
                  <a:schemeClr val="tx1"/>
                </a:solidFill>
              </a:rPr>
              <a:t>Exam #1,</a:t>
            </a:r>
          </a:p>
          <a:p>
            <a:r>
              <a:rPr lang="en-US" dirty="0">
                <a:solidFill>
                  <a:schemeClr val="tx1"/>
                </a:solidFill>
              </a:rPr>
              <a:t>Max Labs &amp; Information</a:t>
            </a:r>
          </a:p>
          <a:p>
            <a:r>
              <a:rPr lang="en-US" dirty="0">
                <a:solidFill>
                  <a:schemeClr val="tx1"/>
                </a:solidFill>
              </a:rPr>
              <a:t>Systems: </a:t>
            </a:r>
            <a:r>
              <a:rPr lang="en-US" sz="1000" dirty="0">
                <a:solidFill>
                  <a:schemeClr val="tx1"/>
                </a:solidFill>
              </a:rPr>
              <a:t>Part I &amp; II</a:t>
            </a:r>
          </a:p>
          <a:p>
            <a:pPr marL="112713" indent="-112713">
              <a:buFont typeface="Arial" panose="020B0604020202020204" pitchFamily="34" charset="0"/>
              <a:buChar char="•"/>
            </a:pPr>
            <a:r>
              <a:rPr lang="en-US" sz="1000" dirty="0">
                <a:solidFill>
                  <a:schemeClr val="tx1"/>
                </a:solidFill>
              </a:rPr>
              <a:t>CRM &amp; ERP</a:t>
            </a:r>
          </a:p>
          <a:p>
            <a:pPr marL="112713" indent="-112713">
              <a:buFont typeface="Arial" panose="020B0604020202020204" pitchFamily="34" charset="0"/>
              <a:buChar char="•"/>
            </a:pPr>
            <a:endParaRPr lang="en-US" sz="600" dirty="0">
              <a:solidFill>
                <a:schemeClr val="tx1"/>
              </a:solidFill>
            </a:endParaRPr>
          </a:p>
          <a:p>
            <a:r>
              <a:rPr lang="en-US" sz="1000" dirty="0">
                <a:solidFill>
                  <a:srgbClr val="7030A0"/>
                </a:solidFill>
              </a:rPr>
              <a:t>*Exam: check course site</a:t>
            </a:r>
          </a:p>
          <a:p>
            <a:endParaRPr lang="en-US" sz="1000" dirty="0">
              <a:solidFill>
                <a:srgbClr val="7030A0"/>
              </a:solidFill>
            </a:endParaRPr>
          </a:p>
          <a:p>
            <a:r>
              <a:rPr lang="en-US" sz="1000" dirty="0">
                <a:solidFill>
                  <a:schemeClr val="accent6">
                    <a:lumMod val="75000"/>
                  </a:schemeClr>
                </a:solidFill>
              </a:rPr>
              <a:t>Assignment #06</a:t>
            </a:r>
            <a:endParaRPr lang="en-US" sz="1000" dirty="0">
              <a:solidFill>
                <a:srgbClr val="7030A0"/>
              </a:solidFill>
            </a:endParaRPr>
          </a:p>
        </p:txBody>
      </p:sp>
      <p:sp>
        <p:nvSpPr>
          <p:cNvPr id="65" name="Title 4"/>
          <p:cNvSpPr txBox="1">
            <a:spLocks/>
          </p:cNvSpPr>
          <p:nvPr/>
        </p:nvSpPr>
        <p:spPr>
          <a:xfrm>
            <a:off x="602773" y="130372"/>
            <a:ext cx="10980300" cy="37923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latin typeface="Arial Narrow" panose="020B0606020202030204" pitchFamily="34" charset="0"/>
              </a:rPr>
              <a:t>ROADMAP</a:t>
            </a:r>
          </a:p>
        </p:txBody>
      </p:sp>
      <p:sp>
        <p:nvSpPr>
          <p:cNvPr id="80" name="Arc 79"/>
          <p:cNvSpPr/>
          <p:nvPr/>
        </p:nvSpPr>
        <p:spPr>
          <a:xfrm>
            <a:off x="9005554" y="1249183"/>
            <a:ext cx="2948100" cy="2759841"/>
          </a:xfrm>
          <a:prstGeom prst="arc">
            <a:avLst>
              <a:gd name="adj1" fmla="val 17248440"/>
              <a:gd name="adj2" fmla="val 4527044"/>
            </a:avLst>
          </a:prstGeom>
          <a:noFill/>
          <a:ln w="762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2" name="Right Arrow 81"/>
          <p:cNvSpPr/>
          <p:nvPr/>
        </p:nvSpPr>
        <p:spPr>
          <a:xfrm rot="10800000">
            <a:off x="10680899" y="3848849"/>
            <a:ext cx="145028" cy="1030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Arc 83"/>
          <p:cNvSpPr/>
          <p:nvPr/>
        </p:nvSpPr>
        <p:spPr>
          <a:xfrm rot="10800000">
            <a:off x="128600" y="3401930"/>
            <a:ext cx="2948100" cy="2759841"/>
          </a:xfrm>
          <a:prstGeom prst="arc">
            <a:avLst>
              <a:gd name="adj1" fmla="val 17248440"/>
              <a:gd name="adj2" fmla="val 4527044"/>
            </a:avLst>
          </a:prstGeom>
          <a:noFill/>
          <a:ln w="762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Right Arrow 27"/>
          <p:cNvSpPr/>
          <p:nvPr/>
        </p:nvSpPr>
        <p:spPr>
          <a:xfrm>
            <a:off x="1192622" y="6050270"/>
            <a:ext cx="115611" cy="1030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182469" y="4897306"/>
            <a:ext cx="1806992" cy="1854403"/>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solidFill>
              </a:rPr>
              <a:t>Week 12:</a:t>
            </a:r>
          </a:p>
          <a:p>
            <a:pPr lvl="0"/>
            <a:r>
              <a:rPr lang="en-US" dirty="0">
                <a:solidFill>
                  <a:srgbClr val="000000"/>
                </a:solidFill>
              </a:rPr>
              <a:t>JavaScript Unit #4 Loops</a:t>
            </a:r>
          </a:p>
          <a:p>
            <a:pPr marL="112713" lvl="0" indent="-112713">
              <a:buFont typeface="Arial" panose="020B0604020202020204" pitchFamily="34" charset="0"/>
              <a:buChar char="•"/>
            </a:pPr>
            <a:r>
              <a:rPr lang="en-US" sz="1000" dirty="0">
                <a:solidFill>
                  <a:srgbClr val="000000"/>
                </a:solidFill>
              </a:rPr>
              <a:t>Intro to Loops</a:t>
            </a:r>
          </a:p>
          <a:p>
            <a:pPr marL="112713" lvl="0" indent="-112713">
              <a:buFont typeface="Arial" panose="020B0604020202020204" pitchFamily="34" charset="0"/>
              <a:buChar char="•"/>
            </a:pPr>
            <a:r>
              <a:rPr lang="en-US" sz="1000" dirty="0">
                <a:solidFill>
                  <a:srgbClr val="000000"/>
                </a:solidFill>
              </a:rPr>
              <a:t>While and Do</a:t>
            </a:r>
          </a:p>
          <a:p>
            <a:pPr lvl="0"/>
            <a:endParaRPr lang="en-US" sz="600" dirty="0">
              <a:solidFill>
                <a:srgbClr val="000000"/>
              </a:solidFill>
            </a:endParaRPr>
          </a:p>
          <a:p>
            <a:pPr lvl="0"/>
            <a:endParaRPr lang="en-US" sz="600" dirty="0">
              <a:solidFill>
                <a:srgbClr val="000000"/>
              </a:solidFill>
            </a:endParaRPr>
          </a:p>
          <a:p>
            <a:pPr lvl="0"/>
            <a:endParaRPr lang="en-US" sz="600" dirty="0">
              <a:solidFill>
                <a:srgbClr val="000000"/>
              </a:solidFill>
            </a:endParaRPr>
          </a:p>
          <a:p>
            <a:pPr lvl="0"/>
            <a:endParaRPr lang="en-US" sz="600" dirty="0">
              <a:solidFill>
                <a:srgbClr val="000000"/>
              </a:solidFill>
            </a:endParaRPr>
          </a:p>
          <a:p>
            <a:pPr lvl="0"/>
            <a:endParaRPr lang="en-US" sz="600" dirty="0">
              <a:solidFill>
                <a:srgbClr val="000000"/>
              </a:solidFill>
            </a:endParaRPr>
          </a:p>
          <a:p>
            <a:pPr lvl="0"/>
            <a:endParaRPr lang="en-US" sz="600" dirty="0">
              <a:solidFill>
                <a:srgbClr val="000000"/>
              </a:solidFill>
            </a:endParaRPr>
          </a:p>
          <a:p>
            <a:r>
              <a:rPr lang="en-US" sz="1000" dirty="0">
                <a:solidFill>
                  <a:srgbClr val="70AD47">
                    <a:lumMod val="75000"/>
                  </a:srgbClr>
                </a:solidFill>
              </a:rPr>
              <a:t>Assignment #10</a:t>
            </a:r>
            <a:endParaRPr lang="en-US" sz="500" dirty="0">
              <a:solidFill>
                <a:schemeClr val="tx1"/>
              </a:solidFill>
            </a:endParaRPr>
          </a:p>
        </p:txBody>
      </p:sp>
      <p:sp>
        <p:nvSpPr>
          <p:cNvPr id="30" name="Rounded Rectangle 29"/>
          <p:cNvSpPr/>
          <p:nvPr/>
        </p:nvSpPr>
        <p:spPr>
          <a:xfrm>
            <a:off x="7093744" y="4897306"/>
            <a:ext cx="1806992" cy="1844065"/>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solidFill>
              </a:rPr>
              <a:t>Week 13:</a:t>
            </a:r>
          </a:p>
          <a:p>
            <a:pPr lvl="0"/>
            <a:r>
              <a:rPr lang="en-US" dirty="0">
                <a:solidFill>
                  <a:srgbClr val="000000"/>
                </a:solidFill>
              </a:rPr>
              <a:t>JavaScript Unit #4 Working with Loops</a:t>
            </a:r>
          </a:p>
          <a:p>
            <a:pPr marL="112713" lvl="0" indent="-112713">
              <a:buFont typeface="Arial" panose="020B0604020202020204" pitchFamily="34" charset="0"/>
              <a:buChar char="•"/>
            </a:pPr>
            <a:r>
              <a:rPr lang="en-US" sz="1000" dirty="0">
                <a:solidFill>
                  <a:srgbClr val="000000"/>
                </a:solidFill>
              </a:rPr>
              <a:t>Writing the code</a:t>
            </a:r>
          </a:p>
          <a:p>
            <a:pPr lvl="0"/>
            <a:endParaRPr lang="en-US" sz="600" dirty="0">
              <a:solidFill>
                <a:srgbClr val="000000"/>
              </a:solidFill>
            </a:endParaRPr>
          </a:p>
          <a:p>
            <a:pPr lvl="0"/>
            <a:endParaRPr lang="en-US" sz="600" dirty="0">
              <a:solidFill>
                <a:srgbClr val="000000"/>
              </a:solidFill>
            </a:endParaRPr>
          </a:p>
          <a:p>
            <a:pPr lvl="0"/>
            <a:endParaRPr lang="en-US" sz="600" dirty="0">
              <a:solidFill>
                <a:srgbClr val="000000"/>
              </a:solidFill>
            </a:endParaRPr>
          </a:p>
          <a:p>
            <a:pPr lvl="0"/>
            <a:endParaRPr lang="en-US" sz="600" dirty="0">
              <a:solidFill>
                <a:srgbClr val="000000"/>
              </a:solidFill>
            </a:endParaRPr>
          </a:p>
          <a:p>
            <a:pPr lvl="0"/>
            <a:endParaRPr lang="en-US" sz="600" dirty="0">
              <a:solidFill>
                <a:srgbClr val="000000"/>
              </a:solidFill>
            </a:endParaRPr>
          </a:p>
          <a:p>
            <a:pPr lvl="0"/>
            <a:endParaRPr lang="en-US" sz="600" dirty="0">
              <a:solidFill>
                <a:srgbClr val="000000"/>
              </a:solidFill>
            </a:endParaRPr>
          </a:p>
          <a:p>
            <a:pPr lvl="0"/>
            <a:endParaRPr lang="en-US" sz="600" dirty="0">
              <a:solidFill>
                <a:srgbClr val="000000"/>
              </a:solidFill>
            </a:endParaRPr>
          </a:p>
        </p:txBody>
      </p:sp>
      <p:sp>
        <p:nvSpPr>
          <p:cNvPr id="32" name="Rounded Rectangle 31"/>
          <p:cNvSpPr/>
          <p:nvPr/>
        </p:nvSpPr>
        <p:spPr>
          <a:xfrm>
            <a:off x="9005019" y="4930872"/>
            <a:ext cx="1806992" cy="1810499"/>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solidFill>
              </a:rPr>
              <a:t>Week 14:</a:t>
            </a:r>
          </a:p>
          <a:p>
            <a:pPr lvl="0"/>
            <a:r>
              <a:rPr lang="en-US" dirty="0">
                <a:solidFill>
                  <a:srgbClr val="000000"/>
                </a:solidFill>
              </a:rPr>
              <a:t>HTML &amp; </a:t>
            </a:r>
            <a:r>
              <a:rPr lang="en-US" dirty="0" err="1">
                <a:solidFill>
                  <a:srgbClr val="000000"/>
                </a:solidFill>
              </a:rPr>
              <a:t>CSS</a:t>
            </a:r>
            <a:r>
              <a:rPr lang="en-US" dirty="0">
                <a:solidFill>
                  <a:srgbClr val="000000"/>
                </a:solidFill>
              </a:rPr>
              <a:t> Unit </a:t>
            </a:r>
          </a:p>
          <a:p>
            <a:pPr marL="112713" lvl="0" indent="-112713">
              <a:buFont typeface="Arial" panose="020B0604020202020204" pitchFamily="34" charset="0"/>
              <a:buChar char="•"/>
            </a:pPr>
            <a:r>
              <a:rPr lang="en-US" sz="1000" dirty="0">
                <a:solidFill>
                  <a:srgbClr val="000000"/>
                </a:solidFill>
              </a:rPr>
              <a:t>HTML basics</a:t>
            </a:r>
          </a:p>
          <a:p>
            <a:pPr marL="112713" lvl="0" indent="-112713">
              <a:buFont typeface="Arial" panose="020B0604020202020204" pitchFamily="34" charset="0"/>
              <a:buChar char="•"/>
            </a:pPr>
            <a:r>
              <a:rPr lang="en-US" sz="1000" dirty="0">
                <a:solidFill>
                  <a:srgbClr val="000000"/>
                </a:solidFill>
              </a:rPr>
              <a:t>CSS basics</a:t>
            </a:r>
          </a:p>
          <a:p>
            <a:pPr marL="112713" lvl="0" indent="-112713">
              <a:buFont typeface="Arial" panose="020B0604020202020204" pitchFamily="34" charset="0"/>
              <a:buChar char="•"/>
            </a:pPr>
            <a:r>
              <a:rPr lang="en-US" sz="1000" dirty="0">
                <a:solidFill>
                  <a:srgbClr val="000000"/>
                </a:solidFill>
              </a:rPr>
              <a:t>Course Reflection</a:t>
            </a:r>
          </a:p>
          <a:p>
            <a:pPr marL="112713" lvl="0" indent="-112713">
              <a:buFont typeface="Arial" panose="020B0604020202020204" pitchFamily="34" charset="0"/>
              <a:buChar char="•"/>
            </a:pPr>
            <a:endParaRPr lang="en-US" sz="600" dirty="0">
              <a:solidFill>
                <a:srgbClr val="000000"/>
              </a:solidFill>
            </a:endParaRPr>
          </a:p>
          <a:p>
            <a:pPr marL="112713" lvl="0" indent="-112713">
              <a:buFont typeface="Arial" panose="020B0604020202020204" pitchFamily="34" charset="0"/>
              <a:buChar char="•"/>
            </a:pPr>
            <a:endParaRPr lang="en-US" sz="600" dirty="0">
              <a:solidFill>
                <a:srgbClr val="000000"/>
              </a:solidFill>
            </a:endParaRPr>
          </a:p>
          <a:p>
            <a:pPr marL="112713" lvl="0" indent="-112713">
              <a:buFont typeface="Arial" panose="020B0604020202020204" pitchFamily="34" charset="0"/>
              <a:buChar char="•"/>
            </a:pPr>
            <a:endParaRPr lang="en-US" sz="600" dirty="0">
              <a:solidFill>
                <a:srgbClr val="000000"/>
              </a:solidFill>
            </a:endParaRPr>
          </a:p>
          <a:p>
            <a:pPr marL="112713" lvl="0" indent="-112713">
              <a:buFont typeface="Arial" panose="020B0604020202020204" pitchFamily="34" charset="0"/>
              <a:buChar char="•"/>
            </a:pPr>
            <a:endParaRPr lang="en-US" sz="600" dirty="0">
              <a:solidFill>
                <a:srgbClr val="000000"/>
              </a:solidFill>
            </a:endParaRPr>
          </a:p>
          <a:p>
            <a:pPr marL="112713" lvl="0" indent="-112713">
              <a:buFont typeface="Arial" panose="020B0604020202020204" pitchFamily="34" charset="0"/>
              <a:buChar char="•"/>
            </a:pPr>
            <a:endParaRPr lang="en-US" sz="600" dirty="0">
              <a:solidFill>
                <a:srgbClr val="000000"/>
              </a:solidFill>
            </a:endParaRPr>
          </a:p>
          <a:p>
            <a:pPr marL="112713" lvl="0" indent="-112713">
              <a:buFont typeface="Arial" panose="020B0604020202020204" pitchFamily="34" charset="0"/>
              <a:buChar char="•"/>
            </a:pPr>
            <a:endParaRPr lang="en-US" sz="600" dirty="0">
              <a:solidFill>
                <a:srgbClr val="000000"/>
              </a:solidFill>
            </a:endParaRPr>
          </a:p>
          <a:p>
            <a:pPr lvl="0"/>
            <a:r>
              <a:rPr lang="en-US" sz="1000" dirty="0">
                <a:solidFill>
                  <a:srgbClr val="70AD47">
                    <a:lumMod val="75000"/>
                  </a:srgbClr>
                </a:solidFill>
              </a:rPr>
              <a:t>Assignments #11</a:t>
            </a:r>
          </a:p>
        </p:txBody>
      </p:sp>
    </p:spTree>
    <p:extLst>
      <p:ext uri="{BB962C8B-B14F-4D97-AF65-F5344CB8AC3E}">
        <p14:creationId xmlns:p14="http://schemas.microsoft.com/office/powerpoint/2010/main" val="1686136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825625"/>
            <a:ext cx="5744323" cy="3763645"/>
          </a:xfrm>
        </p:spPr>
        <p:txBody>
          <a:bodyPr/>
          <a:lstStyle/>
          <a:p>
            <a:pPr marL="50800" indent="0">
              <a:lnSpc>
                <a:spcPct val="100000"/>
              </a:lnSpc>
              <a:spcBef>
                <a:spcPts val="600"/>
              </a:spcBef>
              <a:spcAft>
                <a:spcPts val="600"/>
              </a:spcAft>
              <a:buNone/>
            </a:pPr>
            <a:r>
              <a:rPr lang="en-US" dirty="0"/>
              <a:t>“…facilitates commercial interactions between at least two different groups…”</a:t>
            </a:r>
          </a:p>
          <a:p>
            <a:pPr>
              <a:lnSpc>
                <a:spcPct val="100000"/>
              </a:lnSpc>
              <a:spcBef>
                <a:spcPts val="600"/>
              </a:spcBef>
              <a:spcAft>
                <a:spcPts val="600"/>
              </a:spcAft>
            </a:pPr>
            <a:r>
              <a:rPr lang="en-US" b="0" dirty="0"/>
              <a:t>What are some core functions of a platform?</a:t>
            </a:r>
          </a:p>
          <a:p>
            <a:pPr lvl="1">
              <a:lnSpc>
                <a:spcPct val="100000"/>
              </a:lnSpc>
              <a:spcBef>
                <a:spcPts val="600"/>
              </a:spcBef>
              <a:spcAft>
                <a:spcPts val="600"/>
              </a:spcAft>
            </a:pPr>
            <a:r>
              <a:rPr lang="en-US" b="0" dirty="0"/>
              <a:t>Audience Building</a:t>
            </a:r>
          </a:p>
          <a:p>
            <a:pPr lvl="1">
              <a:lnSpc>
                <a:spcPct val="100000"/>
              </a:lnSpc>
              <a:spcBef>
                <a:spcPts val="600"/>
              </a:spcBef>
              <a:spcAft>
                <a:spcPts val="600"/>
              </a:spcAft>
            </a:pPr>
            <a:r>
              <a:rPr lang="en-US" b="0" dirty="0"/>
              <a:t>Matchmaking</a:t>
            </a:r>
          </a:p>
          <a:p>
            <a:pPr lvl="1">
              <a:lnSpc>
                <a:spcPct val="100000"/>
              </a:lnSpc>
              <a:spcBef>
                <a:spcPts val="600"/>
              </a:spcBef>
              <a:spcAft>
                <a:spcPts val="600"/>
              </a:spcAft>
            </a:pPr>
            <a:r>
              <a:rPr lang="en-US" b="0" dirty="0"/>
              <a:t>Providing Core Tools &amp; Services</a:t>
            </a:r>
          </a:p>
        </p:txBody>
      </p:sp>
      <p:sp>
        <p:nvSpPr>
          <p:cNvPr id="3" name="Title 2"/>
          <p:cNvSpPr>
            <a:spLocks noGrp="1"/>
          </p:cNvSpPr>
          <p:nvPr>
            <p:ph type="title"/>
          </p:nvPr>
        </p:nvSpPr>
        <p:spPr/>
        <p:txBody>
          <a:bodyPr/>
          <a:lstStyle/>
          <a:p>
            <a:r>
              <a:rPr lang="en-US" dirty="0"/>
              <a:t>Digital Platforms?</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6074295" y="5408448"/>
            <a:ext cx="6117705" cy="553998"/>
          </a:xfrm>
          <a:prstGeom prst="rect">
            <a:avLst/>
          </a:prstGeom>
        </p:spPr>
        <p:txBody>
          <a:bodyPr wrap="square">
            <a:spAutoFit/>
          </a:bodyPr>
          <a:lstStyle/>
          <a:p>
            <a:r>
              <a:rPr lang="en-US" sz="1000" dirty="0"/>
              <a:t>Source: https://thumbor.forbes.com/thumbor/960x0/https%3A%2F%2Fblogs-images.forbes.com%2Fpeterbendorsamuel%2Ffiles%2F2018%2F03%2FDigital-Platform-Strategy-913629568.jpg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4296" y="1179387"/>
            <a:ext cx="6122704" cy="4081803"/>
          </a:xfrm>
          <a:prstGeom prst="rect">
            <a:avLst/>
          </a:prstGeom>
        </p:spPr>
      </p:pic>
    </p:spTree>
    <p:extLst>
      <p:ext uri="{BB962C8B-B14F-4D97-AF65-F5344CB8AC3E}">
        <p14:creationId xmlns:p14="http://schemas.microsoft.com/office/powerpoint/2010/main" val="1788274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48455-B1F2-4D54-84F1-0FA669FD6EB5}"/>
              </a:ext>
            </a:extLst>
          </p:cNvPr>
          <p:cNvSpPr>
            <a:spLocks noGrp="1"/>
          </p:cNvSpPr>
          <p:nvPr>
            <p:ph type="body" idx="1"/>
          </p:nvPr>
        </p:nvSpPr>
        <p:spPr/>
        <p:txBody>
          <a:bodyPr/>
          <a:lstStyle/>
          <a:p>
            <a:r>
              <a:rPr lang="en-US" dirty="0"/>
              <a:t>From the reading: “Digital platforms are online businesses that facilitate commercial interactions between at least two different groups—with one typically being suppliers and the other consumers.” </a:t>
            </a:r>
          </a:p>
        </p:txBody>
      </p:sp>
      <p:sp>
        <p:nvSpPr>
          <p:cNvPr id="3" name="Title 2">
            <a:extLst>
              <a:ext uri="{FF2B5EF4-FFF2-40B4-BE49-F238E27FC236}">
                <a16:creationId xmlns:a16="http://schemas.microsoft.com/office/drawing/2014/main" id="{EDF836B0-238F-45DE-9072-6AC8125F45A5}"/>
              </a:ext>
            </a:extLst>
          </p:cNvPr>
          <p:cNvSpPr>
            <a:spLocks noGrp="1"/>
          </p:cNvSpPr>
          <p:nvPr>
            <p:ph type="title"/>
          </p:nvPr>
        </p:nvSpPr>
        <p:spPr/>
        <p:txBody>
          <a:bodyPr/>
          <a:lstStyle/>
          <a:p>
            <a:r>
              <a:rPr lang="en-US" dirty="0"/>
              <a:t>Digital Platforms Definition</a:t>
            </a:r>
          </a:p>
        </p:txBody>
      </p:sp>
      <p:sp>
        <p:nvSpPr>
          <p:cNvPr id="7" name="Text Placeholder 1">
            <a:extLst>
              <a:ext uri="{FF2B5EF4-FFF2-40B4-BE49-F238E27FC236}">
                <a16:creationId xmlns:a16="http://schemas.microsoft.com/office/drawing/2014/main" id="{43C459F9-2ECC-437F-BBD8-9EB35674CCD6}"/>
              </a:ext>
            </a:extLst>
          </p:cNvPr>
          <p:cNvSpPr txBox="1">
            <a:spLocks/>
          </p:cNvSpPr>
          <p:nvPr/>
        </p:nvSpPr>
        <p:spPr>
          <a:xfrm>
            <a:off x="5955029" y="1825624"/>
            <a:ext cx="5625057" cy="376364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dirty="0"/>
              <a:t>Think of it as an on-line place for interactions: a  marketplace or a place to gather together</a:t>
            </a:r>
          </a:p>
          <a:p>
            <a:r>
              <a:rPr lang="en-US" dirty="0"/>
              <a:t>Examples: eBay, Instagram, </a:t>
            </a:r>
            <a:r>
              <a:rPr lang="en-US" dirty="0" err="1"/>
              <a:t>TikTok</a:t>
            </a:r>
            <a:r>
              <a:rPr lang="en-US" dirty="0"/>
              <a:t>, Facebook Marketplace, large parts of  Amazon. But </a:t>
            </a:r>
            <a:r>
              <a:rPr lang="en-US" i="1" dirty="0"/>
              <a:t>not</a:t>
            </a:r>
            <a:r>
              <a:rPr lang="en-US" dirty="0"/>
              <a:t> regular online retail</a:t>
            </a:r>
          </a:p>
        </p:txBody>
      </p:sp>
    </p:spTree>
    <p:extLst>
      <p:ext uri="{BB962C8B-B14F-4D97-AF65-F5344CB8AC3E}">
        <p14:creationId xmlns:p14="http://schemas.microsoft.com/office/powerpoint/2010/main" val="1582292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825625"/>
            <a:ext cx="5744323" cy="3763645"/>
          </a:xfrm>
        </p:spPr>
        <p:txBody>
          <a:bodyPr/>
          <a:lstStyle/>
          <a:p>
            <a:pPr marL="50800" indent="0">
              <a:lnSpc>
                <a:spcPct val="100000"/>
              </a:lnSpc>
              <a:spcBef>
                <a:spcPts val="600"/>
              </a:spcBef>
              <a:spcAft>
                <a:spcPts val="600"/>
              </a:spcAft>
              <a:buNone/>
            </a:pPr>
            <a:r>
              <a:rPr lang="en-US" dirty="0"/>
              <a:t>What are the benefits?</a:t>
            </a:r>
          </a:p>
          <a:p>
            <a:pPr>
              <a:lnSpc>
                <a:spcPct val="100000"/>
              </a:lnSpc>
              <a:spcBef>
                <a:spcPts val="600"/>
              </a:spcBef>
              <a:spcAft>
                <a:spcPts val="600"/>
              </a:spcAft>
            </a:pPr>
            <a:r>
              <a:rPr lang="en-US" b="0" dirty="0"/>
              <a:t>For Companies?</a:t>
            </a:r>
          </a:p>
          <a:p>
            <a:pPr>
              <a:lnSpc>
                <a:spcPct val="100000"/>
              </a:lnSpc>
              <a:spcBef>
                <a:spcPts val="600"/>
              </a:spcBef>
              <a:spcAft>
                <a:spcPts val="600"/>
              </a:spcAft>
            </a:pPr>
            <a:r>
              <a:rPr lang="en-US" b="0" dirty="0"/>
              <a:t>For Consumers?</a:t>
            </a:r>
          </a:p>
          <a:p>
            <a:pPr>
              <a:lnSpc>
                <a:spcPct val="100000"/>
              </a:lnSpc>
              <a:spcBef>
                <a:spcPts val="600"/>
              </a:spcBef>
              <a:spcAft>
                <a:spcPts val="600"/>
              </a:spcAft>
            </a:pPr>
            <a:r>
              <a:rPr lang="en-US" b="0" dirty="0"/>
              <a:t>For Industry?</a:t>
            </a:r>
          </a:p>
        </p:txBody>
      </p:sp>
      <p:sp>
        <p:nvSpPr>
          <p:cNvPr id="3" name="Title 2"/>
          <p:cNvSpPr>
            <a:spLocks noGrp="1"/>
          </p:cNvSpPr>
          <p:nvPr>
            <p:ph type="title"/>
          </p:nvPr>
        </p:nvSpPr>
        <p:spPr/>
        <p:txBody>
          <a:bodyPr/>
          <a:lstStyle/>
          <a:p>
            <a:r>
              <a:rPr lang="en-US" dirty="0"/>
              <a:t>Digital Platforms</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6074295" y="5408448"/>
            <a:ext cx="6117705" cy="400110"/>
          </a:xfrm>
          <a:prstGeom prst="rect">
            <a:avLst/>
          </a:prstGeom>
        </p:spPr>
        <p:txBody>
          <a:bodyPr wrap="square">
            <a:spAutoFit/>
          </a:bodyPr>
          <a:lstStyle/>
          <a:p>
            <a:r>
              <a:rPr lang="en-US" sz="1000" dirty="0"/>
              <a:t>Source: https://www.arup.com/-/media/arup/images/perspectives/themes/cities/how-can-cities-benefit-from-becoming-digital-platforms-2000x833.jpg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11" r="3198"/>
          <a:stretch/>
        </p:blipFill>
        <p:spPr>
          <a:xfrm>
            <a:off x="3782402" y="1606337"/>
            <a:ext cx="8409598" cy="3667447"/>
          </a:xfrm>
          <a:prstGeom prst="rect">
            <a:avLst/>
          </a:prstGeom>
        </p:spPr>
      </p:pic>
    </p:spTree>
    <p:extLst>
      <p:ext uri="{BB962C8B-B14F-4D97-AF65-F5344CB8AC3E}">
        <p14:creationId xmlns:p14="http://schemas.microsoft.com/office/powerpoint/2010/main" val="364053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825625"/>
            <a:ext cx="5744323" cy="3763645"/>
          </a:xfrm>
        </p:spPr>
        <p:txBody>
          <a:bodyPr/>
          <a:lstStyle/>
          <a:p>
            <a:pPr marL="50800" indent="0">
              <a:lnSpc>
                <a:spcPct val="100000"/>
              </a:lnSpc>
              <a:spcBef>
                <a:spcPts val="600"/>
              </a:spcBef>
              <a:spcAft>
                <a:spcPts val="600"/>
              </a:spcAft>
              <a:buNone/>
            </a:pPr>
            <a:r>
              <a:rPr lang="en-US" dirty="0"/>
              <a:t>What is the impact of Network Effects on the different types of platforms?</a:t>
            </a:r>
            <a:endParaRPr lang="en-US" b="0" dirty="0"/>
          </a:p>
        </p:txBody>
      </p:sp>
      <p:sp>
        <p:nvSpPr>
          <p:cNvPr id="3" name="Title 2"/>
          <p:cNvSpPr>
            <a:spLocks noGrp="1"/>
          </p:cNvSpPr>
          <p:nvPr>
            <p:ph type="title"/>
          </p:nvPr>
        </p:nvSpPr>
        <p:spPr/>
        <p:txBody>
          <a:bodyPr/>
          <a:lstStyle/>
          <a:p>
            <a:r>
              <a:rPr lang="en-US" dirty="0"/>
              <a:t>Network Effects</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6074295" y="5405146"/>
            <a:ext cx="6117705" cy="553998"/>
          </a:xfrm>
          <a:prstGeom prst="rect">
            <a:avLst/>
          </a:prstGeom>
        </p:spPr>
        <p:txBody>
          <a:bodyPr wrap="square">
            <a:spAutoFit/>
          </a:bodyPr>
          <a:lstStyle/>
          <a:p>
            <a:r>
              <a:rPr lang="en-US" sz="1000" dirty="0"/>
              <a:t>Source:</a:t>
            </a:r>
          </a:p>
          <a:p>
            <a:r>
              <a:rPr lang="en-US" sz="1000" dirty="0"/>
              <a:t>https://g.foolcdn.com/image/?url=https%3A%2F%2Fg.foolcdn.com%2Feditorial%2Fimages%2F428448%2Fthe-network-effect-getty.jpg&amp;w=700&amp;op=resize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4295" y="706346"/>
            <a:ext cx="6117706" cy="4588279"/>
          </a:xfrm>
          <a:prstGeom prst="rect">
            <a:avLst/>
          </a:prstGeom>
        </p:spPr>
      </p:pic>
      <p:sp>
        <p:nvSpPr>
          <p:cNvPr id="9" name="Rectangle 8"/>
          <p:cNvSpPr/>
          <p:nvPr/>
        </p:nvSpPr>
        <p:spPr>
          <a:xfrm>
            <a:off x="571240" y="5404215"/>
            <a:ext cx="4693024" cy="400110"/>
          </a:xfrm>
          <a:prstGeom prst="rect">
            <a:avLst/>
          </a:prstGeom>
        </p:spPr>
        <p:txBody>
          <a:bodyPr wrap="square">
            <a:spAutoFit/>
          </a:bodyPr>
          <a:lstStyle/>
          <a:p>
            <a:r>
              <a:rPr lang="en-US" sz="1000" dirty="0"/>
              <a:t>Source: https://www.snapsuites.com/wp-content/uploads/2017/05/o-SMARTPHONE-NIGHT-facebook.jpg</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240" y="2931158"/>
            <a:ext cx="4693024" cy="2346512"/>
          </a:xfrm>
          <a:prstGeom prst="rect">
            <a:avLst/>
          </a:prstGeom>
        </p:spPr>
      </p:pic>
    </p:spTree>
    <p:extLst>
      <p:ext uri="{BB962C8B-B14F-4D97-AF65-F5344CB8AC3E}">
        <p14:creationId xmlns:p14="http://schemas.microsoft.com/office/powerpoint/2010/main" val="129322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AA697E-C219-4C88-B65C-C76B946601E0}"/>
              </a:ext>
            </a:extLst>
          </p:cNvPr>
          <p:cNvSpPr>
            <a:spLocks noGrp="1"/>
          </p:cNvSpPr>
          <p:nvPr>
            <p:ph type="body" idx="1"/>
          </p:nvPr>
        </p:nvSpPr>
        <p:spPr>
          <a:xfrm>
            <a:off x="329971" y="1430989"/>
            <a:ext cx="11488647" cy="3763645"/>
          </a:xfrm>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An API is a digital service that is provided through the internet. Usually by another company, but a lot of organizations also develop APIs for internal use. Some APIs are free, many of them have to be paid for.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Example: you manage a restaurant and you want the website to have a clickable map that shows your restaurant’s location. You could build the map yourself, but instead you ask Google Maps for that service. And it is free. You simply add a line of code to your webpage with some instructions, and your address. Whenever a customer looks for the location, that line of code calls the Google Maps API, and Google provides the map.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Another Example: You have taken a ride with Uber. At the end of the ride, Uber has to get the payment from you, using the credit card information you provided. Uber does not process that payment itself. Instead it sends a request to the company Braintree, which takes the information and processes the payment. Uber pays Braintree a fee for this.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benefit to Uber is that it can focus on its core competency: matching drivers and passengers. It does not have to write the code for processing the payments. </a:t>
            </a:r>
          </a:p>
          <a:p>
            <a:endParaRPr lang="en-US" dirty="0"/>
          </a:p>
        </p:txBody>
      </p:sp>
      <p:sp>
        <p:nvSpPr>
          <p:cNvPr id="3" name="Title 2">
            <a:extLst>
              <a:ext uri="{FF2B5EF4-FFF2-40B4-BE49-F238E27FC236}">
                <a16:creationId xmlns:a16="http://schemas.microsoft.com/office/drawing/2014/main" id="{82864FF3-D793-432A-B3D9-C30388396D61}"/>
              </a:ext>
            </a:extLst>
          </p:cNvPr>
          <p:cNvSpPr>
            <a:spLocks noGrp="1"/>
          </p:cNvSpPr>
          <p:nvPr>
            <p:ph type="title"/>
          </p:nvPr>
        </p:nvSpPr>
        <p:spPr/>
        <p:txBody>
          <a:bodyPr/>
          <a:lstStyle/>
          <a:p>
            <a:r>
              <a:rPr lang="en-US" dirty="0"/>
              <a:t>APIs defined and described</a:t>
            </a:r>
          </a:p>
        </p:txBody>
      </p:sp>
    </p:spTree>
    <p:extLst>
      <p:ext uri="{BB962C8B-B14F-4D97-AF65-F5344CB8AC3E}">
        <p14:creationId xmlns:p14="http://schemas.microsoft.com/office/powerpoint/2010/main" val="128321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AA697E-C219-4C88-B65C-C76B946601E0}"/>
              </a:ext>
            </a:extLst>
          </p:cNvPr>
          <p:cNvSpPr>
            <a:spLocks noGrp="1"/>
          </p:cNvSpPr>
          <p:nvPr>
            <p:ph type="body" idx="1"/>
          </p:nvPr>
        </p:nvSpPr>
        <p:spPr>
          <a:xfrm>
            <a:off x="228372" y="1402291"/>
            <a:ext cx="11488647" cy="3763645"/>
          </a:xfrm>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API stands for Application Programming Interface. It specifies the format in which you can request a service from the software behind the API, and it lets you know what kind of data you will get back from the service (e.g. a payment confirmation in a particular format). These days, API refers to both the interface and the software behind it. So for instance, the Weather Underground API is not just the format in which you request weather data, but it is now also the service itself.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Using APIs saves companies a lot of time and effort as they develop their applications. They usually have to pay for the services provided by the APIs, but that is still much cheaper than doing it themselves, and it allows them to focus. For instance, Uber’s core capability is matching up riders and drivers. There is no other company with a convenient API that will do it for them.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APIs have become so popular that some companies have now reorganized some of their applications so that they can be accessed as APIs for internal use. For instance, they might have an old but still important database. Instead of rebuilding it they can add some code to it so that it acts as an API and can easily be used in any application that needs it. </a:t>
            </a:r>
          </a:p>
          <a:p>
            <a:endParaRPr lang="en-US" dirty="0"/>
          </a:p>
        </p:txBody>
      </p:sp>
      <p:sp>
        <p:nvSpPr>
          <p:cNvPr id="3" name="Title 2">
            <a:extLst>
              <a:ext uri="{FF2B5EF4-FFF2-40B4-BE49-F238E27FC236}">
                <a16:creationId xmlns:a16="http://schemas.microsoft.com/office/drawing/2014/main" id="{82864FF3-D793-432A-B3D9-C30388396D61}"/>
              </a:ext>
            </a:extLst>
          </p:cNvPr>
          <p:cNvSpPr>
            <a:spLocks noGrp="1"/>
          </p:cNvSpPr>
          <p:nvPr>
            <p:ph type="title"/>
          </p:nvPr>
        </p:nvSpPr>
        <p:spPr/>
        <p:txBody>
          <a:bodyPr/>
          <a:lstStyle/>
          <a:p>
            <a:r>
              <a:rPr lang="en-US" dirty="0"/>
              <a:t>APIs defined and described, part 2</a:t>
            </a:r>
          </a:p>
        </p:txBody>
      </p:sp>
    </p:spTree>
    <p:extLst>
      <p:ext uri="{BB962C8B-B14F-4D97-AF65-F5344CB8AC3E}">
        <p14:creationId xmlns:p14="http://schemas.microsoft.com/office/powerpoint/2010/main" val="159883308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2661CD-B166-48C1-B0B8-B1382E61D682}">
  <we:reference id="wa104178141" version="3.10.0.19" store="en-US" storeType="OMEX"/>
  <we:alternateReferences>
    <we:reference id="wa104178141" version="3.10.0.19"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3183</TotalTime>
  <Words>4499</Words>
  <Application>Microsoft Office PowerPoint</Application>
  <PresentationFormat>Widescreen</PresentationFormat>
  <Paragraphs>444</Paragraphs>
  <Slides>20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Georgia</vt:lpstr>
      <vt:lpstr>Arial Black</vt:lpstr>
      <vt:lpstr>Segoe UI</vt:lpstr>
      <vt:lpstr>Arial</vt:lpstr>
      <vt:lpstr>Calibri</vt:lpstr>
      <vt:lpstr>Times New Roman</vt:lpstr>
      <vt:lpstr>Arial Narrow</vt:lpstr>
      <vt:lpstr>Office Theme</vt:lpstr>
      <vt:lpstr>Digital Systems</vt:lpstr>
      <vt:lpstr>Attendance Please login to Canvas and “Check-In”</vt:lpstr>
      <vt:lpstr>PowerPoint Presentation</vt:lpstr>
      <vt:lpstr>Digital Platforms?</vt:lpstr>
      <vt:lpstr>Digital Platforms Definition</vt:lpstr>
      <vt:lpstr>Digital Platforms</vt:lpstr>
      <vt:lpstr>Network Effects</vt:lpstr>
      <vt:lpstr>APIs defined and described</vt:lpstr>
      <vt:lpstr>APIs defined and described, part 2</vt:lpstr>
      <vt:lpstr>API’s: Application Programming Interface </vt:lpstr>
      <vt:lpstr>API’s: “…a strategic business imperative”</vt:lpstr>
      <vt:lpstr>API’s: Application Programming Interface </vt:lpstr>
      <vt:lpstr>What Is Cloud Computing?</vt:lpstr>
      <vt:lpstr>Cloud Computing</vt:lpstr>
      <vt:lpstr>Cloud Computing</vt:lpstr>
      <vt:lpstr>SaaS (Software as a Service)</vt:lpstr>
      <vt:lpstr>PaaS (Platform as a Service)</vt:lpstr>
      <vt:lpstr>IaaS (Infrastructure as a Service)</vt:lpstr>
      <vt:lpstr>Platform Business Models</vt:lpstr>
      <vt:lpstr>More to Come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Title</dc:title>
  <dc:creator>Steven Sclarow</dc:creator>
  <cp:lastModifiedBy>AJ Raven</cp:lastModifiedBy>
  <cp:revision>253</cp:revision>
  <cp:lastPrinted>2019-04-10T22:15:37Z</cp:lastPrinted>
  <dcterms:modified xsi:type="dcterms:W3CDTF">2021-02-16T01:15:27Z</dcterms:modified>
</cp:coreProperties>
</file>