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2" r:id="rId1"/>
  </p:sldMasterIdLst>
  <p:notesMasterIdLst>
    <p:notesMasterId r:id="rId48"/>
  </p:notesMasterIdLst>
  <p:sldIdLst>
    <p:sldId id="256" r:id="rId2"/>
    <p:sldId id="292" r:id="rId3"/>
    <p:sldId id="278" r:id="rId4"/>
    <p:sldId id="384" r:id="rId5"/>
    <p:sldId id="385" r:id="rId6"/>
    <p:sldId id="420" r:id="rId7"/>
    <p:sldId id="311" r:id="rId8"/>
    <p:sldId id="296" r:id="rId9"/>
    <p:sldId id="297" r:id="rId10"/>
    <p:sldId id="298" r:id="rId11"/>
    <p:sldId id="299" r:id="rId12"/>
    <p:sldId id="300" r:id="rId13"/>
    <p:sldId id="424" r:id="rId14"/>
    <p:sldId id="302" r:id="rId15"/>
    <p:sldId id="301" r:id="rId16"/>
    <p:sldId id="280" r:id="rId17"/>
    <p:sldId id="281" r:id="rId18"/>
    <p:sldId id="305" r:id="rId19"/>
    <p:sldId id="306" r:id="rId20"/>
    <p:sldId id="310" r:id="rId21"/>
    <p:sldId id="421" r:id="rId22"/>
    <p:sldId id="422" r:id="rId23"/>
    <p:sldId id="293" r:id="rId24"/>
    <p:sldId id="339" r:id="rId25"/>
    <p:sldId id="315" r:id="rId26"/>
    <p:sldId id="309" r:id="rId27"/>
    <p:sldId id="425" r:id="rId28"/>
    <p:sldId id="313" r:id="rId29"/>
    <p:sldId id="426" r:id="rId30"/>
    <p:sldId id="423" r:id="rId31"/>
    <p:sldId id="331" r:id="rId32"/>
    <p:sldId id="316" r:id="rId33"/>
    <p:sldId id="317" r:id="rId34"/>
    <p:sldId id="318" r:id="rId35"/>
    <p:sldId id="319" r:id="rId36"/>
    <p:sldId id="320" r:id="rId37"/>
    <p:sldId id="322" r:id="rId38"/>
    <p:sldId id="324" r:id="rId39"/>
    <p:sldId id="325" r:id="rId40"/>
    <p:sldId id="326" r:id="rId41"/>
    <p:sldId id="327" r:id="rId42"/>
    <p:sldId id="328" r:id="rId43"/>
    <p:sldId id="329" r:id="rId44"/>
    <p:sldId id="411" r:id="rId45"/>
    <p:sldId id="397" r:id="rId46"/>
    <p:sldId id="418" r:id="rId47"/>
  </p:sldIdLst>
  <p:sldSz cx="12192000" cy="6858000"/>
  <p:notesSz cx="7102475" cy="9388475"/>
  <p:embeddedFontLst>
    <p:embeddedFont>
      <p:font typeface="Arial Black" panose="020B0A04020102020204" pitchFamily="34" charset="0"/>
      <p:bold r:id="rId49"/>
    </p:embeddedFont>
    <p:embeddedFont>
      <p:font typeface="Arial Narrow" panose="020B0606020202030204" pitchFamily="34" charset="0"/>
      <p:regular r:id="rId50"/>
      <p:bold r:id="rId51"/>
      <p:italic r:id="rId52"/>
      <p:boldItalic r:id="rId53"/>
    </p:embeddedFont>
    <p:embeddedFont>
      <p:font typeface="Georgia" panose="02040502050405020303" pitchFamily="18" charset="0"/>
      <p:regular r:id="rId54"/>
      <p:bold r:id="rId55"/>
      <p:italic r:id="rId56"/>
      <p:boldItalic r:id="rId57"/>
    </p:embeddedFont>
    <p:embeddedFont>
      <p:font typeface="Raleway" pitchFamily="2" charset="0"/>
      <p:regular r:id="rId58"/>
      <p:bold r:id="rId59"/>
      <p:italic r:id="rId60"/>
      <p:boldItalic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88" userDrawn="1">
          <p15:clr>
            <a:srgbClr val="F26B43"/>
          </p15:clr>
        </p15:guide>
        <p15:guide id="2" pos="7344" userDrawn="1">
          <p15:clr>
            <a:srgbClr val="A4A3A4"/>
          </p15:clr>
        </p15:guide>
        <p15:guide id="3" orient="horz" pos="21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1E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A078C34-9DD4-4FF6-A8B3-301DA20EA9BA}">
  <a:tblStyle styleId="{CA078C34-9DD4-4FF6-A8B3-301DA20EA9B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60" autoAdjust="0"/>
    <p:restoredTop sz="84021" autoAdjust="0"/>
  </p:normalViewPr>
  <p:slideViewPr>
    <p:cSldViewPr snapToGrid="0">
      <p:cViewPr varScale="1">
        <p:scale>
          <a:sx n="62" d="100"/>
          <a:sy n="62" d="100"/>
        </p:scale>
        <p:origin x="740" y="48"/>
      </p:cViewPr>
      <p:guideLst>
        <p:guide pos="288"/>
        <p:guide pos="7344"/>
        <p:guide orient="horz" pos="2184"/>
      </p:guideLst>
    </p:cSldViewPr>
  </p:slideViewPr>
  <p:outlineViewPr>
    <p:cViewPr>
      <p:scale>
        <a:sx n="33" d="100"/>
        <a:sy n="33" d="100"/>
      </p:scale>
      <p:origin x="0" y="-735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115" d="100"/>
          <a:sy n="115" d="100"/>
        </p:scale>
        <p:origin x="5016" y="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font" Target="fonts/font10.fntdata"/><Relationship Id="rId66" Type="http://schemas.microsoft.com/office/2016/11/relationships/changesInfo" Target="changesInfos/changesInfo1.xml"/><Relationship Id="rId5" Type="http://schemas.openxmlformats.org/officeDocument/2006/relationships/slide" Target="slides/slide4.xml"/><Relationship Id="rId61" Type="http://schemas.openxmlformats.org/officeDocument/2006/relationships/font" Target="fonts/font1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6.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e-Christine Martin" userId="3f04a9e6-8652-4b3c-b462-956eaf9c05a8" providerId="ADAL" clId="{7613A055-3980-4C21-9EDA-87FAFEF7CDE8}"/>
    <pc:docChg chg="delSld">
      <pc:chgData name="Marie-Christine Martin" userId="3f04a9e6-8652-4b3c-b462-956eaf9c05a8" providerId="ADAL" clId="{7613A055-3980-4C21-9EDA-87FAFEF7CDE8}" dt="2024-01-11T18:31:33.299" v="14" actId="47"/>
      <pc:docMkLst>
        <pc:docMk/>
      </pc:docMkLst>
      <pc:sldChg chg="del">
        <pc:chgData name="Marie-Christine Martin" userId="3f04a9e6-8652-4b3c-b462-956eaf9c05a8" providerId="ADAL" clId="{7613A055-3980-4C21-9EDA-87FAFEF7CDE8}" dt="2024-01-11T18:31:26.005" v="9" actId="47"/>
        <pc:sldMkLst>
          <pc:docMk/>
          <pc:sldMk cId="3017718475" sldId="340"/>
        </pc:sldMkLst>
      </pc:sldChg>
      <pc:sldChg chg="del">
        <pc:chgData name="Marie-Christine Martin" userId="3f04a9e6-8652-4b3c-b462-956eaf9c05a8" providerId="ADAL" clId="{7613A055-3980-4C21-9EDA-87FAFEF7CDE8}" dt="2024-01-11T18:30:48.997" v="0" actId="47"/>
        <pc:sldMkLst>
          <pc:docMk/>
          <pc:sldMk cId="1415928338" sldId="389"/>
        </pc:sldMkLst>
      </pc:sldChg>
      <pc:sldChg chg="del">
        <pc:chgData name="Marie-Christine Martin" userId="3f04a9e6-8652-4b3c-b462-956eaf9c05a8" providerId="ADAL" clId="{7613A055-3980-4C21-9EDA-87FAFEF7CDE8}" dt="2024-01-11T18:30:49.467" v="1" actId="47"/>
        <pc:sldMkLst>
          <pc:docMk/>
          <pc:sldMk cId="139895063" sldId="390"/>
        </pc:sldMkLst>
      </pc:sldChg>
      <pc:sldChg chg="del">
        <pc:chgData name="Marie-Christine Martin" userId="3f04a9e6-8652-4b3c-b462-956eaf9c05a8" providerId="ADAL" clId="{7613A055-3980-4C21-9EDA-87FAFEF7CDE8}" dt="2024-01-11T18:30:50.066" v="2" actId="47"/>
        <pc:sldMkLst>
          <pc:docMk/>
          <pc:sldMk cId="45637961" sldId="391"/>
        </pc:sldMkLst>
      </pc:sldChg>
      <pc:sldChg chg="del">
        <pc:chgData name="Marie-Christine Martin" userId="3f04a9e6-8652-4b3c-b462-956eaf9c05a8" providerId="ADAL" clId="{7613A055-3980-4C21-9EDA-87FAFEF7CDE8}" dt="2024-01-11T18:30:50.631" v="3" actId="47"/>
        <pc:sldMkLst>
          <pc:docMk/>
          <pc:sldMk cId="979138123" sldId="392"/>
        </pc:sldMkLst>
      </pc:sldChg>
      <pc:sldChg chg="del">
        <pc:chgData name="Marie-Christine Martin" userId="3f04a9e6-8652-4b3c-b462-956eaf9c05a8" providerId="ADAL" clId="{7613A055-3980-4C21-9EDA-87FAFEF7CDE8}" dt="2024-01-11T18:30:51.150" v="4" actId="47"/>
        <pc:sldMkLst>
          <pc:docMk/>
          <pc:sldMk cId="93215316" sldId="393"/>
        </pc:sldMkLst>
      </pc:sldChg>
      <pc:sldChg chg="del">
        <pc:chgData name="Marie-Christine Martin" userId="3f04a9e6-8652-4b3c-b462-956eaf9c05a8" providerId="ADAL" clId="{7613A055-3980-4C21-9EDA-87FAFEF7CDE8}" dt="2024-01-11T18:30:51.652" v="5" actId="47"/>
        <pc:sldMkLst>
          <pc:docMk/>
          <pc:sldMk cId="1801866484" sldId="394"/>
        </pc:sldMkLst>
      </pc:sldChg>
      <pc:sldChg chg="del">
        <pc:chgData name="Marie-Christine Martin" userId="3f04a9e6-8652-4b3c-b462-956eaf9c05a8" providerId="ADAL" clId="{7613A055-3980-4C21-9EDA-87FAFEF7CDE8}" dt="2024-01-11T18:30:52.138" v="6" actId="47"/>
        <pc:sldMkLst>
          <pc:docMk/>
          <pc:sldMk cId="171794692" sldId="395"/>
        </pc:sldMkLst>
      </pc:sldChg>
      <pc:sldChg chg="del">
        <pc:chgData name="Marie-Christine Martin" userId="3f04a9e6-8652-4b3c-b462-956eaf9c05a8" providerId="ADAL" clId="{7613A055-3980-4C21-9EDA-87FAFEF7CDE8}" dt="2024-01-11T18:31:19.657" v="7" actId="47"/>
        <pc:sldMkLst>
          <pc:docMk/>
          <pc:sldMk cId="3561778027" sldId="399"/>
        </pc:sldMkLst>
      </pc:sldChg>
      <pc:sldChg chg="del">
        <pc:chgData name="Marie-Christine Martin" userId="3f04a9e6-8652-4b3c-b462-956eaf9c05a8" providerId="ADAL" clId="{7613A055-3980-4C21-9EDA-87FAFEF7CDE8}" dt="2024-01-11T18:31:21.088" v="8" actId="47"/>
        <pc:sldMkLst>
          <pc:docMk/>
          <pc:sldMk cId="1556651649" sldId="400"/>
        </pc:sldMkLst>
      </pc:sldChg>
      <pc:sldChg chg="del">
        <pc:chgData name="Marie-Christine Martin" userId="3f04a9e6-8652-4b3c-b462-956eaf9c05a8" providerId="ADAL" clId="{7613A055-3980-4C21-9EDA-87FAFEF7CDE8}" dt="2024-01-11T18:31:29.905" v="11" actId="47"/>
        <pc:sldMkLst>
          <pc:docMk/>
          <pc:sldMk cId="1686399491" sldId="402"/>
        </pc:sldMkLst>
      </pc:sldChg>
      <pc:sldChg chg="del">
        <pc:chgData name="Marie-Christine Martin" userId="3f04a9e6-8652-4b3c-b462-956eaf9c05a8" providerId="ADAL" clId="{7613A055-3980-4C21-9EDA-87FAFEF7CDE8}" dt="2024-01-11T18:31:31.131" v="12" actId="47"/>
        <pc:sldMkLst>
          <pc:docMk/>
          <pc:sldMk cId="398181770" sldId="403"/>
        </pc:sldMkLst>
      </pc:sldChg>
      <pc:sldChg chg="del">
        <pc:chgData name="Marie-Christine Martin" userId="3f04a9e6-8652-4b3c-b462-956eaf9c05a8" providerId="ADAL" clId="{7613A055-3980-4C21-9EDA-87FAFEF7CDE8}" dt="2024-01-11T18:31:32.042" v="13" actId="47"/>
        <pc:sldMkLst>
          <pc:docMk/>
          <pc:sldMk cId="528146300" sldId="406"/>
        </pc:sldMkLst>
      </pc:sldChg>
      <pc:sldChg chg="del">
        <pc:chgData name="Marie-Christine Martin" userId="3f04a9e6-8652-4b3c-b462-956eaf9c05a8" providerId="ADAL" clId="{7613A055-3980-4C21-9EDA-87FAFEF7CDE8}" dt="2024-01-11T18:31:33.299" v="14" actId="47"/>
        <pc:sldMkLst>
          <pc:docMk/>
          <pc:sldMk cId="2799751505" sldId="407"/>
        </pc:sldMkLst>
      </pc:sldChg>
      <pc:sldChg chg="del">
        <pc:chgData name="Marie-Christine Martin" userId="3f04a9e6-8652-4b3c-b462-956eaf9c05a8" providerId="ADAL" clId="{7613A055-3980-4C21-9EDA-87FAFEF7CDE8}" dt="2024-01-11T18:31:27.799" v="10" actId="47"/>
        <pc:sldMkLst>
          <pc:docMk/>
          <pc:sldMk cId="2377780748" sldId="417"/>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669DE3-A144-4B8E-BB2C-5CF3AE3EBA68}" type="doc">
      <dgm:prSet loTypeId="urn:microsoft.com/office/officeart/2005/8/layout/funnel1" loCatId="relationship" qsTypeId="urn:microsoft.com/office/officeart/2005/8/quickstyle/simple1" qsCatId="simple" csTypeId="urn:microsoft.com/office/officeart/2005/8/colors/accent1_2" csCatId="accent1" phldr="1"/>
      <dgm:spPr/>
      <dgm:t>
        <a:bodyPr/>
        <a:lstStyle/>
        <a:p>
          <a:endParaRPr lang="en-US"/>
        </a:p>
      </dgm:t>
    </dgm:pt>
    <dgm:pt modelId="{9BD3A3B4-2697-40AB-AA15-15B6D389B209}">
      <dgm:prSet phldrT="[Text]"/>
      <dgm:spPr>
        <a:solidFill>
          <a:srgbClr val="C00000"/>
        </a:solidFill>
        <a:ln>
          <a:noFill/>
        </a:ln>
      </dgm:spPr>
      <dgm:t>
        <a:bodyPr/>
        <a:lstStyle/>
        <a:p>
          <a:r>
            <a:rPr lang="en-US" dirty="0"/>
            <a:t>CONTENT</a:t>
          </a:r>
        </a:p>
      </dgm:t>
    </dgm:pt>
    <dgm:pt modelId="{850A0F83-BF08-4F68-B1DE-A745F66F50B1}" type="parTrans" cxnId="{DF7D6F55-61D6-448B-883D-16280D4FB9DE}">
      <dgm:prSet/>
      <dgm:spPr/>
      <dgm:t>
        <a:bodyPr/>
        <a:lstStyle/>
        <a:p>
          <a:endParaRPr lang="en-US"/>
        </a:p>
      </dgm:t>
    </dgm:pt>
    <dgm:pt modelId="{88D45979-B6C8-4C4F-8522-ED1BC4508749}" type="sibTrans" cxnId="{DF7D6F55-61D6-448B-883D-16280D4FB9DE}">
      <dgm:prSet/>
      <dgm:spPr/>
      <dgm:t>
        <a:bodyPr/>
        <a:lstStyle/>
        <a:p>
          <a:endParaRPr lang="en-US"/>
        </a:p>
      </dgm:t>
    </dgm:pt>
    <dgm:pt modelId="{97E7A18C-F8E8-4579-9BF7-98F2549A4AFB}">
      <dgm:prSet phldrT="[Text]"/>
      <dgm:spPr>
        <a:solidFill>
          <a:schemeClr val="accent2"/>
        </a:solidFill>
        <a:ln>
          <a:noFill/>
        </a:ln>
      </dgm:spPr>
      <dgm:t>
        <a:bodyPr/>
        <a:lstStyle/>
        <a:p>
          <a:r>
            <a:rPr lang="en-US" dirty="0"/>
            <a:t>TECHNOLOGY</a:t>
          </a:r>
        </a:p>
      </dgm:t>
    </dgm:pt>
    <dgm:pt modelId="{0FDD3986-E0C6-4AD0-B38C-E6F246127207}" type="parTrans" cxnId="{357B1DBA-585C-4FA7-BD89-8867324D7F3E}">
      <dgm:prSet/>
      <dgm:spPr/>
      <dgm:t>
        <a:bodyPr/>
        <a:lstStyle/>
        <a:p>
          <a:endParaRPr lang="en-US"/>
        </a:p>
      </dgm:t>
    </dgm:pt>
    <dgm:pt modelId="{BCB029FF-5E53-441F-ACE0-3D6B741E1C30}" type="sibTrans" cxnId="{357B1DBA-585C-4FA7-BD89-8867324D7F3E}">
      <dgm:prSet/>
      <dgm:spPr/>
      <dgm:t>
        <a:bodyPr/>
        <a:lstStyle/>
        <a:p>
          <a:endParaRPr lang="en-US"/>
        </a:p>
      </dgm:t>
    </dgm:pt>
    <dgm:pt modelId="{A2C976CF-2680-44E2-B9E4-373CC6003DDC}">
      <dgm:prSet phldrT="[Text]"/>
      <dgm:spPr/>
      <dgm:t>
        <a:bodyPr/>
        <a:lstStyle/>
        <a:p>
          <a:r>
            <a:rPr lang="en-US" dirty="0"/>
            <a:t>ACTIVITY</a:t>
          </a:r>
        </a:p>
      </dgm:t>
    </dgm:pt>
    <dgm:pt modelId="{5416E672-0C06-47F0-9B8E-00978A345C77}" type="parTrans" cxnId="{5C6A4FB7-5D72-4B37-9BC6-B0E5DADC4F15}">
      <dgm:prSet/>
      <dgm:spPr/>
      <dgm:t>
        <a:bodyPr/>
        <a:lstStyle/>
        <a:p>
          <a:endParaRPr lang="en-US"/>
        </a:p>
      </dgm:t>
    </dgm:pt>
    <dgm:pt modelId="{668EBD0E-2BF5-45E0-83DD-99C5279065D1}" type="sibTrans" cxnId="{5C6A4FB7-5D72-4B37-9BC6-B0E5DADC4F15}">
      <dgm:prSet/>
      <dgm:spPr/>
      <dgm:t>
        <a:bodyPr/>
        <a:lstStyle/>
        <a:p>
          <a:endParaRPr lang="en-US"/>
        </a:p>
      </dgm:t>
    </dgm:pt>
    <dgm:pt modelId="{23DE4FB2-5E8C-4ABB-B385-4E01E394138E}">
      <dgm:prSet phldrT="[Text]" custT="1"/>
      <dgm:spPr/>
      <dgm:t>
        <a:bodyPr/>
        <a:lstStyle/>
        <a:p>
          <a:endParaRPr lang="en-US" sz="1800" dirty="0"/>
        </a:p>
      </dgm:t>
    </dgm:pt>
    <dgm:pt modelId="{F1925580-40AD-49BC-BF1D-50E94906C452}" type="parTrans" cxnId="{ACB648B6-D6DD-48CF-9257-CFB032727DA3}">
      <dgm:prSet/>
      <dgm:spPr/>
      <dgm:t>
        <a:bodyPr/>
        <a:lstStyle/>
        <a:p>
          <a:endParaRPr lang="en-US"/>
        </a:p>
      </dgm:t>
    </dgm:pt>
    <dgm:pt modelId="{0D33D76D-B883-4BE4-A944-E065F54608BC}" type="sibTrans" cxnId="{ACB648B6-D6DD-48CF-9257-CFB032727DA3}">
      <dgm:prSet/>
      <dgm:spPr/>
      <dgm:t>
        <a:bodyPr/>
        <a:lstStyle/>
        <a:p>
          <a:endParaRPr lang="en-US"/>
        </a:p>
      </dgm:t>
    </dgm:pt>
    <dgm:pt modelId="{84174731-93BC-4CE1-8941-707AA74FBF1B}" type="pres">
      <dgm:prSet presAssocID="{5C669DE3-A144-4B8E-BB2C-5CF3AE3EBA68}" presName="Name0" presStyleCnt="0">
        <dgm:presLayoutVars>
          <dgm:chMax val="4"/>
          <dgm:resizeHandles val="exact"/>
        </dgm:presLayoutVars>
      </dgm:prSet>
      <dgm:spPr/>
    </dgm:pt>
    <dgm:pt modelId="{811CBC66-CAF2-48C7-97C2-CE4719242785}" type="pres">
      <dgm:prSet presAssocID="{5C669DE3-A144-4B8E-BB2C-5CF3AE3EBA68}" presName="ellipse" presStyleLbl="trBgShp" presStyleIdx="0" presStyleCnt="1"/>
      <dgm:spPr/>
    </dgm:pt>
    <dgm:pt modelId="{4C065957-320F-4B97-90CE-26D57241FB92}" type="pres">
      <dgm:prSet presAssocID="{5C669DE3-A144-4B8E-BB2C-5CF3AE3EBA68}" presName="arrow1" presStyleLbl="fgShp" presStyleIdx="0" presStyleCnt="1"/>
      <dgm:spPr/>
    </dgm:pt>
    <dgm:pt modelId="{DEBC237D-6F78-4547-9016-2C6C4FEA6C55}" type="pres">
      <dgm:prSet presAssocID="{5C669DE3-A144-4B8E-BB2C-5CF3AE3EBA68}" presName="rectangle" presStyleLbl="revTx" presStyleIdx="0" presStyleCnt="1">
        <dgm:presLayoutVars>
          <dgm:bulletEnabled val="1"/>
        </dgm:presLayoutVars>
      </dgm:prSet>
      <dgm:spPr/>
    </dgm:pt>
    <dgm:pt modelId="{D1A06E9E-D84A-4243-A1CC-AF6A01F7D49E}" type="pres">
      <dgm:prSet presAssocID="{97E7A18C-F8E8-4579-9BF7-98F2549A4AFB}" presName="item1" presStyleLbl="node1" presStyleIdx="0" presStyleCnt="3">
        <dgm:presLayoutVars>
          <dgm:bulletEnabled val="1"/>
        </dgm:presLayoutVars>
      </dgm:prSet>
      <dgm:spPr/>
    </dgm:pt>
    <dgm:pt modelId="{DB91E417-DDB3-4481-9DD0-E73B1D75A474}" type="pres">
      <dgm:prSet presAssocID="{A2C976CF-2680-44E2-B9E4-373CC6003DDC}" presName="item2" presStyleLbl="node1" presStyleIdx="1" presStyleCnt="3">
        <dgm:presLayoutVars>
          <dgm:bulletEnabled val="1"/>
        </dgm:presLayoutVars>
      </dgm:prSet>
      <dgm:spPr/>
    </dgm:pt>
    <dgm:pt modelId="{1F30B65E-C2EF-4C62-A58B-134FD4288FC9}" type="pres">
      <dgm:prSet presAssocID="{23DE4FB2-5E8C-4ABB-B385-4E01E394138E}" presName="item3" presStyleLbl="node1" presStyleIdx="2" presStyleCnt="3">
        <dgm:presLayoutVars>
          <dgm:bulletEnabled val="1"/>
        </dgm:presLayoutVars>
      </dgm:prSet>
      <dgm:spPr/>
    </dgm:pt>
    <dgm:pt modelId="{D0EDB206-8741-493F-8267-2BADF7CF65C5}" type="pres">
      <dgm:prSet presAssocID="{5C669DE3-A144-4B8E-BB2C-5CF3AE3EBA68}" presName="funnel" presStyleLbl="trAlignAcc1" presStyleIdx="0" presStyleCnt="1" custLinFactNeighborY="-416"/>
      <dgm:spPr>
        <a:solidFill>
          <a:schemeClr val="accent5">
            <a:alpha val="40000"/>
          </a:schemeClr>
        </a:solidFill>
      </dgm:spPr>
    </dgm:pt>
  </dgm:ptLst>
  <dgm:cxnLst>
    <dgm:cxn modelId="{FD284B14-24A7-482A-9EB0-48CD674EC866}" type="presOf" srcId="{9BD3A3B4-2697-40AB-AA15-15B6D389B209}" destId="{1F30B65E-C2EF-4C62-A58B-134FD4288FC9}" srcOrd="0" destOrd="0" presId="urn:microsoft.com/office/officeart/2005/8/layout/funnel1"/>
    <dgm:cxn modelId="{97C8486F-7ECA-4914-A4E4-1FF8605C4DBA}" type="presOf" srcId="{97E7A18C-F8E8-4579-9BF7-98F2549A4AFB}" destId="{DB91E417-DDB3-4481-9DD0-E73B1D75A474}" srcOrd="0" destOrd="0" presId="urn:microsoft.com/office/officeart/2005/8/layout/funnel1"/>
    <dgm:cxn modelId="{DF7D6F55-61D6-448B-883D-16280D4FB9DE}" srcId="{5C669DE3-A144-4B8E-BB2C-5CF3AE3EBA68}" destId="{9BD3A3B4-2697-40AB-AA15-15B6D389B209}" srcOrd="0" destOrd="0" parTransId="{850A0F83-BF08-4F68-B1DE-A745F66F50B1}" sibTransId="{88D45979-B6C8-4C4F-8522-ED1BC4508749}"/>
    <dgm:cxn modelId="{4B9BED76-343F-4EFD-80C5-A1CD002B69EF}" type="presOf" srcId="{5C669DE3-A144-4B8E-BB2C-5CF3AE3EBA68}" destId="{84174731-93BC-4CE1-8941-707AA74FBF1B}" srcOrd="0" destOrd="0" presId="urn:microsoft.com/office/officeart/2005/8/layout/funnel1"/>
    <dgm:cxn modelId="{6C7FD68F-9E4B-4CF7-A157-A60EA8F29CB5}" type="presOf" srcId="{23DE4FB2-5E8C-4ABB-B385-4E01E394138E}" destId="{DEBC237D-6F78-4547-9016-2C6C4FEA6C55}" srcOrd="0" destOrd="0" presId="urn:microsoft.com/office/officeart/2005/8/layout/funnel1"/>
    <dgm:cxn modelId="{ACB648B6-D6DD-48CF-9257-CFB032727DA3}" srcId="{5C669DE3-A144-4B8E-BB2C-5CF3AE3EBA68}" destId="{23DE4FB2-5E8C-4ABB-B385-4E01E394138E}" srcOrd="3" destOrd="0" parTransId="{F1925580-40AD-49BC-BF1D-50E94906C452}" sibTransId="{0D33D76D-B883-4BE4-A944-E065F54608BC}"/>
    <dgm:cxn modelId="{5C6A4FB7-5D72-4B37-9BC6-B0E5DADC4F15}" srcId="{5C669DE3-A144-4B8E-BB2C-5CF3AE3EBA68}" destId="{A2C976CF-2680-44E2-B9E4-373CC6003DDC}" srcOrd="2" destOrd="0" parTransId="{5416E672-0C06-47F0-9B8E-00978A345C77}" sibTransId="{668EBD0E-2BF5-45E0-83DD-99C5279065D1}"/>
    <dgm:cxn modelId="{357B1DBA-585C-4FA7-BD89-8867324D7F3E}" srcId="{5C669DE3-A144-4B8E-BB2C-5CF3AE3EBA68}" destId="{97E7A18C-F8E8-4579-9BF7-98F2549A4AFB}" srcOrd="1" destOrd="0" parTransId="{0FDD3986-E0C6-4AD0-B38C-E6F246127207}" sibTransId="{BCB029FF-5E53-441F-ACE0-3D6B741E1C30}"/>
    <dgm:cxn modelId="{7CE826E9-6C18-4A6B-9620-6488310A2E1C}" type="presOf" srcId="{A2C976CF-2680-44E2-B9E4-373CC6003DDC}" destId="{D1A06E9E-D84A-4243-A1CC-AF6A01F7D49E}" srcOrd="0" destOrd="0" presId="urn:microsoft.com/office/officeart/2005/8/layout/funnel1"/>
    <dgm:cxn modelId="{7AD26B75-CA57-428C-85B5-49BA37D3353D}" type="presParOf" srcId="{84174731-93BC-4CE1-8941-707AA74FBF1B}" destId="{811CBC66-CAF2-48C7-97C2-CE4719242785}" srcOrd="0" destOrd="0" presId="urn:microsoft.com/office/officeart/2005/8/layout/funnel1"/>
    <dgm:cxn modelId="{146EF85C-42D9-4ABB-BCD7-9E82A241299E}" type="presParOf" srcId="{84174731-93BC-4CE1-8941-707AA74FBF1B}" destId="{4C065957-320F-4B97-90CE-26D57241FB92}" srcOrd="1" destOrd="0" presId="urn:microsoft.com/office/officeart/2005/8/layout/funnel1"/>
    <dgm:cxn modelId="{48EFC6F0-C16E-418D-A879-AE16FA03FFDC}" type="presParOf" srcId="{84174731-93BC-4CE1-8941-707AA74FBF1B}" destId="{DEBC237D-6F78-4547-9016-2C6C4FEA6C55}" srcOrd="2" destOrd="0" presId="urn:microsoft.com/office/officeart/2005/8/layout/funnel1"/>
    <dgm:cxn modelId="{58F3696C-5936-4201-9312-7E624ECA8B05}" type="presParOf" srcId="{84174731-93BC-4CE1-8941-707AA74FBF1B}" destId="{D1A06E9E-D84A-4243-A1CC-AF6A01F7D49E}" srcOrd="3" destOrd="0" presId="urn:microsoft.com/office/officeart/2005/8/layout/funnel1"/>
    <dgm:cxn modelId="{8057C562-9959-43E2-A252-C2A239623DB0}" type="presParOf" srcId="{84174731-93BC-4CE1-8941-707AA74FBF1B}" destId="{DB91E417-DDB3-4481-9DD0-E73B1D75A474}" srcOrd="4" destOrd="0" presId="urn:microsoft.com/office/officeart/2005/8/layout/funnel1"/>
    <dgm:cxn modelId="{4559F157-53BD-420F-84C8-3D057F910181}" type="presParOf" srcId="{84174731-93BC-4CE1-8941-707AA74FBF1B}" destId="{1F30B65E-C2EF-4C62-A58B-134FD4288FC9}" srcOrd="5" destOrd="0" presId="urn:microsoft.com/office/officeart/2005/8/layout/funnel1"/>
    <dgm:cxn modelId="{1F3D2A66-AE8F-4F8F-B0D9-28DDE690B5F4}" type="presParOf" srcId="{84174731-93BC-4CE1-8941-707AA74FBF1B}" destId="{D0EDB206-8741-493F-8267-2BADF7CF65C5}"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1CBC66-CAF2-48C7-97C2-CE4719242785}">
      <dsp:nvSpPr>
        <dsp:cNvPr id="0" name=""/>
        <dsp:cNvSpPr/>
      </dsp:nvSpPr>
      <dsp:spPr>
        <a:xfrm>
          <a:off x="1372679" y="161345"/>
          <a:ext cx="3202092" cy="1112044"/>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065957-320F-4B97-90CE-26D57241FB92}">
      <dsp:nvSpPr>
        <dsp:cNvPr id="0" name=""/>
        <dsp:cNvSpPr/>
      </dsp:nvSpPr>
      <dsp:spPr>
        <a:xfrm>
          <a:off x="2668410" y="2884365"/>
          <a:ext cx="620560" cy="397158"/>
        </a:xfrm>
        <a:prstGeom prst="down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EBC237D-6F78-4547-9016-2C6C4FEA6C55}">
      <dsp:nvSpPr>
        <dsp:cNvPr id="0" name=""/>
        <dsp:cNvSpPr/>
      </dsp:nvSpPr>
      <dsp:spPr>
        <a:xfrm>
          <a:off x="1489345" y="3202092"/>
          <a:ext cx="2978691" cy="7446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lang="en-US" sz="1800" kern="1200" dirty="0"/>
        </a:p>
      </dsp:txBody>
      <dsp:txXfrm>
        <a:off x="1489345" y="3202092"/>
        <a:ext cx="2978691" cy="744672"/>
      </dsp:txXfrm>
    </dsp:sp>
    <dsp:sp modelId="{D1A06E9E-D84A-4243-A1CC-AF6A01F7D49E}">
      <dsp:nvSpPr>
        <dsp:cNvPr id="0" name=""/>
        <dsp:cNvSpPr/>
      </dsp:nvSpPr>
      <dsp:spPr>
        <a:xfrm>
          <a:off x="2536851" y="1359275"/>
          <a:ext cx="1117009" cy="111700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t>ACTIVITY</a:t>
          </a:r>
        </a:p>
      </dsp:txBody>
      <dsp:txXfrm>
        <a:off x="2700433" y="1522857"/>
        <a:ext cx="789845" cy="789845"/>
      </dsp:txXfrm>
    </dsp:sp>
    <dsp:sp modelId="{DB91E417-DDB3-4481-9DD0-E73B1D75A474}">
      <dsp:nvSpPr>
        <dsp:cNvPr id="0" name=""/>
        <dsp:cNvSpPr/>
      </dsp:nvSpPr>
      <dsp:spPr>
        <a:xfrm>
          <a:off x="1737569" y="521270"/>
          <a:ext cx="1117009" cy="1117009"/>
        </a:xfrm>
        <a:prstGeom prst="ellipse">
          <a:avLst/>
        </a:prstGeom>
        <a:solidFill>
          <a:schemeClr val="accent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t>TECHNOLOGY</a:t>
          </a:r>
        </a:p>
      </dsp:txBody>
      <dsp:txXfrm>
        <a:off x="1901151" y="684852"/>
        <a:ext cx="789845" cy="789845"/>
      </dsp:txXfrm>
    </dsp:sp>
    <dsp:sp modelId="{1F30B65E-C2EF-4C62-A58B-134FD4288FC9}">
      <dsp:nvSpPr>
        <dsp:cNvPr id="0" name=""/>
        <dsp:cNvSpPr/>
      </dsp:nvSpPr>
      <dsp:spPr>
        <a:xfrm>
          <a:off x="2879400" y="251202"/>
          <a:ext cx="1117009" cy="1117009"/>
        </a:xfrm>
        <a:prstGeom prst="ellipse">
          <a:avLst/>
        </a:prstGeom>
        <a:solidFill>
          <a:srgbClr val="C000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t>CONTENT</a:t>
          </a:r>
        </a:p>
      </dsp:txBody>
      <dsp:txXfrm>
        <a:off x="3042982" y="414784"/>
        <a:ext cx="789845" cy="789845"/>
      </dsp:txXfrm>
    </dsp:sp>
    <dsp:sp modelId="{D0EDB206-8741-493F-8267-2BADF7CF65C5}">
      <dsp:nvSpPr>
        <dsp:cNvPr id="0" name=""/>
        <dsp:cNvSpPr/>
      </dsp:nvSpPr>
      <dsp:spPr>
        <a:xfrm>
          <a:off x="1241120" y="13257"/>
          <a:ext cx="3475139" cy="2780111"/>
        </a:xfrm>
        <a:prstGeom prst="funnel">
          <a:avLst/>
        </a:prstGeom>
        <a:solidFill>
          <a:schemeClr val="accent5">
            <a:alpha val="4000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77739" cy="471055"/>
          </a:xfrm>
          <a:prstGeom prst="rect">
            <a:avLst/>
          </a:prstGeom>
          <a:noFill/>
          <a:ln>
            <a:noFill/>
          </a:ln>
        </p:spPr>
        <p:txBody>
          <a:bodyPr spcFirstLastPara="1" wrap="square" lIns="94213" tIns="47093" rIns="94213" bIns="47093"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4023093" y="0"/>
            <a:ext cx="3077739" cy="471055"/>
          </a:xfrm>
          <a:prstGeom prst="rect">
            <a:avLst/>
          </a:prstGeom>
          <a:noFill/>
          <a:ln>
            <a:noFill/>
          </a:ln>
        </p:spPr>
        <p:txBody>
          <a:bodyPr spcFirstLastPara="1" wrap="square" lIns="94213" tIns="47093" rIns="94213" bIns="47093"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10248" y="4518203"/>
            <a:ext cx="5681980" cy="3696712"/>
          </a:xfrm>
          <a:prstGeom prst="rect">
            <a:avLst/>
          </a:prstGeom>
          <a:noFill/>
          <a:ln>
            <a:noFill/>
          </a:ln>
        </p:spPr>
        <p:txBody>
          <a:bodyPr spcFirstLastPara="1" wrap="square" lIns="94213" tIns="47093" rIns="94213" bIns="47093"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917423"/>
            <a:ext cx="3077739" cy="471054"/>
          </a:xfrm>
          <a:prstGeom prst="rect">
            <a:avLst/>
          </a:prstGeom>
          <a:noFill/>
          <a:ln>
            <a:noFill/>
          </a:ln>
        </p:spPr>
        <p:txBody>
          <a:bodyPr spcFirstLastPara="1" wrap="square" lIns="94213" tIns="47093" rIns="94213" bIns="47093"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4023093" y="8917423"/>
            <a:ext cx="3077739" cy="471054"/>
          </a:xfrm>
          <a:prstGeom prst="rect">
            <a:avLst/>
          </a:prstGeom>
          <a:noFill/>
          <a:ln>
            <a:noFill/>
          </a:ln>
        </p:spPr>
        <p:txBody>
          <a:bodyPr spcFirstLastPara="1" wrap="square" lIns="94213" tIns="47093" rIns="94213" bIns="47093" anchor="b" anchorCtr="0">
            <a:noAutofit/>
          </a:bodyPr>
          <a:lstStyle/>
          <a:p>
            <a:pPr algn="r"/>
            <a:fld id="{00000000-1234-1234-1234-123412341234}" type="slidenum">
              <a:rPr lang="en-US" sz="1200" smtClean="0">
                <a:solidFill>
                  <a:schemeClr val="dk1"/>
                </a:solidFill>
                <a:latin typeface="Calibri"/>
                <a:ea typeface="Calibri"/>
                <a:cs typeface="Calibri"/>
                <a:sym typeface="Calibri"/>
              </a:rPr>
              <a:pPr algn="r"/>
              <a:t>‹#›</a:t>
            </a:fld>
            <a:endParaRPr lang="en-US" sz="1200"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innovativearchitects.com/KnowledgeCenter/basic-IT-systems/8-SDLC-models.aspx"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1: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1:notes"/>
          <p:cNvSpPr txBox="1">
            <a:spLocks noGrp="1"/>
          </p:cNvSpPr>
          <p:nvPr>
            <p:ph type="body" idx="1"/>
          </p:nvPr>
        </p:nvSpPr>
        <p:spPr>
          <a:xfrm>
            <a:off x="710248" y="4518203"/>
            <a:ext cx="5681980" cy="3696712"/>
          </a:xfrm>
          <a:prstGeom prst="rect">
            <a:avLst/>
          </a:prstGeom>
          <a:noFill/>
          <a:ln>
            <a:noFill/>
          </a:ln>
        </p:spPr>
        <p:txBody>
          <a:bodyPr spcFirstLastPara="1" wrap="square" lIns="94213" tIns="47093" rIns="94213" bIns="47093" anchor="t" anchorCtr="0">
            <a:noAutofit/>
          </a:bodyPr>
          <a:lstStyle/>
          <a:p>
            <a:pPr marL="0" indent="0"/>
            <a:endParaRPr dirty="0"/>
          </a:p>
        </p:txBody>
      </p:sp>
      <p:sp>
        <p:nvSpPr>
          <p:cNvPr id="101" name="Google Shape;101;p1:notes"/>
          <p:cNvSpPr txBox="1">
            <a:spLocks noGrp="1"/>
          </p:cNvSpPr>
          <p:nvPr>
            <p:ph type="sldNum" idx="12"/>
          </p:nvPr>
        </p:nvSpPr>
        <p:spPr>
          <a:xfrm>
            <a:off x="4023093" y="8917423"/>
            <a:ext cx="3077739" cy="471054"/>
          </a:xfrm>
          <a:prstGeom prst="rect">
            <a:avLst/>
          </a:prstGeom>
          <a:noFill/>
          <a:ln>
            <a:noFill/>
          </a:ln>
        </p:spPr>
        <p:txBody>
          <a:bodyPr spcFirstLastPara="1" wrap="square" lIns="94213" tIns="47093" rIns="94213" bIns="47093" anchor="b" anchorCtr="0">
            <a:noAutofit/>
          </a:bodyPr>
          <a:lstStyle/>
          <a:p>
            <a:pPr algn="r"/>
            <a:fld id="{00000000-1234-1234-1234-123412341234}" type="slidenum">
              <a:rPr lang="en-US" sz="1200">
                <a:solidFill>
                  <a:schemeClr val="dk1"/>
                </a:solidFill>
                <a:latin typeface="Calibri"/>
                <a:ea typeface="Calibri"/>
                <a:cs typeface="Calibri"/>
                <a:sym typeface="Calibri"/>
              </a:rPr>
              <a:pPr algn="r"/>
              <a:t>1</a:t>
            </a:fld>
            <a:endParaRPr sz="1200" dirty="0">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1635" indent="-230817" defTabSz="923270">
              <a:defRPr/>
            </a:pPr>
            <a:r>
              <a:rPr lang="en-US" dirty="0"/>
              <a:t>MIS – Management Information Systems</a:t>
            </a:r>
            <a:r>
              <a:rPr lang="en-US" baseline="0" dirty="0"/>
              <a:t> – “The Language of Business” --- technology is EVERYWHERE!</a:t>
            </a:r>
          </a:p>
          <a:p>
            <a:pPr marL="461635" indent="-230817" defTabSz="923270">
              <a:defRPr/>
            </a:pPr>
            <a:r>
              <a:rPr lang="en-US" baseline="0" dirty="0"/>
              <a:t>API: </a:t>
            </a:r>
            <a:r>
              <a:rPr lang="en-US" sz="1200" b="0" i="0" u="none" strike="noStrike" cap="none" dirty="0">
                <a:solidFill>
                  <a:schemeClr val="dk1"/>
                </a:solidFill>
                <a:effectLst/>
                <a:latin typeface="Calibri"/>
                <a:ea typeface="Calibri"/>
                <a:cs typeface="Calibri"/>
                <a:sym typeface="Calibri"/>
              </a:rPr>
              <a:t>Application Programming Interface, which is a software intermediary that allows two applications to talk to each other.</a:t>
            </a:r>
            <a:endParaRPr lang="en-US" dirty="0"/>
          </a:p>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11</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766622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t>*Qwickly Attendance must be submitted while in class. (you can miss two without penalty)</a:t>
            </a:r>
          </a:p>
          <a:p>
            <a:pPr algn="just"/>
            <a:r>
              <a:rPr lang="en-US" sz="1200" dirty="0"/>
              <a:t>( Exceptions will be provided for Covid-19 mandatory quarantines)</a:t>
            </a:r>
          </a:p>
          <a:p>
            <a:pPr algn="just"/>
            <a:endParaRPr lang="en-US" sz="1200" dirty="0"/>
          </a:p>
          <a:p>
            <a:pPr algn="just"/>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12</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144842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t>There is one opportunity for extra credit this semester. It is open after exam #1 and will close the last day of class. Details will be explained after exams #1 &amp; 2. Don’t miss out on this one time offer for 1-point added to your final score. </a:t>
            </a:r>
            <a:endParaRPr lang="en-US" sz="1200" dirty="0"/>
          </a:p>
          <a:p>
            <a:pPr algn="just"/>
            <a:endParaRPr lang="en-US" sz="1200" dirty="0"/>
          </a:p>
          <a:p>
            <a:pPr algn="just"/>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13</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825540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Life as a business professional does not have a textbook that you can turn to for the</a:t>
            </a:r>
          </a:p>
          <a:p>
            <a:r>
              <a:rPr lang="en-US" dirty="0"/>
              <a:t>answers.  This is how you will learn what you need to be successful in the real world.</a:t>
            </a:r>
          </a:p>
          <a:p>
            <a:endParaRPr lang="en-US" dirty="0"/>
          </a:p>
          <a:p>
            <a:r>
              <a:rPr lang="en-US" dirty="0"/>
              <a:t>What you will love!</a:t>
            </a:r>
          </a:p>
          <a:p>
            <a:pPr>
              <a:buFont typeface="Arial" panose="020B0604020202020204" pitchFamily="34" charset="0"/>
              <a:buChar char="•"/>
            </a:pPr>
            <a:r>
              <a:rPr lang="en-US" dirty="0"/>
              <a:t>How much does the typical textbook cost?</a:t>
            </a:r>
          </a:p>
          <a:p>
            <a:pPr>
              <a:buFont typeface="Arial" panose="020B0604020202020204" pitchFamily="34" charset="0"/>
              <a:buChar char="•"/>
            </a:pPr>
            <a:r>
              <a:rPr lang="en-US" dirty="0"/>
              <a:t>No publisher that constantly changes editions so you can’t sell your old textbook</a:t>
            </a:r>
          </a:p>
          <a:p>
            <a:pPr>
              <a:buFont typeface="Arial" panose="020B0604020202020204" pitchFamily="34" charset="0"/>
              <a:buChar char="•"/>
            </a:pPr>
            <a:r>
              <a:rPr lang="en-US" dirty="0"/>
              <a:t>How old is the majority of the material in a traditional textbook?</a:t>
            </a:r>
          </a:p>
          <a:p>
            <a:pPr marL="230817" indent="0"/>
            <a:endParaRPr lang="en-US" dirty="0"/>
          </a:p>
          <a:p>
            <a:pPr marL="230817" indent="0" defTabSz="923270">
              <a:defRPr/>
            </a:pPr>
            <a:r>
              <a:rPr lang="en-US" dirty="0"/>
              <a:t>What you may dislike!</a:t>
            </a:r>
          </a:p>
          <a:p>
            <a:pPr>
              <a:buFont typeface="Arial" panose="020B0604020202020204" pitchFamily="34" charset="0"/>
              <a:buChar char="•"/>
            </a:pPr>
            <a:r>
              <a:rPr lang="en-US" dirty="0"/>
              <a:t>Lots of different articles from:</a:t>
            </a:r>
          </a:p>
          <a:p>
            <a:pPr lvl="1">
              <a:buFont typeface="Wingdings" panose="05000000000000000000" pitchFamily="2" charset="2"/>
              <a:buChar char="Ø"/>
            </a:pPr>
            <a:r>
              <a:rPr lang="en-US" dirty="0"/>
              <a:t>Different authors</a:t>
            </a:r>
          </a:p>
          <a:p>
            <a:pPr lvl="1">
              <a:buFont typeface="Wingdings" panose="05000000000000000000" pitchFamily="2" charset="2"/>
              <a:buChar char="Ø"/>
            </a:pPr>
            <a:r>
              <a:rPr lang="en-US" dirty="0"/>
              <a:t>Different audiences</a:t>
            </a:r>
          </a:p>
          <a:p>
            <a:pPr lvl="1">
              <a:buFont typeface="Wingdings" panose="05000000000000000000" pitchFamily="2" charset="2"/>
              <a:buChar char="Ø"/>
            </a:pPr>
            <a:r>
              <a:rPr lang="en-US" dirty="0"/>
              <a:t>Different formats</a:t>
            </a:r>
          </a:p>
          <a:p>
            <a:pPr>
              <a:buFont typeface="Arial" panose="020B0604020202020204" pitchFamily="34" charset="0"/>
              <a:buChar char="•"/>
            </a:pPr>
            <a:r>
              <a:rPr lang="en-US" dirty="0"/>
              <a:t>No author, editors &amp; reviewers making the connections for you </a:t>
            </a:r>
          </a:p>
          <a:p>
            <a:pPr marL="230817" indent="0"/>
            <a:endParaRPr lang="en-US" dirty="0"/>
          </a:p>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14</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053764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15</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983527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Active Learning is the Key (refer back to the Ben Franklin</a:t>
            </a:r>
            <a:r>
              <a:rPr lang="en-US" baseline="0" dirty="0"/>
              <a:t> quote &amp; contract)</a:t>
            </a:r>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16</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244871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components</a:t>
            </a:r>
            <a:r>
              <a:rPr lang="en-US" baseline="0" dirty="0"/>
              <a:t> of Active Learning</a:t>
            </a:r>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17</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295135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With our Enhanced Learning Environment we can more effectively work</a:t>
            </a:r>
            <a:r>
              <a:rPr lang="en-US" dirty="0"/>
              <a:t> together</a:t>
            </a:r>
            <a:r>
              <a:rPr lang="en-US" baseline="0" dirty="0"/>
              <a:t> and Solve Business Problems</a:t>
            </a:r>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18</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386742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Ask the class…Who knows what this is?</a:t>
            </a:r>
          </a:p>
          <a:p>
            <a:endParaRPr lang="en-US" baseline="0" dirty="0"/>
          </a:p>
          <a:p>
            <a:r>
              <a:rPr lang="en-US" baseline="0" dirty="0"/>
              <a:t>It’s a swim lane  diagram (a type of process diagram)</a:t>
            </a:r>
          </a:p>
          <a:p>
            <a:pPr>
              <a:buFont typeface="Arial" panose="020B0604020202020204" pitchFamily="34" charset="0"/>
              <a:buChar char="•"/>
            </a:pPr>
            <a:r>
              <a:rPr lang="en-US" dirty="0"/>
              <a:t>A step-by-step process how an organization completes a task</a:t>
            </a:r>
          </a:p>
          <a:p>
            <a:pPr>
              <a:buFont typeface="Arial" panose="020B0604020202020204" pitchFamily="34" charset="0"/>
              <a:buChar char="•"/>
            </a:pPr>
            <a:r>
              <a:rPr lang="en-US" dirty="0"/>
              <a:t>Looks</a:t>
            </a:r>
            <a:r>
              <a:rPr lang="en-US" baseline="0" dirty="0"/>
              <a:t> at efficiencies</a:t>
            </a:r>
          </a:p>
          <a:p>
            <a:pPr>
              <a:buFont typeface="Arial" panose="020B0604020202020204" pitchFamily="34" charset="0"/>
              <a:buChar char="•"/>
            </a:pPr>
            <a:r>
              <a:rPr lang="en-US" baseline="0" dirty="0"/>
              <a:t>Allows you to identify pain-points too</a:t>
            </a:r>
          </a:p>
          <a:p>
            <a:pPr marL="230817" indent="0"/>
            <a:endParaRPr lang="en-US" baseline="0" dirty="0"/>
          </a:p>
          <a:p>
            <a:pPr marL="403930" indent="-173113">
              <a:buFont typeface="Courier New" panose="02070309020205020404" pitchFamily="49" charset="0"/>
              <a:buChar char="o"/>
            </a:pPr>
            <a:r>
              <a:rPr lang="en-US" baseline="0" dirty="0"/>
              <a:t>Business processes are crucial to any organization.  </a:t>
            </a:r>
          </a:p>
          <a:p>
            <a:pPr marL="403930" indent="-173113">
              <a:buFont typeface="Courier New" panose="02070309020205020404" pitchFamily="49" charset="0"/>
              <a:buChar char="o"/>
            </a:pPr>
            <a:r>
              <a:rPr lang="en-US" baseline="0" dirty="0"/>
              <a:t>Business processes vary from one organization to the next, even if they are trying to accomplish the same thing.  </a:t>
            </a:r>
          </a:p>
          <a:p>
            <a:pPr marL="403930" indent="-173113">
              <a:buFont typeface="Courier New" panose="02070309020205020404" pitchFamily="49" charset="0"/>
              <a:buChar char="o"/>
            </a:pPr>
            <a:r>
              <a:rPr lang="en-US" b="1" i="0" baseline="0" dirty="0"/>
              <a:t>Swim lanes are a graphical “model” of a process</a:t>
            </a:r>
            <a:r>
              <a:rPr lang="en-US" i="0" baseline="0" dirty="0"/>
              <a:t>. </a:t>
            </a:r>
            <a:r>
              <a:rPr lang="en-US" baseline="0" dirty="0"/>
              <a:t> </a:t>
            </a:r>
          </a:p>
          <a:p>
            <a:pPr marL="403930" indent="-173113">
              <a:buFont typeface="Courier New" panose="02070309020205020404" pitchFamily="49" charset="0"/>
              <a:buChar char="o"/>
            </a:pPr>
            <a:r>
              <a:rPr lang="en-US" baseline="0" dirty="0"/>
              <a:t>With this “model” we can identify issues and address them by changing the bad parts of the process. </a:t>
            </a:r>
          </a:p>
          <a:p>
            <a:pPr marL="403930" indent="-173113">
              <a:buFont typeface="Courier New" panose="02070309020205020404" pitchFamily="49" charset="0"/>
              <a:buChar char="o"/>
            </a:pPr>
            <a:r>
              <a:rPr lang="en-US" baseline="0" dirty="0"/>
              <a:t>Most organizations never take the time to model their business processes!</a:t>
            </a:r>
          </a:p>
          <a:p>
            <a:pPr>
              <a:buFont typeface="Arial" panose="020B0604020202020204" pitchFamily="34" charset="0"/>
              <a:buChar char="•"/>
            </a:pPr>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19</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510395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20</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25586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2</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43558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21</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221952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our department’s job placement rate. Pre-</a:t>
            </a:r>
            <a:r>
              <a:rPr lang="en-US" dirty="0" err="1"/>
              <a:t>covid</a:t>
            </a:r>
            <a:r>
              <a:rPr lang="en-US" dirty="0"/>
              <a:t> it was 100% for 7-years in a row. Now it hovers around 80%!</a:t>
            </a:r>
          </a:p>
          <a:p>
            <a:endParaRPr lang="en-US" dirty="0"/>
          </a:p>
          <a:p>
            <a:r>
              <a:rPr lang="en-US" dirty="0"/>
              <a:t>Check IBIT site for national statistic updates</a:t>
            </a:r>
          </a:p>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22</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920543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smtClean="0">
                <a:solidFill>
                  <a:schemeClr val="dk1"/>
                </a:solidFill>
                <a:latin typeface="Calibri"/>
                <a:ea typeface="Calibri"/>
                <a:cs typeface="Calibri"/>
                <a:sym typeface="Calibri"/>
              </a:rPr>
              <a:pPr algn="r"/>
              <a:t>23</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238312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This is your first assignment…due tomorrow….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5 short videos (total &lt;15</a:t>
            </a:r>
            <a:r>
              <a:rPr lang="en-US" baseline="0" dirty="0"/>
              <a:t> min)</a:t>
            </a:r>
            <a:endParaRPr lang="en-US" dirty="0"/>
          </a:p>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smtClean="0">
                <a:solidFill>
                  <a:schemeClr val="dk1"/>
                </a:solidFill>
                <a:latin typeface="Calibri"/>
                <a:ea typeface="Calibri"/>
                <a:cs typeface="Calibri"/>
                <a:sym typeface="Calibri"/>
              </a:rPr>
              <a:pPr algn="r"/>
              <a:t>24</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540724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0896" indent="-230448" defTabSz="921792">
              <a:defRPr/>
            </a:pPr>
            <a:r>
              <a:rPr lang="en-US" dirty="0"/>
              <a:t>This assignment is purely reading- read it! The other Max Labs are based off this reading.</a:t>
            </a:r>
          </a:p>
          <a:p>
            <a:pPr marL="460896" indent="-230448" defTabSz="921792">
              <a:buFont typeface="Arial" panose="020B0604020202020204" pitchFamily="34" charset="0"/>
              <a:buChar char="•"/>
              <a:defRPr/>
            </a:pPr>
            <a:r>
              <a:rPr lang="en-US" dirty="0"/>
              <a:t>You</a:t>
            </a:r>
            <a:r>
              <a:rPr lang="en-US" baseline="0" dirty="0"/>
              <a:t> will need to submit a screen shot as part of this assignment!!!</a:t>
            </a:r>
            <a:endParaRPr lang="en-US" dirty="0"/>
          </a:p>
          <a:p>
            <a:pPr marL="460896" indent="-230448" defTabSz="921792">
              <a:defRPr/>
            </a:pPr>
            <a:r>
              <a:rPr lang="en-US" dirty="0"/>
              <a:t>Follow hyper link to course site.</a:t>
            </a:r>
          </a:p>
          <a:p>
            <a:pPr marL="460896" indent="-230448" defTabSz="921792">
              <a:defRPr/>
            </a:pPr>
            <a:r>
              <a:rPr lang="en-US" dirty="0"/>
              <a:t>We will discuss </a:t>
            </a:r>
            <a:r>
              <a:rPr lang="en-US" dirty="0" err="1"/>
              <a:t>MaxLab</a:t>
            </a:r>
            <a:r>
              <a:rPr lang="en-US" baseline="0" dirty="0"/>
              <a:t> in week 3</a:t>
            </a:r>
            <a:endParaRPr lang="en-US" dirty="0"/>
          </a:p>
          <a:p>
            <a:pPr marL="460896" indent="-230448" defTabSz="921792">
              <a:defRPr/>
            </a:pPr>
            <a:r>
              <a:rPr lang="en-US" dirty="0"/>
              <a:t>Cost of Max labs is $19.99 (don’t skip ahead)</a:t>
            </a:r>
          </a:p>
          <a:p>
            <a:pPr marL="460896" indent="-230448" defTabSz="921792">
              <a:defRPr/>
            </a:pPr>
            <a:endParaRPr lang="en-US" dirty="0"/>
          </a:p>
          <a:p>
            <a:pPr marL="460896" marR="0" indent="-230448" algn="l" defTabSz="921792" rtl="0" eaLnBrk="1" fontAlgn="auto" latinLnBrk="0" hangingPunct="1">
              <a:lnSpc>
                <a:spcPct val="100000"/>
              </a:lnSpc>
              <a:spcBef>
                <a:spcPts val="0"/>
              </a:spcBef>
              <a:spcAft>
                <a:spcPts val="0"/>
              </a:spcAft>
              <a:buClr>
                <a:srgbClr val="000000"/>
              </a:buClr>
              <a:buSzPts val="1400"/>
              <a:buFont typeface="Arial"/>
              <a:buNone/>
              <a:tabLst/>
              <a:defRPr/>
            </a:pPr>
            <a:r>
              <a:rPr lang="en-US" dirty="0"/>
              <a:t>PRE-FLIGHT= easiest assignment ever…read and take a screenshot</a:t>
            </a:r>
          </a:p>
          <a:p>
            <a:pPr marL="460896" indent="-230448" defTabSz="921792">
              <a:defRPr/>
            </a:pPr>
            <a:endParaRPr lang="en-US" dirty="0"/>
          </a:p>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25</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255502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Course is different…</a:t>
            </a:r>
          </a:p>
          <a:p>
            <a:r>
              <a:rPr lang="en-US" dirty="0"/>
              <a:t>Everything you need to know is on our MIS Course Site…</a:t>
            </a:r>
          </a:p>
          <a:p>
            <a:pPr>
              <a:buFont typeface="Arial" panose="020B0604020202020204" pitchFamily="34" charset="0"/>
              <a:buChar char="•"/>
            </a:pPr>
            <a:r>
              <a:rPr lang="en-US" dirty="0"/>
              <a:t>Let’s look at the calendar</a:t>
            </a:r>
          </a:p>
          <a:p>
            <a:pPr>
              <a:buFont typeface="Arial" panose="020B0604020202020204" pitchFamily="34" charset="0"/>
              <a:buChar char="•"/>
            </a:pPr>
            <a:r>
              <a:rPr lang="en-US" dirty="0"/>
              <a:t>Video vault</a:t>
            </a:r>
          </a:p>
          <a:p>
            <a:pPr>
              <a:buFont typeface="Arial" panose="020B0604020202020204" pitchFamily="34" charset="0"/>
              <a:buChar char="•"/>
            </a:pPr>
            <a:r>
              <a:rPr lang="en-US" dirty="0"/>
              <a:t>Course Structure</a:t>
            </a:r>
          </a:p>
          <a:p>
            <a:pPr lvl="1">
              <a:buFont typeface="Courier New" panose="02070309020205020404" pitchFamily="49" charset="0"/>
              <a:buChar char="o"/>
            </a:pPr>
            <a:r>
              <a:rPr lang="en-US" dirty="0"/>
              <a:t>Course</a:t>
            </a:r>
            <a:r>
              <a:rPr lang="en-US" baseline="0" dirty="0"/>
              <a:t> Materials</a:t>
            </a:r>
          </a:p>
          <a:p>
            <a:pPr lvl="1">
              <a:buFont typeface="Courier New" panose="02070309020205020404" pitchFamily="49" charset="0"/>
              <a:buChar char="o"/>
            </a:pPr>
            <a:r>
              <a:rPr lang="en-US" baseline="0" dirty="0"/>
              <a:t>Use of Canvas</a:t>
            </a:r>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26</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35754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1:notes"/>
          <p:cNvSpPr txBox="1">
            <a:spLocks noGrp="1"/>
          </p:cNvSpPr>
          <p:nvPr>
            <p:ph type="body" idx="1"/>
          </p:nvPr>
        </p:nvSpPr>
        <p:spPr>
          <a:xfrm>
            <a:off x="702310" y="4480004"/>
            <a:ext cx="5618480" cy="3665458"/>
          </a:xfrm>
          <a:prstGeom prst="rect">
            <a:avLst/>
          </a:prstGeom>
          <a:noFill/>
          <a:ln>
            <a:noFill/>
          </a:ln>
        </p:spPr>
        <p:txBody>
          <a:bodyPr spcFirstLastPara="1" wrap="square" lIns="93308" tIns="46641" rIns="93308" bIns="46641" anchor="t" anchorCtr="0">
            <a:noAutofit/>
          </a:bodyPr>
          <a:lstStyle/>
          <a:p>
            <a:pPr marL="0" indent="0"/>
            <a:endParaRPr dirty="0"/>
          </a:p>
        </p:txBody>
      </p:sp>
      <p:sp>
        <p:nvSpPr>
          <p:cNvPr id="101" name="Google Shape;101;p1:notes"/>
          <p:cNvSpPr txBox="1">
            <a:spLocks noGrp="1"/>
          </p:cNvSpPr>
          <p:nvPr>
            <p:ph type="sldNum" idx="12"/>
          </p:nvPr>
        </p:nvSpPr>
        <p:spPr>
          <a:xfrm>
            <a:off x="3978132" y="8842030"/>
            <a:ext cx="3043343" cy="467071"/>
          </a:xfrm>
          <a:prstGeom prst="rect">
            <a:avLst/>
          </a:prstGeom>
          <a:noFill/>
          <a:ln>
            <a:noFill/>
          </a:ln>
        </p:spPr>
        <p:txBody>
          <a:bodyPr spcFirstLastPara="1" wrap="square" lIns="93308" tIns="46641" rIns="93308" bIns="46641" anchor="b" anchorCtr="0">
            <a:noAutofit/>
          </a:bodyPr>
          <a:lstStyle/>
          <a:p>
            <a:pPr algn="r"/>
            <a:endParaRPr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869947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1:notes"/>
          <p:cNvSpPr>
            <a:spLocks noGrp="1" noRot="1" noChangeAspect="1"/>
          </p:cNvSpPr>
          <p:nvPr>
            <p:ph type="sldImg" idx="2"/>
          </p:nvPr>
        </p:nvSpPr>
        <p:spPr>
          <a:xfrm>
            <a:off x="731838" y="1171575"/>
            <a:ext cx="5626100" cy="31638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1:notes"/>
          <p:cNvSpPr txBox="1">
            <a:spLocks noGrp="1"/>
          </p:cNvSpPr>
          <p:nvPr>
            <p:ph type="body" idx="1"/>
          </p:nvPr>
        </p:nvSpPr>
        <p:spPr>
          <a:xfrm>
            <a:off x="708963" y="4512040"/>
            <a:ext cx="5671705" cy="3691668"/>
          </a:xfrm>
          <a:prstGeom prst="rect">
            <a:avLst/>
          </a:prstGeom>
          <a:noFill/>
          <a:ln>
            <a:noFill/>
          </a:ln>
        </p:spPr>
        <p:txBody>
          <a:bodyPr spcFirstLastPara="1" wrap="square" lIns="94063" tIns="47018" rIns="94063" bIns="47018" anchor="t" anchorCtr="0">
            <a:noAutofit/>
          </a:bodyPr>
          <a:lstStyle/>
          <a:p>
            <a:pPr marL="0" indent="0"/>
            <a:r>
              <a:rPr lang="en-US" dirty="0"/>
              <a:t>Our focus this week is Systems Analysis</a:t>
            </a:r>
            <a:r>
              <a:rPr lang="en-US" baseline="0" dirty="0"/>
              <a:t> </a:t>
            </a:r>
            <a:endParaRPr dirty="0"/>
          </a:p>
        </p:txBody>
      </p:sp>
      <p:sp>
        <p:nvSpPr>
          <p:cNvPr id="101" name="Google Shape;101;p1:notes"/>
          <p:cNvSpPr txBox="1">
            <a:spLocks noGrp="1"/>
          </p:cNvSpPr>
          <p:nvPr>
            <p:ph type="sldNum" idx="12"/>
          </p:nvPr>
        </p:nvSpPr>
        <p:spPr>
          <a:xfrm>
            <a:off x="4015818" y="8905258"/>
            <a:ext cx="3072174" cy="470411"/>
          </a:xfrm>
          <a:prstGeom prst="rect">
            <a:avLst/>
          </a:prstGeom>
          <a:noFill/>
          <a:ln>
            <a:noFill/>
          </a:ln>
        </p:spPr>
        <p:txBody>
          <a:bodyPr spcFirstLastPara="1" wrap="square" lIns="94063" tIns="47018" rIns="94063" bIns="47018" anchor="b" anchorCtr="0">
            <a:noAutofit/>
          </a:bodyPr>
          <a:lstStyle/>
          <a:p>
            <a:pPr algn="r"/>
            <a:fld id="{00000000-1234-1234-1234-123412341234}" type="slidenum">
              <a:rPr lang="en-US" sz="1200">
                <a:solidFill>
                  <a:schemeClr val="dk1"/>
                </a:solidFill>
                <a:latin typeface="Calibri"/>
                <a:ea typeface="Calibri"/>
                <a:cs typeface="Calibri"/>
                <a:sym typeface="Calibri"/>
              </a:rPr>
              <a:pPr algn="r"/>
              <a:t>28</a:t>
            </a:fld>
            <a:endParaRPr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476179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smtClean="0">
                <a:solidFill>
                  <a:schemeClr val="dk1"/>
                </a:solidFill>
                <a:latin typeface="Calibri"/>
                <a:ea typeface="Calibri"/>
                <a:cs typeface="Calibri"/>
                <a:sym typeface="Calibri"/>
              </a:rPr>
              <a:pPr algn="r"/>
              <a:t>29</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519600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0896" indent="-230448" defTabSz="921792">
              <a:defRPr/>
            </a:pPr>
            <a:r>
              <a:rPr lang="en-US" dirty="0"/>
              <a:t>This assignment is purely reading- read it! The other Max Labs are based off this reading.</a:t>
            </a:r>
          </a:p>
          <a:p>
            <a:pPr marL="460896" indent="-230448" defTabSz="921792">
              <a:buFont typeface="Arial" panose="020B0604020202020204" pitchFamily="34" charset="0"/>
              <a:buChar char="•"/>
              <a:defRPr/>
            </a:pPr>
            <a:r>
              <a:rPr lang="en-US" dirty="0"/>
              <a:t>You</a:t>
            </a:r>
            <a:r>
              <a:rPr lang="en-US" baseline="0" dirty="0"/>
              <a:t> will need to submit a screen shot as part of this assignment!!!</a:t>
            </a:r>
            <a:endParaRPr lang="en-US" dirty="0"/>
          </a:p>
          <a:p>
            <a:pPr marL="460896" indent="-230448" defTabSz="921792">
              <a:defRPr/>
            </a:pPr>
            <a:r>
              <a:rPr lang="en-US" dirty="0"/>
              <a:t>Follow hyper link to course site.</a:t>
            </a:r>
          </a:p>
          <a:p>
            <a:pPr marL="460896" indent="-230448" defTabSz="921792">
              <a:defRPr/>
            </a:pPr>
            <a:r>
              <a:rPr lang="en-US" dirty="0"/>
              <a:t>We will discuss </a:t>
            </a:r>
            <a:r>
              <a:rPr lang="en-US" dirty="0" err="1"/>
              <a:t>MaxLab</a:t>
            </a:r>
            <a:r>
              <a:rPr lang="en-US" baseline="0" dirty="0"/>
              <a:t> in week 3</a:t>
            </a:r>
            <a:endParaRPr lang="en-US" dirty="0"/>
          </a:p>
          <a:p>
            <a:pPr marL="460896" indent="-230448" defTabSz="921792">
              <a:defRPr/>
            </a:pPr>
            <a:r>
              <a:rPr lang="en-US" dirty="0"/>
              <a:t>Cost of Max labs is $19.99 (don’t skip ahead)</a:t>
            </a:r>
          </a:p>
          <a:p>
            <a:pPr marL="460896" indent="-230448" defTabSz="921792">
              <a:defRPr/>
            </a:pPr>
            <a:endParaRPr lang="en-US" dirty="0"/>
          </a:p>
          <a:p>
            <a:pPr marL="460896" marR="0" indent="-230448" algn="l" defTabSz="921792" rtl="0" eaLnBrk="1" fontAlgn="auto" latinLnBrk="0" hangingPunct="1">
              <a:lnSpc>
                <a:spcPct val="100000"/>
              </a:lnSpc>
              <a:spcBef>
                <a:spcPts val="0"/>
              </a:spcBef>
              <a:spcAft>
                <a:spcPts val="0"/>
              </a:spcAft>
              <a:buClr>
                <a:srgbClr val="000000"/>
              </a:buClr>
              <a:buSzPts val="1400"/>
              <a:buFont typeface="Arial"/>
              <a:buNone/>
              <a:tabLst/>
              <a:defRPr/>
            </a:pPr>
            <a:r>
              <a:rPr lang="en-US" dirty="0"/>
              <a:t>PRE-FLIGHT= easiest assignment ever…read and take a screenshot</a:t>
            </a:r>
          </a:p>
          <a:p>
            <a:pPr marL="460896" indent="-230448" defTabSz="921792">
              <a:defRPr/>
            </a:pPr>
            <a:endParaRPr lang="en-US" dirty="0"/>
          </a:p>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30</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936299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3</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999427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211" indent="0"/>
            <a:r>
              <a:rPr lang="en-US" dirty="0"/>
              <a:t>MIS is not computer science. It's about business. This is where we train people to use technology to solve the day-to-day business problems that organizations have. </a:t>
            </a:r>
          </a:p>
          <a:p>
            <a:pPr marL="51211" indent="0"/>
            <a:endParaRPr lang="en-US" dirty="0"/>
          </a:p>
          <a:p>
            <a:pPr marL="51211" indent="0"/>
            <a:r>
              <a:rPr lang="en-US" dirty="0"/>
              <a:t>And as we're going to talk about, businesses have many problems. MIS is the primary tool that they use to help address organizational issues. </a:t>
            </a:r>
          </a:p>
          <a:p>
            <a:pPr marL="51211" indent="0"/>
            <a:endParaRPr lang="en-US" dirty="0"/>
          </a:p>
          <a:p>
            <a:pPr marL="51211" indent="0"/>
            <a:r>
              <a:rPr lang="en-US" dirty="0"/>
              <a:t>IT today drives all business. As we understand as living today in a digital world, IT is the key enabler of the global economy. It is driving all of the rapid change that we're seeing today in business.</a:t>
            </a:r>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31</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297514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students: What is this slide really</a:t>
            </a:r>
            <a:r>
              <a:rPr lang="en-US" baseline="0" dirty="0"/>
              <a:t> talking about?</a:t>
            </a:r>
          </a:p>
          <a:p>
            <a:pPr>
              <a:buFont typeface="Arial" panose="020B0604020202020204" pitchFamily="34" charset="0"/>
              <a:buChar char="•"/>
            </a:pPr>
            <a:r>
              <a:rPr lang="en-US" baseline="0" dirty="0"/>
              <a:t>Systems are all around us. They range from completely manual to completely automated.</a:t>
            </a:r>
          </a:p>
          <a:p>
            <a:pPr>
              <a:buFont typeface="Arial" panose="020B0604020202020204" pitchFamily="34" charset="0"/>
              <a:buChar char="•"/>
            </a:pPr>
            <a:r>
              <a:rPr lang="en-US" baseline="0" dirty="0"/>
              <a:t>***See the world as a series of components***</a:t>
            </a:r>
          </a:p>
          <a:p>
            <a:pPr lvl="1">
              <a:buFont typeface="Arial" panose="020B0604020202020204" pitchFamily="34" charset="0"/>
              <a:buChar char="•"/>
            </a:pPr>
            <a:r>
              <a:rPr lang="en-US" baseline="0" dirty="0"/>
              <a:t>See everything through the lens of all products are components of a larger whole.</a:t>
            </a:r>
          </a:p>
          <a:p>
            <a:endParaRPr lang="en-US" baseline="0" dirty="0"/>
          </a:p>
          <a:p>
            <a:r>
              <a:rPr lang="en-US" baseline="0" dirty="0"/>
              <a:t>Let’s look at two examples in the next few slides</a:t>
            </a:r>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32</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949748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Ask the students:</a:t>
            </a:r>
          </a:p>
          <a:p>
            <a:pPr>
              <a:buFont typeface="+mj-lt"/>
              <a:buAutoNum type="arabicPeriod"/>
            </a:pPr>
            <a:r>
              <a:rPr lang="en-US" sz="1000" dirty="0"/>
              <a:t>Who has purchased a text book on Amazon?</a:t>
            </a:r>
          </a:p>
          <a:p>
            <a:pPr>
              <a:buFont typeface="+mj-lt"/>
              <a:buAutoNum type="arabicPeriod"/>
            </a:pPr>
            <a:r>
              <a:rPr lang="en-US" sz="1000" dirty="0"/>
              <a:t>Next ask the question…What was part of the system?</a:t>
            </a:r>
          </a:p>
          <a:p>
            <a:pPr lvl="1">
              <a:buFont typeface="Arial" panose="020B0604020202020204" pitchFamily="34" charset="0"/>
              <a:buChar char="•"/>
            </a:pPr>
            <a:r>
              <a:rPr lang="en-US" sz="1000" dirty="0"/>
              <a:t>Let them discuss ideas with you before scrolling through the animation…keep working with them to consider all of the System Users (internal and External to the organization)</a:t>
            </a:r>
          </a:p>
          <a:p>
            <a:pPr lvl="1">
              <a:buFont typeface="Arial" panose="020B0604020202020204" pitchFamily="34" charset="0"/>
              <a:buChar char="•"/>
            </a:pPr>
            <a:endParaRPr lang="en-US" sz="1000" dirty="0"/>
          </a:p>
          <a:p>
            <a:pPr marL="230448" indent="0"/>
            <a:r>
              <a:rPr lang="en-US" sz="1000" dirty="0"/>
              <a:t>Fun facts…How is this all maintained:</a:t>
            </a:r>
          </a:p>
          <a:p>
            <a:pPr marL="403284" indent="-172836">
              <a:buFont typeface="Arial" panose="020B0604020202020204" pitchFamily="34" charset="0"/>
              <a:buChar char="•"/>
            </a:pPr>
            <a:r>
              <a:rPr lang="en-US" sz="1000" dirty="0"/>
              <a:t>Amazon – 49% of US e-commerce market</a:t>
            </a:r>
          </a:p>
          <a:p>
            <a:pPr marL="403284" indent="-172836">
              <a:buFont typeface="Arial" panose="020B0604020202020204" pitchFamily="34" charset="0"/>
              <a:buChar char="•"/>
            </a:pPr>
            <a:r>
              <a:rPr lang="en-US" sz="1000" dirty="0"/>
              <a:t>5% of all retail</a:t>
            </a:r>
          </a:p>
          <a:p>
            <a:pPr marL="403284" indent="-172836">
              <a:buFont typeface="Arial" panose="020B0604020202020204" pitchFamily="34" charset="0"/>
              <a:buChar char="•"/>
            </a:pPr>
            <a:r>
              <a:rPr lang="en-US" sz="1000" dirty="0"/>
              <a:t>More than 12 million different products sold</a:t>
            </a:r>
          </a:p>
          <a:p>
            <a:pPr marL="403284" indent="-172836">
              <a:buFont typeface="Arial" panose="020B0604020202020204" pitchFamily="34" charset="0"/>
              <a:buChar char="•"/>
            </a:pPr>
            <a:r>
              <a:rPr lang="en-US" sz="1000" dirty="0"/>
              <a:t>95 million Prime Accounts</a:t>
            </a:r>
          </a:p>
          <a:p>
            <a:pPr marL="864180" lvl="1" indent="-172836">
              <a:buFont typeface="Arial" panose="020B0604020202020204" pitchFamily="34" charset="0"/>
              <a:buChar char="•"/>
            </a:pPr>
            <a:r>
              <a:rPr lang="en-US" sz="1000" dirty="0"/>
              <a:t>$1.4k – average spend per person/per year</a:t>
            </a:r>
          </a:p>
          <a:p>
            <a:pPr marL="403284" indent="-172836">
              <a:buFont typeface="Arial" panose="020B0604020202020204" pitchFamily="34" charset="0"/>
              <a:buChar char="•"/>
            </a:pPr>
            <a:r>
              <a:rPr lang="en-US" sz="1000" dirty="0"/>
              <a:t>Shipped over 50 Billion products in 2017</a:t>
            </a:r>
          </a:p>
          <a:p>
            <a:pPr marL="403284" indent="-172836">
              <a:buFont typeface="Arial" panose="020B0604020202020204" pitchFamily="34" charset="0"/>
              <a:buChar char="•"/>
            </a:pPr>
            <a:r>
              <a:rPr lang="en-US" sz="1000" dirty="0"/>
              <a:t>647,500 employees</a:t>
            </a:r>
          </a:p>
          <a:p>
            <a:pPr marL="403284" indent="-172836">
              <a:buFont typeface="Arial" panose="020B0604020202020204" pitchFamily="34" charset="0"/>
              <a:buChar char="•"/>
            </a:pPr>
            <a:r>
              <a:rPr lang="en-US" sz="1000" dirty="0"/>
              <a:t>30 Million average monthly users</a:t>
            </a:r>
          </a:p>
          <a:p>
            <a:pPr marL="403284" indent="-172836">
              <a:buFont typeface="Arial" panose="020B0604020202020204" pitchFamily="34" charset="0"/>
              <a:buChar char="•"/>
            </a:pPr>
            <a:r>
              <a:rPr lang="en-US" sz="1000" dirty="0"/>
              <a:t>2 million sellers</a:t>
            </a:r>
          </a:p>
          <a:p>
            <a:pPr marL="403284" indent="-172836">
              <a:buFont typeface="Arial" panose="020B0604020202020204" pitchFamily="34" charset="0"/>
              <a:buChar char="•"/>
            </a:pPr>
            <a:r>
              <a:rPr lang="en-US" sz="1000" dirty="0"/>
              <a:t>45,000 robots</a:t>
            </a:r>
          </a:p>
          <a:p>
            <a:pPr marL="403284" indent="-172836">
              <a:buFont typeface="Arial" panose="020B0604020202020204" pitchFamily="34" charset="0"/>
              <a:buChar char="•"/>
            </a:pPr>
            <a:r>
              <a:rPr lang="en-US" sz="1000" dirty="0"/>
              <a:t>In 2017, 35 orders per second</a:t>
            </a:r>
          </a:p>
          <a:p>
            <a:endParaRPr lang="en-US" sz="1000" dirty="0"/>
          </a:p>
          <a:p>
            <a:r>
              <a:rPr lang="en-US" sz="1000" dirty="0"/>
              <a:t>Follow up with…we will look at this system in more detail in just a bit</a:t>
            </a:r>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33</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71026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a:t>
            </a:r>
            <a:r>
              <a:rPr lang="en-US" baseline="0" dirty="0"/>
              <a:t> this the most efficient system?</a:t>
            </a:r>
          </a:p>
          <a:p>
            <a:r>
              <a:rPr lang="en-US" baseline="0" dirty="0"/>
              <a:t>(only technology is the order pad and pencil used to write the order, maybe the phone too for call-in orders)</a:t>
            </a:r>
          </a:p>
          <a:p>
            <a:r>
              <a:rPr lang="en-US" baseline="0" dirty="0"/>
              <a:t>Would technology help?</a:t>
            </a:r>
          </a:p>
          <a:p>
            <a:r>
              <a:rPr lang="en-US" baseline="0" dirty="0"/>
              <a:t>How?</a:t>
            </a:r>
          </a:p>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34</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923981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a:t>
            </a:r>
            <a:r>
              <a:rPr lang="en-US" baseline="0" dirty="0"/>
              <a:t> the students:</a:t>
            </a:r>
          </a:p>
          <a:p>
            <a:pPr>
              <a:buFont typeface="+mj-lt"/>
              <a:buAutoNum type="arabicPeriod"/>
            </a:pPr>
            <a:r>
              <a:rPr lang="en-US" baseline="0" dirty="0"/>
              <a:t>Who can describe the Process of Ordering a text book on Amazon?</a:t>
            </a:r>
          </a:p>
          <a:p>
            <a:pPr>
              <a:buFont typeface="+mj-lt"/>
              <a:buAutoNum type="arabicPeriod"/>
            </a:pPr>
            <a:r>
              <a:rPr lang="en-US" baseline="0" dirty="0"/>
              <a:t>What keeps information about inventory current &amp; accurate? (DATA!)</a:t>
            </a:r>
          </a:p>
          <a:p>
            <a:pPr>
              <a:buFont typeface="+mj-lt"/>
              <a:buAutoNum type="arabicPeriod"/>
            </a:pPr>
            <a:r>
              <a:rPr lang="en-US" baseline="0" dirty="0"/>
              <a:t>Discuss with them who is involved in the process</a:t>
            </a:r>
          </a:p>
          <a:p>
            <a:pPr>
              <a:buFont typeface="+mj-lt"/>
              <a:buAutoNum type="arabicPeriod"/>
            </a:pPr>
            <a:r>
              <a:rPr lang="en-US" baseline="0" dirty="0"/>
              <a:t>Pause on the effort question and ask them to really think about it. Why none??? It’s automated, Technology!!!</a:t>
            </a:r>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35</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228840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need to start understanding</a:t>
            </a:r>
            <a:r>
              <a:rPr lang="en-US" baseline="0" dirty="0"/>
              <a:t> what a System is</a:t>
            </a:r>
          </a:p>
          <a:p>
            <a:r>
              <a:rPr lang="en-US" baseline="0" dirty="0"/>
              <a:t>Organizations rely on Information…it’s a critical asset</a:t>
            </a:r>
          </a:p>
          <a:p>
            <a:r>
              <a:rPr lang="en-US" dirty="0"/>
              <a:t>So, What is an Information System?</a:t>
            </a:r>
            <a:r>
              <a:rPr lang="en-US" baseline="0" dirty="0"/>
              <a:t> What does this definition really mean?</a:t>
            </a:r>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36</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137615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211" indent="0"/>
            <a:r>
              <a:rPr lang="en-US" dirty="0"/>
              <a:t>Used to achieve Organizational Goals</a:t>
            </a:r>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37</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671884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211" indent="0"/>
            <a:r>
              <a:rPr lang="en-US" sz="1000" u="sng" dirty="0"/>
              <a:t>Waterfall</a:t>
            </a:r>
            <a:r>
              <a:rPr lang="en-US" sz="1000" dirty="0"/>
              <a:t> – oldest approach. It is sequential, non-iterative. (still good for large unwieldy projects)</a:t>
            </a:r>
          </a:p>
          <a:p>
            <a:pPr marL="51211" indent="0"/>
            <a:endParaRPr lang="en-US" sz="1000" dirty="0"/>
          </a:p>
          <a:p>
            <a:pPr marL="51211" indent="0"/>
            <a:r>
              <a:rPr lang="en-US" sz="1000" u="sng" dirty="0"/>
              <a:t>Agile</a:t>
            </a:r>
            <a:r>
              <a:rPr lang="en-US" sz="1000" dirty="0"/>
              <a:t> – iterative approach (opposite of waterfall). Work is completed in 2-4 week “sprints”. More flexible and leads to more innovation.</a:t>
            </a:r>
          </a:p>
          <a:p>
            <a:pPr marL="51211" indent="0"/>
            <a:endParaRPr lang="en-US" sz="1000" dirty="0"/>
          </a:p>
          <a:p>
            <a:pPr marL="51211" indent="0"/>
            <a:r>
              <a:rPr lang="en-US" sz="1000" u="sng" dirty="0"/>
              <a:t>Lean</a:t>
            </a:r>
            <a:r>
              <a:rPr lang="en-US" sz="1000" dirty="0"/>
              <a:t> – The agile and lean approaches are closely interconnected, as they both focus on delivery speed and continuous improvement. In contrast, the lean model is rooted in manufacturing best practices where excess waste and effort are seen as the largest risk to an organization.</a:t>
            </a:r>
          </a:p>
          <a:p>
            <a:pPr marL="51211" indent="0"/>
            <a:endParaRPr lang="en-US" sz="1000" dirty="0"/>
          </a:p>
          <a:p>
            <a:pPr marL="51211" indent="0"/>
            <a:r>
              <a:rPr lang="en-US" sz="1000" u="sng" dirty="0"/>
              <a:t>Scrum</a:t>
            </a:r>
            <a:r>
              <a:rPr lang="en-US" sz="1000" dirty="0"/>
              <a:t> – A framework that enables you to implement Agile. Consists of a series of events incorporating a form of task board to track the progress to establish ownership and build consensus </a:t>
            </a:r>
          </a:p>
          <a:p>
            <a:pPr marL="51211" indent="0"/>
            <a:endParaRPr lang="en-US" sz="1000" u="sng" dirty="0"/>
          </a:p>
          <a:p>
            <a:pPr marL="51211" indent="0"/>
            <a:r>
              <a:rPr lang="en-US" sz="1000" u="sng" dirty="0"/>
              <a:t>DevOps</a:t>
            </a:r>
            <a:r>
              <a:rPr lang="en-US" sz="1000" dirty="0"/>
              <a:t> –  “DevOps is one of the newest SDLC methodologies and is being adopted by many software companies and IT organizations. As its name suggests, the premise of DevOps is to bring development teams together with operational teams in order to streamline delivery and support.</a:t>
            </a:r>
          </a:p>
          <a:p>
            <a:pPr marL="51211" indent="0"/>
            <a:endParaRPr lang="en-US" sz="1000" dirty="0"/>
          </a:p>
          <a:p>
            <a:pPr marL="51211" indent="0"/>
            <a:r>
              <a:rPr lang="en-US" sz="1000" dirty="0"/>
              <a:t>The advantages of such an approach are that changes become more fluid, while organizational risk is reduced. Teams must have flexible resources in order for a DevOps arrangement to succeed.”</a:t>
            </a:r>
          </a:p>
          <a:p>
            <a:pPr marL="51211" indent="0"/>
            <a:endParaRPr lang="en-US" sz="1000" u="sng" dirty="0"/>
          </a:p>
          <a:p>
            <a:pPr marL="51211" indent="0"/>
            <a:r>
              <a:rPr lang="en-US" sz="1000" dirty="0">
                <a:hlinkClick r:id="rId3"/>
              </a:rPr>
              <a:t>https://www.innovativearchitects.com/KnowledgeCenter/basic-IT-systems/8-SDLC-models.aspx</a:t>
            </a:r>
            <a:endParaRPr lang="en-US" sz="1000"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38</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230341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39</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476484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211" indent="0"/>
            <a:r>
              <a:rPr lang="en-US" dirty="0"/>
              <a:t>Discuss</a:t>
            </a:r>
            <a:r>
              <a:rPr lang="en-US" baseline="0" dirty="0"/>
              <a:t> the Amazon Text ordering Process and Decompose the steps</a:t>
            </a:r>
          </a:p>
          <a:p>
            <a:pPr marL="51211" indent="0"/>
            <a:r>
              <a:rPr lang="en-US" baseline="0" dirty="0"/>
              <a:t>Ask the students to define another system in Fox/Temple that they can decompose (Registering for class)</a:t>
            </a:r>
          </a:p>
          <a:p>
            <a:pPr marL="51211" indent="0"/>
            <a:r>
              <a:rPr lang="en-US" baseline="0" dirty="0"/>
              <a:t>Each piece could be an (API) or software product</a:t>
            </a:r>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40</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93148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4</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7265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41</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338224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305" indent="0"/>
            <a:r>
              <a:rPr lang="en-US" dirty="0"/>
              <a:t>The Fundamental Organization of a System!!!</a:t>
            </a:r>
          </a:p>
          <a:p>
            <a:pPr marL="18305" indent="0"/>
            <a:endParaRPr lang="en-US" dirty="0"/>
          </a:p>
          <a:p>
            <a:pPr marL="18305" indent="0"/>
            <a:r>
              <a:rPr lang="en-US" dirty="0"/>
              <a:t>Conceptual Design – (Abstract Diagram)</a:t>
            </a:r>
          </a:p>
          <a:p>
            <a:pPr marL="191141" indent="-172836">
              <a:buFont typeface="Arial" panose="020B0604020202020204" pitchFamily="34" charset="0"/>
              <a:buChar char="•"/>
            </a:pPr>
            <a:r>
              <a:rPr lang="en-US" dirty="0"/>
              <a:t>High level, provides picture of overall purpose of solution</a:t>
            </a:r>
            <a:br>
              <a:rPr lang="en-US" dirty="0"/>
            </a:br>
            <a:endParaRPr lang="en-US" dirty="0"/>
          </a:p>
          <a:p>
            <a:pPr marL="18305" indent="0"/>
            <a:r>
              <a:rPr lang="en-US" dirty="0"/>
              <a:t>Logical Design – (More detailed, includes major components)</a:t>
            </a:r>
          </a:p>
          <a:p>
            <a:pPr marL="191141" indent="-172836">
              <a:buFont typeface="Arial" panose="020B0604020202020204" pitchFamily="34" charset="0"/>
              <a:buChar char="•"/>
            </a:pPr>
            <a:r>
              <a:rPr lang="en-US" dirty="0"/>
              <a:t>More detailed for typical audience of developers or other systems architects</a:t>
            </a:r>
          </a:p>
          <a:p>
            <a:pPr marL="191141" indent="-172836">
              <a:buFont typeface="Arial" panose="020B0604020202020204" pitchFamily="34" charset="0"/>
              <a:buChar char="•"/>
            </a:pPr>
            <a:r>
              <a:rPr lang="en-US" dirty="0"/>
              <a:t>Does not include physical server names, but does include business services, application names and details</a:t>
            </a:r>
            <a:br>
              <a:rPr lang="en-US" dirty="0"/>
            </a:br>
            <a:endParaRPr lang="en-US" dirty="0"/>
          </a:p>
          <a:p>
            <a:pPr marL="18305" indent="0"/>
            <a:r>
              <a:rPr lang="en-US" dirty="0"/>
              <a:t>Physical Design – (Has all major components – leads to implementation)</a:t>
            </a:r>
          </a:p>
          <a:p>
            <a:pPr marL="191141" indent="-172836">
              <a:buFont typeface="Arial" panose="020B0604020202020204" pitchFamily="34" charset="0"/>
              <a:buChar char="•"/>
            </a:pPr>
            <a:r>
              <a:rPr lang="en-US" dirty="0"/>
              <a:t>Has everything, including specific server names and locations</a:t>
            </a:r>
          </a:p>
          <a:p>
            <a:pPr marL="191141" indent="-172836">
              <a:buFont typeface="Arial" panose="020B0604020202020204" pitchFamily="34" charset="0"/>
              <a:buChar char="•"/>
            </a:pPr>
            <a:r>
              <a:rPr lang="en-US" dirty="0"/>
              <a:t>Includes all known details such as operating systems and version numbers, constraints</a:t>
            </a:r>
          </a:p>
          <a:p>
            <a:pPr marL="191141" indent="-172836">
              <a:buFont typeface="Arial" panose="020B0604020202020204" pitchFamily="34" charset="0"/>
              <a:buChar char="•"/>
            </a:pPr>
            <a:endParaRPr lang="en-US" dirty="0"/>
          </a:p>
          <a:p>
            <a:pPr marL="191141" indent="-172836">
              <a:buFont typeface="Arial" panose="020B0604020202020204" pitchFamily="34" charset="0"/>
              <a:buChar char="•"/>
            </a:pPr>
            <a:r>
              <a:rPr lang="en-US" dirty="0"/>
              <a:t>They all have different systems or API’s that communicate with one another</a:t>
            </a:r>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42</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958871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211" indent="0"/>
            <a:r>
              <a:rPr lang="en-US" dirty="0"/>
              <a:t>Diagram</a:t>
            </a:r>
            <a:r>
              <a:rPr lang="en-US" baseline="0" dirty="0"/>
              <a:t> of People, Process &amp; Tech – this is conceptual!</a:t>
            </a:r>
          </a:p>
          <a:p>
            <a:pPr marL="51211" indent="0"/>
            <a:endParaRPr lang="en-US" baseline="0" dirty="0"/>
          </a:p>
          <a:p>
            <a:pPr marL="51211" indent="0"/>
            <a:r>
              <a:rPr lang="en-US" baseline="0" dirty="0"/>
              <a:t>The Specifications to build the System</a:t>
            </a:r>
          </a:p>
          <a:p>
            <a:pPr marL="51211" indent="0"/>
            <a:endParaRPr lang="en-US" baseline="0" dirty="0"/>
          </a:p>
          <a:p>
            <a:pPr marL="51211" indent="0"/>
            <a:r>
              <a:rPr lang="en-US" baseline="0" dirty="0"/>
              <a:t>This is an ERP philosophy…how could we improve this API’s</a:t>
            </a:r>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43</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819687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Recap:</a:t>
            </a:r>
          </a:p>
          <a:p>
            <a:r>
              <a:rPr lang="en-US" dirty="0"/>
              <a:t>1. What</a:t>
            </a:r>
            <a:r>
              <a:rPr lang="en-US" baseline="0" dirty="0"/>
              <a:t> is “Systems analysis?”:</a:t>
            </a:r>
          </a:p>
          <a:p>
            <a:r>
              <a:rPr lang="en-US" baseline="0" dirty="0"/>
              <a:t>	Problem solving technique that “decomposes” a system into its component pieces for the purpose of studying how well these parts </a:t>
            </a:r>
            <a:r>
              <a:rPr lang="en-US" u="sng" baseline="0" dirty="0"/>
              <a:t>work</a:t>
            </a:r>
            <a:r>
              <a:rPr lang="en-US" baseline="0" dirty="0"/>
              <a:t> &amp; </a:t>
            </a:r>
            <a:r>
              <a:rPr lang="en-US" u="sng" baseline="0" dirty="0"/>
              <a:t>interact</a:t>
            </a:r>
            <a:r>
              <a:rPr lang="en-US" baseline="0" dirty="0"/>
              <a:t> to accomplish their purpose</a:t>
            </a:r>
          </a:p>
          <a:p>
            <a:r>
              <a:rPr lang="en-US" baseline="0" dirty="0"/>
              <a:t>2. What is “Systems Architecture?”:</a:t>
            </a:r>
          </a:p>
          <a:p>
            <a:r>
              <a:rPr lang="en-US" baseline="0" dirty="0"/>
              <a:t>	Representation of the system &amp; all of its parts/components</a:t>
            </a:r>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44</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543878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1:notes"/>
          <p:cNvSpPr txBox="1">
            <a:spLocks noGrp="1"/>
          </p:cNvSpPr>
          <p:nvPr>
            <p:ph type="body" idx="1"/>
          </p:nvPr>
        </p:nvSpPr>
        <p:spPr>
          <a:xfrm>
            <a:off x="702310" y="4480004"/>
            <a:ext cx="5618480" cy="3665458"/>
          </a:xfrm>
          <a:prstGeom prst="rect">
            <a:avLst/>
          </a:prstGeom>
          <a:noFill/>
          <a:ln>
            <a:noFill/>
          </a:ln>
        </p:spPr>
        <p:txBody>
          <a:bodyPr spcFirstLastPara="1" wrap="square" lIns="93308" tIns="46641" rIns="93308" bIns="46641" anchor="t" anchorCtr="0">
            <a:noAutofit/>
          </a:bodyPr>
          <a:lstStyle/>
          <a:p>
            <a:pPr marL="0" indent="0"/>
            <a:endParaRPr dirty="0"/>
          </a:p>
        </p:txBody>
      </p:sp>
      <p:sp>
        <p:nvSpPr>
          <p:cNvPr id="101" name="Google Shape;101;p1:notes"/>
          <p:cNvSpPr txBox="1">
            <a:spLocks noGrp="1"/>
          </p:cNvSpPr>
          <p:nvPr>
            <p:ph type="sldNum" idx="12"/>
          </p:nvPr>
        </p:nvSpPr>
        <p:spPr>
          <a:xfrm>
            <a:off x="3978132" y="8842030"/>
            <a:ext cx="3043343" cy="467071"/>
          </a:xfrm>
          <a:prstGeom prst="rect">
            <a:avLst/>
          </a:prstGeom>
          <a:noFill/>
          <a:ln>
            <a:noFill/>
          </a:ln>
        </p:spPr>
        <p:txBody>
          <a:bodyPr spcFirstLastPara="1" wrap="square" lIns="93308" tIns="46641" rIns="93308" bIns="46641" anchor="b" anchorCtr="0">
            <a:noAutofit/>
          </a:bodyPr>
          <a:lstStyle/>
          <a:p>
            <a:pPr algn="r"/>
            <a:endParaRPr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49564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46</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3358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5</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49477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7</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236025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is a great quote &amp; really an extension of our syllabus contract</a:t>
            </a:r>
          </a:p>
          <a:p>
            <a:pPr>
              <a:buFont typeface="Arial" panose="020B0604020202020204" pitchFamily="34" charset="0"/>
              <a:buChar char="•"/>
            </a:pPr>
            <a:endParaRPr lang="en-US" baseline="0" dirty="0"/>
          </a:p>
          <a:p>
            <a:pPr>
              <a:buFont typeface="Arial" panose="020B0604020202020204" pitchFamily="34" charset="0"/>
              <a:buChar char="•"/>
            </a:pPr>
            <a:r>
              <a:rPr lang="en-US" baseline="0" dirty="0"/>
              <a:t>We will review our course learning contract at the end of class today</a:t>
            </a:r>
          </a:p>
          <a:p>
            <a:pPr>
              <a:buFont typeface="Arial" panose="020B0604020202020204" pitchFamily="34" charset="0"/>
              <a:buChar char="•"/>
            </a:pPr>
            <a:endParaRPr lang="en-US" baseline="0" dirty="0"/>
          </a:p>
          <a:p>
            <a:pPr marL="230817" indent="0"/>
            <a:r>
              <a:rPr lang="en-US" baseline="0" dirty="0"/>
              <a:t>Our class is interactive…your job is to read the articles &amp; watch the videos BEFORE CLASS &amp; my job is to facilitate the discussion.</a:t>
            </a:r>
          </a:p>
          <a:p>
            <a:pPr marL="230817" indent="0"/>
            <a:endParaRPr lang="en-US" baseline="0" dirty="0"/>
          </a:p>
          <a:p>
            <a:pPr marL="230817" indent="0"/>
            <a:r>
              <a:rPr lang="en-US" baseline="0" dirty="0"/>
              <a:t>You will learn from me &amp; your classmates too…your involvement/interaction is key!</a:t>
            </a:r>
          </a:p>
          <a:p>
            <a:pPr marL="230817" indent="0"/>
            <a:endParaRPr lang="en-US" dirty="0"/>
          </a:p>
          <a:p>
            <a:pPr marL="230817" indent="0"/>
            <a:r>
              <a:rPr lang="en-US" dirty="0"/>
              <a:t>This</a:t>
            </a:r>
            <a:r>
              <a:rPr lang="en-US" baseline="0" dirty="0"/>
              <a:t> is definitely a more fun approach to learning!</a:t>
            </a:r>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8</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49999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Nobody teaches an intro class like this in Fox or in any other colleges!</a:t>
            </a:r>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9</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807487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1635" indent="-230817" defTabSz="923270">
              <a:defRPr/>
            </a:pPr>
            <a:r>
              <a:rPr lang="en-US" dirty="0"/>
              <a:t>MIS – Management Information Systems</a:t>
            </a:r>
            <a:r>
              <a:rPr lang="en-US" baseline="0" dirty="0"/>
              <a:t> – “The Language of Business”</a:t>
            </a:r>
          </a:p>
          <a:p>
            <a:pPr marL="461635" indent="-230817" defTabSz="923270">
              <a:defRPr/>
            </a:pPr>
            <a:r>
              <a:rPr lang="en-US" baseline="0" dirty="0"/>
              <a:t>API: </a:t>
            </a:r>
            <a:r>
              <a:rPr lang="en-US" sz="1200" b="0" i="0" u="none" strike="noStrike" cap="none" dirty="0">
                <a:solidFill>
                  <a:schemeClr val="dk1"/>
                </a:solidFill>
                <a:effectLst/>
                <a:latin typeface="Calibri"/>
                <a:ea typeface="Calibri"/>
                <a:cs typeface="Calibri"/>
                <a:sym typeface="Calibri"/>
              </a:rPr>
              <a:t>An application programming interface is a connection between computers or between computer programs. It is a type of software interface, offering a service to other pieces of software. A document or standard that describes how to build or use such a connection or interface is called an API specification.</a:t>
            </a:r>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10</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095224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222222"/>
        </a:solidFill>
        <a:effectLst/>
      </p:bgPr>
    </p:bg>
    <p:spTree>
      <p:nvGrpSpPr>
        <p:cNvPr id="1" name="Shape 15"/>
        <p:cNvGrpSpPr/>
        <p:nvPr/>
      </p:nvGrpSpPr>
      <p:grpSpPr>
        <a:xfrm>
          <a:off x="0" y="0"/>
          <a:ext cx="0" cy="0"/>
          <a:chOff x="0" y="0"/>
          <a:chExt cx="0" cy="0"/>
        </a:xfrm>
      </p:grpSpPr>
      <p:sp>
        <p:nvSpPr>
          <p:cNvPr id="16" name="Google Shape;16;p2"/>
          <p:cNvSpPr txBox="1">
            <a:spLocks noGrp="1"/>
          </p:cNvSpPr>
          <p:nvPr>
            <p:ph type="subTitle" idx="1"/>
          </p:nvPr>
        </p:nvSpPr>
        <p:spPr>
          <a:xfrm>
            <a:off x="605791" y="4367848"/>
            <a:ext cx="10980300" cy="827400"/>
          </a:xfrm>
          <a:prstGeom prst="rect">
            <a:avLst/>
          </a:prstGeom>
          <a:noFill/>
          <a:ln>
            <a:noFill/>
          </a:ln>
        </p:spPr>
        <p:txBody>
          <a:bodyPr spcFirstLastPara="1" wrap="square" lIns="91425" tIns="45700" rIns="91425" bIns="45700" anchor="t" anchorCtr="0"/>
          <a:lstStyle>
            <a:lvl1pPr marR="0" lvl="0" algn="ctr" rtl="0">
              <a:lnSpc>
                <a:spcPct val="90000"/>
              </a:lnSpc>
              <a:spcBef>
                <a:spcPts val="1000"/>
              </a:spcBef>
              <a:spcAft>
                <a:spcPts val="0"/>
              </a:spcAft>
              <a:buClr>
                <a:srgbClr val="A41E35"/>
              </a:buClr>
              <a:buSzPts val="2500"/>
              <a:buFont typeface="Arial"/>
              <a:buNone/>
              <a:defRPr sz="2500" b="0" i="0" u="none" strike="noStrike" cap="none">
                <a:solidFill>
                  <a:schemeClr val="lt2"/>
                </a:solidFill>
                <a:latin typeface="Georgia"/>
                <a:ea typeface="Georgia"/>
                <a:cs typeface="Georgia"/>
                <a:sym typeface="Georgia"/>
              </a:defRPr>
            </a:lvl1pPr>
            <a:lvl2pPr marR="0" lvl="1" algn="ctr" rtl="0">
              <a:lnSpc>
                <a:spcPct val="90000"/>
              </a:lnSpc>
              <a:spcBef>
                <a:spcPts val="500"/>
              </a:spcBef>
              <a:spcAft>
                <a:spcPts val="0"/>
              </a:spcAft>
              <a:buClr>
                <a:srgbClr val="A41E35"/>
              </a:buClr>
              <a:buSzPts val="2000"/>
              <a:buFont typeface="Arial"/>
              <a:buNone/>
              <a:defRPr sz="2000" b="1" i="0" u="none" strike="noStrike" cap="none">
                <a:solidFill>
                  <a:schemeClr val="dk1"/>
                </a:solidFill>
                <a:latin typeface="Arial Narrow"/>
                <a:ea typeface="Arial Narrow"/>
                <a:cs typeface="Arial Narrow"/>
                <a:sym typeface="Arial Narrow"/>
              </a:defRPr>
            </a:lvl2pPr>
            <a:lvl3pPr marR="0" lvl="2" algn="ctr" rtl="0">
              <a:lnSpc>
                <a:spcPct val="90000"/>
              </a:lnSpc>
              <a:spcBef>
                <a:spcPts val="500"/>
              </a:spcBef>
              <a:spcAft>
                <a:spcPts val="0"/>
              </a:spcAft>
              <a:buClr>
                <a:srgbClr val="A41E35"/>
              </a:buClr>
              <a:buSzPts val="1800"/>
              <a:buFont typeface="Arial"/>
              <a:buNone/>
              <a:defRPr sz="1800" b="1" i="0" u="none" strike="noStrike" cap="none">
                <a:solidFill>
                  <a:schemeClr val="dk1"/>
                </a:solidFill>
                <a:latin typeface="Arial Narrow"/>
                <a:ea typeface="Arial Narrow"/>
                <a:cs typeface="Arial Narrow"/>
                <a:sym typeface="Arial Narrow"/>
              </a:defRPr>
            </a:lvl3pPr>
            <a:lvl4pPr marR="0" lvl="3" algn="ctr" rtl="0">
              <a:lnSpc>
                <a:spcPct val="90000"/>
              </a:lnSpc>
              <a:spcBef>
                <a:spcPts val="500"/>
              </a:spcBef>
              <a:spcAft>
                <a:spcPts val="0"/>
              </a:spcAft>
              <a:buClr>
                <a:srgbClr val="A41E35"/>
              </a:buClr>
              <a:buSzPts val="1600"/>
              <a:buFont typeface="Arial"/>
              <a:buNone/>
              <a:defRPr sz="1600" b="1" i="0" u="none" strike="noStrike" cap="none">
                <a:solidFill>
                  <a:schemeClr val="dk1"/>
                </a:solidFill>
                <a:latin typeface="Arial Narrow"/>
                <a:ea typeface="Arial Narrow"/>
                <a:cs typeface="Arial Narrow"/>
                <a:sym typeface="Arial Narrow"/>
              </a:defRPr>
            </a:lvl4pPr>
            <a:lvl5pPr marR="0" lvl="4" algn="ctr" rtl="0">
              <a:lnSpc>
                <a:spcPct val="90000"/>
              </a:lnSpc>
              <a:spcBef>
                <a:spcPts val="500"/>
              </a:spcBef>
              <a:spcAft>
                <a:spcPts val="0"/>
              </a:spcAft>
              <a:buClr>
                <a:srgbClr val="A41E35"/>
              </a:buClr>
              <a:buSzPts val="1600"/>
              <a:buFont typeface="Arial"/>
              <a:buNone/>
              <a:defRPr sz="1600" b="1" i="0" u="none" strike="noStrike" cap="none">
                <a:solidFill>
                  <a:schemeClr val="dk1"/>
                </a:solidFill>
                <a:latin typeface="Arial Narrow"/>
                <a:ea typeface="Arial Narrow"/>
                <a:cs typeface="Arial Narrow"/>
                <a:sym typeface="Arial Narrow"/>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17" name="Google Shape;17;p2"/>
          <p:cNvSpPr txBox="1">
            <a:spLocks noGrp="1"/>
          </p:cNvSpPr>
          <p:nvPr>
            <p:ph type="ctrTitle"/>
          </p:nvPr>
        </p:nvSpPr>
        <p:spPr>
          <a:xfrm>
            <a:off x="605791" y="2343151"/>
            <a:ext cx="10980300" cy="1578300"/>
          </a:xfrm>
          <a:prstGeom prst="rect">
            <a:avLst/>
          </a:prstGeom>
          <a:noFill/>
          <a:ln>
            <a:noFill/>
          </a:ln>
        </p:spPr>
        <p:txBody>
          <a:bodyPr spcFirstLastPara="1" wrap="square" lIns="91425" tIns="45700" rIns="91425" bIns="45700" anchor="b" anchorCtr="0"/>
          <a:lstStyle>
            <a:lvl1pPr marR="0" lvl="0" algn="ctr" rtl="0">
              <a:lnSpc>
                <a:spcPct val="90000"/>
              </a:lnSpc>
              <a:spcBef>
                <a:spcPts val="0"/>
              </a:spcBef>
              <a:spcAft>
                <a:spcPts val="0"/>
              </a:spcAft>
              <a:buClr>
                <a:schemeClr val="lt1"/>
              </a:buClr>
              <a:buSzPts val="6000"/>
              <a:buFont typeface="Arial Narrow"/>
              <a:buNone/>
              <a:defRPr sz="6000" b="1" i="0" u="none" strike="noStrike" cap="none">
                <a:solidFill>
                  <a:schemeClr val="lt1"/>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8" name="Google Shape;18;p2"/>
          <p:cNvSpPr txBox="1">
            <a:spLocks noGrp="1"/>
          </p:cNvSpPr>
          <p:nvPr>
            <p:ph type="dt" idx="10"/>
          </p:nvPr>
        </p:nvSpPr>
        <p:spPr>
          <a:xfrm>
            <a:off x="838200" y="6146674"/>
            <a:ext cx="2743200" cy="574801"/>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1" i="0" u="none" strike="noStrike" cap="none">
                <a:solidFill>
                  <a:srgbClr val="888888"/>
                </a:solidFill>
                <a:latin typeface="Arial Narrow"/>
                <a:ea typeface="Arial Narrow"/>
                <a:cs typeface="Arial Narrow"/>
                <a:sym typeface="Arial Narrow"/>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dirty="0"/>
          </a:p>
        </p:txBody>
      </p:sp>
      <p:sp>
        <p:nvSpPr>
          <p:cNvPr id="19" name="Google Shape;19;p2"/>
          <p:cNvSpPr txBox="1">
            <a:spLocks noGrp="1"/>
          </p:cNvSpPr>
          <p:nvPr>
            <p:ph type="ftr" idx="11"/>
          </p:nvPr>
        </p:nvSpPr>
        <p:spPr>
          <a:xfrm>
            <a:off x="4038600" y="6146674"/>
            <a:ext cx="4114800" cy="574801"/>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1" i="0" u="none" strike="noStrike" cap="none">
                <a:solidFill>
                  <a:srgbClr val="888888"/>
                </a:solidFill>
                <a:latin typeface="Arial Narrow"/>
                <a:ea typeface="Arial Narrow"/>
                <a:cs typeface="Arial Narrow"/>
                <a:sym typeface="Arial Narrow"/>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dirty="0"/>
          </a:p>
        </p:txBody>
      </p:sp>
      <p:pic>
        <p:nvPicPr>
          <p:cNvPr id="20" name="Google Shape;20;p2"/>
          <p:cNvPicPr preferRelativeResize="0"/>
          <p:nvPr/>
        </p:nvPicPr>
        <p:blipFill rotWithShape="1">
          <a:blip r:embed="rId2">
            <a:alphaModFix/>
          </a:blip>
          <a:srcRect/>
          <a:stretch/>
        </p:blipFill>
        <p:spPr>
          <a:xfrm>
            <a:off x="4735808" y="972829"/>
            <a:ext cx="2720385" cy="609366"/>
          </a:xfrm>
          <a:prstGeom prst="rect">
            <a:avLst/>
          </a:prstGeom>
          <a:noFill/>
          <a:ln>
            <a:noFill/>
          </a:ln>
        </p:spPr>
      </p:pic>
      <p:sp>
        <p:nvSpPr>
          <p:cNvPr id="21" name="Google Shape;21;p2"/>
          <p:cNvSpPr txBox="1">
            <a:spLocks noGrp="1"/>
          </p:cNvSpPr>
          <p:nvPr>
            <p:ph type="sldNum" idx="12"/>
          </p:nvPr>
        </p:nvSpPr>
        <p:spPr>
          <a:xfrm>
            <a:off x="9075419" y="6146674"/>
            <a:ext cx="2743200" cy="574802"/>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1" i="0" u="none" strike="noStrike" cap="none">
                <a:solidFill>
                  <a:srgbClr val="BFBFBF"/>
                </a:solidFill>
                <a:latin typeface="Arial Narrow"/>
                <a:ea typeface="Arial Narrow"/>
                <a:cs typeface="Arial Narrow"/>
                <a:sym typeface="Arial Narrow"/>
              </a:defRPr>
            </a:lvl1pPr>
            <a:lvl2pPr marL="0" marR="0" lvl="1" indent="0" algn="r" rtl="0">
              <a:spcBef>
                <a:spcPts val="0"/>
              </a:spcBef>
              <a:buNone/>
              <a:defRPr sz="1200" b="1" i="0" u="none" strike="noStrike" cap="none">
                <a:solidFill>
                  <a:srgbClr val="BFBFBF"/>
                </a:solidFill>
                <a:latin typeface="Arial Narrow"/>
                <a:ea typeface="Arial Narrow"/>
                <a:cs typeface="Arial Narrow"/>
                <a:sym typeface="Arial Narrow"/>
              </a:defRPr>
            </a:lvl2pPr>
            <a:lvl3pPr marL="0" marR="0" lvl="2" indent="0" algn="r" rtl="0">
              <a:spcBef>
                <a:spcPts val="0"/>
              </a:spcBef>
              <a:buNone/>
              <a:defRPr sz="1200" b="1" i="0" u="none" strike="noStrike" cap="none">
                <a:solidFill>
                  <a:srgbClr val="BFBFBF"/>
                </a:solidFill>
                <a:latin typeface="Arial Narrow"/>
                <a:ea typeface="Arial Narrow"/>
                <a:cs typeface="Arial Narrow"/>
                <a:sym typeface="Arial Narrow"/>
              </a:defRPr>
            </a:lvl3pPr>
            <a:lvl4pPr marL="0" marR="0" lvl="3" indent="0" algn="r" rtl="0">
              <a:spcBef>
                <a:spcPts val="0"/>
              </a:spcBef>
              <a:buNone/>
              <a:defRPr sz="1200" b="1" i="0" u="none" strike="noStrike" cap="none">
                <a:solidFill>
                  <a:srgbClr val="BFBFBF"/>
                </a:solidFill>
                <a:latin typeface="Arial Narrow"/>
                <a:ea typeface="Arial Narrow"/>
                <a:cs typeface="Arial Narrow"/>
                <a:sym typeface="Arial Narrow"/>
              </a:defRPr>
            </a:lvl4pPr>
            <a:lvl5pPr marL="0" marR="0" lvl="4" indent="0" algn="r" rtl="0">
              <a:spcBef>
                <a:spcPts val="0"/>
              </a:spcBef>
              <a:buNone/>
              <a:defRPr sz="1200" b="1" i="0" u="none" strike="noStrike" cap="none">
                <a:solidFill>
                  <a:srgbClr val="BFBFBF"/>
                </a:solidFill>
                <a:latin typeface="Arial Narrow"/>
                <a:ea typeface="Arial Narrow"/>
                <a:cs typeface="Arial Narrow"/>
                <a:sym typeface="Arial Narrow"/>
              </a:defRPr>
            </a:lvl5pPr>
            <a:lvl6pPr marL="0" marR="0" lvl="5" indent="0" algn="r" rtl="0">
              <a:spcBef>
                <a:spcPts val="0"/>
              </a:spcBef>
              <a:buNone/>
              <a:defRPr sz="1200" b="1" i="0" u="none" strike="noStrike" cap="none">
                <a:solidFill>
                  <a:srgbClr val="BFBFBF"/>
                </a:solidFill>
                <a:latin typeface="Arial Narrow"/>
                <a:ea typeface="Arial Narrow"/>
                <a:cs typeface="Arial Narrow"/>
                <a:sym typeface="Arial Narrow"/>
              </a:defRPr>
            </a:lvl6pPr>
            <a:lvl7pPr marL="0" marR="0" lvl="6" indent="0" algn="r" rtl="0">
              <a:spcBef>
                <a:spcPts val="0"/>
              </a:spcBef>
              <a:buNone/>
              <a:defRPr sz="1200" b="1" i="0" u="none" strike="noStrike" cap="none">
                <a:solidFill>
                  <a:srgbClr val="BFBFBF"/>
                </a:solidFill>
                <a:latin typeface="Arial Narrow"/>
                <a:ea typeface="Arial Narrow"/>
                <a:cs typeface="Arial Narrow"/>
                <a:sym typeface="Arial Narrow"/>
              </a:defRPr>
            </a:lvl7pPr>
            <a:lvl8pPr marL="0" marR="0" lvl="7" indent="0" algn="r" rtl="0">
              <a:spcBef>
                <a:spcPts val="0"/>
              </a:spcBef>
              <a:buNone/>
              <a:defRPr sz="1200" b="1" i="0" u="none" strike="noStrike" cap="none">
                <a:solidFill>
                  <a:srgbClr val="BFBFBF"/>
                </a:solidFill>
                <a:latin typeface="Arial Narrow"/>
                <a:ea typeface="Arial Narrow"/>
                <a:cs typeface="Arial Narrow"/>
                <a:sym typeface="Arial Narrow"/>
              </a:defRPr>
            </a:lvl8pPr>
            <a:lvl9pPr marL="0" marR="0" lvl="8" indent="0" algn="r" rtl="0">
              <a:spcBef>
                <a:spcPts val="0"/>
              </a:spcBef>
              <a:buNone/>
              <a:defRPr sz="1200" b="1" i="0" u="none" strike="noStrike" cap="none">
                <a:solidFill>
                  <a:srgbClr val="BFBFBF"/>
                </a:solidFill>
                <a:latin typeface="Arial Narrow"/>
                <a:ea typeface="Arial Narrow"/>
                <a:cs typeface="Arial Narrow"/>
                <a:sym typeface="Arial Narrow"/>
              </a:defRPr>
            </a:lvl9pPr>
          </a:lstStyle>
          <a:p>
            <a:pPr marL="0" lvl="0" indent="0">
              <a:spcBef>
                <a:spcPts val="0"/>
              </a:spcBef>
              <a:spcAft>
                <a:spcPts val="0"/>
              </a:spcAft>
              <a:buNone/>
            </a:pPr>
            <a:fld id="{00000000-1234-1234-1234-123412341234}" type="slidenum">
              <a:rPr lang="en-US"/>
              <a:t>‹#›</a:t>
            </a:fld>
            <a:endParaRPr dirty="0"/>
          </a:p>
        </p:txBody>
      </p:sp>
      <p:cxnSp>
        <p:nvCxnSpPr>
          <p:cNvPr id="22" name="Google Shape;22;p2"/>
          <p:cNvCxnSpPr/>
          <p:nvPr/>
        </p:nvCxnSpPr>
        <p:spPr>
          <a:xfrm>
            <a:off x="5433000" y="4081463"/>
            <a:ext cx="1326000" cy="0"/>
          </a:xfrm>
          <a:prstGeom prst="straightConnector1">
            <a:avLst/>
          </a:prstGeom>
          <a:noFill/>
          <a:ln w="63500" cap="flat" cmpd="sng">
            <a:solidFill>
              <a:schemeClr val="lt1"/>
            </a:solidFill>
            <a:prstDash val="solid"/>
            <a:miter lim="800000"/>
            <a:headEnd type="none" w="sm" len="sm"/>
            <a:tailEnd type="none" w="sm" len="sm"/>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p:cSld name="Section Header">
    <p:bg>
      <p:bgPr>
        <a:solidFill>
          <a:srgbClr val="A41E35"/>
        </a:solidFill>
        <a:effectLst/>
      </p:bgPr>
    </p:bg>
    <p:spTree>
      <p:nvGrpSpPr>
        <p:cNvPr id="1" name="Shape 23"/>
        <p:cNvGrpSpPr/>
        <p:nvPr/>
      </p:nvGrpSpPr>
      <p:grpSpPr>
        <a:xfrm>
          <a:off x="0" y="0"/>
          <a:ext cx="0" cy="0"/>
          <a:chOff x="0" y="0"/>
          <a:chExt cx="0" cy="0"/>
        </a:xfrm>
      </p:grpSpPr>
      <p:sp>
        <p:nvSpPr>
          <p:cNvPr id="24" name="Google Shape;24;p3"/>
          <p:cNvSpPr txBox="1">
            <a:spLocks noGrp="1"/>
          </p:cNvSpPr>
          <p:nvPr>
            <p:ph type="sldNum" idx="12"/>
          </p:nvPr>
        </p:nvSpPr>
        <p:spPr>
          <a:xfrm>
            <a:off x="9075419" y="6146674"/>
            <a:ext cx="2743200" cy="574802"/>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1" i="0" u="none" strike="noStrike" cap="none">
                <a:solidFill>
                  <a:schemeClr val="lt1"/>
                </a:solidFill>
                <a:latin typeface="Arial Narrow"/>
                <a:ea typeface="Arial Narrow"/>
                <a:cs typeface="Arial Narrow"/>
                <a:sym typeface="Arial Narrow"/>
              </a:defRPr>
            </a:lvl1pPr>
            <a:lvl2pPr marL="0" marR="0" lvl="1" indent="0" algn="r" rtl="0">
              <a:spcBef>
                <a:spcPts val="0"/>
              </a:spcBef>
              <a:buNone/>
              <a:defRPr sz="1200" b="1" i="0" u="none" strike="noStrike" cap="none">
                <a:solidFill>
                  <a:schemeClr val="lt1"/>
                </a:solidFill>
                <a:latin typeface="Arial Narrow"/>
                <a:ea typeface="Arial Narrow"/>
                <a:cs typeface="Arial Narrow"/>
                <a:sym typeface="Arial Narrow"/>
              </a:defRPr>
            </a:lvl2pPr>
            <a:lvl3pPr marL="0" marR="0" lvl="2" indent="0" algn="r" rtl="0">
              <a:spcBef>
                <a:spcPts val="0"/>
              </a:spcBef>
              <a:buNone/>
              <a:defRPr sz="1200" b="1" i="0" u="none" strike="noStrike" cap="none">
                <a:solidFill>
                  <a:schemeClr val="lt1"/>
                </a:solidFill>
                <a:latin typeface="Arial Narrow"/>
                <a:ea typeface="Arial Narrow"/>
                <a:cs typeface="Arial Narrow"/>
                <a:sym typeface="Arial Narrow"/>
              </a:defRPr>
            </a:lvl3pPr>
            <a:lvl4pPr marL="0" marR="0" lvl="3" indent="0" algn="r" rtl="0">
              <a:spcBef>
                <a:spcPts val="0"/>
              </a:spcBef>
              <a:buNone/>
              <a:defRPr sz="1200" b="1" i="0" u="none" strike="noStrike" cap="none">
                <a:solidFill>
                  <a:schemeClr val="lt1"/>
                </a:solidFill>
                <a:latin typeface="Arial Narrow"/>
                <a:ea typeface="Arial Narrow"/>
                <a:cs typeface="Arial Narrow"/>
                <a:sym typeface="Arial Narrow"/>
              </a:defRPr>
            </a:lvl4pPr>
            <a:lvl5pPr marL="0" marR="0" lvl="4" indent="0" algn="r" rtl="0">
              <a:spcBef>
                <a:spcPts val="0"/>
              </a:spcBef>
              <a:buNone/>
              <a:defRPr sz="1200" b="1" i="0" u="none" strike="noStrike" cap="none">
                <a:solidFill>
                  <a:schemeClr val="lt1"/>
                </a:solidFill>
                <a:latin typeface="Arial Narrow"/>
                <a:ea typeface="Arial Narrow"/>
                <a:cs typeface="Arial Narrow"/>
                <a:sym typeface="Arial Narrow"/>
              </a:defRPr>
            </a:lvl5pPr>
            <a:lvl6pPr marL="0" marR="0" lvl="5" indent="0" algn="r" rtl="0">
              <a:spcBef>
                <a:spcPts val="0"/>
              </a:spcBef>
              <a:buNone/>
              <a:defRPr sz="1200" b="1" i="0" u="none" strike="noStrike" cap="none">
                <a:solidFill>
                  <a:schemeClr val="lt1"/>
                </a:solidFill>
                <a:latin typeface="Arial Narrow"/>
                <a:ea typeface="Arial Narrow"/>
                <a:cs typeface="Arial Narrow"/>
                <a:sym typeface="Arial Narrow"/>
              </a:defRPr>
            </a:lvl6pPr>
            <a:lvl7pPr marL="0" marR="0" lvl="6" indent="0" algn="r" rtl="0">
              <a:spcBef>
                <a:spcPts val="0"/>
              </a:spcBef>
              <a:buNone/>
              <a:defRPr sz="1200" b="1" i="0" u="none" strike="noStrike" cap="none">
                <a:solidFill>
                  <a:schemeClr val="lt1"/>
                </a:solidFill>
                <a:latin typeface="Arial Narrow"/>
                <a:ea typeface="Arial Narrow"/>
                <a:cs typeface="Arial Narrow"/>
                <a:sym typeface="Arial Narrow"/>
              </a:defRPr>
            </a:lvl7pPr>
            <a:lvl8pPr marL="0" marR="0" lvl="7" indent="0" algn="r" rtl="0">
              <a:spcBef>
                <a:spcPts val="0"/>
              </a:spcBef>
              <a:buNone/>
              <a:defRPr sz="1200" b="1" i="0" u="none" strike="noStrike" cap="none">
                <a:solidFill>
                  <a:schemeClr val="lt1"/>
                </a:solidFill>
                <a:latin typeface="Arial Narrow"/>
                <a:ea typeface="Arial Narrow"/>
                <a:cs typeface="Arial Narrow"/>
                <a:sym typeface="Arial Narrow"/>
              </a:defRPr>
            </a:lvl8pPr>
            <a:lvl9pPr marL="0" marR="0" lvl="8" indent="0" algn="r" rtl="0">
              <a:spcBef>
                <a:spcPts val="0"/>
              </a:spcBef>
              <a:buNone/>
              <a:defRPr sz="1200" b="1" i="0" u="none" strike="noStrike" cap="none">
                <a:solidFill>
                  <a:schemeClr val="lt1"/>
                </a:solidFill>
                <a:latin typeface="Arial Narrow"/>
                <a:ea typeface="Arial Narrow"/>
                <a:cs typeface="Arial Narrow"/>
                <a:sym typeface="Arial Narrow"/>
              </a:defRPr>
            </a:lvl9pPr>
          </a:lstStyle>
          <a:p>
            <a:pPr marL="0" lvl="0" indent="0">
              <a:spcBef>
                <a:spcPts val="0"/>
              </a:spcBef>
              <a:spcAft>
                <a:spcPts val="0"/>
              </a:spcAft>
              <a:buNone/>
            </a:pPr>
            <a:fld id="{00000000-1234-1234-1234-123412341234}" type="slidenum">
              <a:rPr lang="en-US"/>
              <a:t>‹#›</a:t>
            </a:fld>
            <a:endParaRPr dirty="0"/>
          </a:p>
        </p:txBody>
      </p:sp>
      <p:sp>
        <p:nvSpPr>
          <p:cNvPr id="25" name="Google Shape;25;p3"/>
          <p:cNvSpPr txBox="1">
            <a:spLocks noGrp="1"/>
          </p:cNvSpPr>
          <p:nvPr>
            <p:ph type="subTitle" idx="1"/>
          </p:nvPr>
        </p:nvSpPr>
        <p:spPr>
          <a:xfrm>
            <a:off x="605791" y="4367848"/>
            <a:ext cx="10980300" cy="827400"/>
          </a:xfrm>
          <a:prstGeom prst="rect">
            <a:avLst/>
          </a:prstGeom>
          <a:noFill/>
          <a:ln>
            <a:noFill/>
          </a:ln>
        </p:spPr>
        <p:txBody>
          <a:bodyPr spcFirstLastPara="1" wrap="square" lIns="91425" tIns="45700" rIns="91425" bIns="45700" anchor="t" anchorCtr="0"/>
          <a:lstStyle>
            <a:lvl1pPr marR="0" lvl="0" algn="ctr" rtl="0">
              <a:lnSpc>
                <a:spcPct val="90000"/>
              </a:lnSpc>
              <a:spcBef>
                <a:spcPts val="1000"/>
              </a:spcBef>
              <a:spcAft>
                <a:spcPts val="0"/>
              </a:spcAft>
              <a:buClr>
                <a:srgbClr val="A41E35"/>
              </a:buClr>
              <a:buSzPts val="2500"/>
              <a:buFont typeface="Arial"/>
              <a:buNone/>
              <a:defRPr sz="2500" b="0" i="0" u="none" strike="noStrike" cap="none">
                <a:solidFill>
                  <a:schemeClr val="lt2"/>
                </a:solidFill>
                <a:latin typeface="Georgia"/>
                <a:ea typeface="Georgia"/>
                <a:cs typeface="Georgia"/>
                <a:sym typeface="Georgia"/>
              </a:defRPr>
            </a:lvl1pPr>
            <a:lvl2pPr marR="0" lvl="1" algn="ctr" rtl="0">
              <a:lnSpc>
                <a:spcPct val="90000"/>
              </a:lnSpc>
              <a:spcBef>
                <a:spcPts val="500"/>
              </a:spcBef>
              <a:spcAft>
                <a:spcPts val="0"/>
              </a:spcAft>
              <a:buClr>
                <a:srgbClr val="A41E35"/>
              </a:buClr>
              <a:buSzPts val="2000"/>
              <a:buFont typeface="Arial"/>
              <a:buNone/>
              <a:defRPr sz="2000" b="1" i="0" u="none" strike="noStrike" cap="none">
                <a:solidFill>
                  <a:schemeClr val="dk1"/>
                </a:solidFill>
                <a:latin typeface="Arial Narrow"/>
                <a:ea typeface="Arial Narrow"/>
                <a:cs typeface="Arial Narrow"/>
                <a:sym typeface="Arial Narrow"/>
              </a:defRPr>
            </a:lvl2pPr>
            <a:lvl3pPr marR="0" lvl="2" algn="ctr" rtl="0">
              <a:lnSpc>
                <a:spcPct val="90000"/>
              </a:lnSpc>
              <a:spcBef>
                <a:spcPts val="500"/>
              </a:spcBef>
              <a:spcAft>
                <a:spcPts val="0"/>
              </a:spcAft>
              <a:buClr>
                <a:srgbClr val="A41E35"/>
              </a:buClr>
              <a:buSzPts val="1800"/>
              <a:buFont typeface="Arial"/>
              <a:buNone/>
              <a:defRPr sz="1800" b="1" i="0" u="none" strike="noStrike" cap="none">
                <a:solidFill>
                  <a:schemeClr val="dk1"/>
                </a:solidFill>
                <a:latin typeface="Arial Narrow"/>
                <a:ea typeface="Arial Narrow"/>
                <a:cs typeface="Arial Narrow"/>
                <a:sym typeface="Arial Narrow"/>
              </a:defRPr>
            </a:lvl3pPr>
            <a:lvl4pPr marR="0" lvl="3" algn="ctr" rtl="0">
              <a:lnSpc>
                <a:spcPct val="90000"/>
              </a:lnSpc>
              <a:spcBef>
                <a:spcPts val="500"/>
              </a:spcBef>
              <a:spcAft>
                <a:spcPts val="0"/>
              </a:spcAft>
              <a:buClr>
                <a:srgbClr val="A41E35"/>
              </a:buClr>
              <a:buSzPts val="1600"/>
              <a:buFont typeface="Arial"/>
              <a:buNone/>
              <a:defRPr sz="1600" b="1" i="0" u="none" strike="noStrike" cap="none">
                <a:solidFill>
                  <a:schemeClr val="dk1"/>
                </a:solidFill>
                <a:latin typeface="Arial Narrow"/>
                <a:ea typeface="Arial Narrow"/>
                <a:cs typeface="Arial Narrow"/>
                <a:sym typeface="Arial Narrow"/>
              </a:defRPr>
            </a:lvl4pPr>
            <a:lvl5pPr marR="0" lvl="4" algn="ctr" rtl="0">
              <a:lnSpc>
                <a:spcPct val="90000"/>
              </a:lnSpc>
              <a:spcBef>
                <a:spcPts val="500"/>
              </a:spcBef>
              <a:spcAft>
                <a:spcPts val="0"/>
              </a:spcAft>
              <a:buClr>
                <a:srgbClr val="A41E35"/>
              </a:buClr>
              <a:buSzPts val="1600"/>
              <a:buFont typeface="Arial"/>
              <a:buNone/>
              <a:defRPr sz="1600" b="1" i="0" u="none" strike="noStrike" cap="none">
                <a:solidFill>
                  <a:schemeClr val="dk1"/>
                </a:solidFill>
                <a:latin typeface="Arial Narrow"/>
                <a:ea typeface="Arial Narrow"/>
                <a:cs typeface="Arial Narrow"/>
                <a:sym typeface="Arial Narrow"/>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26" name="Google Shape;26;p3"/>
          <p:cNvSpPr txBox="1">
            <a:spLocks noGrp="1"/>
          </p:cNvSpPr>
          <p:nvPr>
            <p:ph type="ctrTitle"/>
          </p:nvPr>
        </p:nvSpPr>
        <p:spPr>
          <a:xfrm>
            <a:off x="605791" y="2343151"/>
            <a:ext cx="10980300" cy="1578300"/>
          </a:xfrm>
          <a:prstGeom prst="rect">
            <a:avLst/>
          </a:prstGeom>
          <a:noFill/>
          <a:ln>
            <a:noFill/>
          </a:ln>
        </p:spPr>
        <p:txBody>
          <a:bodyPr spcFirstLastPara="1" wrap="square" lIns="91425" tIns="45700" rIns="91425" bIns="45700" anchor="b" anchorCtr="0"/>
          <a:lstStyle>
            <a:lvl1pPr marR="0" lvl="0" algn="ctr" rtl="0">
              <a:lnSpc>
                <a:spcPct val="90000"/>
              </a:lnSpc>
              <a:spcBef>
                <a:spcPts val="0"/>
              </a:spcBef>
              <a:spcAft>
                <a:spcPts val="0"/>
              </a:spcAft>
              <a:buClr>
                <a:schemeClr val="lt1"/>
              </a:buClr>
              <a:buSzPts val="7200"/>
              <a:buFont typeface="Arial Narrow"/>
              <a:buNone/>
              <a:defRPr sz="7200" b="1" i="0" u="none" strike="noStrike" cap="none">
                <a:solidFill>
                  <a:schemeClr val="lt1"/>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cxnSp>
        <p:nvCxnSpPr>
          <p:cNvPr id="27" name="Google Shape;27;p3"/>
          <p:cNvCxnSpPr/>
          <p:nvPr/>
        </p:nvCxnSpPr>
        <p:spPr>
          <a:xfrm>
            <a:off x="5433000" y="4058603"/>
            <a:ext cx="1326000" cy="0"/>
          </a:xfrm>
          <a:prstGeom prst="straightConnector1">
            <a:avLst/>
          </a:prstGeom>
          <a:noFill/>
          <a:ln w="63500" cap="flat" cmpd="sng">
            <a:solidFill>
              <a:schemeClr val="lt1"/>
            </a:solidFill>
            <a:prstDash val="solid"/>
            <a:miter lim="800000"/>
            <a:headEnd type="none" w="sm" len="sm"/>
            <a:tailEnd type="none" w="sm" len="sm"/>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numbered list">
  <p:cSld name="Title Only_1">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329972" y="556896"/>
            <a:ext cx="11488500" cy="1145100"/>
          </a:xfrm>
          <a:prstGeom prst="rect">
            <a:avLst/>
          </a:prstGeom>
          <a:noFill/>
          <a:ln>
            <a:noFill/>
          </a:ln>
        </p:spPr>
        <p:txBody>
          <a:bodyPr spcFirstLastPara="1" wrap="square" lIns="91425" tIns="45700" rIns="91425" bIns="45700" anchor="t" anchorCtr="0"/>
          <a:lstStyle>
            <a:lvl1pPr marR="0" lvl="0" algn="l" rtl="0">
              <a:lnSpc>
                <a:spcPct val="90000"/>
              </a:lnSpc>
              <a:spcBef>
                <a:spcPts val="0"/>
              </a:spcBef>
              <a:spcAft>
                <a:spcPts val="0"/>
              </a:spcAft>
              <a:buClr>
                <a:schemeClr val="dk1"/>
              </a:buClr>
              <a:buSzPts val="4400"/>
              <a:buFont typeface="Georgia"/>
              <a:buNone/>
              <a:defRPr sz="4400" b="0" i="0" u="none" strike="noStrike" cap="none">
                <a:solidFill>
                  <a:schemeClr val="dk1"/>
                </a:solidFill>
                <a:latin typeface="Georgia"/>
                <a:ea typeface="Georgia"/>
                <a:cs typeface="Georgia"/>
                <a:sym typeface="Georgi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43" name="Google Shape;43;p6"/>
          <p:cNvSpPr txBox="1">
            <a:spLocks noGrp="1"/>
          </p:cNvSpPr>
          <p:nvPr>
            <p:ph type="sldNum" idx="12"/>
          </p:nvPr>
        </p:nvSpPr>
        <p:spPr>
          <a:xfrm>
            <a:off x="9075419" y="6146674"/>
            <a:ext cx="2743200" cy="5748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1" i="0" u="none" strike="noStrike" cap="none">
                <a:solidFill>
                  <a:srgbClr val="BFBFBF"/>
                </a:solidFill>
                <a:latin typeface="Arial Narrow"/>
                <a:ea typeface="Arial Narrow"/>
                <a:cs typeface="Arial Narrow"/>
                <a:sym typeface="Arial Narrow"/>
              </a:defRPr>
            </a:lvl1pPr>
            <a:lvl2pPr marL="0" marR="0" lvl="1" indent="0" algn="r" rtl="0">
              <a:spcBef>
                <a:spcPts val="0"/>
              </a:spcBef>
              <a:buNone/>
              <a:defRPr sz="1200" b="1" i="0" u="none" strike="noStrike" cap="none">
                <a:solidFill>
                  <a:srgbClr val="BFBFBF"/>
                </a:solidFill>
                <a:latin typeface="Arial Narrow"/>
                <a:ea typeface="Arial Narrow"/>
                <a:cs typeface="Arial Narrow"/>
                <a:sym typeface="Arial Narrow"/>
              </a:defRPr>
            </a:lvl2pPr>
            <a:lvl3pPr marL="0" marR="0" lvl="2" indent="0" algn="r" rtl="0">
              <a:spcBef>
                <a:spcPts val="0"/>
              </a:spcBef>
              <a:buNone/>
              <a:defRPr sz="1200" b="1" i="0" u="none" strike="noStrike" cap="none">
                <a:solidFill>
                  <a:srgbClr val="BFBFBF"/>
                </a:solidFill>
                <a:latin typeface="Arial Narrow"/>
                <a:ea typeface="Arial Narrow"/>
                <a:cs typeface="Arial Narrow"/>
                <a:sym typeface="Arial Narrow"/>
              </a:defRPr>
            </a:lvl3pPr>
            <a:lvl4pPr marL="0" marR="0" lvl="3" indent="0" algn="r" rtl="0">
              <a:spcBef>
                <a:spcPts val="0"/>
              </a:spcBef>
              <a:buNone/>
              <a:defRPr sz="1200" b="1" i="0" u="none" strike="noStrike" cap="none">
                <a:solidFill>
                  <a:srgbClr val="BFBFBF"/>
                </a:solidFill>
                <a:latin typeface="Arial Narrow"/>
                <a:ea typeface="Arial Narrow"/>
                <a:cs typeface="Arial Narrow"/>
                <a:sym typeface="Arial Narrow"/>
              </a:defRPr>
            </a:lvl4pPr>
            <a:lvl5pPr marL="0" marR="0" lvl="4" indent="0" algn="r" rtl="0">
              <a:spcBef>
                <a:spcPts val="0"/>
              </a:spcBef>
              <a:buNone/>
              <a:defRPr sz="1200" b="1" i="0" u="none" strike="noStrike" cap="none">
                <a:solidFill>
                  <a:srgbClr val="BFBFBF"/>
                </a:solidFill>
                <a:latin typeface="Arial Narrow"/>
                <a:ea typeface="Arial Narrow"/>
                <a:cs typeface="Arial Narrow"/>
                <a:sym typeface="Arial Narrow"/>
              </a:defRPr>
            </a:lvl5pPr>
            <a:lvl6pPr marL="0" marR="0" lvl="5" indent="0" algn="r" rtl="0">
              <a:spcBef>
                <a:spcPts val="0"/>
              </a:spcBef>
              <a:buNone/>
              <a:defRPr sz="1200" b="1" i="0" u="none" strike="noStrike" cap="none">
                <a:solidFill>
                  <a:srgbClr val="BFBFBF"/>
                </a:solidFill>
                <a:latin typeface="Arial Narrow"/>
                <a:ea typeface="Arial Narrow"/>
                <a:cs typeface="Arial Narrow"/>
                <a:sym typeface="Arial Narrow"/>
              </a:defRPr>
            </a:lvl6pPr>
            <a:lvl7pPr marL="0" marR="0" lvl="6" indent="0" algn="r" rtl="0">
              <a:spcBef>
                <a:spcPts val="0"/>
              </a:spcBef>
              <a:buNone/>
              <a:defRPr sz="1200" b="1" i="0" u="none" strike="noStrike" cap="none">
                <a:solidFill>
                  <a:srgbClr val="BFBFBF"/>
                </a:solidFill>
                <a:latin typeface="Arial Narrow"/>
                <a:ea typeface="Arial Narrow"/>
                <a:cs typeface="Arial Narrow"/>
                <a:sym typeface="Arial Narrow"/>
              </a:defRPr>
            </a:lvl7pPr>
            <a:lvl8pPr marL="0" marR="0" lvl="7" indent="0" algn="r" rtl="0">
              <a:spcBef>
                <a:spcPts val="0"/>
              </a:spcBef>
              <a:buNone/>
              <a:defRPr sz="1200" b="1" i="0" u="none" strike="noStrike" cap="none">
                <a:solidFill>
                  <a:srgbClr val="BFBFBF"/>
                </a:solidFill>
                <a:latin typeface="Arial Narrow"/>
                <a:ea typeface="Arial Narrow"/>
                <a:cs typeface="Arial Narrow"/>
                <a:sym typeface="Arial Narrow"/>
              </a:defRPr>
            </a:lvl8pPr>
            <a:lvl9pPr marL="0" marR="0" lvl="8" indent="0" algn="r" rtl="0">
              <a:spcBef>
                <a:spcPts val="0"/>
              </a:spcBef>
              <a:buNone/>
              <a:defRPr sz="1200" b="1" i="0" u="none" strike="noStrike" cap="none">
                <a:solidFill>
                  <a:srgbClr val="BFBFBF"/>
                </a:solidFill>
                <a:latin typeface="Arial Narrow"/>
                <a:ea typeface="Arial Narrow"/>
                <a:cs typeface="Arial Narrow"/>
                <a:sym typeface="Arial Narrow"/>
              </a:defRPr>
            </a:lvl9pPr>
          </a:lstStyle>
          <a:p>
            <a:pPr marL="0" lvl="0" indent="0">
              <a:spcBef>
                <a:spcPts val="0"/>
              </a:spcBef>
              <a:spcAft>
                <a:spcPts val="0"/>
              </a:spcAft>
              <a:buNone/>
            </a:pPr>
            <a:fld id="{00000000-1234-1234-1234-123412341234}" type="slidenum">
              <a:rPr lang="en-US"/>
              <a:t>‹#›</a:t>
            </a:fld>
            <a:endParaRPr dirty="0"/>
          </a:p>
        </p:txBody>
      </p:sp>
      <p:sp>
        <p:nvSpPr>
          <p:cNvPr id="44" name="Google Shape;44;p6"/>
          <p:cNvSpPr txBox="1"/>
          <p:nvPr/>
        </p:nvSpPr>
        <p:spPr>
          <a:xfrm>
            <a:off x="432843" y="6146674"/>
            <a:ext cx="4114800" cy="574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i="0" u="none" strike="noStrike" cap="none" dirty="0">
              <a:solidFill>
                <a:srgbClr val="BFBFBF"/>
              </a:solidFill>
              <a:latin typeface="Arial Narrow"/>
              <a:ea typeface="Arial Narrow"/>
              <a:cs typeface="Arial Narrow"/>
              <a:sym typeface="Arial Narrow"/>
            </a:endParaRPr>
          </a:p>
        </p:txBody>
      </p:sp>
      <p:sp>
        <p:nvSpPr>
          <p:cNvPr id="45" name="Google Shape;45;p6"/>
          <p:cNvSpPr txBox="1"/>
          <p:nvPr/>
        </p:nvSpPr>
        <p:spPr>
          <a:xfrm>
            <a:off x="329971" y="1825625"/>
            <a:ext cx="11488500" cy="36609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90000"/>
              </a:lnSpc>
              <a:spcBef>
                <a:spcPts val="0"/>
              </a:spcBef>
              <a:spcAft>
                <a:spcPts val="0"/>
              </a:spcAft>
              <a:buClr>
                <a:schemeClr val="dk1"/>
              </a:buClr>
              <a:buSzPts val="2800"/>
              <a:buFont typeface="Arial Narrow"/>
              <a:buAutoNum type="arabicPeriod"/>
            </a:pPr>
            <a:r>
              <a:rPr lang="en-US" sz="2800" dirty="0">
                <a:latin typeface="Arial Narrow"/>
                <a:ea typeface="Arial Narrow"/>
                <a:cs typeface="Arial Narrow"/>
                <a:sym typeface="Arial Narrow"/>
              </a:rPr>
              <a:t>sgrgrg</a:t>
            </a:r>
            <a:endParaRPr sz="2800" dirty="0">
              <a:latin typeface="Arial Narrow"/>
              <a:ea typeface="Arial Narrow"/>
              <a:cs typeface="Arial Narrow"/>
              <a:sym typeface="Arial Narrow"/>
            </a:endParaRPr>
          </a:p>
          <a:p>
            <a:pPr marL="457200" lvl="0" indent="-406400" rtl="0">
              <a:lnSpc>
                <a:spcPct val="90000"/>
              </a:lnSpc>
              <a:spcBef>
                <a:spcPts val="0"/>
              </a:spcBef>
              <a:spcAft>
                <a:spcPts val="0"/>
              </a:spcAft>
              <a:buSzPts val="2800"/>
              <a:buFont typeface="Arial Narrow"/>
              <a:buAutoNum type="arabicPeriod"/>
            </a:pPr>
            <a:r>
              <a:rPr lang="en-US" sz="2800" dirty="0">
                <a:solidFill>
                  <a:schemeClr val="dk1"/>
                </a:solidFill>
                <a:latin typeface="Arial Narrow"/>
                <a:ea typeface="Arial Narrow"/>
                <a:cs typeface="Arial Narrow"/>
                <a:sym typeface="Arial Narrow"/>
              </a:rPr>
              <a:t>sgrgrg</a:t>
            </a:r>
            <a:endParaRPr sz="2800" dirty="0">
              <a:solidFill>
                <a:schemeClr val="dk1"/>
              </a:solidFill>
              <a:latin typeface="Arial Narrow"/>
              <a:ea typeface="Arial Narrow"/>
              <a:cs typeface="Arial Narrow"/>
              <a:sym typeface="Arial Narrow"/>
            </a:endParaRPr>
          </a:p>
          <a:p>
            <a:pPr marL="457200" lvl="0" indent="-406400" rtl="0">
              <a:lnSpc>
                <a:spcPct val="90000"/>
              </a:lnSpc>
              <a:spcBef>
                <a:spcPts val="0"/>
              </a:spcBef>
              <a:spcAft>
                <a:spcPts val="0"/>
              </a:spcAft>
              <a:buClr>
                <a:schemeClr val="dk1"/>
              </a:buClr>
              <a:buSzPts val="2800"/>
              <a:buFont typeface="Arial Narrow"/>
              <a:buAutoNum type="arabicPeriod"/>
            </a:pPr>
            <a:endParaRPr sz="2800" dirty="0">
              <a:solidFill>
                <a:schemeClr val="dk1"/>
              </a:solidFill>
              <a:latin typeface="Arial Narrow"/>
              <a:ea typeface="Arial Narrow"/>
              <a:cs typeface="Arial Narrow"/>
              <a:sym typeface="Arial Narrow"/>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ullet list 1">
  <p:cSld name="Title Only_1_1">
    <p:spTree>
      <p:nvGrpSpPr>
        <p:cNvPr id="1" name="Shape 46"/>
        <p:cNvGrpSpPr/>
        <p:nvPr/>
      </p:nvGrpSpPr>
      <p:grpSpPr>
        <a:xfrm>
          <a:off x="0" y="0"/>
          <a:ext cx="0" cy="0"/>
          <a:chOff x="0" y="0"/>
          <a:chExt cx="0" cy="0"/>
        </a:xfrm>
      </p:grpSpPr>
      <p:sp>
        <p:nvSpPr>
          <p:cNvPr id="47" name="Google Shape;47;p7"/>
          <p:cNvSpPr txBox="1">
            <a:spLocks noGrp="1"/>
          </p:cNvSpPr>
          <p:nvPr>
            <p:ph type="title"/>
          </p:nvPr>
        </p:nvSpPr>
        <p:spPr>
          <a:xfrm>
            <a:off x="329972" y="556896"/>
            <a:ext cx="11488500" cy="1145100"/>
          </a:xfrm>
          <a:prstGeom prst="rect">
            <a:avLst/>
          </a:prstGeom>
          <a:noFill/>
          <a:ln>
            <a:noFill/>
          </a:ln>
        </p:spPr>
        <p:txBody>
          <a:bodyPr spcFirstLastPara="1" wrap="square" lIns="91425" tIns="45700" rIns="91425" bIns="45700" anchor="t" anchorCtr="0"/>
          <a:lstStyle>
            <a:lvl1pPr marR="0" lvl="0" algn="l" rtl="0">
              <a:lnSpc>
                <a:spcPct val="90000"/>
              </a:lnSpc>
              <a:spcBef>
                <a:spcPts val="0"/>
              </a:spcBef>
              <a:spcAft>
                <a:spcPts val="0"/>
              </a:spcAft>
              <a:buClr>
                <a:schemeClr val="dk1"/>
              </a:buClr>
              <a:buSzPts val="4400"/>
              <a:buFont typeface="Georgia"/>
              <a:buNone/>
              <a:defRPr sz="4400" b="0" i="0" u="none" strike="noStrike" cap="none">
                <a:solidFill>
                  <a:schemeClr val="dk1"/>
                </a:solidFill>
                <a:latin typeface="Georgia"/>
                <a:ea typeface="Georgia"/>
                <a:cs typeface="Georgia"/>
                <a:sym typeface="Georgi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49" name="Google Shape;49;p7"/>
          <p:cNvSpPr txBox="1">
            <a:spLocks noGrp="1"/>
          </p:cNvSpPr>
          <p:nvPr>
            <p:ph type="sldNum" idx="12"/>
          </p:nvPr>
        </p:nvSpPr>
        <p:spPr>
          <a:xfrm>
            <a:off x="9075419" y="6146674"/>
            <a:ext cx="2743200" cy="5748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1" i="0" u="none" strike="noStrike" cap="none">
                <a:solidFill>
                  <a:srgbClr val="BFBFBF"/>
                </a:solidFill>
                <a:latin typeface="Arial Narrow"/>
                <a:ea typeface="Arial Narrow"/>
                <a:cs typeface="Arial Narrow"/>
                <a:sym typeface="Arial Narrow"/>
              </a:defRPr>
            </a:lvl1pPr>
            <a:lvl2pPr marL="0" marR="0" lvl="1" indent="0" algn="r" rtl="0">
              <a:spcBef>
                <a:spcPts val="0"/>
              </a:spcBef>
              <a:buNone/>
              <a:defRPr sz="1200" b="1" i="0" u="none" strike="noStrike" cap="none">
                <a:solidFill>
                  <a:srgbClr val="BFBFBF"/>
                </a:solidFill>
                <a:latin typeface="Arial Narrow"/>
                <a:ea typeface="Arial Narrow"/>
                <a:cs typeface="Arial Narrow"/>
                <a:sym typeface="Arial Narrow"/>
              </a:defRPr>
            </a:lvl2pPr>
            <a:lvl3pPr marL="0" marR="0" lvl="2" indent="0" algn="r" rtl="0">
              <a:spcBef>
                <a:spcPts val="0"/>
              </a:spcBef>
              <a:buNone/>
              <a:defRPr sz="1200" b="1" i="0" u="none" strike="noStrike" cap="none">
                <a:solidFill>
                  <a:srgbClr val="BFBFBF"/>
                </a:solidFill>
                <a:latin typeface="Arial Narrow"/>
                <a:ea typeface="Arial Narrow"/>
                <a:cs typeface="Arial Narrow"/>
                <a:sym typeface="Arial Narrow"/>
              </a:defRPr>
            </a:lvl3pPr>
            <a:lvl4pPr marL="0" marR="0" lvl="3" indent="0" algn="r" rtl="0">
              <a:spcBef>
                <a:spcPts val="0"/>
              </a:spcBef>
              <a:buNone/>
              <a:defRPr sz="1200" b="1" i="0" u="none" strike="noStrike" cap="none">
                <a:solidFill>
                  <a:srgbClr val="BFBFBF"/>
                </a:solidFill>
                <a:latin typeface="Arial Narrow"/>
                <a:ea typeface="Arial Narrow"/>
                <a:cs typeface="Arial Narrow"/>
                <a:sym typeface="Arial Narrow"/>
              </a:defRPr>
            </a:lvl4pPr>
            <a:lvl5pPr marL="0" marR="0" lvl="4" indent="0" algn="r" rtl="0">
              <a:spcBef>
                <a:spcPts val="0"/>
              </a:spcBef>
              <a:buNone/>
              <a:defRPr sz="1200" b="1" i="0" u="none" strike="noStrike" cap="none">
                <a:solidFill>
                  <a:srgbClr val="BFBFBF"/>
                </a:solidFill>
                <a:latin typeface="Arial Narrow"/>
                <a:ea typeface="Arial Narrow"/>
                <a:cs typeface="Arial Narrow"/>
                <a:sym typeface="Arial Narrow"/>
              </a:defRPr>
            </a:lvl5pPr>
            <a:lvl6pPr marL="0" marR="0" lvl="5" indent="0" algn="r" rtl="0">
              <a:spcBef>
                <a:spcPts val="0"/>
              </a:spcBef>
              <a:buNone/>
              <a:defRPr sz="1200" b="1" i="0" u="none" strike="noStrike" cap="none">
                <a:solidFill>
                  <a:srgbClr val="BFBFBF"/>
                </a:solidFill>
                <a:latin typeface="Arial Narrow"/>
                <a:ea typeface="Arial Narrow"/>
                <a:cs typeface="Arial Narrow"/>
                <a:sym typeface="Arial Narrow"/>
              </a:defRPr>
            </a:lvl6pPr>
            <a:lvl7pPr marL="0" marR="0" lvl="6" indent="0" algn="r" rtl="0">
              <a:spcBef>
                <a:spcPts val="0"/>
              </a:spcBef>
              <a:buNone/>
              <a:defRPr sz="1200" b="1" i="0" u="none" strike="noStrike" cap="none">
                <a:solidFill>
                  <a:srgbClr val="BFBFBF"/>
                </a:solidFill>
                <a:latin typeface="Arial Narrow"/>
                <a:ea typeface="Arial Narrow"/>
                <a:cs typeface="Arial Narrow"/>
                <a:sym typeface="Arial Narrow"/>
              </a:defRPr>
            </a:lvl7pPr>
            <a:lvl8pPr marL="0" marR="0" lvl="7" indent="0" algn="r" rtl="0">
              <a:spcBef>
                <a:spcPts val="0"/>
              </a:spcBef>
              <a:buNone/>
              <a:defRPr sz="1200" b="1" i="0" u="none" strike="noStrike" cap="none">
                <a:solidFill>
                  <a:srgbClr val="BFBFBF"/>
                </a:solidFill>
                <a:latin typeface="Arial Narrow"/>
                <a:ea typeface="Arial Narrow"/>
                <a:cs typeface="Arial Narrow"/>
                <a:sym typeface="Arial Narrow"/>
              </a:defRPr>
            </a:lvl8pPr>
            <a:lvl9pPr marL="0" marR="0" lvl="8" indent="0" algn="r" rtl="0">
              <a:spcBef>
                <a:spcPts val="0"/>
              </a:spcBef>
              <a:buNone/>
              <a:defRPr sz="1200" b="1" i="0" u="none" strike="noStrike" cap="none">
                <a:solidFill>
                  <a:srgbClr val="BFBFBF"/>
                </a:solidFill>
                <a:latin typeface="Arial Narrow"/>
                <a:ea typeface="Arial Narrow"/>
                <a:cs typeface="Arial Narrow"/>
                <a:sym typeface="Arial Narrow"/>
              </a:defRPr>
            </a:lvl9pPr>
          </a:lstStyle>
          <a:p>
            <a:pPr marL="0" lvl="0" indent="0">
              <a:spcBef>
                <a:spcPts val="0"/>
              </a:spcBef>
              <a:spcAft>
                <a:spcPts val="0"/>
              </a:spcAft>
              <a:buNone/>
            </a:pPr>
            <a:fld id="{00000000-1234-1234-1234-123412341234}" type="slidenum">
              <a:rPr lang="en-US"/>
              <a:t>‹#›</a:t>
            </a:fld>
            <a:endParaRPr dirty="0"/>
          </a:p>
        </p:txBody>
      </p:sp>
      <p:sp>
        <p:nvSpPr>
          <p:cNvPr id="50" name="Google Shape;50;p7"/>
          <p:cNvSpPr txBox="1"/>
          <p:nvPr/>
        </p:nvSpPr>
        <p:spPr>
          <a:xfrm>
            <a:off x="432843" y="6146674"/>
            <a:ext cx="4114800" cy="574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i="0" u="none" strike="noStrike" cap="none" dirty="0">
              <a:solidFill>
                <a:srgbClr val="BFBFBF"/>
              </a:solidFill>
              <a:latin typeface="Arial Narrow"/>
              <a:ea typeface="Arial Narrow"/>
              <a:cs typeface="Arial Narrow"/>
              <a:sym typeface="Arial Narrow"/>
            </a:endParaRPr>
          </a:p>
        </p:txBody>
      </p:sp>
      <p:sp>
        <p:nvSpPr>
          <p:cNvPr id="51" name="Google Shape;51;p7"/>
          <p:cNvSpPr txBox="1"/>
          <p:nvPr/>
        </p:nvSpPr>
        <p:spPr>
          <a:xfrm>
            <a:off x="329971" y="1825625"/>
            <a:ext cx="11488500" cy="3660900"/>
          </a:xfrm>
          <a:prstGeom prst="rect">
            <a:avLst/>
          </a:prstGeom>
          <a:noFill/>
          <a:ln>
            <a:noFill/>
          </a:ln>
        </p:spPr>
        <p:txBody>
          <a:bodyPr spcFirstLastPara="1" wrap="square" lIns="91425" tIns="45700" rIns="91425" bIns="45700" anchor="t" anchorCtr="0">
            <a:noAutofit/>
          </a:bodyPr>
          <a:lstStyle/>
          <a:p>
            <a:pPr marL="457200" marR="0" lvl="0" indent="-381000" algn="l" rtl="0">
              <a:lnSpc>
                <a:spcPct val="90000"/>
              </a:lnSpc>
              <a:spcBef>
                <a:spcPts val="0"/>
              </a:spcBef>
              <a:spcAft>
                <a:spcPts val="0"/>
              </a:spcAft>
              <a:buClr>
                <a:schemeClr val="dk1"/>
              </a:buClr>
              <a:buSzPts val="2400"/>
              <a:buFont typeface="Arial Narrow"/>
              <a:buChar char="●"/>
            </a:pPr>
            <a:r>
              <a:rPr lang="en-US" sz="2800" dirty="0">
                <a:latin typeface="Arial Narrow"/>
                <a:ea typeface="Arial Narrow"/>
                <a:cs typeface="Arial Narrow"/>
                <a:sym typeface="Arial Narrow"/>
              </a:rPr>
              <a:t>sgrgrg</a:t>
            </a:r>
            <a:endParaRPr sz="2800" dirty="0">
              <a:latin typeface="Arial Narrow"/>
              <a:ea typeface="Arial Narrow"/>
              <a:cs typeface="Arial Narrow"/>
              <a:sym typeface="Arial Narrow"/>
            </a:endParaRPr>
          </a:p>
          <a:p>
            <a:pPr marL="457200" lvl="0" indent="-381000" rtl="0">
              <a:lnSpc>
                <a:spcPct val="90000"/>
              </a:lnSpc>
              <a:spcBef>
                <a:spcPts val="0"/>
              </a:spcBef>
              <a:spcAft>
                <a:spcPts val="0"/>
              </a:spcAft>
              <a:buSzPts val="2400"/>
              <a:buFont typeface="Arial Narrow"/>
              <a:buChar char="●"/>
            </a:pPr>
            <a:r>
              <a:rPr lang="en-US" sz="2800" dirty="0">
                <a:solidFill>
                  <a:schemeClr val="dk1"/>
                </a:solidFill>
                <a:latin typeface="Arial Narrow"/>
                <a:ea typeface="Arial Narrow"/>
                <a:cs typeface="Arial Narrow"/>
                <a:sym typeface="Arial Narrow"/>
              </a:rPr>
              <a:t>sgrgrg</a:t>
            </a:r>
            <a:endParaRPr sz="2800" dirty="0">
              <a:solidFill>
                <a:schemeClr val="dk1"/>
              </a:solidFill>
              <a:latin typeface="Arial Narrow"/>
              <a:ea typeface="Arial Narrow"/>
              <a:cs typeface="Arial Narrow"/>
              <a:sym typeface="Arial Narrow"/>
            </a:endParaRPr>
          </a:p>
          <a:p>
            <a:pPr marL="457200" lvl="0" indent="-381000" rtl="0">
              <a:lnSpc>
                <a:spcPct val="90000"/>
              </a:lnSpc>
              <a:spcBef>
                <a:spcPts val="0"/>
              </a:spcBef>
              <a:spcAft>
                <a:spcPts val="0"/>
              </a:spcAft>
              <a:buClr>
                <a:schemeClr val="dk1"/>
              </a:buClr>
              <a:buSzPts val="2400"/>
              <a:buFont typeface="Arial Narrow"/>
              <a:buChar char="●"/>
            </a:pPr>
            <a:endParaRPr sz="2800" dirty="0">
              <a:solidFill>
                <a:schemeClr val="dk1"/>
              </a:solidFill>
              <a:latin typeface="Arial Narrow"/>
              <a:ea typeface="Arial Narrow"/>
              <a:cs typeface="Arial Narrow"/>
              <a:sym typeface="Arial Narrow"/>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59"/>
        <p:cNvGrpSpPr/>
        <p:nvPr/>
      </p:nvGrpSpPr>
      <p:grpSpPr>
        <a:xfrm>
          <a:off x="0" y="0"/>
          <a:ext cx="0" cy="0"/>
          <a:chOff x="0" y="0"/>
          <a:chExt cx="0" cy="0"/>
        </a:xfrm>
      </p:grpSpPr>
      <p:sp>
        <p:nvSpPr>
          <p:cNvPr id="60" name="Google Shape;60;p9"/>
          <p:cNvSpPr/>
          <p:nvPr/>
        </p:nvSpPr>
        <p:spPr>
          <a:xfrm>
            <a:off x="0" y="5955030"/>
            <a:ext cx="12192000" cy="902970"/>
          </a:xfrm>
          <a:prstGeom prst="rect">
            <a:avLst/>
          </a:prstGeom>
          <a:solidFill>
            <a:srgbClr val="A41E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61" name="Google Shape;61;p9"/>
          <p:cNvSpPr txBox="1">
            <a:spLocks noGrp="1"/>
          </p:cNvSpPr>
          <p:nvPr>
            <p:ph type="body" idx="1"/>
          </p:nvPr>
        </p:nvSpPr>
        <p:spPr>
          <a:xfrm>
            <a:off x="329972" y="1825625"/>
            <a:ext cx="5625057" cy="3763645"/>
          </a:xfrm>
          <a:prstGeom prst="rect">
            <a:avLst/>
          </a:prstGeom>
          <a:noFill/>
          <a:ln>
            <a:noFill/>
          </a:ln>
        </p:spPr>
        <p:txBody>
          <a:bodyPr spcFirstLastPara="1" wrap="square" lIns="91425" tIns="45700" rIns="91425" bIns="45700" anchor="t" anchorCtr="0"/>
          <a:lstStyle>
            <a:lvl1pPr marL="457200" marR="0" lvl="0" indent="-406400" algn="l" rtl="0">
              <a:lnSpc>
                <a:spcPct val="125000"/>
              </a:lnSpc>
              <a:spcBef>
                <a:spcPts val="1000"/>
              </a:spcBef>
              <a:spcAft>
                <a:spcPts val="0"/>
              </a:spcAft>
              <a:buClr>
                <a:srgbClr val="A41E35"/>
              </a:buClr>
              <a:buSzPts val="2800"/>
              <a:buFont typeface="Arial"/>
              <a:buChar char="•"/>
              <a:defRPr sz="2800" b="1" i="0" u="none" strike="noStrike" cap="none">
                <a:solidFill>
                  <a:schemeClr val="dk1"/>
                </a:solidFill>
                <a:latin typeface="Arial Narrow"/>
                <a:ea typeface="Arial Narrow"/>
                <a:cs typeface="Arial Narrow"/>
                <a:sym typeface="Arial Narrow"/>
              </a:defRPr>
            </a:lvl1pPr>
            <a:lvl2pPr marL="914400" marR="0" lvl="1" indent="-381000" algn="l" rtl="0">
              <a:lnSpc>
                <a:spcPct val="125000"/>
              </a:lnSpc>
              <a:spcBef>
                <a:spcPts val="500"/>
              </a:spcBef>
              <a:spcAft>
                <a:spcPts val="0"/>
              </a:spcAft>
              <a:buClr>
                <a:srgbClr val="A41E35"/>
              </a:buClr>
              <a:buSzPts val="2400"/>
              <a:buFont typeface="Arial"/>
              <a:buChar char="•"/>
              <a:defRPr sz="2400" b="1" i="0" u="none" strike="noStrike" cap="none">
                <a:solidFill>
                  <a:schemeClr val="dk1"/>
                </a:solidFill>
                <a:latin typeface="Arial Narrow"/>
                <a:ea typeface="Arial Narrow"/>
                <a:cs typeface="Arial Narrow"/>
                <a:sym typeface="Arial Narrow"/>
              </a:defRPr>
            </a:lvl2pPr>
            <a:lvl3pPr marL="1371600" marR="0" lvl="2" indent="-355600" algn="l" rtl="0">
              <a:lnSpc>
                <a:spcPct val="125000"/>
              </a:lnSpc>
              <a:spcBef>
                <a:spcPts val="500"/>
              </a:spcBef>
              <a:spcAft>
                <a:spcPts val="0"/>
              </a:spcAft>
              <a:buClr>
                <a:srgbClr val="A41E35"/>
              </a:buClr>
              <a:buSzPts val="2000"/>
              <a:buFont typeface="Arial"/>
              <a:buChar char="•"/>
              <a:defRPr sz="2000" b="1" i="0" u="none" strike="noStrike" cap="none">
                <a:solidFill>
                  <a:schemeClr val="dk1"/>
                </a:solidFill>
                <a:latin typeface="Arial Narrow"/>
                <a:ea typeface="Arial Narrow"/>
                <a:cs typeface="Arial Narrow"/>
                <a:sym typeface="Arial Narrow"/>
              </a:defRPr>
            </a:lvl3pPr>
            <a:lvl4pPr marL="1828800" marR="0" lvl="3" indent="-342900" algn="l" rtl="0">
              <a:lnSpc>
                <a:spcPct val="125000"/>
              </a:lnSpc>
              <a:spcBef>
                <a:spcPts val="500"/>
              </a:spcBef>
              <a:spcAft>
                <a:spcPts val="0"/>
              </a:spcAft>
              <a:buClr>
                <a:srgbClr val="A41E35"/>
              </a:buClr>
              <a:buSzPts val="1800"/>
              <a:buFont typeface="Arial"/>
              <a:buChar char="•"/>
              <a:defRPr sz="1800" b="1" i="0" u="none" strike="noStrike" cap="none">
                <a:solidFill>
                  <a:schemeClr val="dk1"/>
                </a:solidFill>
                <a:latin typeface="Arial Narrow"/>
                <a:ea typeface="Arial Narrow"/>
                <a:cs typeface="Arial Narrow"/>
                <a:sym typeface="Arial Narrow"/>
              </a:defRPr>
            </a:lvl4pPr>
            <a:lvl5pPr marL="2286000" marR="0" lvl="4" indent="-342900" algn="l" rtl="0">
              <a:lnSpc>
                <a:spcPct val="125000"/>
              </a:lnSpc>
              <a:spcBef>
                <a:spcPts val="500"/>
              </a:spcBef>
              <a:spcAft>
                <a:spcPts val="0"/>
              </a:spcAft>
              <a:buClr>
                <a:srgbClr val="A41E35"/>
              </a:buClr>
              <a:buSzPts val="1800"/>
              <a:buFont typeface="Arial"/>
              <a:buChar char="•"/>
              <a:defRPr sz="1800" b="1" i="0" u="none" strike="noStrike" cap="none">
                <a:solidFill>
                  <a:schemeClr val="dk1"/>
                </a:solidFill>
                <a:latin typeface="Arial Narrow"/>
                <a:ea typeface="Arial Narrow"/>
                <a:cs typeface="Arial Narrow"/>
                <a:sym typeface="Arial Narrow"/>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2" name="Google Shape;62;p9"/>
          <p:cNvSpPr txBox="1">
            <a:spLocks noGrp="1"/>
          </p:cNvSpPr>
          <p:nvPr>
            <p:ph type="sldNum" idx="12"/>
          </p:nvPr>
        </p:nvSpPr>
        <p:spPr>
          <a:xfrm>
            <a:off x="9075419" y="6146674"/>
            <a:ext cx="2743200" cy="574802"/>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1" i="0" u="none" strike="noStrike" cap="none">
                <a:solidFill>
                  <a:schemeClr val="lt1"/>
                </a:solidFill>
                <a:latin typeface="Arial Narrow"/>
                <a:ea typeface="Arial Narrow"/>
                <a:cs typeface="Arial Narrow"/>
                <a:sym typeface="Arial Narrow"/>
              </a:defRPr>
            </a:lvl1pPr>
            <a:lvl2pPr marL="0" marR="0" lvl="1" indent="0" algn="r" rtl="0">
              <a:spcBef>
                <a:spcPts val="0"/>
              </a:spcBef>
              <a:buNone/>
              <a:defRPr sz="1200" b="1" i="0" u="none" strike="noStrike" cap="none">
                <a:solidFill>
                  <a:schemeClr val="lt1"/>
                </a:solidFill>
                <a:latin typeface="Arial Narrow"/>
                <a:ea typeface="Arial Narrow"/>
                <a:cs typeface="Arial Narrow"/>
                <a:sym typeface="Arial Narrow"/>
              </a:defRPr>
            </a:lvl2pPr>
            <a:lvl3pPr marL="0" marR="0" lvl="2" indent="0" algn="r" rtl="0">
              <a:spcBef>
                <a:spcPts val="0"/>
              </a:spcBef>
              <a:buNone/>
              <a:defRPr sz="1200" b="1" i="0" u="none" strike="noStrike" cap="none">
                <a:solidFill>
                  <a:schemeClr val="lt1"/>
                </a:solidFill>
                <a:latin typeface="Arial Narrow"/>
                <a:ea typeface="Arial Narrow"/>
                <a:cs typeface="Arial Narrow"/>
                <a:sym typeface="Arial Narrow"/>
              </a:defRPr>
            </a:lvl3pPr>
            <a:lvl4pPr marL="0" marR="0" lvl="3" indent="0" algn="r" rtl="0">
              <a:spcBef>
                <a:spcPts val="0"/>
              </a:spcBef>
              <a:buNone/>
              <a:defRPr sz="1200" b="1" i="0" u="none" strike="noStrike" cap="none">
                <a:solidFill>
                  <a:schemeClr val="lt1"/>
                </a:solidFill>
                <a:latin typeface="Arial Narrow"/>
                <a:ea typeface="Arial Narrow"/>
                <a:cs typeface="Arial Narrow"/>
                <a:sym typeface="Arial Narrow"/>
              </a:defRPr>
            </a:lvl4pPr>
            <a:lvl5pPr marL="0" marR="0" lvl="4" indent="0" algn="r" rtl="0">
              <a:spcBef>
                <a:spcPts val="0"/>
              </a:spcBef>
              <a:buNone/>
              <a:defRPr sz="1200" b="1" i="0" u="none" strike="noStrike" cap="none">
                <a:solidFill>
                  <a:schemeClr val="lt1"/>
                </a:solidFill>
                <a:latin typeface="Arial Narrow"/>
                <a:ea typeface="Arial Narrow"/>
                <a:cs typeface="Arial Narrow"/>
                <a:sym typeface="Arial Narrow"/>
              </a:defRPr>
            </a:lvl5pPr>
            <a:lvl6pPr marL="0" marR="0" lvl="5" indent="0" algn="r" rtl="0">
              <a:spcBef>
                <a:spcPts val="0"/>
              </a:spcBef>
              <a:buNone/>
              <a:defRPr sz="1200" b="1" i="0" u="none" strike="noStrike" cap="none">
                <a:solidFill>
                  <a:schemeClr val="lt1"/>
                </a:solidFill>
                <a:latin typeface="Arial Narrow"/>
                <a:ea typeface="Arial Narrow"/>
                <a:cs typeface="Arial Narrow"/>
                <a:sym typeface="Arial Narrow"/>
              </a:defRPr>
            </a:lvl6pPr>
            <a:lvl7pPr marL="0" marR="0" lvl="6" indent="0" algn="r" rtl="0">
              <a:spcBef>
                <a:spcPts val="0"/>
              </a:spcBef>
              <a:buNone/>
              <a:defRPr sz="1200" b="1" i="0" u="none" strike="noStrike" cap="none">
                <a:solidFill>
                  <a:schemeClr val="lt1"/>
                </a:solidFill>
                <a:latin typeface="Arial Narrow"/>
                <a:ea typeface="Arial Narrow"/>
                <a:cs typeface="Arial Narrow"/>
                <a:sym typeface="Arial Narrow"/>
              </a:defRPr>
            </a:lvl7pPr>
            <a:lvl8pPr marL="0" marR="0" lvl="7" indent="0" algn="r" rtl="0">
              <a:spcBef>
                <a:spcPts val="0"/>
              </a:spcBef>
              <a:buNone/>
              <a:defRPr sz="1200" b="1" i="0" u="none" strike="noStrike" cap="none">
                <a:solidFill>
                  <a:schemeClr val="lt1"/>
                </a:solidFill>
                <a:latin typeface="Arial Narrow"/>
                <a:ea typeface="Arial Narrow"/>
                <a:cs typeface="Arial Narrow"/>
                <a:sym typeface="Arial Narrow"/>
              </a:defRPr>
            </a:lvl8pPr>
            <a:lvl9pPr marL="0" marR="0" lvl="8" indent="0" algn="r" rtl="0">
              <a:spcBef>
                <a:spcPts val="0"/>
              </a:spcBef>
              <a:buNone/>
              <a:defRPr sz="1200" b="1" i="0" u="none" strike="noStrike" cap="none">
                <a:solidFill>
                  <a:schemeClr val="lt1"/>
                </a:solidFill>
                <a:latin typeface="Arial Narrow"/>
                <a:ea typeface="Arial Narrow"/>
                <a:cs typeface="Arial Narrow"/>
                <a:sym typeface="Arial Narrow"/>
              </a:defRPr>
            </a:lvl9pPr>
          </a:lstStyle>
          <a:p>
            <a:pPr marL="0" lvl="0" indent="0">
              <a:spcBef>
                <a:spcPts val="0"/>
              </a:spcBef>
              <a:spcAft>
                <a:spcPts val="0"/>
              </a:spcAft>
              <a:buNone/>
            </a:pPr>
            <a:fld id="{00000000-1234-1234-1234-123412341234}" type="slidenum">
              <a:rPr lang="en-US"/>
              <a:t>‹#›</a:t>
            </a:fld>
            <a:endParaRPr dirty="0"/>
          </a:p>
        </p:txBody>
      </p:sp>
      <p:sp>
        <p:nvSpPr>
          <p:cNvPr id="63" name="Google Shape;63;p9"/>
          <p:cNvSpPr txBox="1">
            <a:spLocks noGrp="1"/>
          </p:cNvSpPr>
          <p:nvPr>
            <p:ph type="title"/>
          </p:nvPr>
        </p:nvSpPr>
        <p:spPr>
          <a:xfrm>
            <a:off x="329972" y="556896"/>
            <a:ext cx="11488647" cy="1145222"/>
          </a:xfrm>
          <a:prstGeom prst="rect">
            <a:avLst/>
          </a:prstGeom>
          <a:noFill/>
          <a:ln>
            <a:noFill/>
          </a:ln>
        </p:spPr>
        <p:txBody>
          <a:bodyPr spcFirstLastPara="1" wrap="square" lIns="91425" tIns="45700" rIns="91425" bIns="45700" anchor="t" anchorCtr="0"/>
          <a:lstStyle>
            <a:lvl1pPr marR="0" lvl="0" algn="l" rtl="0">
              <a:lnSpc>
                <a:spcPct val="90000"/>
              </a:lnSpc>
              <a:spcBef>
                <a:spcPts val="0"/>
              </a:spcBef>
              <a:spcAft>
                <a:spcPts val="0"/>
              </a:spcAft>
              <a:buClr>
                <a:schemeClr val="dk1"/>
              </a:buClr>
              <a:buSzPts val="4400"/>
              <a:buFont typeface="Georgia"/>
              <a:buNone/>
              <a:defRPr sz="4400" b="0"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65" name="Google Shape;65;p9"/>
          <p:cNvPicPr preferRelativeResize="0"/>
          <p:nvPr/>
        </p:nvPicPr>
        <p:blipFill rotWithShape="1">
          <a:blip r:embed="rId2">
            <a:alphaModFix/>
          </a:blip>
          <a:srcRect/>
          <a:stretch/>
        </p:blipFill>
        <p:spPr>
          <a:xfrm>
            <a:off x="329973" y="6146673"/>
            <a:ext cx="2320018" cy="519684"/>
          </a:xfrm>
          <a:prstGeom prst="rect">
            <a:avLst/>
          </a:prstGeom>
          <a:noFill/>
          <a:ln>
            <a:noFill/>
          </a:ln>
        </p:spPr>
      </p:pic>
      <p:sp>
        <p:nvSpPr>
          <p:cNvPr id="66" name="Google Shape;66;p9"/>
          <p:cNvSpPr txBox="1">
            <a:spLocks noGrp="1"/>
          </p:cNvSpPr>
          <p:nvPr>
            <p:ph type="body" idx="2"/>
          </p:nvPr>
        </p:nvSpPr>
        <p:spPr>
          <a:xfrm>
            <a:off x="6193562" y="1825625"/>
            <a:ext cx="5625057" cy="3763645"/>
          </a:xfrm>
          <a:prstGeom prst="rect">
            <a:avLst/>
          </a:prstGeom>
          <a:noFill/>
          <a:ln>
            <a:noFill/>
          </a:ln>
        </p:spPr>
        <p:txBody>
          <a:bodyPr spcFirstLastPara="1" wrap="square" lIns="91425" tIns="45700" rIns="91425" bIns="45700" anchor="t" anchorCtr="0"/>
          <a:lstStyle>
            <a:lvl1pPr marL="457200" marR="0" lvl="0" indent="-406400" algn="l" rtl="0">
              <a:lnSpc>
                <a:spcPct val="125000"/>
              </a:lnSpc>
              <a:spcBef>
                <a:spcPts val="1000"/>
              </a:spcBef>
              <a:spcAft>
                <a:spcPts val="0"/>
              </a:spcAft>
              <a:buClr>
                <a:srgbClr val="A41E35"/>
              </a:buClr>
              <a:buSzPts val="2800"/>
              <a:buFont typeface="Arial"/>
              <a:buChar char="•"/>
              <a:defRPr sz="2800" b="1" i="0" u="none" strike="noStrike" cap="none">
                <a:solidFill>
                  <a:schemeClr val="dk1"/>
                </a:solidFill>
                <a:latin typeface="Arial Narrow"/>
                <a:ea typeface="Arial Narrow"/>
                <a:cs typeface="Arial Narrow"/>
                <a:sym typeface="Arial Narrow"/>
              </a:defRPr>
            </a:lvl1pPr>
            <a:lvl2pPr marL="914400" marR="0" lvl="1" indent="-381000" algn="l" rtl="0">
              <a:lnSpc>
                <a:spcPct val="125000"/>
              </a:lnSpc>
              <a:spcBef>
                <a:spcPts val="500"/>
              </a:spcBef>
              <a:spcAft>
                <a:spcPts val="0"/>
              </a:spcAft>
              <a:buClr>
                <a:srgbClr val="A41E35"/>
              </a:buClr>
              <a:buSzPts val="2400"/>
              <a:buFont typeface="Arial"/>
              <a:buChar char="•"/>
              <a:defRPr sz="2400" b="1" i="0" u="none" strike="noStrike" cap="none">
                <a:solidFill>
                  <a:schemeClr val="dk1"/>
                </a:solidFill>
                <a:latin typeface="Arial Narrow"/>
                <a:ea typeface="Arial Narrow"/>
                <a:cs typeface="Arial Narrow"/>
                <a:sym typeface="Arial Narrow"/>
              </a:defRPr>
            </a:lvl2pPr>
            <a:lvl3pPr marL="1371600" marR="0" lvl="2" indent="-355600" algn="l" rtl="0">
              <a:lnSpc>
                <a:spcPct val="125000"/>
              </a:lnSpc>
              <a:spcBef>
                <a:spcPts val="500"/>
              </a:spcBef>
              <a:spcAft>
                <a:spcPts val="0"/>
              </a:spcAft>
              <a:buClr>
                <a:srgbClr val="A41E35"/>
              </a:buClr>
              <a:buSzPts val="2000"/>
              <a:buFont typeface="Arial"/>
              <a:buChar char="•"/>
              <a:defRPr sz="2000" b="1" i="0" u="none" strike="noStrike" cap="none">
                <a:solidFill>
                  <a:schemeClr val="dk1"/>
                </a:solidFill>
                <a:latin typeface="Arial Narrow"/>
                <a:ea typeface="Arial Narrow"/>
                <a:cs typeface="Arial Narrow"/>
                <a:sym typeface="Arial Narrow"/>
              </a:defRPr>
            </a:lvl3pPr>
            <a:lvl4pPr marL="1828800" marR="0" lvl="3" indent="-342900" algn="l" rtl="0">
              <a:lnSpc>
                <a:spcPct val="125000"/>
              </a:lnSpc>
              <a:spcBef>
                <a:spcPts val="500"/>
              </a:spcBef>
              <a:spcAft>
                <a:spcPts val="0"/>
              </a:spcAft>
              <a:buClr>
                <a:srgbClr val="A41E35"/>
              </a:buClr>
              <a:buSzPts val="1800"/>
              <a:buFont typeface="Arial"/>
              <a:buChar char="•"/>
              <a:defRPr sz="1800" b="1" i="0" u="none" strike="noStrike" cap="none">
                <a:solidFill>
                  <a:schemeClr val="dk1"/>
                </a:solidFill>
                <a:latin typeface="Arial Narrow"/>
                <a:ea typeface="Arial Narrow"/>
                <a:cs typeface="Arial Narrow"/>
                <a:sym typeface="Arial Narrow"/>
              </a:defRPr>
            </a:lvl4pPr>
            <a:lvl5pPr marL="2286000" marR="0" lvl="4" indent="-342900" algn="l" rtl="0">
              <a:lnSpc>
                <a:spcPct val="125000"/>
              </a:lnSpc>
              <a:spcBef>
                <a:spcPts val="500"/>
              </a:spcBef>
              <a:spcAft>
                <a:spcPts val="0"/>
              </a:spcAft>
              <a:buClr>
                <a:srgbClr val="A41E35"/>
              </a:buClr>
              <a:buSzPts val="1800"/>
              <a:buFont typeface="Arial"/>
              <a:buChar char="•"/>
              <a:defRPr sz="1800" b="1" i="0" u="none" strike="noStrike" cap="none">
                <a:solidFill>
                  <a:schemeClr val="dk1"/>
                </a:solidFill>
                <a:latin typeface="Arial Narrow"/>
                <a:ea typeface="Arial Narrow"/>
                <a:cs typeface="Arial Narrow"/>
                <a:sym typeface="Arial Narrow"/>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78"/>
        <p:cNvGrpSpPr/>
        <p:nvPr/>
      </p:nvGrpSpPr>
      <p:grpSpPr>
        <a:xfrm>
          <a:off x="0" y="0"/>
          <a:ext cx="0" cy="0"/>
          <a:chOff x="0" y="0"/>
          <a:chExt cx="0" cy="0"/>
        </a:xfrm>
      </p:grpSpPr>
      <p:sp>
        <p:nvSpPr>
          <p:cNvPr id="79" name="Google Shape;79;p13"/>
          <p:cNvSpPr txBox="1">
            <a:spLocks noGrp="1"/>
          </p:cNvSpPr>
          <p:nvPr>
            <p:ph type="body" idx="1"/>
          </p:nvPr>
        </p:nvSpPr>
        <p:spPr>
          <a:xfrm>
            <a:off x="432843" y="2068829"/>
            <a:ext cx="5522187" cy="436245"/>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rgbClr val="A41E35"/>
              </a:buClr>
              <a:buSzPts val="1800"/>
              <a:buFont typeface="Arial"/>
              <a:buNone/>
              <a:defRPr sz="1800" b="1" i="0" u="none" strike="noStrike" cap="none">
                <a:solidFill>
                  <a:srgbClr val="A41E35"/>
                </a:solidFill>
                <a:latin typeface="Arial Narrow"/>
                <a:ea typeface="Arial Narrow"/>
                <a:cs typeface="Arial Narrow"/>
                <a:sym typeface="Arial Narrow"/>
              </a:defRPr>
            </a:lvl1pPr>
            <a:lvl2pPr marL="914400" marR="0" lvl="1" indent="-228600" algn="l" rtl="0">
              <a:lnSpc>
                <a:spcPct val="90000"/>
              </a:lnSpc>
              <a:spcBef>
                <a:spcPts val="500"/>
              </a:spcBef>
              <a:spcAft>
                <a:spcPts val="0"/>
              </a:spcAft>
              <a:buClr>
                <a:srgbClr val="A41E35"/>
              </a:buClr>
              <a:buSzPts val="2000"/>
              <a:buFont typeface="Arial"/>
              <a:buNone/>
              <a:defRPr sz="2000" b="1" i="0" u="none" strike="noStrike" cap="none">
                <a:solidFill>
                  <a:schemeClr val="dk1"/>
                </a:solidFill>
                <a:latin typeface="Arial Narrow"/>
                <a:ea typeface="Arial Narrow"/>
                <a:cs typeface="Arial Narrow"/>
                <a:sym typeface="Arial Narrow"/>
              </a:defRPr>
            </a:lvl2pPr>
            <a:lvl3pPr marL="1371600" marR="0" lvl="2" indent="-228600" algn="l" rtl="0">
              <a:lnSpc>
                <a:spcPct val="90000"/>
              </a:lnSpc>
              <a:spcBef>
                <a:spcPts val="500"/>
              </a:spcBef>
              <a:spcAft>
                <a:spcPts val="0"/>
              </a:spcAft>
              <a:buClr>
                <a:srgbClr val="A41E35"/>
              </a:buClr>
              <a:buSzPts val="1800"/>
              <a:buFont typeface="Arial"/>
              <a:buNone/>
              <a:defRPr sz="1800" b="1" i="0" u="none" strike="noStrike" cap="none">
                <a:solidFill>
                  <a:schemeClr val="dk1"/>
                </a:solidFill>
                <a:latin typeface="Arial Narrow"/>
                <a:ea typeface="Arial Narrow"/>
                <a:cs typeface="Arial Narrow"/>
                <a:sym typeface="Arial Narrow"/>
              </a:defRPr>
            </a:lvl3pPr>
            <a:lvl4pPr marL="1828800" marR="0" lvl="3" indent="-228600" algn="l" rtl="0">
              <a:lnSpc>
                <a:spcPct val="90000"/>
              </a:lnSpc>
              <a:spcBef>
                <a:spcPts val="500"/>
              </a:spcBef>
              <a:spcAft>
                <a:spcPts val="0"/>
              </a:spcAft>
              <a:buClr>
                <a:srgbClr val="A41E35"/>
              </a:buClr>
              <a:buSzPts val="1600"/>
              <a:buFont typeface="Arial"/>
              <a:buNone/>
              <a:defRPr sz="1600" b="1" i="0" u="none" strike="noStrike" cap="none">
                <a:solidFill>
                  <a:schemeClr val="dk1"/>
                </a:solidFill>
                <a:latin typeface="Arial Narrow"/>
                <a:ea typeface="Arial Narrow"/>
                <a:cs typeface="Arial Narrow"/>
                <a:sym typeface="Arial Narrow"/>
              </a:defRPr>
            </a:lvl4pPr>
            <a:lvl5pPr marL="2286000" marR="0" lvl="4" indent="-228600" algn="l" rtl="0">
              <a:lnSpc>
                <a:spcPct val="90000"/>
              </a:lnSpc>
              <a:spcBef>
                <a:spcPts val="500"/>
              </a:spcBef>
              <a:spcAft>
                <a:spcPts val="0"/>
              </a:spcAft>
              <a:buClr>
                <a:srgbClr val="A41E35"/>
              </a:buClr>
              <a:buSzPts val="1600"/>
              <a:buFont typeface="Arial"/>
              <a:buNone/>
              <a:defRPr sz="1600" b="1" i="0" u="none" strike="noStrike" cap="none">
                <a:solidFill>
                  <a:schemeClr val="dk1"/>
                </a:solidFill>
                <a:latin typeface="Arial Narrow"/>
                <a:ea typeface="Arial Narrow"/>
                <a:cs typeface="Arial Narrow"/>
                <a:sym typeface="Arial Narrow"/>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80" name="Google Shape;80;p13"/>
          <p:cNvSpPr txBox="1">
            <a:spLocks noGrp="1"/>
          </p:cNvSpPr>
          <p:nvPr>
            <p:ph type="body" idx="2"/>
          </p:nvPr>
        </p:nvSpPr>
        <p:spPr>
          <a:xfrm>
            <a:off x="432843" y="2505075"/>
            <a:ext cx="5522187" cy="3164205"/>
          </a:xfrm>
          <a:prstGeom prst="rect">
            <a:avLst/>
          </a:prstGeom>
          <a:noFill/>
          <a:ln>
            <a:noFill/>
          </a:ln>
        </p:spPr>
        <p:txBody>
          <a:bodyPr spcFirstLastPara="1" wrap="square" lIns="91425" tIns="45700" rIns="91425" bIns="45700" anchor="t" anchorCtr="0"/>
          <a:lstStyle>
            <a:lvl1pPr marL="457200" marR="0" lvl="0" indent="-406400" algn="l" rtl="0">
              <a:lnSpc>
                <a:spcPct val="125000"/>
              </a:lnSpc>
              <a:spcBef>
                <a:spcPts val="1000"/>
              </a:spcBef>
              <a:spcAft>
                <a:spcPts val="0"/>
              </a:spcAft>
              <a:buClr>
                <a:srgbClr val="A41E35"/>
              </a:buClr>
              <a:buSzPts val="2800"/>
              <a:buFont typeface="Arial"/>
              <a:buChar char="•"/>
              <a:defRPr sz="2800" b="1" i="0" u="none" strike="noStrike" cap="none">
                <a:solidFill>
                  <a:schemeClr val="dk1"/>
                </a:solidFill>
                <a:latin typeface="Arial Narrow"/>
                <a:ea typeface="Arial Narrow"/>
                <a:cs typeface="Arial Narrow"/>
                <a:sym typeface="Arial Narrow"/>
              </a:defRPr>
            </a:lvl1pPr>
            <a:lvl2pPr marL="914400" marR="0" lvl="1" indent="-381000" algn="l" rtl="0">
              <a:lnSpc>
                <a:spcPct val="125000"/>
              </a:lnSpc>
              <a:spcBef>
                <a:spcPts val="500"/>
              </a:spcBef>
              <a:spcAft>
                <a:spcPts val="0"/>
              </a:spcAft>
              <a:buClr>
                <a:srgbClr val="A41E35"/>
              </a:buClr>
              <a:buSzPts val="2400"/>
              <a:buFont typeface="Arial"/>
              <a:buChar char="•"/>
              <a:defRPr sz="2400" b="1" i="0" u="none" strike="noStrike" cap="none">
                <a:solidFill>
                  <a:schemeClr val="dk1"/>
                </a:solidFill>
                <a:latin typeface="Arial Narrow"/>
                <a:ea typeface="Arial Narrow"/>
                <a:cs typeface="Arial Narrow"/>
                <a:sym typeface="Arial Narrow"/>
              </a:defRPr>
            </a:lvl2pPr>
            <a:lvl3pPr marL="1371600" marR="0" lvl="2" indent="-355600" algn="l" rtl="0">
              <a:lnSpc>
                <a:spcPct val="125000"/>
              </a:lnSpc>
              <a:spcBef>
                <a:spcPts val="500"/>
              </a:spcBef>
              <a:spcAft>
                <a:spcPts val="0"/>
              </a:spcAft>
              <a:buClr>
                <a:srgbClr val="A41E35"/>
              </a:buClr>
              <a:buSzPts val="2000"/>
              <a:buFont typeface="Arial"/>
              <a:buChar char="•"/>
              <a:defRPr sz="2000" b="1" i="0" u="none" strike="noStrike" cap="none">
                <a:solidFill>
                  <a:schemeClr val="dk1"/>
                </a:solidFill>
                <a:latin typeface="Arial Narrow"/>
                <a:ea typeface="Arial Narrow"/>
                <a:cs typeface="Arial Narrow"/>
                <a:sym typeface="Arial Narrow"/>
              </a:defRPr>
            </a:lvl3pPr>
            <a:lvl4pPr marL="1828800" marR="0" lvl="3" indent="-342900" algn="l" rtl="0">
              <a:lnSpc>
                <a:spcPct val="125000"/>
              </a:lnSpc>
              <a:spcBef>
                <a:spcPts val="500"/>
              </a:spcBef>
              <a:spcAft>
                <a:spcPts val="0"/>
              </a:spcAft>
              <a:buClr>
                <a:srgbClr val="A41E35"/>
              </a:buClr>
              <a:buSzPts val="1800"/>
              <a:buFont typeface="Arial"/>
              <a:buChar char="•"/>
              <a:defRPr sz="1800" b="1" i="0" u="none" strike="noStrike" cap="none">
                <a:solidFill>
                  <a:schemeClr val="dk1"/>
                </a:solidFill>
                <a:latin typeface="Arial Narrow"/>
                <a:ea typeface="Arial Narrow"/>
                <a:cs typeface="Arial Narrow"/>
                <a:sym typeface="Arial Narrow"/>
              </a:defRPr>
            </a:lvl4pPr>
            <a:lvl5pPr marL="2286000" marR="0" lvl="4" indent="-342900" algn="l" rtl="0">
              <a:lnSpc>
                <a:spcPct val="125000"/>
              </a:lnSpc>
              <a:spcBef>
                <a:spcPts val="500"/>
              </a:spcBef>
              <a:spcAft>
                <a:spcPts val="0"/>
              </a:spcAft>
              <a:buClr>
                <a:srgbClr val="A41E35"/>
              </a:buClr>
              <a:buSzPts val="1800"/>
              <a:buFont typeface="Arial"/>
              <a:buChar char="•"/>
              <a:defRPr sz="1800" b="1" i="0" u="none" strike="noStrike" cap="none">
                <a:solidFill>
                  <a:schemeClr val="dk1"/>
                </a:solidFill>
                <a:latin typeface="Arial Narrow"/>
                <a:ea typeface="Arial Narrow"/>
                <a:cs typeface="Arial Narrow"/>
                <a:sym typeface="Arial Narrow"/>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1" name="Google Shape;81;p13"/>
          <p:cNvSpPr/>
          <p:nvPr/>
        </p:nvSpPr>
        <p:spPr>
          <a:xfrm>
            <a:off x="0" y="5955030"/>
            <a:ext cx="12192000" cy="902970"/>
          </a:xfrm>
          <a:prstGeom prst="rect">
            <a:avLst/>
          </a:prstGeom>
          <a:solidFill>
            <a:srgbClr val="A41E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pic>
        <p:nvPicPr>
          <p:cNvPr id="82" name="Google Shape;82;p13"/>
          <p:cNvPicPr preferRelativeResize="0"/>
          <p:nvPr/>
        </p:nvPicPr>
        <p:blipFill rotWithShape="1">
          <a:blip r:embed="rId2">
            <a:alphaModFix/>
          </a:blip>
          <a:srcRect/>
          <a:stretch/>
        </p:blipFill>
        <p:spPr>
          <a:xfrm>
            <a:off x="329973" y="6146673"/>
            <a:ext cx="2320018" cy="519684"/>
          </a:xfrm>
          <a:prstGeom prst="rect">
            <a:avLst/>
          </a:prstGeom>
          <a:noFill/>
          <a:ln>
            <a:noFill/>
          </a:ln>
        </p:spPr>
      </p:pic>
      <p:sp>
        <p:nvSpPr>
          <p:cNvPr id="83" name="Google Shape;83;p13"/>
          <p:cNvSpPr txBox="1">
            <a:spLocks noGrp="1"/>
          </p:cNvSpPr>
          <p:nvPr>
            <p:ph type="title"/>
          </p:nvPr>
        </p:nvSpPr>
        <p:spPr>
          <a:xfrm>
            <a:off x="329972" y="556896"/>
            <a:ext cx="11488647" cy="1145222"/>
          </a:xfrm>
          <a:prstGeom prst="rect">
            <a:avLst/>
          </a:prstGeom>
          <a:noFill/>
          <a:ln>
            <a:noFill/>
          </a:ln>
        </p:spPr>
        <p:txBody>
          <a:bodyPr spcFirstLastPara="1" wrap="square" lIns="91425" tIns="45700" rIns="91425" bIns="45700" anchor="t" anchorCtr="0"/>
          <a:lstStyle>
            <a:lvl1pPr marR="0" lvl="0" algn="l" rtl="0">
              <a:lnSpc>
                <a:spcPct val="90000"/>
              </a:lnSpc>
              <a:spcBef>
                <a:spcPts val="0"/>
              </a:spcBef>
              <a:spcAft>
                <a:spcPts val="0"/>
              </a:spcAft>
              <a:buClr>
                <a:schemeClr val="dk1"/>
              </a:buClr>
              <a:buSzPts val="4400"/>
              <a:buFont typeface="Georgia"/>
              <a:buNone/>
              <a:defRPr sz="4400" b="0"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cxnSp>
        <p:nvCxnSpPr>
          <p:cNvPr id="84" name="Google Shape;84;p13"/>
          <p:cNvCxnSpPr/>
          <p:nvPr/>
        </p:nvCxnSpPr>
        <p:spPr>
          <a:xfrm>
            <a:off x="432843" y="514668"/>
            <a:ext cx="521970" cy="0"/>
          </a:xfrm>
          <a:prstGeom prst="straightConnector1">
            <a:avLst/>
          </a:prstGeom>
          <a:noFill/>
          <a:ln w="63500" cap="flat" cmpd="sng">
            <a:solidFill>
              <a:srgbClr val="A41E35"/>
            </a:solidFill>
            <a:prstDash val="solid"/>
            <a:miter lim="800000"/>
            <a:headEnd type="none" w="sm" len="sm"/>
            <a:tailEnd type="none" w="sm" len="sm"/>
          </a:ln>
        </p:spPr>
      </p:cxnSp>
      <p:sp>
        <p:nvSpPr>
          <p:cNvPr id="85" name="Google Shape;85;p13"/>
          <p:cNvSpPr txBox="1">
            <a:spLocks noGrp="1"/>
          </p:cNvSpPr>
          <p:nvPr>
            <p:ph type="body" idx="3"/>
          </p:nvPr>
        </p:nvSpPr>
        <p:spPr>
          <a:xfrm>
            <a:off x="6296432" y="2068828"/>
            <a:ext cx="5522187" cy="436245"/>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rgbClr val="A41E35"/>
              </a:buClr>
              <a:buSzPts val="1800"/>
              <a:buFont typeface="Arial"/>
              <a:buNone/>
              <a:defRPr sz="1800" b="1" i="0" u="none" strike="noStrike" cap="none">
                <a:solidFill>
                  <a:srgbClr val="A41E35"/>
                </a:solidFill>
                <a:latin typeface="Arial Narrow"/>
                <a:ea typeface="Arial Narrow"/>
                <a:cs typeface="Arial Narrow"/>
                <a:sym typeface="Arial Narrow"/>
              </a:defRPr>
            </a:lvl1pPr>
            <a:lvl2pPr marL="914400" marR="0" lvl="1" indent="-228600" algn="l" rtl="0">
              <a:lnSpc>
                <a:spcPct val="90000"/>
              </a:lnSpc>
              <a:spcBef>
                <a:spcPts val="500"/>
              </a:spcBef>
              <a:spcAft>
                <a:spcPts val="0"/>
              </a:spcAft>
              <a:buClr>
                <a:srgbClr val="A41E35"/>
              </a:buClr>
              <a:buSzPts val="2000"/>
              <a:buFont typeface="Arial"/>
              <a:buNone/>
              <a:defRPr sz="2000" b="1" i="0" u="none" strike="noStrike" cap="none">
                <a:solidFill>
                  <a:schemeClr val="dk1"/>
                </a:solidFill>
                <a:latin typeface="Arial Narrow"/>
                <a:ea typeface="Arial Narrow"/>
                <a:cs typeface="Arial Narrow"/>
                <a:sym typeface="Arial Narrow"/>
              </a:defRPr>
            </a:lvl2pPr>
            <a:lvl3pPr marL="1371600" marR="0" lvl="2" indent="-228600" algn="l" rtl="0">
              <a:lnSpc>
                <a:spcPct val="90000"/>
              </a:lnSpc>
              <a:spcBef>
                <a:spcPts val="500"/>
              </a:spcBef>
              <a:spcAft>
                <a:spcPts val="0"/>
              </a:spcAft>
              <a:buClr>
                <a:srgbClr val="A41E35"/>
              </a:buClr>
              <a:buSzPts val="1800"/>
              <a:buFont typeface="Arial"/>
              <a:buNone/>
              <a:defRPr sz="1800" b="1" i="0" u="none" strike="noStrike" cap="none">
                <a:solidFill>
                  <a:schemeClr val="dk1"/>
                </a:solidFill>
                <a:latin typeface="Arial Narrow"/>
                <a:ea typeface="Arial Narrow"/>
                <a:cs typeface="Arial Narrow"/>
                <a:sym typeface="Arial Narrow"/>
              </a:defRPr>
            </a:lvl3pPr>
            <a:lvl4pPr marL="1828800" marR="0" lvl="3" indent="-228600" algn="l" rtl="0">
              <a:lnSpc>
                <a:spcPct val="90000"/>
              </a:lnSpc>
              <a:spcBef>
                <a:spcPts val="500"/>
              </a:spcBef>
              <a:spcAft>
                <a:spcPts val="0"/>
              </a:spcAft>
              <a:buClr>
                <a:srgbClr val="A41E35"/>
              </a:buClr>
              <a:buSzPts val="1600"/>
              <a:buFont typeface="Arial"/>
              <a:buNone/>
              <a:defRPr sz="1600" b="1" i="0" u="none" strike="noStrike" cap="none">
                <a:solidFill>
                  <a:schemeClr val="dk1"/>
                </a:solidFill>
                <a:latin typeface="Arial Narrow"/>
                <a:ea typeface="Arial Narrow"/>
                <a:cs typeface="Arial Narrow"/>
                <a:sym typeface="Arial Narrow"/>
              </a:defRPr>
            </a:lvl4pPr>
            <a:lvl5pPr marL="2286000" marR="0" lvl="4" indent="-228600" algn="l" rtl="0">
              <a:lnSpc>
                <a:spcPct val="90000"/>
              </a:lnSpc>
              <a:spcBef>
                <a:spcPts val="500"/>
              </a:spcBef>
              <a:spcAft>
                <a:spcPts val="0"/>
              </a:spcAft>
              <a:buClr>
                <a:srgbClr val="A41E35"/>
              </a:buClr>
              <a:buSzPts val="1600"/>
              <a:buFont typeface="Arial"/>
              <a:buNone/>
              <a:defRPr sz="1600" b="1" i="0" u="none" strike="noStrike" cap="none">
                <a:solidFill>
                  <a:schemeClr val="dk1"/>
                </a:solidFill>
                <a:latin typeface="Arial Narrow"/>
                <a:ea typeface="Arial Narrow"/>
                <a:cs typeface="Arial Narrow"/>
                <a:sym typeface="Arial Narrow"/>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86" name="Google Shape;86;p13"/>
          <p:cNvSpPr txBox="1">
            <a:spLocks noGrp="1"/>
          </p:cNvSpPr>
          <p:nvPr>
            <p:ph type="body" idx="4"/>
          </p:nvPr>
        </p:nvSpPr>
        <p:spPr>
          <a:xfrm>
            <a:off x="6296432" y="2505074"/>
            <a:ext cx="5522187" cy="3164205"/>
          </a:xfrm>
          <a:prstGeom prst="rect">
            <a:avLst/>
          </a:prstGeom>
          <a:noFill/>
          <a:ln>
            <a:noFill/>
          </a:ln>
        </p:spPr>
        <p:txBody>
          <a:bodyPr spcFirstLastPara="1" wrap="square" lIns="91425" tIns="45700" rIns="91425" bIns="45700" anchor="t" anchorCtr="0"/>
          <a:lstStyle>
            <a:lvl1pPr marL="457200" marR="0" lvl="0" indent="-406400" algn="l" rtl="0">
              <a:lnSpc>
                <a:spcPct val="125000"/>
              </a:lnSpc>
              <a:spcBef>
                <a:spcPts val="1000"/>
              </a:spcBef>
              <a:spcAft>
                <a:spcPts val="0"/>
              </a:spcAft>
              <a:buClr>
                <a:srgbClr val="A41E35"/>
              </a:buClr>
              <a:buSzPts val="2800"/>
              <a:buFont typeface="Arial"/>
              <a:buChar char="•"/>
              <a:defRPr sz="2800" b="1" i="0" u="none" strike="noStrike" cap="none">
                <a:solidFill>
                  <a:schemeClr val="dk1"/>
                </a:solidFill>
                <a:latin typeface="Arial Narrow"/>
                <a:ea typeface="Arial Narrow"/>
                <a:cs typeface="Arial Narrow"/>
                <a:sym typeface="Arial Narrow"/>
              </a:defRPr>
            </a:lvl1pPr>
            <a:lvl2pPr marL="914400" marR="0" lvl="1" indent="-381000" algn="l" rtl="0">
              <a:lnSpc>
                <a:spcPct val="125000"/>
              </a:lnSpc>
              <a:spcBef>
                <a:spcPts val="500"/>
              </a:spcBef>
              <a:spcAft>
                <a:spcPts val="0"/>
              </a:spcAft>
              <a:buClr>
                <a:srgbClr val="A41E35"/>
              </a:buClr>
              <a:buSzPts val="2400"/>
              <a:buFont typeface="Arial"/>
              <a:buChar char="•"/>
              <a:defRPr sz="2400" b="1" i="0" u="none" strike="noStrike" cap="none">
                <a:solidFill>
                  <a:schemeClr val="dk1"/>
                </a:solidFill>
                <a:latin typeface="Arial Narrow"/>
                <a:ea typeface="Arial Narrow"/>
                <a:cs typeface="Arial Narrow"/>
                <a:sym typeface="Arial Narrow"/>
              </a:defRPr>
            </a:lvl2pPr>
            <a:lvl3pPr marL="1371600" marR="0" lvl="2" indent="-355600" algn="l" rtl="0">
              <a:lnSpc>
                <a:spcPct val="125000"/>
              </a:lnSpc>
              <a:spcBef>
                <a:spcPts val="500"/>
              </a:spcBef>
              <a:spcAft>
                <a:spcPts val="0"/>
              </a:spcAft>
              <a:buClr>
                <a:srgbClr val="A41E35"/>
              </a:buClr>
              <a:buSzPts val="2000"/>
              <a:buFont typeface="Arial"/>
              <a:buChar char="•"/>
              <a:defRPr sz="2000" b="1" i="0" u="none" strike="noStrike" cap="none">
                <a:solidFill>
                  <a:schemeClr val="dk1"/>
                </a:solidFill>
                <a:latin typeface="Arial Narrow"/>
                <a:ea typeface="Arial Narrow"/>
                <a:cs typeface="Arial Narrow"/>
                <a:sym typeface="Arial Narrow"/>
              </a:defRPr>
            </a:lvl3pPr>
            <a:lvl4pPr marL="1828800" marR="0" lvl="3" indent="-342900" algn="l" rtl="0">
              <a:lnSpc>
                <a:spcPct val="125000"/>
              </a:lnSpc>
              <a:spcBef>
                <a:spcPts val="500"/>
              </a:spcBef>
              <a:spcAft>
                <a:spcPts val="0"/>
              </a:spcAft>
              <a:buClr>
                <a:srgbClr val="A41E35"/>
              </a:buClr>
              <a:buSzPts val="1800"/>
              <a:buFont typeface="Arial"/>
              <a:buChar char="•"/>
              <a:defRPr sz="1800" b="1" i="0" u="none" strike="noStrike" cap="none">
                <a:solidFill>
                  <a:schemeClr val="dk1"/>
                </a:solidFill>
                <a:latin typeface="Arial Narrow"/>
                <a:ea typeface="Arial Narrow"/>
                <a:cs typeface="Arial Narrow"/>
                <a:sym typeface="Arial Narrow"/>
              </a:defRPr>
            </a:lvl4pPr>
            <a:lvl5pPr marL="2286000" marR="0" lvl="4" indent="-342900" algn="l" rtl="0">
              <a:lnSpc>
                <a:spcPct val="125000"/>
              </a:lnSpc>
              <a:spcBef>
                <a:spcPts val="500"/>
              </a:spcBef>
              <a:spcAft>
                <a:spcPts val="0"/>
              </a:spcAft>
              <a:buClr>
                <a:srgbClr val="A41E35"/>
              </a:buClr>
              <a:buSzPts val="1800"/>
              <a:buFont typeface="Arial"/>
              <a:buChar char="•"/>
              <a:defRPr sz="1800" b="1" i="0" u="none" strike="noStrike" cap="none">
                <a:solidFill>
                  <a:schemeClr val="dk1"/>
                </a:solidFill>
                <a:latin typeface="Arial Narrow"/>
                <a:ea typeface="Arial Narrow"/>
                <a:cs typeface="Arial Narrow"/>
                <a:sym typeface="Arial Narrow"/>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7" name="Google Shape;87;p13"/>
          <p:cNvSpPr txBox="1">
            <a:spLocks noGrp="1"/>
          </p:cNvSpPr>
          <p:nvPr>
            <p:ph type="sldNum" idx="12"/>
          </p:nvPr>
        </p:nvSpPr>
        <p:spPr>
          <a:xfrm>
            <a:off x="9075419" y="6146674"/>
            <a:ext cx="2743200" cy="574802"/>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1" i="0" u="none" strike="noStrike" cap="none">
                <a:solidFill>
                  <a:schemeClr val="lt1"/>
                </a:solidFill>
                <a:latin typeface="Arial Narrow"/>
                <a:ea typeface="Arial Narrow"/>
                <a:cs typeface="Arial Narrow"/>
                <a:sym typeface="Arial Narrow"/>
              </a:defRPr>
            </a:lvl1pPr>
            <a:lvl2pPr marL="0" marR="0" lvl="1" indent="0" algn="r" rtl="0">
              <a:spcBef>
                <a:spcPts val="0"/>
              </a:spcBef>
              <a:buNone/>
              <a:defRPr sz="1200" b="1" i="0" u="none" strike="noStrike" cap="none">
                <a:solidFill>
                  <a:schemeClr val="lt1"/>
                </a:solidFill>
                <a:latin typeface="Arial Narrow"/>
                <a:ea typeface="Arial Narrow"/>
                <a:cs typeface="Arial Narrow"/>
                <a:sym typeface="Arial Narrow"/>
              </a:defRPr>
            </a:lvl2pPr>
            <a:lvl3pPr marL="0" marR="0" lvl="2" indent="0" algn="r" rtl="0">
              <a:spcBef>
                <a:spcPts val="0"/>
              </a:spcBef>
              <a:buNone/>
              <a:defRPr sz="1200" b="1" i="0" u="none" strike="noStrike" cap="none">
                <a:solidFill>
                  <a:schemeClr val="lt1"/>
                </a:solidFill>
                <a:latin typeface="Arial Narrow"/>
                <a:ea typeface="Arial Narrow"/>
                <a:cs typeface="Arial Narrow"/>
                <a:sym typeface="Arial Narrow"/>
              </a:defRPr>
            </a:lvl3pPr>
            <a:lvl4pPr marL="0" marR="0" lvl="3" indent="0" algn="r" rtl="0">
              <a:spcBef>
                <a:spcPts val="0"/>
              </a:spcBef>
              <a:buNone/>
              <a:defRPr sz="1200" b="1" i="0" u="none" strike="noStrike" cap="none">
                <a:solidFill>
                  <a:schemeClr val="lt1"/>
                </a:solidFill>
                <a:latin typeface="Arial Narrow"/>
                <a:ea typeface="Arial Narrow"/>
                <a:cs typeface="Arial Narrow"/>
                <a:sym typeface="Arial Narrow"/>
              </a:defRPr>
            </a:lvl4pPr>
            <a:lvl5pPr marL="0" marR="0" lvl="4" indent="0" algn="r" rtl="0">
              <a:spcBef>
                <a:spcPts val="0"/>
              </a:spcBef>
              <a:buNone/>
              <a:defRPr sz="1200" b="1" i="0" u="none" strike="noStrike" cap="none">
                <a:solidFill>
                  <a:schemeClr val="lt1"/>
                </a:solidFill>
                <a:latin typeface="Arial Narrow"/>
                <a:ea typeface="Arial Narrow"/>
                <a:cs typeface="Arial Narrow"/>
                <a:sym typeface="Arial Narrow"/>
              </a:defRPr>
            </a:lvl5pPr>
            <a:lvl6pPr marL="0" marR="0" lvl="5" indent="0" algn="r" rtl="0">
              <a:spcBef>
                <a:spcPts val="0"/>
              </a:spcBef>
              <a:buNone/>
              <a:defRPr sz="1200" b="1" i="0" u="none" strike="noStrike" cap="none">
                <a:solidFill>
                  <a:schemeClr val="lt1"/>
                </a:solidFill>
                <a:latin typeface="Arial Narrow"/>
                <a:ea typeface="Arial Narrow"/>
                <a:cs typeface="Arial Narrow"/>
                <a:sym typeface="Arial Narrow"/>
              </a:defRPr>
            </a:lvl6pPr>
            <a:lvl7pPr marL="0" marR="0" lvl="6" indent="0" algn="r" rtl="0">
              <a:spcBef>
                <a:spcPts val="0"/>
              </a:spcBef>
              <a:buNone/>
              <a:defRPr sz="1200" b="1" i="0" u="none" strike="noStrike" cap="none">
                <a:solidFill>
                  <a:schemeClr val="lt1"/>
                </a:solidFill>
                <a:latin typeface="Arial Narrow"/>
                <a:ea typeface="Arial Narrow"/>
                <a:cs typeface="Arial Narrow"/>
                <a:sym typeface="Arial Narrow"/>
              </a:defRPr>
            </a:lvl7pPr>
            <a:lvl8pPr marL="0" marR="0" lvl="7" indent="0" algn="r" rtl="0">
              <a:spcBef>
                <a:spcPts val="0"/>
              </a:spcBef>
              <a:buNone/>
              <a:defRPr sz="1200" b="1" i="0" u="none" strike="noStrike" cap="none">
                <a:solidFill>
                  <a:schemeClr val="lt1"/>
                </a:solidFill>
                <a:latin typeface="Arial Narrow"/>
                <a:ea typeface="Arial Narrow"/>
                <a:cs typeface="Arial Narrow"/>
                <a:sym typeface="Arial Narrow"/>
              </a:defRPr>
            </a:lvl8pPr>
            <a:lvl9pPr marL="0" marR="0" lvl="8" indent="0" algn="r" rtl="0">
              <a:spcBef>
                <a:spcPts val="0"/>
              </a:spcBef>
              <a:buNone/>
              <a:defRPr sz="1200" b="1" i="0" u="none" strike="noStrike" cap="none">
                <a:solidFill>
                  <a:schemeClr val="lt1"/>
                </a:solidFill>
                <a:latin typeface="Arial Narrow"/>
                <a:ea typeface="Arial Narrow"/>
                <a:cs typeface="Arial Narrow"/>
                <a:sym typeface="Arial Narrow"/>
              </a:defRPr>
            </a:lvl9pPr>
          </a:lstStyle>
          <a:p>
            <a:pPr marL="0" lvl="0" indent="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88"/>
        <p:cNvGrpSpPr/>
        <p:nvPr/>
      </p:nvGrpSpPr>
      <p:grpSpPr>
        <a:xfrm>
          <a:off x="0" y="0"/>
          <a:ext cx="0" cy="0"/>
          <a:chOff x="0" y="0"/>
          <a:chExt cx="0" cy="0"/>
        </a:xfrm>
      </p:grpSpPr>
      <p:sp>
        <p:nvSpPr>
          <p:cNvPr id="89" name="Google Shape;89;p14"/>
          <p:cNvSpPr txBox="1">
            <a:spLocks noGrp="1"/>
          </p:cNvSpPr>
          <p:nvPr>
            <p:ph type="sldNum" idx="12"/>
          </p:nvPr>
        </p:nvSpPr>
        <p:spPr>
          <a:xfrm>
            <a:off x="9075419" y="6146674"/>
            <a:ext cx="2743200" cy="574802"/>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1" i="0" u="none" strike="noStrike" cap="none">
                <a:solidFill>
                  <a:srgbClr val="BFBFBF"/>
                </a:solidFill>
                <a:latin typeface="Arial Narrow"/>
                <a:ea typeface="Arial Narrow"/>
                <a:cs typeface="Arial Narrow"/>
                <a:sym typeface="Arial Narrow"/>
              </a:defRPr>
            </a:lvl1pPr>
            <a:lvl2pPr marL="0" marR="0" lvl="1" indent="0" algn="r" rtl="0">
              <a:spcBef>
                <a:spcPts val="0"/>
              </a:spcBef>
              <a:buNone/>
              <a:defRPr sz="1200" b="1" i="0" u="none" strike="noStrike" cap="none">
                <a:solidFill>
                  <a:srgbClr val="BFBFBF"/>
                </a:solidFill>
                <a:latin typeface="Arial Narrow"/>
                <a:ea typeface="Arial Narrow"/>
                <a:cs typeface="Arial Narrow"/>
                <a:sym typeface="Arial Narrow"/>
              </a:defRPr>
            </a:lvl2pPr>
            <a:lvl3pPr marL="0" marR="0" lvl="2" indent="0" algn="r" rtl="0">
              <a:spcBef>
                <a:spcPts val="0"/>
              </a:spcBef>
              <a:buNone/>
              <a:defRPr sz="1200" b="1" i="0" u="none" strike="noStrike" cap="none">
                <a:solidFill>
                  <a:srgbClr val="BFBFBF"/>
                </a:solidFill>
                <a:latin typeface="Arial Narrow"/>
                <a:ea typeface="Arial Narrow"/>
                <a:cs typeface="Arial Narrow"/>
                <a:sym typeface="Arial Narrow"/>
              </a:defRPr>
            </a:lvl3pPr>
            <a:lvl4pPr marL="0" marR="0" lvl="3" indent="0" algn="r" rtl="0">
              <a:spcBef>
                <a:spcPts val="0"/>
              </a:spcBef>
              <a:buNone/>
              <a:defRPr sz="1200" b="1" i="0" u="none" strike="noStrike" cap="none">
                <a:solidFill>
                  <a:srgbClr val="BFBFBF"/>
                </a:solidFill>
                <a:latin typeface="Arial Narrow"/>
                <a:ea typeface="Arial Narrow"/>
                <a:cs typeface="Arial Narrow"/>
                <a:sym typeface="Arial Narrow"/>
              </a:defRPr>
            </a:lvl4pPr>
            <a:lvl5pPr marL="0" marR="0" lvl="4" indent="0" algn="r" rtl="0">
              <a:spcBef>
                <a:spcPts val="0"/>
              </a:spcBef>
              <a:buNone/>
              <a:defRPr sz="1200" b="1" i="0" u="none" strike="noStrike" cap="none">
                <a:solidFill>
                  <a:srgbClr val="BFBFBF"/>
                </a:solidFill>
                <a:latin typeface="Arial Narrow"/>
                <a:ea typeface="Arial Narrow"/>
                <a:cs typeface="Arial Narrow"/>
                <a:sym typeface="Arial Narrow"/>
              </a:defRPr>
            </a:lvl5pPr>
            <a:lvl6pPr marL="0" marR="0" lvl="5" indent="0" algn="r" rtl="0">
              <a:spcBef>
                <a:spcPts val="0"/>
              </a:spcBef>
              <a:buNone/>
              <a:defRPr sz="1200" b="1" i="0" u="none" strike="noStrike" cap="none">
                <a:solidFill>
                  <a:srgbClr val="BFBFBF"/>
                </a:solidFill>
                <a:latin typeface="Arial Narrow"/>
                <a:ea typeface="Arial Narrow"/>
                <a:cs typeface="Arial Narrow"/>
                <a:sym typeface="Arial Narrow"/>
              </a:defRPr>
            </a:lvl6pPr>
            <a:lvl7pPr marL="0" marR="0" lvl="6" indent="0" algn="r" rtl="0">
              <a:spcBef>
                <a:spcPts val="0"/>
              </a:spcBef>
              <a:buNone/>
              <a:defRPr sz="1200" b="1" i="0" u="none" strike="noStrike" cap="none">
                <a:solidFill>
                  <a:srgbClr val="BFBFBF"/>
                </a:solidFill>
                <a:latin typeface="Arial Narrow"/>
                <a:ea typeface="Arial Narrow"/>
                <a:cs typeface="Arial Narrow"/>
                <a:sym typeface="Arial Narrow"/>
              </a:defRPr>
            </a:lvl7pPr>
            <a:lvl8pPr marL="0" marR="0" lvl="7" indent="0" algn="r" rtl="0">
              <a:spcBef>
                <a:spcPts val="0"/>
              </a:spcBef>
              <a:buNone/>
              <a:defRPr sz="1200" b="1" i="0" u="none" strike="noStrike" cap="none">
                <a:solidFill>
                  <a:srgbClr val="BFBFBF"/>
                </a:solidFill>
                <a:latin typeface="Arial Narrow"/>
                <a:ea typeface="Arial Narrow"/>
                <a:cs typeface="Arial Narrow"/>
                <a:sym typeface="Arial Narrow"/>
              </a:defRPr>
            </a:lvl8pPr>
            <a:lvl9pPr marL="0" marR="0" lvl="8" indent="0" algn="r" rtl="0">
              <a:spcBef>
                <a:spcPts val="0"/>
              </a:spcBef>
              <a:buNone/>
              <a:defRPr sz="1200" b="1" i="0" u="none" strike="noStrike" cap="none">
                <a:solidFill>
                  <a:srgbClr val="BFBFBF"/>
                </a:solidFill>
                <a:latin typeface="Arial Narrow"/>
                <a:ea typeface="Arial Narrow"/>
                <a:cs typeface="Arial Narrow"/>
                <a:sym typeface="Arial Narrow"/>
              </a:defRPr>
            </a:lvl9pPr>
          </a:lstStyle>
          <a:p>
            <a:pPr marL="0" lvl="0" indent="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11631310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Georgia"/>
              <a:buNone/>
              <a:defRPr sz="4400" b="0"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rgbClr val="A41E35"/>
              </a:buClr>
              <a:buSzPts val="2800"/>
              <a:buFont typeface="Arial"/>
              <a:buChar char="•"/>
              <a:defRPr sz="2800" b="1" i="0" u="none" strike="noStrike" cap="none">
                <a:solidFill>
                  <a:schemeClr val="dk1"/>
                </a:solidFill>
                <a:latin typeface="Arial Narrow"/>
                <a:ea typeface="Arial Narrow"/>
                <a:cs typeface="Arial Narrow"/>
                <a:sym typeface="Arial Narrow"/>
              </a:defRPr>
            </a:lvl1pPr>
            <a:lvl2pPr marL="914400" marR="0" lvl="1" indent="-381000" algn="l" rtl="0">
              <a:lnSpc>
                <a:spcPct val="90000"/>
              </a:lnSpc>
              <a:spcBef>
                <a:spcPts val="500"/>
              </a:spcBef>
              <a:spcAft>
                <a:spcPts val="0"/>
              </a:spcAft>
              <a:buClr>
                <a:srgbClr val="A41E35"/>
              </a:buClr>
              <a:buSzPts val="2400"/>
              <a:buFont typeface="Arial"/>
              <a:buChar char="•"/>
              <a:defRPr sz="2400" b="1" i="0" u="none" strike="noStrike" cap="none">
                <a:solidFill>
                  <a:schemeClr val="dk1"/>
                </a:solidFill>
                <a:latin typeface="Arial Narrow"/>
                <a:ea typeface="Arial Narrow"/>
                <a:cs typeface="Arial Narrow"/>
                <a:sym typeface="Arial Narrow"/>
              </a:defRPr>
            </a:lvl2pPr>
            <a:lvl3pPr marL="1371600" marR="0" lvl="2" indent="-355600" algn="l" rtl="0">
              <a:lnSpc>
                <a:spcPct val="90000"/>
              </a:lnSpc>
              <a:spcBef>
                <a:spcPts val="500"/>
              </a:spcBef>
              <a:spcAft>
                <a:spcPts val="0"/>
              </a:spcAft>
              <a:buClr>
                <a:srgbClr val="A41E35"/>
              </a:buClr>
              <a:buSzPts val="2000"/>
              <a:buFont typeface="Arial"/>
              <a:buChar char="•"/>
              <a:defRPr sz="2000" b="1" i="0" u="none" strike="noStrike" cap="none">
                <a:solidFill>
                  <a:schemeClr val="dk1"/>
                </a:solidFill>
                <a:latin typeface="Arial Narrow"/>
                <a:ea typeface="Arial Narrow"/>
                <a:cs typeface="Arial Narrow"/>
                <a:sym typeface="Arial Narrow"/>
              </a:defRPr>
            </a:lvl3pPr>
            <a:lvl4pPr marL="1828800" marR="0" lvl="3" indent="-342900" algn="l" rtl="0">
              <a:lnSpc>
                <a:spcPct val="90000"/>
              </a:lnSpc>
              <a:spcBef>
                <a:spcPts val="500"/>
              </a:spcBef>
              <a:spcAft>
                <a:spcPts val="0"/>
              </a:spcAft>
              <a:buClr>
                <a:srgbClr val="A41E35"/>
              </a:buClr>
              <a:buSzPts val="1800"/>
              <a:buFont typeface="Arial"/>
              <a:buChar char="•"/>
              <a:defRPr sz="1800" b="1" i="0" u="none" strike="noStrike" cap="none">
                <a:solidFill>
                  <a:schemeClr val="dk1"/>
                </a:solidFill>
                <a:latin typeface="Arial Narrow"/>
                <a:ea typeface="Arial Narrow"/>
                <a:cs typeface="Arial Narrow"/>
                <a:sym typeface="Arial Narrow"/>
              </a:defRPr>
            </a:lvl4pPr>
            <a:lvl5pPr marL="2286000" marR="0" lvl="4" indent="-342900" algn="l" rtl="0">
              <a:lnSpc>
                <a:spcPct val="90000"/>
              </a:lnSpc>
              <a:spcBef>
                <a:spcPts val="500"/>
              </a:spcBef>
              <a:spcAft>
                <a:spcPts val="0"/>
              </a:spcAft>
              <a:buClr>
                <a:srgbClr val="A41E35"/>
              </a:buClr>
              <a:buSzPts val="1800"/>
              <a:buFont typeface="Arial"/>
              <a:buChar char="•"/>
              <a:defRPr sz="1800" b="1" i="0" u="none" strike="noStrike" cap="none">
                <a:solidFill>
                  <a:schemeClr val="dk1"/>
                </a:solidFill>
                <a:latin typeface="Arial Narrow"/>
                <a:ea typeface="Arial Narrow"/>
                <a:cs typeface="Arial Narrow"/>
                <a:sym typeface="Arial Narrow"/>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1" i="0" u="none" strike="noStrike" cap="none">
                <a:solidFill>
                  <a:srgbClr val="888888"/>
                </a:solidFill>
                <a:latin typeface="Arial Narrow"/>
                <a:ea typeface="Arial Narrow"/>
                <a:cs typeface="Arial Narrow"/>
                <a:sym typeface="Arial Narrow"/>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dirty="0"/>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1" i="0" u="none" strike="noStrike" cap="none">
                <a:solidFill>
                  <a:srgbClr val="888888"/>
                </a:solidFill>
                <a:latin typeface="Arial Narrow"/>
                <a:ea typeface="Arial Narrow"/>
                <a:cs typeface="Arial Narrow"/>
                <a:sym typeface="Arial Narrow"/>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dirty="0"/>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1" i="0" u="none" strike="noStrike" cap="none">
                <a:solidFill>
                  <a:srgbClr val="888888"/>
                </a:solidFill>
                <a:latin typeface="Arial Narrow"/>
                <a:ea typeface="Arial Narrow"/>
                <a:cs typeface="Arial Narrow"/>
                <a:sym typeface="Arial Narrow"/>
              </a:defRPr>
            </a:lvl1pPr>
            <a:lvl2pPr marL="0" marR="0" lvl="1" indent="0" algn="r" rtl="0">
              <a:spcBef>
                <a:spcPts val="0"/>
              </a:spcBef>
              <a:buNone/>
              <a:defRPr sz="1200" b="1" i="0" u="none" strike="noStrike" cap="none">
                <a:solidFill>
                  <a:srgbClr val="888888"/>
                </a:solidFill>
                <a:latin typeface="Arial Narrow"/>
                <a:ea typeface="Arial Narrow"/>
                <a:cs typeface="Arial Narrow"/>
                <a:sym typeface="Arial Narrow"/>
              </a:defRPr>
            </a:lvl2pPr>
            <a:lvl3pPr marL="0" marR="0" lvl="2" indent="0" algn="r" rtl="0">
              <a:spcBef>
                <a:spcPts val="0"/>
              </a:spcBef>
              <a:buNone/>
              <a:defRPr sz="1200" b="1" i="0" u="none" strike="noStrike" cap="none">
                <a:solidFill>
                  <a:srgbClr val="888888"/>
                </a:solidFill>
                <a:latin typeface="Arial Narrow"/>
                <a:ea typeface="Arial Narrow"/>
                <a:cs typeface="Arial Narrow"/>
                <a:sym typeface="Arial Narrow"/>
              </a:defRPr>
            </a:lvl3pPr>
            <a:lvl4pPr marL="0" marR="0" lvl="3" indent="0" algn="r" rtl="0">
              <a:spcBef>
                <a:spcPts val="0"/>
              </a:spcBef>
              <a:buNone/>
              <a:defRPr sz="1200" b="1" i="0" u="none" strike="noStrike" cap="none">
                <a:solidFill>
                  <a:srgbClr val="888888"/>
                </a:solidFill>
                <a:latin typeface="Arial Narrow"/>
                <a:ea typeface="Arial Narrow"/>
                <a:cs typeface="Arial Narrow"/>
                <a:sym typeface="Arial Narrow"/>
              </a:defRPr>
            </a:lvl4pPr>
            <a:lvl5pPr marL="0" marR="0" lvl="4" indent="0" algn="r" rtl="0">
              <a:spcBef>
                <a:spcPts val="0"/>
              </a:spcBef>
              <a:buNone/>
              <a:defRPr sz="1200" b="1" i="0" u="none" strike="noStrike" cap="none">
                <a:solidFill>
                  <a:srgbClr val="888888"/>
                </a:solidFill>
                <a:latin typeface="Arial Narrow"/>
                <a:ea typeface="Arial Narrow"/>
                <a:cs typeface="Arial Narrow"/>
                <a:sym typeface="Arial Narrow"/>
              </a:defRPr>
            </a:lvl5pPr>
            <a:lvl6pPr marL="0" marR="0" lvl="5" indent="0" algn="r" rtl="0">
              <a:spcBef>
                <a:spcPts val="0"/>
              </a:spcBef>
              <a:buNone/>
              <a:defRPr sz="1200" b="1" i="0" u="none" strike="noStrike" cap="none">
                <a:solidFill>
                  <a:srgbClr val="888888"/>
                </a:solidFill>
                <a:latin typeface="Arial Narrow"/>
                <a:ea typeface="Arial Narrow"/>
                <a:cs typeface="Arial Narrow"/>
                <a:sym typeface="Arial Narrow"/>
              </a:defRPr>
            </a:lvl6pPr>
            <a:lvl7pPr marL="0" marR="0" lvl="6" indent="0" algn="r" rtl="0">
              <a:spcBef>
                <a:spcPts val="0"/>
              </a:spcBef>
              <a:buNone/>
              <a:defRPr sz="1200" b="1" i="0" u="none" strike="noStrike" cap="none">
                <a:solidFill>
                  <a:srgbClr val="888888"/>
                </a:solidFill>
                <a:latin typeface="Arial Narrow"/>
                <a:ea typeface="Arial Narrow"/>
                <a:cs typeface="Arial Narrow"/>
                <a:sym typeface="Arial Narrow"/>
              </a:defRPr>
            </a:lvl7pPr>
            <a:lvl8pPr marL="0" marR="0" lvl="7" indent="0" algn="r" rtl="0">
              <a:spcBef>
                <a:spcPts val="0"/>
              </a:spcBef>
              <a:buNone/>
              <a:defRPr sz="1200" b="1" i="0" u="none" strike="noStrike" cap="none">
                <a:solidFill>
                  <a:srgbClr val="888888"/>
                </a:solidFill>
                <a:latin typeface="Arial Narrow"/>
                <a:ea typeface="Arial Narrow"/>
                <a:cs typeface="Arial Narrow"/>
                <a:sym typeface="Arial Narrow"/>
              </a:defRPr>
            </a:lvl8pPr>
            <a:lvl9pPr marL="0" marR="0" lvl="8" indent="0" algn="r" rtl="0">
              <a:spcBef>
                <a:spcPts val="0"/>
              </a:spcBef>
              <a:buNone/>
              <a:defRPr sz="1200" b="1" i="0" u="none" strike="noStrike" cap="none">
                <a:solidFill>
                  <a:srgbClr val="888888"/>
                </a:solidFill>
                <a:latin typeface="Arial Narrow"/>
                <a:ea typeface="Arial Narrow"/>
                <a:cs typeface="Arial Narrow"/>
                <a:sym typeface="Arial Narrow"/>
              </a:defRPr>
            </a:lvl9pPr>
          </a:lstStyle>
          <a:p>
            <a:pPr marL="0" lvl="0" indent="0">
              <a:spcBef>
                <a:spcPts val="0"/>
              </a:spcBef>
              <a:spcAft>
                <a:spcPts val="0"/>
              </a:spcAft>
              <a:buNone/>
            </a:pPr>
            <a:fld id="{00000000-1234-1234-1234-123412341234}" type="slidenum">
              <a:rPr lang="en-US"/>
              <a:t>‹#›</a:t>
            </a:fld>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5" r:id="rId5"/>
    <p:sldLayoutId id="2147483659" r:id="rId6"/>
    <p:sldLayoutId id="214748366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image" Target="../media/image18.JPG"/></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5.tmp"/><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26.emf"/><Relationship Id="rId4" Type="http://schemas.openxmlformats.org/officeDocument/2006/relationships/hyperlink" Target="http://isjobindex.com/"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8.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community.mis.temple.edu/mis2101sec008spring2024/" TargetMode="External"/><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mailto:mcmartin@temple.edu" TargetMode="External"/><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4.jpeg"/><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38.JP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0.jp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hyperlink" Target="mailto:le.tina@temple.edu" TargetMode="Externa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hyperlink" Target="mailto:deepyaparamata@temple.edu"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6"/>
          <p:cNvSpPr txBox="1">
            <a:spLocks noGrp="1"/>
          </p:cNvSpPr>
          <p:nvPr>
            <p:ph type="ctrTitle"/>
          </p:nvPr>
        </p:nvSpPr>
        <p:spPr>
          <a:xfrm>
            <a:off x="2643849" y="2359971"/>
            <a:ext cx="6904182" cy="1578300"/>
          </a:xfrm>
          <a:prstGeom prst="rect">
            <a:avLst/>
          </a:prstGeom>
          <a:noFill/>
          <a:ln>
            <a:noFill/>
          </a:ln>
        </p:spPr>
        <p:txBody>
          <a:bodyPr spcFirstLastPara="1" wrap="square" lIns="91425" tIns="45700" rIns="91425" bIns="45700" anchor="b" anchorCtr="0">
            <a:noAutofit/>
          </a:bodyPr>
          <a:lstStyle/>
          <a:p>
            <a:pPr lvl="0"/>
            <a:r>
              <a:rPr lang="en-US" dirty="0"/>
              <a:t>Digital Systems</a:t>
            </a:r>
            <a:endParaRPr dirty="0"/>
          </a:p>
        </p:txBody>
      </p:sp>
      <p:sp>
        <p:nvSpPr>
          <p:cNvPr id="104" name="Google Shape;104;p16"/>
          <p:cNvSpPr txBox="1">
            <a:spLocks noGrp="1"/>
          </p:cNvSpPr>
          <p:nvPr>
            <p:ph type="subTitle" idx="1"/>
          </p:nvPr>
        </p:nvSpPr>
        <p:spPr>
          <a:xfrm>
            <a:off x="605791" y="4367848"/>
            <a:ext cx="10980300" cy="8274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A41E35"/>
              </a:buClr>
              <a:buSzPts val="2500"/>
              <a:buFont typeface="Arial"/>
              <a:buNone/>
            </a:pPr>
            <a:r>
              <a:rPr lang="en-US" dirty="0"/>
              <a:t>1.1 Introduction to MIS</a:t>
            </a:r>
            <a:endParaRPr dirty="0"/>
          </a:p>
        </p:txBody>
      </p:sp>
      <p:cxnSp>
        <p:nvCxnSpPr>
          <p:cNvPr id="105" name="Google Shape;105;p16"/>
          <p:cNvCxnSpPr/>
          <p:nvPr/>
        </p:nvCxnSpPr>
        <p:spPr>
          <a:xfrm>
            <a:off x="5433060" y="4081463"/>
            <a:ext cx="1325880" cy="0"/>
          </a:xfrm>
          <a:prstGeom prst="straightConnector1">
            <a:avLst/>
          </a:prstGeom>
          <a:noFill/>
          <a:ln w="63500" cap="flat" cmpd="sng">
            <a:solidFill>
              <a:schemeClr val="lt1"/>
            </a:solidFill>
            <a:prstDash val="solid"/>
            <a:miter lim="800000"/>
            <a:headEnd type="none" w="sm" len="sm"/>
            <a:tailEnd type="none" w="sm" len="sm"/>
          </a:ln>
        </p:spPr>
      </p:cxnSp>
      <p:sp>
        <p:nvSpPr>
          <p:cNvPr id="7" name="Rectangle 6"/>
          <p:cNvSpPr/>
          <p:nvPr/>
        </p:nvSpPr>
        <p:spPr>
          <a:xfrm>
            <a:off x="5172304" y="5264722"/>
            <a:ext cx="1847272" cy="107141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Black" panose="020B0A04020102020204" pitchFamily="34" charset="0"/>
              </a:rPr>
              <a:t>F</a:t>
            </a:r>
            <a:r>
              <a:rPr lang="en-US" sz="3600" b="1" dirty="0">
                <a:solidFill>
                  <a:srgbClr val="C00000"/>
                </a:solidFill>
                <a:latin typeface="Arial Black" panose="020B0A04020102020204" pitchFamily="34" charset="0"/>
              </a:rPr>
              <a:t>O</a:t>
            </a:r>
            <a:r>
              <a:rPr lang="en-US" sz="3600" b="1" dirty="0">
                <a:latin typeface="Arial Black" panose="020B0A04020102020204" pitchFamily="34" charset="0"/>
              </a:rPr>
              <a:t>X</a:t>
            </a:r>
          </a:p>
          <a:p>
            <a:pPr algn="ctr"/>
            <a:r>
              <a:rPr lang="en-US" sz="3600" b="1" dirty="0">
                <a:latin typeface="Arial Black" panose="020B0A04020102020204" pitchFamily="34" charset="0"/>
              </a:rPr>
              <a:t>MIS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29972" y="1200150"/>
            <a:ext cx="11209898" cy="4919278"/>
          </a:xfrm>
        </p:spPr>
        <p:txBody>
          <a:bodyPr/>
          <a:lstStyle/>
          <a:p>
            <a:r>
              <a:rPr lang="en-US" dirty="0"/>
              <a:t>Systems Analysis</a:t>
            </a:r>
          </a:p>
          <a:p>
            <a:r>
              <a:rPr lang="en-US" dirty="0"/>
              <a:t>Process Mapping (Modeling with swim lanes &amp; entity relationship diagrams)</a:t>
            </a:r>
          </a:p>
          <a:p>
            <a:r>
              <a:rPr lang="en-US" dirty="0"/>
              <a:t>Digital Product Management</a:t>
            </a:r>
          </a:p>
          <a:p>
            <a:r>
              <a:rPr lang="en-US" dirty="0"/>
              <a:t>Information Systems CRM &amp; ERP, Data Analytics &amp; SCM</a:t>
            </a:r>
          </a:p>
          <a:p>
            <a:r>
              <a:rPr lang="en-US" dirty="0"/>
              <a:t>Platforms &amp; Digital Business models, including API’s</a:t>
            </a:r>
          </a:p>
          <a:p>
            <a:r>
              <a:rPr lang="en-US" dirty="0"/>
              <a:t>Cyber security and the Enterprise plus AI</a:t>
            </a:r>
          </a:p>
          <a:p>
            <a:r>
              <a:rPr lang="en-US" dirty="0"/>
              <a:t>Programming including JavaScript, HTML &amp; CSS</a:t>
            </a:r>
          </a:p>
        </p:txBody>
      </p:sp>
      <p:sp>
        <p:nvSpPr>
          <p:cNvPr id="3" name="Title 2"/>
          <p:cNvSpPr>
            <a:spLocks noGrp="1"/>
          </p:cNvSpPr>
          <p:nvPr>
            <p:ph type="title"/>
          </p:nvPr>
        </p:nvSpPr>
        <p:spPr/>
        <p:txBody>
          <a:bodyPr/>
          <a:lstStyle/>
          <a:p>
            <a:r>
              <a:rPr lang="en-US" dirty="0"/>
              <a:t>Course Highlights</a:t>
            </a:r>
          </a:p>
        </p:txBody>
      </p:sp>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Tree>
    <p:extLst>
      <p:ext uri="{BB962C8B-B14F-4D97-AF65-F5344CB8AC3E}">
        <p14:creationId xmlns:p14="http://schemas.microsoft.com/office/powerpoint/2010/main" val="17607112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29972" y="1441577"/>
            <a:ext cx="11862028" cy="3763645"/>
          </a:xfrm>
        </p:spPr>
        <p:txBody>
          <a:bodyPr/>
          <a:lstStyle/>
          <a:p>
            <a:r>
              <a:rPr lang="en-US" dirty="0"/>
              <a:t>Explore the systems which organizations use to create their digital products</a:t>
            </a:r>
          </a:p>
          <a:p>
            <a:r>
              <a:rPr lang="en-US" dirty="0"/>
              <a:t>Explore the platforms which these digital systems are built upon </a:t>
            </a:r>
          </a:p>
          <a:p>
            <a:r>
              <a:rPr lang="en-US" dirty="0"/>
              <a:t>Explore the API ecosystems by which systems extend their reach and capability. </a:t>
            </a:r>
          </a:p>
          <a:p>
            <a:r>
              <a:rPr lang="en-US" dirty="0"/>
              <a:t>Discuss cyber security including risks &amp; responses surrounding digital products </a:t>
            </a:r>
          </a:p>
          <a:p>
            <a:r>
              <a:rPr lang="en-US" dirty="0"/>
              <a:t>Introduction to the creation of software </a:t>
            </a:r>
          </a:p>
          <a:p>
            <a:r>
              <a:rPr lang="en-US" dirty="0"/>
              <a:t>Learning the basics of programming in JavaScript</a:t>
            </a:r>
          </a:p>
        </p:txBody>
      </p:sp>
      <p:sp>
        <p:nvSpPr>
          <p:cNvPr id="3" name="Title 2"/>
          <p:cNvSpPr>
            <a:spLocks noGrp="1"/>
          </p:cNvSpPr>
          <p:nvPr>
            <p:ph type="title"/>
          </p:nvPr>
        </p:nvSpPr>
        <p:spPr/>
        <p:txBody>
          <a:bodyPr/>
          <a:lstStyle/>
          <a:p>
            <a:r>
              <a:rPr lang="en-US" dirty="0"/>
              <a:t>Course Objectives</a:t>
            </a:r>
          </a:p>
        </p:txBody>
      </p:sp>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Tree>
    <p:extLst>
      <p:ext uri="{BB962C8B-B14F-4D97-AF65-F5344CB8AC3E}">
        <p14:creationId xmlns:p14="http://schemas.microsoft.com/office/powerpoint/2010/main" val="37931919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Graded Components</a:t>
            </a:r>
          </a:p>
        </p:txBody>
      </p:sp>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graphicFrame>
        <p:nvGraphicFramePr>
          <p:cNvPr id="6" name="Table 5"/>
          <p:cNvGraphicFramePr>
            <a:graphicFrameLocks noGrp="1"/>
          </p:cNvGraphicFramePr>
          <p:nvPr/>
        </p:nvGraphicFramePr>
        <p:xfrm>
          <a:off x="582427" y="1587798"/>
          <a:ext cx="8229600" cy="3581229"/>
        </p:xfrm>
        <a:graphic>
          <a:graphicData uri="http://schemas.openxmlformats.org/drawingml/2006/table">
            <a:tbl>
              <a:tblPr firstRow="1" bandRow="1">
                <a:tableStyleId>{073A0DAA-6AF3-43AB-8588-CEC1D06C72B9}</a:tableStyleId>
              </a:tblPr>
              <a:tblGrid>
                <a:gridCol w="6548623">
                  <a:extLst>
                    <a:ext uri="{9D8B030D-6E8A-4147-A177-3AD203B41FA5}">
                      <a16:colId xmlns:a16="http://schemas.microsoft.com/office/drawing/2014/main" val="20000"/>
                    </a:ext>
                  </a:extLst>
                </a:gridCol>
                <a:gridCol w="1680977">
                  <a:extLst>
                    <a:ext uri="{9D8B030D-6E8A-4147-A177-3AD203B41FA5}">
                      <a16:colId xmlns:a16="http://schemas.microsoft.com/office/drawing/2014/main" val="20001"/>
                    </a:ext>
                  </a:extLst>
                </a:gridCol>
              </a:tblGrid>
              <a:tr h="0">
                <a:tc>
                  <a:txBody>
                    <a:bodyPr/>
                    <a:lstStyle/>
                    <a:p>
                      <a:r>
                        <a:rPr lang="en-US" sz="2000" b="0" dirty="0"/>
                        <a:t>Component</a:t>
                      </a:r>
                    </a:p>
                  </a:txBody>
                  <a:tcPr/>
                </a:tc>
                <a:tc>
                  <a:txBody>
                    <a:bodyPr/>
                    <a:lstStyle/>
                    <a:p>
                      <a:pPr algn="ctr"/>
                      <a:r>
                        <a:rPr lang="en-US" sz="2000" b="0" dirty="0"/>
                        <a:t>Percentage</a:t>
                      </a:r>
                    </a:p>
                  </a:txBody>
                  <a:tcPr/>
                </a:tc>
                <a:extLst>
                  <a:ext uri="{0D108BD9-81ED-4DB2-BD59-A6C34878D82A}">
                    <a16:rowId xmlns:a16="http://schemas.microsoft.com/office/drawing/2014/main" val="10000"/>
                  </a:ext>
                </a:extLst>
              </a:tr>
              <a:tr h="401263">
                <a:tc>
                  <a:txBody>
                    <a:bodyPr/>
                    <a:lstStyle/>
                    <a:p>
                      <a:r>
                        <a:rPr lang="en-US" sz="2000" dirty="0"/>
                        <a:t>Attendance via Qwickly App (approximately 20 +/-)</a:t>
                      </a:r>
                    </a:p>
                    <a:p>
                      <a:r>
                        <a:rPr lang="en-US" sz="2000" dirty="0"/>
                        <a:t>   </a:t>
                      </a:r>
                      <a:r>
                        <a:rPr lang="en-US" sz="1800" dirty="0"/>
                        <a:t>* </a:t>
                      </a:r>
                      <a:r>
                        <a:rPr lang="en-US" sz="1800" strike="noStrike" dirty="0"/>
                        <a:t>must be present in class</a:t>
                      </a:r>
                      <a:r>
                        <a:rPr lang="en-US" sz="1800" strike="noStrike" baseline="0" dirty="0"/>
                        <a:t> to earn credit</a:t>
                      </a:r>
                    </a:p>
                    <a:p>
                      <a:r>
                        <a:rPr lang="en-US" sz="1800" strike="noStrike" baseline="0" dirty="0"/>
                        <a:t>    **you can miss up to classes </a:t>
                      </a:r>
                      <a:r>
                        <a:rPr lang="en-US" sz="1800" strike="noStrike" baseline="0"/>
                        <a:t>without penalty</a:t>
                      </a:r>
                      <a:endParaRPr lang="en-US" sz="2000" strike="sngStrike" dirty="0"/>
                    </a:p>
                  </a:txBody>
                  <a:tcPr/>
                </a:tc>
                <a:tc>
                  <a:txBody>
                    <a:bodyPr/>
                    <a:lstStyle/>
                    <a:p>
                      <a:pPr algn="ctr"/>
                      <a:r>
                        <a:rPr lang="en-US" sz="2000" dirty="0"/>
                        <a:t>10%</a:t>
                      </a:r>
                    </a:p>
                  </a:txBody>
                  <a:tcPr/>
                </a:tc>
                <a:extLst>
                  <a:ext uri="{0D108BD9-81ED-4DB2-BD59-A6C34878D82A}">
                    <a16:rowId xmlns:a16="http://schemas.microsoft.com/office/drawing/2014/main" val="10001"/>
                  </a:ext>
                </a:extLst>
              </a:tr>
              <a:tr h="434640">
                <a:tc>
                  <a:txBody>
                    <a:bodyPr/>
                    <a:lstStyle/>
                    <a:p>
                      <a:r>
                        <a:rPr lang="en-US" sz="2000" dirty="0"/>
                        <a:t>Assignments (11 total) including Learn IT! and Max Labs</a:t>
                      </a:r>
                    </a:p>
                    <a:p>
                      <a:r>
                        <a:rPr lang="en-US" sz="2000" dirty="0"/>
                        <a:t>** two weeks after a grade is posted, the grade will be considered “final</a:t>
                      </a:r>
                    </a:p>
                  </a:txBody>
                  <a:tcPr/>
                </a:tc>
                <a:tc>
                  <a:txBody>
                    <a:bodyPr/>
                    <a:lstStyle/>
                    <a:p>
                      <a:pPr algn="ctr"/>
                      <a:r>
                        <a:rPr lang="en-US" sz="2000" dirty="0"/>
                        <a:t>30%</a:t>
                      </a:r>
                    </a:p>
                  </a:txBody>
                  <a:tcPr/>
                </a:tc>
                <a:extLst>
                  <a:ext uri="{0D108BD9-81ED-4DB2-BD59-A6C34878D82A}">
                    <a16:rowId xmlns:a16="http://schemas.microsoft.com/office/drawing/2014/main" val="10002"/>
                  </a:ext>
                </a:extLst>
              </a:tr>
              <a:tr h="401263">
                <a:tc>
                  <a:txBody>
                    <a:bodyPr/>
                    <a:lstStyle/>
                    <a:p>
                      <a:r>
                        <a:rPr lang="en-US" sz="2000" dirty="0"/>
                        <a:t>Exam #1 (50</a:t>
                      </a:r>
                      <a:r>
                        <a:rPr lang="en-US" sz="2000" baseline="0" dirty="0"/>
                        <a:t> minutes)</a:t>
                      </a:r>
                      <a:r>
                        <a:rPr lang="en-US" sz="2000" dirty="0"/>
                        <a:t> </a:t>
                      </a:r>
                    </a:p>
                  </a:txBody>
                  <a:tcPr/>
                </a:tc>
                <a:tc>
                  <a:txBody>
                    <a:bodyPr/>
                    <a:lstStyle/>
                    <a:p>
                      <a:pPr algn="ctr"/>
                      <a:r>
                        <a:rPr lang="en-US" sz="2000" dirty="0"/>
                        <a:t>20%</a:t>
                      </a:r>
                    </a:p>
                  </a:txBody>
                  <a:tcPr/>
                </a:tc>
                <a:extLst>
                  <a:ext uri="{0D108BD9-81ED-4DB2-BD59-A6C34878D82A}">
                    <a16:rowId xmlns:a16="http://schemas.microsoft.com/office/drawing/2014/main" val="10003"/>
                  </a:ext>
                </a:extLst>
              </a:tr>
              <a:tr h="401263">
                <a:tc>
                  <a:txBody>
                    <a:bodyPr/>
                    <a:lstStyle/>
                    <a:p>
                      <a:r>
                        <a:rPr lang="en-US" sz="2000" dirty="0"/>
                        <a:t>Exam #2 (50</a:t>
                      </a:r>
                      <a:r>
                        <a:rPr lang="en-US" sz="2000" baseline="0" dirty="0"/>
                        <a:t> minutes)</a:t>
                      </a:r>
                      <a:r>
                        <a:rPr lang="en-US" sz="2000" dirty="0"/>
                        <a:t> </a:t>
                      </a:r>
                    </a:p>
                  </a:txBody>
                  <a:tcPr/>
                </a:tc>
                <a:tc>
                  <a:txBody>
                    <a:bodyPr/>
                    <a:lstStyle/>
                    <a:p>
                      <a:pPr algn="ctr"/>
                      <a:r>
                        <a:rPr lang="en-US" sz="2000" dirty="0"/>
                        <a:t>20%</a:t>
                      </a:r>
                    </a:p>
                  </a:txBody>
                  <a:tcPr/>
                </a:tc>
                <a:extLst>
                  <a:ext uri="{0D108BD9-81ED-4DB2-BD59-A6C34878D82A}">
                    <a16:rowId xmlns:a16="http://schemas.microsoft.com/office/drawing/2014/main" val="10004"/>
                  </a:ext>
                </a:extLst>
              </a:tr>
              <a:tr h="401263">
                <a:tc>
                  <a:txBody>
                    <a:bodyPr/>
                    <a:lstStyle/>
                    <a:p>
                      <a:r>
                        <a:rPr lang="en-US" sz="2000" dirty="0"/>
                        <a:t>Exam #3 (60</a:t>
                      </a:r>
                      <a:r>
                        <a:rPr lang="en-US" sz="2000" baseline="0" dirty="0"/>
                        <a:t> minutes – held during finals week)</a:t>
                      </a:r>
                      <a:r>
                        <a:rPr lang="en-US" sz="2000" dirty="0"/>
                        <a:t> </a:t>
                      </a:r>
                    </a:p>
                  </a:txBody>
                  <a:tcPr/>
                </a:tc>
                <a:tc>
                  <a:txBody>
                    <a:bodyPr/>
                    <a:lstStyle/>
                    <a:p>
                      <a:pPr algn="ctr"/>
                      <a:r>
                        <a:rPr lang="en-US" sz="2000" dirty="0"/>
                        <a:t>20%</a:t>
                      </a:r>
                    </a:p>
                  </a:txBody>
                  <a:tcPr/>
                </a:tc>
                <a:extLst>
                  <a:ext uri="{0D108BD9-81ED-4DB2-BD59-A6C34878D82A}">
                    <a16:rowId xmlns:a16="http://schemas.microsoft.com/office/drawing/2014/main" val="10005"/>
                  </a:ext>
                </a:extLst>
              </a:tr>
            </a:tbl>
          </a:graphicData>
        </a:graphic>
      </p:graphicFrame>
      <p:sp>
        <p:nvSpPr>
          <p:cNvPr id="5" name="Rectangle 4"/>
          <p:cNvSpPr/>
          <p:nvPr/>
        </p:nvSpPr>
        <p:spPr>
          <a:xfrm>
            <a:off x="582427" y="4812953"/>
            <a:ext cx="8229600" cy="1015663"/>
          </a:xfrm>
          <a:prstGeom prst="rect">
            <a:avLst/>
          </a:prstGeom>
        </p:spPr>
        <p:txBody>
          <a:bodyPr wrap="square">
            <a:spAutoFit/>
          </a:bodyPr>
          <a:lstStyle/>
          <a:p>
            <a:pPr algn="just"/>
            <a:endParaRPr lang="en-US" sz="1200" dirty="0"/>
          </a:p>
          <a:p>
            <a:pPr algn="just"/>
            <a:r>
              <a:rPr lang="en-US" sz="1200" dirty="0"/>
              <a:t>*In-Class activities must be submitted while in class. ( Exceptions will be provided for Covid-19 mandatory quarantines)</a:t>
            </a:r>
          </a:p>
          <a:p>
            <a:pPr algn="just"/>
            <a:endParaRPr lang="en-US" sz="1200" dirty="0"/>
          </a:p>
          <a:p>
            <a:pPr algn="just"/>
            <a:r>
              <a:rPr lang="en-US" sz="1200" dirty="0"/>
              <a:t>**Completed assignments will not be returned in class. Assignment grades will be posted to canvas and overall course scores posted to the gradebook. </a:t>
            </a:r>
          </a:p>
        </p:txBody>
      </p:sp>
    </p:spTree>
    <p:extLst>
      <p:ext uri="{BB962C8B-B14F-4D97-AF65-F5344CB8AC3E}">
        <p14:creationId xmlns:p14="http://schemas.microsoft.com/office/powerpoint/2010/main" val="39210906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Extra Credit Opportunity</a:t>
            </a:r>
          </a:p>
        </p:txBody>
      </p:sp>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4" name="Star: 10 Points 3">
            <a:extLst>
              <a:ext uri="{FF2B5EF4-FFF2-40B4-BE49-F238E27FC236}">
                <a16:creationId xmlns:a16="http://schemas.microsoft.com/office/drawing/2014/main" id="{ACA0235A-B8D7-9814-F77F-6539345A35AF}"/>
              </a:ext>
            </a:extLst>
          </p:cNvPr>
          <p:cNvSpPr/>
          <p:nvPr/>
        </p:nvSpPr>
        <p:spPr>
          <a:xfrm>
            <a:off x="7195111" y="1284370"/>
            <a:ext cx="4282369" cy="4282369"/>
          </a:xfrm>
          <a:prstGeom prst="star10">
            <a:avLst/>
          </a:prstGeom>
          <a:solidFill>
            <a:srgbClr val="A41E35"/>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EARN</a:t>
            </a:r>
          </a:p>
          <a:p>
            <a:pPr algn="ctr"/>
            <a:r>
              <a:rPr lang="en-US" sz="4800" dirty="0"/>
              <a:t>EXTRA </a:t>
            </a:r>
          </a:p>
          <a:p>
            <a:pPr algn="ctr"/>
            <a:r>
              <a:rPr lang="en-US" sz="4800" dirty="0"/>
              <a:t>CREDIT</a:t>
            </a:r>
          </a:p>
        </p:txBody>
      </p:sp>
      <p:sp>
        <p:nvSpPr>
          <p:cNvPr id="9" name="Text Placeholder 1">
            <a:extLst>
              <a:ext uri="{FF2B5EF4-FFF2-40B4-BE49-F238E27FC236}">
                <a16:creationId xmlns:a16="http://schemas.microsoft.com/office/drawing/2014/main" id="{CDEFB0DF-D9EC-B8A7-CB4F-6804DC6347D5}"/>
              </a:ext>
            </a:extLst>
          </p:cNvPr>
          <p:cNvSpPr>
            <a:spLocks noGrp="1"/>
          </p:cNvSpPr>
          <p:nvPr>
            <p:ph type="body" idx="1"/>
          </p:nvPr>
        </p:nvSpPr>
        <p:spPr>
          <a:xfrm>
            <a:off x="329972" y="1572769"/>
            <a:ext cx="7479004" cy="4016502"/>
          </a:xfrm>
        </p:spPr>
        <p:txBody>
          <a:bodyPr/>
          <a:lstStyle/>
          <a:p>
            <a:r>
              <a:rPr lang="en-US" dirty="0"/>
              <a:t>Onetime opportunity!!!</a:t>
            </a:r>
          </a:p>
          <a:p>
            <a:r>
              <a:rPr lang="en-US" dirty="0"/>
              <a:t>Improve your final score</a:t>
            </a:r>
          </a:p>
          <a:p>
            <a:r>
              <a:rPr lang="en-US"/>
              <a:t>Complete the </a:t>
            </a:r>
            <a:r>
              <a:rPr lang="en-US" dirty="0"/>
              <a:t>Certificate Program Course</a:t>
            </a:r>
          </a:p>
          <a:p>
            <a:pPr lvl="1"/>
            <a:r>
              <a:rPr lang="en-US" dirty="0"/>
              <a:t>Certify your skills</a:t>
            </a:r>
          </a:p>
          <a:p>
            <a:pPr lvl="1"/>
            <a:r>
              <a:rPr lang="en-US" dirty="0"/>
              <a:t>Stand out from the crowd</a:t>
            </a:r>
          </a:p>
          <a:p>
            <a:pPr lvl="1"/>
            <a:r>
              <a:rPr lang="en-US" dirty="0"/>
              <a:t>Earn 1-point added to your final score</a:t>
            </a:r>
          </a:p>
          <a:p>
            <a:r>
              <a:rPr lang="en-US" dirty="0"/>
              <a:t>Details will be provided on canvas after Exam #1</a:t>
            </a:r>
          </a:p>
        </p:txBody>
      </p:sp>
    </p:spTree>
    <p:extLst>
      <p:ext uri="{BB962C8B-B14F-4D97-AF65-F5344CB8AC3E}">
        <p14:creationId xmlns:p14="http://schemas.microsoft.com/office/powerpoint/2010/main" val="3782734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29972" y="1200150"/>
            <a:ext cx="11209898" cy="868347"/>
          </a:xfrm>
        </p:spPr>
        <p:txBody>
          <a:bodyPr/>
          <a:lstStyle/>
          <a:p>
            <a:r>
              <a:rPr lang="en-US" dirty="0"/>
              <a:t>No required texts the first 2/3’s of the semester!</a:t>
            </a:r>
          </a:p>
        </p:txBody>
      </p:sp>
      <p:sp>
        <p:nvSpPr>
          <p:cNvPr id="3" name="Title 2"/>
          <p:cNvSpPr>
            <a:spLocks noGrp="1"/>
          </p:cNvSpPr>
          <p:nvPr>
            <p:ph type="title"/>
          </p:nvPr>
        </p:nvSpPr>
        <p:spPr/>
        <p:txBody>
          <a:bodyPr/>
          <a:lstStyle/>
          <a:p>
            <a:r>
              <a:rPr lang="en-US" dirty="0"/>
              <a:t>Readings &amp; Videos – Part 1</a:t>
            </a:r>
          </a:p>
        </p:txBody>
      </p:sp>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pic>
        <p:nvPicPr>
          <p:cNvPr id="6" name="Content Placeholder 5" descr="File:A tower of used &lt;strong&gt;books&lt;/strong&gt; - 8443.jpg - Wikimedia Comm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174" y="2042586"/>
            <a:ext cx="3381208" cy="2255239"/>
          </a:xfrm>
          <a:prstGeom prst="rect">
            <a:avLst/>
          </a:prstGeom>
          <a:noFill/>
          <a:ln>
            <a:noFill/>
          </a:ln>
        </p:spPr>
      </p:pic>
      <p:sp>
        <p:nvSpPr>
          <p:cNvPr id="7" name="&quot;No&quot; Symbol 6"/>
          <p:cNvSpPr/>
          <p:nvPr/>
        </p:nvSpPr>
        <p:spPr>
          <a:xfrm>
            <a:off x="769784" y="2055167"/>
            <a:ext cx="2255988" cy="2255988"/>
          </a:xfrm>
          <a:prstGeom prst="noSmoking">
            <a:avLst/>
          </a:prstGeom>
          <a:solidFill>
            <a:srgbClr val="A41E3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Text Placeholder 1"/>
          <p:cNvSpPr>
            <a:spLocks noGrp="1"/>
          </p:cNvSpPr>
          <p:nvPr>
            <p:ph type="body" idx="1"/>
          </p:nvPr>
        </p:nvSpPr>
        <p:spPr>
          <a:xfrm>
            <a:off x="469346" y="4447309"/>
            <a:ext cx="11209898" cy="1316597"/>
          </a:xfrm>
        </p:spPr>
        <p:txBody>
          <a:bodyPr/>
          <a:lstStyle/>
          <a:p>
            <a:pPr>
              <a:lnSpc>
                <a:spcPct val="100000"/>
              </a:lnSpc>
              <a:spcBef>
                <a:spcPts val="0"/>
              </a:spcBef>
            </a:pPr>
            <a:r>
              <a:rPr lang="en-US" dirty="0"/>
              <a:t>Engaging collection</a:t>
            </a:r>
          </a:p>
          <a:p>
            <a:pPr>
              <a:lnSpc>
                <a:spcPct val="100000"/>
              </a:lnSpc>
              <a:spcBef>
                <a:spcPts val="0"/>
              </a:spcBef>
            </a:pPr>
            <a:r>
              <a:rPr lang="en-US" dirty="0"/>
              <a:t>Current content</a:t>
            </a:r>
          </a:p>
          <a:p>
            <a:pPr>
              <a:lnSpc>
                <a:spcPct val="100000"/>
              </a:lnSpc>
              <a:spcBef>
                <a:spcPts val="0"/>
              </a:spcBef>
            </a:pPr>
            <a:r>
              <a:rPr lang="en-US" dirty="0"/>
              <a:t>Available for Free!!!</a:t>
            </a:r>
          </a:p>
          <a:p>
            <a:endParaRPr lang="en-US" dirty="0"/>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9518" r="1829" b="6080"/>
          <a:stretch/>
        </p:blipFill>
        <p:spPr>
          <a:xfrm>
            <a:off x="8142950" y="2042588"/>
            <a:ext cx="3798048" cy="2255239"/>
          </a:xfrm>
          <a:prstGeom prst="rect">
            <a:avLst/>
          </a:prstGeom>
        </p:spPr>
      </p:pic>
      <p:pic>
        <p:nvPicPr>
          <p:cNvPr id="11" name="Picture 10" descr="Published February 12, 2016 at 513 × 273 in The World of 2026 ..."/>
          <p:cNvPicPr>
            <a:picLocks noChangeAspect="1"/>
          </p:cNvPicPr>
          <p:nvPr/>
        </p:nvPicPr>
        <p:blipFill rotWithShape="1">
          <a:blip r:embed="rId5">
            <a:extLst>
              <a:ext uri="{28A0092B-C50C-407E-A947-70E740481C1C}">
                <a14:useLocalDpi xmlns:a14="http://schemas.microsoft.com/office/drawing/2010/main" val="0"/>
              </a:ext>
            </a:extLst>
          </a:blip>
          <a:srcRect l="7884" t="5539" r="4793" b="7002"/>
          <a:stretch/>
        </p:blipFill>
        <p:spPr>
          <a:xfrm>
            <a:off x="3750037" y="2055542"/>
            <a:ext cx="4231258" cy="2255239"/>
          </a:xfrm>
          <a:prstGeom prst="rect">
            <a:avLst/>
          </a:prstGeom>
        </p:spPr>
      </p:pic>
    </p:spTree>
    <p:extLst>
      <p:ext uri="{BB962C8B-B14F-4D97-AF65-F5344CB8AC3E}">
        <p14:creationId xmlns:p14="http://schemas.microsoft.com/office/powerpoint/2010/main" val="1211006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29972" y="1200150"/>
            <a:ext cx="11209898" cy="4919278"/>
          </a:xfrm>
        </p:spPr>
        <p:txBody>
          <a:bodyPr/>
          <a:lstStyle/>
          <a:p>
            <a:r>
              <a:rPr lang="en-US" dirty="0"/>
              <a:t>JavaScript</a:t>
            </a:r>
          </a:p>
          <a:p>
            <a:pPr lvl="1">
              <a:buFont typeface="Courier New" panose="02070309020205020404" pitchFamily="49" charset="0"/>
              <a:buChar char="o"/>
            </a:pPr>
            <a:r>
              <a:rPr lang="en-US" b="0" dirty="0"/>
              <a:t>Create simple JavaScript programs</a:t>
            </a:r>
          </a:p>
          <a:p>
            <a:pPr lvl="1">
              <a:buFont typeface="Courier New" panose="02070309020205020404" pitchFamily="49" charset="0"/>
              <a:buChar char="o"/>
            </a:pPr>
            <a:r>
              <a:rPr lang="en-US" b="0" dirty="0"/>
              <a:t>Prompt users for input</a:t>
            </a:r>
          </a:p>
          <a:p>
            <a:pPr lvl="1">
              <a:buFont typeface="Courier New" panose="02070309020205020404" pitchFamily="49" charset="0"/>
              <a:buChar char="o"/>
            </a:pPr>
            <a:r>
              <a:rPr lang="en-US" b="0" dirty="0"/>
              <a:t>Utilize loops</a:t>
            </a:r>
          </a:p>
          <a:p>
            <a:pPr lvl="1">
              <a:buFont typeface="Courier New" panose="02070309020205020404" pitchFamily="49" charset="0"/>
              <a:buChar char="o"/>
            </a:pPr>
            <a:r>
              <a:rPr lang="en-US" b="0" dirty="0"/>
              <a:t>Process Information</a:t>
            </a:r>
          </a:p>
          <a:p>
            <a:pPr lvl="1">
              <a:buFont typeface="Courier New" panose="02070309020205020404" pitchFamily="49" charset="0"/>
              <a:buChar char="o"/>
            </a:pPr>
            <a:r>
              <a:rPr lang="en-US" dirty="0">
                <a:solidFill>
                  <a:srgbClr val="A41E35"/>
                </a:solidFill>
              </a:rPr>
              <a:t>JavaScript Absolute Beginner's Guide, 2nd Edition</a:t>
            </a:r>
          </a:p>
          <a:p>
            <a:pPr lvl="1">
              <a:buFont typeface="Courier New" panose="02070309020205020404" pitchFamily="49" charset="0"/>
              <a:buChar char="o"/>
            </a:pPr>
            <a:endParaRPr lang="en-US" b="0" dirty="0"/>
          </a:p>
        </p:txBody>
      </p:sp>
      <p:sp>
        <p:nvSpPr>
          <p:cNvPr id="3" name="Title 2"/>
          <p:cNvSpPr>
            <a:spLocks noGrp="1"/>
          </p:cNvSpPr>
          <p:nvPr>
            <p:ph type="title"/>
          </p:nvPr>
        </p:nvSpPr>
        <p:spPr/>
        <p:txBody>
          <a:bodyPr/>
          <a:lstStyle/>
          <a:p>
            <a:r>
              <a:rPr lang="en-US" dirty="0"/>
              <a:t>Readings &amp; Videos – Part 2</a:t>
            </a:r>
          </a:p>
        </p:txBody>
      </p:sp>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pic>
        <p:nvPicPr>
          <p:cNvPr id="6" name="Content Placeholder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4140" y="1831492"/>
            <a:ext cx="2489408" cy="3271215"/>
          </a:xfrm>
          <a:prstGeom prst="rect">
            <a:avLst/>
          </a:prstGeom>
          <a:ln w="228600" cap="sq" cmpd="thickThin">
            <a:solidFill>
              <a:srgbClr val="A20B33"/>
            </a:solidFill>
            <a:prstDash val="solid"/>
            <a:miter lim="800000"/>
          </a:ln>
          <a:effectLst>
            <a:innerShdw blurRad="76200">
              <a:srgbClr val="000000"/>
            </a:innerShdw>
          </a:effectLst>
        </p:spPr>
      </p:pic>
    </p:spTree>
    <p:extLst>
      <p:ext uri="{BB962C8B-B14F-4D97-AF65-F5344CB8AC3E}">
        <p14:creationId xmlns:p14="http://schemas.microsoft.com/office/powerpoint/2010/main" val="31339656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329972" y="4754880"/>
            <a:ext cx="4596643" cy="834390"/>
          </a:xfrm>
        </p:spPr>
        <p:txBody>
          <a:bodyPr/>
          <a:lstStyle/>
          <a:p>
            <a:r>
              <a:rPr lang="en-US" dirty="0"/>
              <a:t>3 Hours of zzzzzzzzz’s</a:t>
            </a:r>
          </a:p>
        </p:txBody>
      </p:sp>
      <p:sp>
        <p:nvSpPr>
          <p:cNvPr id="4" name="Title 3"/>
          <p:cNvSpPr>
            <a:spLocks noGrp="1"/>
          </p:cNvSpPr>
          <p:nvPr>
            <p:ph type="title"/>
          </p:nvPr>
        </p:nvSpPr>
        <p:spPr/>
        <p:txBody>
          <a:bodyPr/>
          <a:lstStyle/>
          <a:p>
            <a:r>
              <a:rPr lang="en-US" dirty="0"/>
              <a:t>Lecture vs. Activities</a:t>
            </a:r>
          </a:p>
        </p:txBody>
      </p:sp>
      <p:sp>
        <p:nvSpPr>
          <p:cNvPr id="8" name="Rectangle 7"/>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12" name="Text Placeholder 4"/>
          <p:cNvSpPr>
            <a:spLocks noGrp="1"/>
          </p:cNvSpPr>
          <p:nvPr>
            <p:ph type="body" idx="1"/>
          </p:nvPr>
        </p:nvSpPr>
        <p:spPr>
          <a:xfrm>
            <a:off x="6629432" y="4754880"/>
            <a:ext cx="4596643" cy="834390"/>
          </a:xfrm>
        </p:spPr>
        <p:txBody>
          <a:bodyPr/>
          <a:lstStyle/>
          <a:p>
            <a:pPr>
              <a:lnSpc>
                <a:spcPct val="100000"/>
              </a:lnSpc>
              <a:spcBef>
                <a:spcPts val="0"/>
              </a:spcBef>
            </a:pPr>
            <a:r>
              <a:rPr lang="en-US" dirty="0"/>
              <a:t>1 Hour Discussion</a:t>
            </a:r>
          </a:p>
          <a:p>
            <a:pPr>
              <a:lnSpc>
                <a:spcPct val="100000"/>
              </a:lnSpc>
              <a:spcBef>
                <a:spcPts val="0"/>
              </a:spcBef>
            </a:pPr>
            <a:r>
              <a:rPr lang="en-US" dirty="0"/>
              <a:t>2 Hours of Activity</a:t>
            </a:r>
          </a:p>
        </p:txBody>
      </p:sp>
      <p:pic>
        <p:nvPicPr>
          <p:cNvPr id="1026" name="Picture 2" descr="https://assets.rebelmouse.io/eyJhbGciOiJIUzI1NiIsInR5cCI6IkpXVCJ9.eyJpbWFnZSI6Imh0dHBzOi8vYXNzZXRzLnJibC5tcy8xMDYzNjY3MS85ODB4LmpwZyIsImV4cGlyZXNfYXQiOjE1NTk5ODI3OTB9.BoWCCi-zHvQgKo5Qntj7mvGzTSg-d3BeTiInwPXPsrY/im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462" y="1603332"/>
            <a:ext cx="4390159" cy="298244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28462" y="4616380"/>
            <a:ext cx="4649057" cy="246221"/>
          </a:xfrm>
          <a:prstGeom prst="rect">
            <a:avLst/>
          </a:prstGeom>
        </p:spPr>
        <p:txBody>
          <a:bodyPr wrap="square">
            <a:spAutoFit/>
          </a:bodyPr>
          <a:lstStyle/>
          <a:p>
            <a:r>
              <a:rPr lang="en-US" sz="1000" dirty="0">
                <a:solidFill>
                  <a:schemeClr val="bg1">
                    <a:lumMod val="65000"/>
                  </a:schemeClr>
                </a:solidFill>
              </a:rPr>
              <a:t>Source: https://www.theodysseyonline.com/11-things-college-lecture-hall</a:t>
            </a:r>
          </a:p>
        </p:txBody>
      </p:sp>
      <p:pic>
        <p:nvPicPr>
          <p:cNvPr id="14" name="Content Placeholder 4"/>
          <p:cNvPicPr>
            <a:picLocks noChangeAspect="1"/>
          </p:cNvPicPr>
          <p:nvPr/>
        </p:nvPicPr>
        <p:blipFill rotWithShape="1">
          <a:blip r:embed="rId4" cstate="hqprint">
            <a:extLst>
              <a:ext uri="{28A0092B-C50C-407E-A947-70E740481C1C}">
                <a14:useLocalDpi xmlns:a14="http://schemas.microsoft.com/office/drawing/2010/main" val="0"/>
              </a:ext>
            </a:extLst>
          </a:blip>
          <a:srcRect t="31233" r="12471"/>
          <a:stretch/>
        </p:blipFill>
        <p:spPr>
          <a:xfrm>
            <a:off x="6509644" y="1603332"/>
            <a:ext cx="5061549" cy="2982445"/>
          </a:xfrm>
          <a:prstGeom prst="rect">
            <a:avLst/>
          </a:prstGeom>
          <a:noFill/>
          <a:ln>
            <a:noFill/>
          </a:ln>
        </p:spPr>
      </p:pic>
    </p:spTree>
    <p:extLst>
      <p:ext uri="{BB962C8B-B14F-4D97-AF65-F5344CB8AC3E}">
        <p14:creationId xmlns:p14="http://schemas.microsoft.com/office/powerpoint/2010/main" val="351636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Active Learning Components</a:t>
            </a:r>
            <a:br>
              <a:rPr lang="en-US" dirty="0"/>
            </a:br>
            <a:endParaRPr lang="en-US" dirty="0"/>
          </a:p>
        </p:txBody>
      </p:sp>
      <p:sp>
        <p:nvSpPr>
          <p:cNvPr id="7" name="Rectangle 6"/>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13" name="Rectangle 12"/>
          <p:cNvSpPr/>
          <p:nvPr/>
        </p:nvSpPr>
        <p:spPr>
          <a:xfrm>
            <a:off x="8496728" y="2291913"/>
            <a:ext cx="3103969" cy="23391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ACTIVITY</a:t>
            </a:r>
          </a:p>
        </p:txBody>
      </p:sp>
      <p:sp>
        <p:nvSpPr>
          <p:cNvPr id="14" name="Rectangle 13"/>
          <p:cNvSpPr/>
          <p:nvPr/>
        </p:nvSpPr>
        <p:spPr>
          <a:xfrm>
            <a:off x="608561" y="2295768"/>
            <a:ext cx="3968486" cy="23426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TECHNOLOGY</a:t>
            </a:r>
          </a:p>
        </p:txBody>
      </p:sp>
      <p:sp>
        <p:nvSpPr>
          <p:cNvPr id="15" name="Rectangle 14"/>
          <p:cNvSpPr/>
          <p:nvPr/>
        </p:nvSpPr>
        <p:spPr>
          <a:xfrm>
            <a:off x="4790361" y="2295768"/>
            <a:ext cx="3497197" cy="234266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CONTENT</a:t>
            </a:r>
          </a:p>
        </p:txBody>
      </p:sp>
    </p:spTree>
    <p:extLst>
      <p:ext uri="{BB962C8B-B14F-4D97-AF65-F5344CB8AC3E}">
        <p14:creationId xmlns:p14="http://schemas.microsoft.com/office/powerpoint/2010/main" val="4263541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Active Learning Funnel</a:t>
            </a:r>
          </a:p>
        </p:txBody>
      </p:sp>
      <p:sp>
        <p:nvSpPr>
          <p:cNvPr id="7" name="Rectangle 6"/>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graphicFrame>
        <p:nvGraphicFramePr>
          <p:cNvPr id="9" name="Diagram 8"/>
          <p:cNvGraphicFramePr/>
          <p:nvPr>
            <p:extLst>
              <p:ext uri="{D42A27DB-BD31-4B8C-83A1-F6EECF244321}">
                <p14:modId xmlns:p14="http://schemas.microsoft.com/office/powerpoint/2010/main" val="4032870685"/>
              </p:ext>
            </p:extLst>
          </p:nvPr>
        </p:nvGraphicFramePr>
        <p:xfrm>
          <a:off x="2704288" y="1608846"/>
          <a:ext cx="5957381" cy="3971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ounded Rectangle 9"/>
          <p:cNvSpPr/>
          <p:nvPr/>
        </p:nvSpPr>
        <p:spPr>
          <a:xfrm>
            <a:off x="4121620" y="5086986"/>
            <a:ext cx="3122715" cy="493448"/>
          </a:xfrm>
          <a:prstGeom prst="roundRect">
            <a:avLst/>
          </a:prstGeom>
          <a:solidFill>
            <a:schemeClr val="accent1">
              <a:alpha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ENHANCED LEARNING ENVIRONMENT</a:t>
            </a:r>
          </a:p>
        </p:txBody>
      </p:sp>
    </p:spTree>
    <p:extLst>
      <p:ext uri="{BB962C8B-B14F-4D97-AF65-F5344CB8AC3E}">
        <p14:creationId xmlns:p14="http://schemas.microsoft.com/office/powerpoint/2010/main" val="35408832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In-class Activity</a:t>
            </a:r>
          </a:p>
        </p:txBody>
      </p:sp>
      <p:sp>
        <p:nvSpPr>
          <p:cNvPr id="7" name="Rectangle 6"/>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pic>
        <p:nvPicPr>
          <p:cNvPr id="12" name="Picture 11" descr="https://www.edrawsoft.com/images/examples/software-service-cross-function-process.png"/>
          <p:cNvPicPr/>
          <p:nvPr/>
        </p:nvPicPr>
        <p:blipFill>
          <a:blip r:embed="rId3">
            <a:extLst>
              <a:ext uri="{28A0092B-C50C-407E-A947-70E740481C1C}">
                <a14:useLocalDpi xmlns:a14="http://schemas.microsoft.com/office/drawing/2010/main" val="0"/>
              </a:ext>
            </a:extLst>
          </a:blip>
          <a:srcRect/>
          <a:stretch>
            <a:fillRect/>
          </a:stretch>
        </p:blipFill>
        <p:spPr bwMode="auto">
          <a:xfrm>
            <a:off x="453249" y="1387167"/>
            <a:ext cx="6056405" cy="4159866"/>
          </a:xfrm>
          <a:prstGeom prst="rect">
            <a:avLst/>
          </a:prstGeom>
          <a:noFill/>
          <a:ln>
            <a:noFill/>
          </a:ln>
        </p:spPr>
      </p:pic>
      <p:sp>
        <p:nvSpPr>
          <p:cNvPr id="17" name="Text Placeholder 4"/>
          <p:cNvSpPr>
            <a:spLocks noGrp="1"/>
          </p:cNvSpPr>
          <p:nvPr>
            <p:ph type="body" idx="1"/>
          </p:nvPr>
        </p:nvSpPr>
        <p:spPr>
          <a:xfrm>
            <a:off x="6629432" y="1387167"/>
            <a:ext cx="5562568" cy="4202103"/>
          </a:xfrm>
        </p:spPr>
        <p:txBody>
          <a:bodyPr/>
          <a:lstStyle/>
          <a:p>
            <a:pPr>
              <a:lnSpc>
                <a:spcPct val="150000"/>
              </a:lnSpc>
              <a:spcBef>
                <a:spcPts val="0"/>
              </a:spcBef>
            </a:pPr>
            <a:r>
              <a:rPr lang="en-US" dirty="0"/>
              <a:t>Process Diagrams</a:t>
            </a:r>
          </a:p>
          <a:p>
            <a:pPr lvl="1">
              <a:lnSpc>
                <a:spcPct val="150000"/>
              </a:lnSpc>
              <a:spcBef>
                <a:spcPts val="0"/>
              </a:spcBef>
              <a:buFont typeface="Courier New" panose="02070309020205020404" pitchFamily="49" charset="0"/>
              <a:buChar char="o"/>
            </a:pPr>
            <a:r>
              <a:rPr lang="en-US" dirty="0"/>
              <a:t>Swim lane diagram</a:t>
            </a:r>
          </a:p>
          <a:p>
            <a:pPr>
              <a:lnSpc>
                <a:spcPct val="150000"/>
              </a:lnSpc>
              <a:spcBef>
                <a:spcPts val="0"/>
              </a:spcBef>
            </a:pPr>
            <a:r>
              <a:rPr lang="en-US" dirty="0"/>
              <a:t>Real life scenarios</a:t>
            </a:r>
          </a:p>
          <a:p>
            <a:pPr>
              <a:lnSpc>
                <a:spcPct val="150000"/>
              </a:lnSpc>
              <a:spcBef>
                <a:spcPts val="0"/>
              </a:spcBef>
            </a:pPr>
            <a:r>
              <a:rPr lang="en-US" dirty="0"/>
              <a:t>Knowledge Application</a:t>
            </a:r>
          </a:p>
          <a:p>
            <a:pPr>
              <a:lnSpc>
                <a:spcPct val="150000"/>
              </a:lnSpc>
              <a:spcBef>
                <a:spcPts val="0"/>
              </a:spcBef>
            </a:pPr>
            <a:r>
              <a:rPr lang="en-US" dirty="0"/>
              <a:t>Problem Solve</a:t>
            </a:r>
          </a:p>
          <a:p>
            <a:pPr>
              <a:lnSpc>
                <a:spcPct val="150000"/>
              </a:lnSpc>
              <a:spcBef>
                <a:spcPts val="0"/>
              </a:spcBef>
            </a:pPr>
            <a:r>
              <a:rPr lang="en-US" dirty="0"/>
              <a:t>Synthesize &amp; Optimize Solutions</a:t>
            </a:r>
          </a:p>
          <a:p>
            <a:pPr>
              <a:lnSpc>
                <a:spcPct val="100000"/>
              </a:lnSpc>
              <a:spcBef>
                <a:spcPts val="0"/>
              </a:spcBef>
            </a:pPr>
            <a:endParaRPr lang="en-US" dirty="0"/>
          </a:p>
        </p:txBody>
      </p:sp>
    </p:spTree>
    <p:extLst>
      <p:ext uri="{BB962C8B-B14F-4D97-AF65-F5344CB8AC3E}">
        <p14:creationId xmlns:p14="http://schemas.microsoft.com/office/powerpoint/2010/main" val="2586902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41E35"/>
        </a:solidFill>
        <a:effectLst/>
      </p:bgPr>
    </p:bg>
    <p:spTree>
      <p:nvGrpSpPr>
        <p:cNvPr id="1" name=""/>
        <p:cNvGrpSpPr/>
        <p:nvPr/>
      </p:nvGrpSpPr>
      <p:grpSpPr>
        <a:xfrm>
          <a:off x="0" y="0"/>
          <a:ext cx="0" cy="0"/>
          <a:chOff x="0" y="0"/>
          <a:chExt cx="0" cy="0"/>
        </a:xfrm>
      </p:grpSpPr>
      <p:sp>
        <p:nvSpPr>
          <p:cNvPr id="6" name="Subtitle 5"/>
          <p:cNvSpPr>
            <a:spLocks noGrp="1"/>
          </p:cNvSpPr>
          <p:nvPr>
            <p:ph type="subTitle" idx="1"/>
          </p:nvPr>
        </p:nvSpPr>
        <p:spPr>
          <a:ln>
            <a:noFill/>
          </a:ln>
        </p:spPr>
        <p:txBody>
          <a:bodyPr/>
          <a:lstStyle/>
          <a:p>
            <a:r>
              <a:rPr lang="en-US" dirty="0"/>
              <a:t>Spring 2024</a:t>
            </a:r>
          </a:p>
        </p:txBody>
      </p:sp>
      <p:sp>
        <p:nvSpPr>
          <p:cNvPr id="5" name="Title 4"/>
          <p:cNvSpPr>
            <a:spLocks noGrp="1"/>
          </p:cNvSpPr>
          <p:nvPr>
            <p:ph type="ctrTitle"/>
          </p:nvPr>
        </p:nvSpPr>
        <p:spPr/>
        <p:txBody>
          <a:bodyPr/>
          <a:lstStyle/>
          <a:p>
            <a:r>
              <a:rPr lang="en-US" dirty="0"/>
              <a:t>Welcome!</a:t>
            </a:r>
          </a:p>
        </p:txBody>
      </p:sp>
      <p:sp>
        <p:nvSpPr>
          <p:cNvPr id="7" name="Rectangle 6"/>
          <p:cNvSpPr/>
          <p:nvPr/>
        </p:nvSpPr>
        <p:spPr>
          <a:xfrm>
            <a:off x="5172305" y="5462604"/>
            <a:ext cx="1847272" cy="11634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Black" panose="020B0A04020102020204" pitchFamily="34" charset="0"/>
              </a:rPr>
              <a:t>F</a:t>
            </a:r>
            <a:r>
              <a:rPr lang="en-US" sz="3600" b="1" dirty="0">
                <a:solidFill>
                  <a:srgbClr val="C00000"/>
                </a:solidFill>
                <a:latin typeface="Arial Black" panose="020B0A04020102020204" pitchFamily="34" charset="0"/>
              </a:rPr>
              <a:t>O</a:t>
            </a:r>
            <a:r>
              <a:rPr lang="en-US" sz="3600" b="1" dirty="0">
                <a:latin typeface="Arial Black" panose="020B0A04020102020204" pitchFamily="34" charset="0"/>
              </a:rPr>
              <a:t>X</a:t>
            </a:r>
          </a:p>
          <a:p>
            <a:pPr algn="ctr"/>
            <a:r>
              <a:rPr lang="en-US" sz="3600" b="1" dirty="0">
                <a:latin typeface="Arial Black" panose="020B0A04020102020204" pitchFamily="34" charset="0"/>
              </a:rPr>
              <a:t>MIS</a:t>
            </a:r>
          </a:p>
        </p:txBody>
      </p:sp>
    </p:spTree>
    <p:extLst>
      <p:ext uri="{BB962C8B-B14F-4D97-AF65-F5344CB8AC3E}">
        <p14:creationId xmlns:p14="http://schemas.microsoft.com/office/powerpoint/2010/main" val="39078900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20490" y="1248229"/>
            <a:ext cx="4427167" cy="4618271"/>
          </a:xfrm>
          <a:prstGeom prst="rect">
            <a:avLst/>
          </a:prstGeom>
          <a:solidFill>
            <a:srgbClr val="A41E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p:cNvSpPr>
            <a:spLocks noGrp="1"/>
          </p:cNvSpPr>
          <p:nvPr>
            <p:ph type="title"/>
          </p:nvPr>
        </p:nvSpPr>
        <p:spPr/>
        <p:txBody>
          <a:bodyPr/>
          <a:lstStyle/>
          <a:p>
            <a:r>
              <a:rPr lang="en-US" dirty="0"/>
              <a:t>The In-class Activity – Canvas</a:t>
            </a:r>
          </a:p>
        </p:txBody>
      </p:sp>
      <p:sp>
        <p:nvSpPr>
          <p:cNvPr id="7" name="Rectangle 6"/>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17" name="Text Placeholder 4"/>
          <p:cNvSpPr>
            <a:spLocks noGrp="1"/>
          </p:cNvSpPr>
          <p:nvPr>
            <p:ph type="body" idx="1"/>
          </p:nvPr>
        </p:nvSpPr>
        <p:spPr>
          <a:xfrm>
            <a:off x="6629432" y="1551191"/>
            <a:ext cx="4848048" cy="4202103"/>
          </a:xfrm>
        </p:spPr>
        <p:txBody>
          <a:bodyPr/>
          <a:lstStyle/>
          <a:p>
            <a:pPr>
              <a:lnSpc>
                <a:spcPct val="150000"/>
              </a:lnSpc>
              <a:spcBef>
                <a:spcPts val="0"/>
              </a:spcBef>
            </a:pPr>
            <a:r>
              <a:rPr lang="en-US" dirty="0"/>
              <a:t>Reinforce assigned materials</a:t>
            </a:r>
          </a:p>
          <a:p>
            <a:pPr lvl="1">
              <a:lnSpc>
                <a:spcPct val="100000"/>
              </a:lnSpc>
              <a:spcBef>
                <a:spcPts val="0"/>
              </a:spcBef>
              <a:buFont typeface="Courier New" panose="02070309020205020404" pitchFamily="49" charset="0"/>
              <a:buChar char="o"/>
            </a:pPr>
            <a:r>
              <a:rPr lang="en-US" dirty="0"/>
              <a:t>Readings</a:t>
            </a:r>
          </a:p>
          <a:p>
            <a:pPr lvl="1">
              <a:lnSpc>
                <a:spcPct val="100000"/>
              </a:lnSpc>
              <a:spcBef>
                <a:spcPts val="0"/>
              </a:spcBef>
              <a:buFont typeface="Courier New" panose="02070309020205020404" pitchFamily="49" charset="0"/>
              <a:buChar char="o"/>
            </a:pPr>
            <a:r>
              <a:rPr lang="en-US" dirty="0"/>
              <a:t>Videos</a:t>
            </a:r>
          </a:p>
          <a:p>
            <a:pPr lvl="1">
              <a:lnSpc>
                <a:spcPct val="100000"/>
              </a:lnSpc>
              <a:spcBef>
                <a:spcPts val="0"/>
              </a:spcBef>
              <a:buFont typeface="Courier New" panose="02070309020205020404" pitchFamily="49" charset="0"/>
              <a:buChar char="o"/>
            </a:pPr>
            <a:r>
              <a:rPr lang="en-US" dirty="0"/>
              <a:t>Lecture</a:t>
            </a:r>
          </a:p>
          <a:p>
            <a:pPr>
              <a:lnSpc>
                <a:spcPct val="150000"/>
              </a:lnSpc>
              <a:spcBef>
                <a:spcPts val="0"/>
              </a:spcBef>
            </a:pPr>
            <a:r>
              <a:rPr lang="en-US" dirty="0"/>
              <a:t>Exam Preparation</a:t>
            </a:r>
          </a:p>
          <a:p>
            <a:pPr>
              <a:lnSpc>
                <a:spcPct val="150000"/>
              </a:lnSpc>
              <a:spcBef>
                <a:spcPts val="0"/>
              </a:spcBef>
            </a:pPr>
            <a:r>
              <a:rPr lang="en-US" dirty="0"/>
              <a:t>Work in teams</a:t>
            </a:r>
          </a:p>
          <a:p>
            <a:pPr>
              <a:lnSpc>
                <a:spcPct val="150000"/>
              </a:lnSpc>
              <a:spcBef>
                <a:spcPts val="0"/>
              </a:spcBef>
            </a:pPr>
            <a:r>
              <a:rPr lang="en-US" dirty="0"/>
              <a:t>Must be present in class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2811" y="1462227"/>
            <a:ext cx="4142657" cy="4142657"/>
          </a:xfrm>
          <a:prstGeom prst="rect">
            <a:avLst/>
          </a:prstGeom>
        </p:spPr>
      </p:pic>
    </p:spTree>
    <p:extLst>
      <p:ext uri="{BB962C8B-B14F-4D97-AF65-F5344CB8AC3E}">
        <p14:creationId xmlns:p14="http://schemas.microsoft.com/office/powerpoint/2010/main" val="3265642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875295"/>
            <a:ext cx="1766807" cy="805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Screen Clipping"/>
          <p:cNvPicPr>
            <a:picLocks noChangeAspect="1"/>
          </p:cNvPicPr>
          <p:nvPr/>
        </p:nvPicPr>
        <p:blipFill rotWithShape="1">
          <a:blip r:embed="rId3">
            <a:extLst>
              <a:ext uri="{28A0092B-C50C-407E-A947-70E740481C1C}">
                <a14:useLocalDpi xmlns:a14="http://schemas.microsoft.com/office/drawing/2010/main" val="0"/>
              </a:ext>
            </a:extLst>
          </a:blip>
          <a:srcRect t="16473"/>
          <a:stretch/>
        </p:blipFill>
        <p:spPr>
          <a:xfrm>
            <a:off x="1667601" y="1107200"/>
            <a:ext cx="8856798" cy="3589712"/>
          </a:xfrm>
          <a:prstGeom prst="rect">
            <a:avLst/>
          </a:prstGeom>
          <a:ln>
            <a:noFill/>
          </a:ln>
          <a:effectLst>
            <a:outerShdw blurRad="292100" dist="139700" dir="2700000" algn="tl" rotWithShape="0">
              <a:srgbClr val="333333">
                <a:alpha val="65000"/>
              </a:srgbClr>
            </a:outerShdw>
          </a:effectLst>
        </p:spPr>
      </p:pic>
      <p:pic>
        <p:nvPicPr>
          <p:cNvPr id="11" name="Picture 10">
            <a:hlinkClick r:id="rId4"/>
          </p:cNvPr>
          <p:cNvPicPr>
            <a:picLocks noChangeAspect="1"/>
          </p:cNvPicPr>
          <p:nvPr/>
        </p:nvPicPr>
        <p:blipFill rotWithShape="1">
          <a:blip r:embed="rId5"/>
          <a:srcRect l="5109" r="4756"/>
          <a:stretch/>
        </p:blipFill>
        <p:spPr>
          <a:xfrm>
            <a:off x="2663735" y="5126216"/>
            <a:ext cx="6864531" cy="548640"/>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Tree>
    <p:extLst>
      <p:ext uri="{BB962C8B-B14F-4D97-AF65-F5344CB8AC3E}">
        <p14:creationId xmlns:p14="http://schemas.microsoft.com/office/powerpoint/2010/main" val="11064144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875295"/>
            <a:ext cx="1766807" cy="805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1146627" y="477719"/>
            <a:ext cx="9953481" cy="461665"/>
          </a:xfrm>
          <a:prstGeom prst="rect">
            <a:avLst/>
          </a:prstGeom>
          <a:solidFill>
            <a:srgbClr val="A30C33"/>
          </a:solidFill>
          <a:effectLst>
            <a:outerShdw blurRad="50800" dist="38100" dir="2700000" algn="tl" rotWithShape="0">
              <a:prstClr val="black">
                <a:alpha val="40000"/>
              </a:prstClr>
            </a:outerShdw>
          </a:effectLst>
        </p:spPr>
        <p:txBody>
          <a:bodyPr wrap="square" rtlCol="0">
            <a:spAutoFit/>
          </a:bodyPr>
          <a:lstStyle/>
          <a:p>
            <a:pPr algn="ctr"/>
            <a:r>
              <a:rPr lang="en-US" sz="2400" dirty="0">
                <a:solidFill>
                  <a:schemeClr val="bg1"/>
                </a:solidFill>
              </a:rPr>
              <a:t>Based on 1408 recent graduates from 36 universities across the U.S.</a:t>
            </a:r>
          </a:p>
        </p:txBody>
      </p:sp>
      <p:pic>
        <p:nvPicPr>
          <p:cNvPr id="7" name="Content Placeholder 11"/>
          <p:cNvPicPr>
            <a:picLocks noChangeAspect="1"/>
          </p:cNvPicPr>
          <p:nvPr/>
        </p:nvPicPr>
        <p:blipFill rotWithShape="1">
          <a:blip r:embed="rId3"/>
          <a:srcRect t="7657" b="13200"/>
          <a:stretch/>
        </p:blipFill>
        <p:spPr>
          <a:xfrm>
            <a:off x="1727763" y="1059048"/>
            <a:ext cx="8276896" cy="2684815"/>
          </a:xfrm>
          <a:prstGeom prst="rect">
            <a:avLst/>
          </a:prstGeom>
        </p:spPr>
      </p:pic>
      <p:pic>
        <p:nvPicPr>
          <p:cNvPr id="8" name="Picture 7"/>
          <p:cNvPicPr>
            <a:picLocks noChangeAspect="1"/>
          </p:cNvPicPr>
          <p:nvPr/>
        </p:nvPicPr>
        <p:blipFill rotWithShape="1">
          <a:blip r:embed="rId4"/>
          <a:srcRect t="2559" b="5084"/>
          <a:stretch/>
        </p:blipFill>
        <p:spPr>
          <a:xfrm>
            <a:off x="2032064" y="3743863"/>
            <a:ext cx="8336802" cy="3114137"/>
          </a:xfrm>
          <a:prstGeom prst="rect">
            <a:avLst/>
          </a:prstGeom>
        </p:spPr>
      </p:pic>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Tree>
    <p:extLst>
      <p:ext uri="{BB962C8B-B14F-4D97-AF65-F5344CB8AC3E}">
        <p14:creationId xmlns:p14="http://schemas.microsoft.com/office/powerpoint/2010/main" val="4807082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A41E35"/>
        </a:solidFill>
        <a:effectLst/>
      </p:bgPr>
    </p:bg>
    <p:spTree>
      <p:nvGrpSpPr>
        <p:cNvPr id="1" name=""/>
        <p:cNvGrpSpPr/>
        <p:nvPr/>
      </p:nvGrpSpPr>
      <p:grpSpPr>
        <a:xfrm>
          <a:off x="0" y="0"/>
          <a:ext cx="0" cy="0"/>
          <a:chOff x="0" y="0"/>
          <a:chExt cx="0" cy="0"/>
        </a:xfrm>
      </p:grpSpPr>
      <p:sp>
        <p:nvSpPr>
          <p:cNvPr id="7" name="Arc 6"/>
          <p:cNvSpPr/>
          <p:nvPr/>
        </p:nvSpPr>
        <p:spPr>
          <a:xfrm>
            <a:off x="9310133" y="1501898"/>
            <a:ext cx="2338942" cy="2187514"/>
          </a:xfrm>
          <a:prstGeom prst="arc">
            <a:avLst>
              <a:gd name="adj1" fmla="val 16200000"/>
              <a:gd name="adj2" fmla="val 5396879"/>
            </a:avLst>
          </a:prstGeom>
          <a:ln w="2286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2" name="Straight Connector 11"/>
          <p:cNvCxnSpPr/>
          <p:nvPr/>
        </p:nvCxnSpPr>
        <p:spPr>
          <a:xfrm flipH="1">
            <a:off x="2027916" y="6078752"/>
            <a:ext cx="9160677" cy="0"/>
          </a:xfrm>
          <a:prstGeom prst="line">
            <a:avLst/>
          </a:prstGeom>
          <a:ln w="2286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Arc 30"/>
          <p:cNvSpPr/>
          <p:nvPr/>
        </p:nvSpPr>
        <p:spPr>
          <a:xfrm rot="10800000">
            <a:off x="395163" y="3665540"/>
            <a:ext cx="2338944" cy="2187514"/>
          </a:xfrm>
          <a:prstGeom prst="arc">
            <a:avLst>
              <a:gd name="adj1" fmla="val 16200000"/>
              <a:gd name="adj2" fmla="val 5239996"/>
            </a:avLst>
          </a:prstGeom>
          <a:ln w="2286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54" name="Straight Connector 53"/>
          <p:cNvCxnSpPr/>
          <p:nvPr/>
        </p:nvCxnSpPr>
        <p:spPr>
          <a:xfrm flipH="1" flipV="1">
            <a:off x="641232" y="1500452"/>
            <a:ext cx="9889269" cy="3482"/>
          </a:xfrm>
          <a:prstGeom prst="line">
            <a:avLst/>
          </a:prstGeom>
          <a:ln w="2286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Flowchart: Connector 10"/>
          <p:cNvSpPr/>
          <p:nvPr/>
        </p:nvSpPr>
        <p:spPr>
          <a:xfrm>
            <a:off x="89841" y="940888"/>
            <a:ext cx="1102782" cy="1119128"/>
          </a:xfrm>
          <a:prstGeom prst="flowChartConnector">
            <a:avLst/>
          </a:prstGeom>
          <a:solidFill>
            <a:schemeClr val="tx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START</a:t>
            </a:r>
          </a:p>
        </p:txBody>
      </p:sp>
      <p:sp>
        <p:nvSpPr>
          <p:cNvPr id="13" name="8-Point Star 12"/>
          <p:cNvSpPr/>
          <p:nvPr/>
        </p:nvSpPr>
        <p:spPr>
          <a:xfrm>
            <a:off x="10964417" y="5505132"/>
            <a:ext cx="1157182" cy="1157182"/>
          </a:xfrm>
          <a:prstGeom prst="star8">
            <a:avLst/>
          </a:prstGeom>
          <a:solidFill>
            <a:schemeClr val="tx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FINISH</a:t>
            </a:r>
          </a:p>
        </p:txBody>
      </p:sp>
      <p:sp>
        <p:nvSpPr>
          <p:cNvPr id="65" name="Title 4"/>
          <p:cNvSpPr txBox="1">
            <a:spLocks/>
          </p:cNvSpPr>
          <p:nvPr/>
        </p:nvSpPr>
        <p:spPr>
          <a:xfrm>
            <a:off x="602773" y="130372"/>
            <a:ext cx="10980300" cy="37923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b="1" dirty="0">
                <a:latin typeface="Arial Narrow" panose="020B0606020202030204" pitchFamily="34" charset="0"/>
              </a:rPr>
              <a:t>ROADMAP</a:t>
            </a:r>
          </a:p>
        </p:txBody>
      </p:sp>
      <p:sp>
        <p:nvSpPr>
          <p:cNvPr id="80" name="Arc 79"/>
          <p:cNvSpPr/>
          <p:nvPr/>
        </p:nvSpPr>
        <p:spPr>
          <a:xfrm>
            <a:off x="9005554" y="1249183"/>
            <a:ext cx="2948100" cy="2759841"/>
          </a:xfrm>
          <a:prstGeom prst="arc">
            <a:avLst>
              <a:gd name="adj1" fmla="val 17248440"/>
              <a:gd name="adj2" fmla="val 4527044"/>
            </a:avLst>
          </a:prstGeom>
          <a:noFill/>
          <a:ln w="762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4" name="Arc 83"/>
          <p:cNvSpPr/>
          <p:nvPr/>
        </p:nvSpPr>
        <p:spPr>
          <a:xfrm rot="10800000">
            <a:off x="128600" y="3401930"/>
            <a:ext cx="2948100" cy="2759841"/>
          </a:xfrm>
          <a:prstGeom prst="arc">
            <a:avLst>
              <a:gd name="adj1" fmla="val 17248440"/>
              <a:gd name="adj2" fmla="val 4527044"/>
            </a:avLst>
          </a:prstGeom>
          <a:noFill/>
          <a:ln w="762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33" name="Straight Connector 32"/>
          <p:cNvCxnSpPr>
            <a:cxnSpLocks/>
          </p:cNvCxnSpPr>
          <p:nvPr/>
        </p:nvCxnSpPr>
        <p:spPr>
          <a:xfrm flipH="1" flipV="1">
            <a:off x="1513739" y="3666576"/>
            <a:ext cx="8966858" cy="22836"/>
          </a:xfrm>
          <a:prstGeom prst="line">
            <a:avLst/>
          </a:prstGeom>
          <a:ln w="2286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Rounded Rectangle 33"/>
          <p:cNvSpPr/>
          <p:nvPr/>
        </p:nvSpPr>
        <p:spPr>
          <a:xfrm>
            <a:off x="2222319" y="2779589"/>
            <a:ext cx="1811532" cy="1859328"/>
          </a:xfrm>
          <a:prstGeom prst="round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rgbClr val="C00000"/>
                </a:solidFill>
              </a:rPr>
              <a:t>Week 9:</a:t>
            </a:r>
          </a:p>
          <a:p>
            <a:r>
              <a:rPr lang="en-US" dirty="0">
                <a:solidFill>
                  <a:srgbClr val="00B050"/>
                </a:solidFill>
              </a:rPr>
              <a:t>Exam #2 </a:t>
            </a:r>
            <a:r>
              <a:rPr lang="en-US" dirty="0">
                <a:solidFill>
                  <a:schemeClr val="tx1"/>
                </a:solidFill>
              </a:rPr>
              <a:t>&amp; JavaScript Unit #1</a:t>
            </a:r>
          </a:p>
          <a:p>
            <a:pPr marL="171450" indent="-171450">
              <a:buFontTx/>
              <a:buChar char="-"/>
            </a:pPr>
            <a:r>
              <a:rPr lang="en-US" sz="1000" dirty="0">
                <a:solidFill>
                  <a:schemeClr val="tx1"/>
                </a:solidFill>
              </a:rPr>
              <a:t>Parts I &amp; II</a:t>
            </a:r>
          </a:p>
          <a:p>
            <a:pPr marL="171450" indent="-171450">
              <a:buFont typeface="Arial" panose="020B0604020202020204" pitchFamily="34" charset="0"/>
              <a:buChar char="•"/>
            </a:pPr>
            <a:r>
              <a:rPr lang="en-US" sz="1000" dirty="0">
                <a:solidFill>
                  <a:srgbClr val="000000"/>
                </a:solidFill>
              </a:rPr>
              <a:t>Hello World, Variables</a:t>
            </a:r>
          </a:p>
          <a:p>
            <a:pPr marL="112713" lvl="0" indent="-112713">
              <a:buFont typeface="Arial" panose="020B0604020202020204" pitchFamily="34" charset="0"/>
              <a:buChar char="•"/>
            </a:pPr>
            <a:endParaRPr lang="en-US" sz="600" dirty="0">
              <a:solidFill>
                <a:srgbClr val="000000"/>
              </a:solidFill>
            </a:endParaRPr>
          </a:p>
          <a:p>
            <a:pPr marL="112713" lvl="0" indent="-112713">
              <a:buFont typeface="Arial" panose="020B0604020202020204" pitchFamily="34" charset="0"/>
              <a:buChar char="•"/>
            </a:pPr>
            <a:endParaRPr lang="en-US" sz="600" dirty="0">
              <a:solidFill>
                <a:srgbClr val="000000"/>
              </a:solidFill>
            </a:endParaRPr>
          </a:p>
          <a:p>
            <a:pPr marL="112713" lvl="0" indent="-112713">
              <a:buFont typeface="Arial" panose="020B0604020202020204" pitchFamily="34" charset="0"/>
              <a:buChar char="•"/>
            </a:pPr>
            <a:endParaRPr lang="en-US" sz="600" dirty="0">
              <a:solidFill>
                <a:srgbClr val="000000"/>
              </a:solidFill>
            </a:endParaRPr>
          </a:p>
          <a:p>
            <a:pPr marL="112713" lvl="0" indent="-112713">
              <a:buFont typeface="Arial" panose="020B0604020202020204" pitchFamily="34" charset="0"/>
              <a:buChar char="•"/>
            </a:pPr>
            <a:endParaRPr lang="en-US" sz="600" dirty="0">
              <a:solidFill>
                <a:srgbClr val="000000"/>
              </a:solidFill>
            </a:endParaRPr>
          </a:p>
          <a:p>
            <a:pPr marL="112713" lvl="0" indent="-112713">
              <a:buFont typeface="Arial" panose="020B0604020202020204" pitchFamily="34" charset="0"/>
              <a:buChar char="•"/>
            </a:pPr>
            <a:endParaRPr lang="en-US" sz="600" dirty="0">
              <a:solidFill>
                <a:srgbClr val="000000"/>
              </a:solidFill>
            </a:endParaRPr>
          </a:p>
          <a:p>
            <a:pPr marL="112713" lvl="0" indent="-112713">
              <a:buFont typeface="Arial" panose="020B0604020202020204" pitchFamily="34" charset="0"/>
              <a:buChar char="•"/>
            </a:pPr>
            <a:endParaRPr lang="en-US" sz="600" dirty="0">
              <a:solidFill>
                <a:srgbClr val="000000"/>
              </a:solidFill>
            </a:endParaRPr>
          </a:p>
          <a:p>
            <a:pPr marL="112713" lvl="0" indent="-112713">
              <a:buFont typeface="Arial" panose="020B0604020202020204" pitchFamily="34" charset="0"/>
              <a:buChar char="•"/>
            </a:pPr>
            <a:endParaRPr lang="en-US" sz="600" dirty="0">
              <a:solidFill>
                <a:srgbClr val="000000"/>
              </a:solidFill>
            </a:endParaRPr>
          </a:p>
          <a:p>
            <a:r>
              <a:rPr lang="en-US" sz="800" dirty="0">
                <a:solidFill>
                  <a:srgbClr val="7030A0"/>
                </a:solidFill>
              </a:rPr>
              <a:t>*Exam: check course site</a:t>
            </a:r>
          </a:p>
        </p:txBody>
      </p:sp>
      <p:sp>
        <p:nvSpPr>
          <p:cNvPr id="35" name="Rounded Rectangle 34"/>
          <p:cNvSpPr/>
          <p:nvPr/>
        </p:nvSpPr>
        <p:spPr>
          <a:xfrm>
            <a:off x="4193907" y="2779588"/>
            <a:ext cx="1806992" cy="1859328"/>
          </a:xfrm>
          <a:prstGeom prst="round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rgbClr val="C00000"/>
                </a:solidFill>
              </a:rPr>
              <a:t>Week 8:</a:t>
            </a:r>
          </a:p>
          <a:p>
            <a:r>
              <a:rPr lang="en-US" sz="1300" dirty="0">
                <a:solidFill>
                  <a:schemeClr val="tx1"/>
                </a:solidFill>
              </a:rPr>
              <a:t>Cybersecurity &amp; AI</a:t>
            </a:r>
            <a:endParaRPr lang="en-US" sz="1000" dirty="0">
              <a:solidFill>
                <a:schemeClr val="tx1"/>
              </a:solidFill>
            </a:endParaRPr>
          </a:p>
          <a:p>
            <a:pPr marL="112713" indent="-112713">
              <a:buFont typeface="Arial" panose="020B0604020202020204" pitchFamily="34" charset="0"/>
              <a:buChar char="•"/>
            </a:pPr>
            <a:r>
              <a:rPr lang="en-US" sz="1000" dirty="0">
                <a:solidFill>
                  <a:schemeClr val="tx1"/>
                </a:solidFill>
              </a:rPr>
              <a:t>Cybersecurity</a:t>
            </a:r>
            <a:endParaRPr lang="en-US" sz="600" dirty="0">
              <a:solidFill>
                <a:schemeClr val="tx1"/>
              </a:solidFill>
            </a:endParaRPr>
          </a:p>
          <a:p>
            <a:pPr marL="112713" indent="-112713">
              <a:buFont typeface="Arial" panose="020B0604020202020204" pitchFamily="34" charset="0"/>
              <a:buChar char="•"/>
            </a:pPr>
            <a:r>
              <a:rPr lang="en-US" sz="1000" dirty="0">
                <a:solidFill>
                  <a:schemeClr val="tx1"/>
                </a:solidFill>
              </a:rPr>
              <a:t>Protection Protocols</a:t>
            </a:r>
          </a:p>
          <a:p>
            <a:pPr marL="112713" indent="-112713">
              <a:buFont typeface="Arial" panose="020B0604020202020204" pitchFamily="34" charset="0"/>
              <a:buChar char="•"/>
            </a:pPr>
            <a:r>
              <a:rPr lang="en-US" sz="1000" dirty="0">
                <a:solidFill>
                  <a:schemeClr val="tx1"/>
                </a:solidFill>
              </a:rPr>
              <a:t>Artificial Intelligence</a:t>
            </a:r>
          </a:p>
          <a:p>
            <a:endParaRPr lang="en-US" sz="400" dirty="0">
              <a:solidFill>
                <a:schemeClr val="tx1"/>
              </a:solidFill>
            </a:endParaRPr>
          </a:p>
          <a:p>
            <a:endParaRPr lang="en-US" sz="400" dirty="0">
              <a:solidFill>
                <a:schemeClr val="tx1"/>
              </a:solidFill>
            </a:endParaRPr>
          </a:p>
          <a:p>
            <a:endParaRPr lang="en-US" sz="400" dirty="0">
              <a:solidFill>
                <a:schemeClr val="tx1"/>
              </a:solidFill>
            </a:endParaRPr>
          </a:p>
          <a:p>
            <a:endParaRPr lang="en-US" sz="400" dirty="0">
              <a:solidFill>
                <a:schemeClr val="tx1"/>
              </a:solidFill>
            </a:endParaRPr>
          </a:p>
          <a:p>
            <a:endParaRPr lang="en-US" sz="400" dirty="0">
              <a:solidFill>
                <a:schemeClr val="tx1"/>
              </a:solidFill>
            </a:endParaRPr>
          </a:p>
          <a:p>
            <a:endParaRPr lang="en-US" sz="400" dirty="0">
              <a:solidFill>
                <a:schemeClr val="tx1"/>
              </a:solidFill>
            </a:endParaRPr>
          </a:p>
          <a:p>
            <a:endParaRPr lang="en-US" sz="400" dirty="0">
              <a:solidFill>
                <a:schemeClr val="tx1"/>
              </a:solidFill>
            </a:endParaRPr>
          </a:p>
          <a:p>
            <a:endParaRPr lang="en-US" sz="400" dirty="0">
              <a:solidFill>
                <a:schemeClr val="tx1"/>
              </a:solidFill>
            </a:endParaRPr>
          </a:p>
          <a:p>
            <a:endParaRPr lang="en-US" sz="400" dirty="0">
              <a:solidFill>
                <a:schemeClr val="tx1"/>
              </a:solidFill>
            </a:endParaRPr>
          </a:p>
          <a:p>
            <a:endParaRPr lang="en-US" sz="400" dirty="0">
              <a:solidFill>
                <a:schemeClr val="tx1"/>
              </a:solidFill>
            </a:endParaRPr>
          </a:p>
          <a:p>
            <a:r>
              <a:rPr lang="en-US" sz="1000" dirty="0">
                <a:solidFill>
                  <a:schemeClr val="accent6">
                    <a:lumMod val="75000"/>
                  </a:schemeClr>
                </a:solidFill>
              </a:rPr>
              <a:t>Assignment #08</a:t>
            </a:r>
            <a:endParaRPr lang="en-US" sz="1000" dirty="0">
              <a:solidFill>
                <a:schemeClr val="tx1"/>
              </a:solidFill>
            </a:endParaRPr>
          </a:p>
        </p:txBody>
      </p:sp>
      <p:sp>
        <p:nvSpPr>
          <p:cNvPr id="36" name="Rounded Rectangle 35"/>
          <p:cNvSpPr/>
          <p:nvPr/>
        </p:nvSpPr>
        <p:spPr>
          <a:xfrm>
            <a:off x="6160956" y="2779587"/>
            <a:ext cx="1806992" cy="1859329"/>
          </a:xfrm>
          <a:prstGeom prst="round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rgbClr val="C00000"/>
                </a:solidFill>
              </a:rPr>
              <a:t>Week 7:</a:t>
            </a:r>
          </a:p>
          <a:p>
            <a:r>
              <a:rPr lang="en-US" sz="1300" dirty="0">
                <a:solidFill>
                  <a:schemeClr val="tx1"/>
                </a:solidFill>
              </a:rPr>
              <a:t>Information Systems: </a:t>
            </a:r>
            <a:r>
              <a:rPr lang="en-US" sz="1000" dirty="0">
                <a:solidFill>
                  <a:schemeClr val="tx1"/>
                </a:solidFill>
              </a:rPr>
              <a:t>Part IV </a:t>
            </a:r>
            <a:r>
              <a:rPr lang="en-US" sz="1300" dirty="0">
                <a:solidFill>
                  <a:schemeClr val="tx1"/>
                </a:solidFill>
              </a:rPr>
              <a:t>Platforms &amp; Digital Business Models</a:t>
            </a:r>
          </a:p>
          <a:p>
            <a:pPr marL="171450" indent="-171450">
              <a:buFont typeface="Arial" panose="020B0604020202020204" pitchFamily="34" charset="0"/>
              <a:buChar char="•"/>
            </a:pPr>
            <a:r>
              <a:rPr lang="en-US" sz="1000" dirty="0">
                <a:solidFill>
                  <a:schemeClr val="tx1"/>
                </a:solidFill>
              </a:rPr>
              <a:t>SCM</a:t>
            </a:r>
          </a:p>
          <a:p>
            <a:pPr marL="171450" indent="-171450">
              <a:buFont typeface="Arial" panose="020B0604020202020204" pitchFamily="34" charset="0"/>
              <a:buChar char="•"/>
            </a:pPr>
            <a:r>
              <a:rPr lang="en-US" sz="1000" dirty="0">
                <a:solidFill>
                  <a:schemeClr val="tx1"/>
                </a:solidFill>
              </a:rPr>
              <a:t>Platforms &amp; Digital Models</a:t>
            </a:r>
          </a:p>
          <a:p>
            <a:endParaRPr lang="en-US" sz="200" dirty="0">
              <a:solidFill>
                <a:schemeClr val="tx1"/>
              </a:solidFill>
            </a:endParaRPr>
          </a:p>
          <a:p>
            <a:r>
              <a:rPr lang="en-US" sz="1000" dirty="0">
                <a:solidFill>
                  <a:schemeClr val="accent6">
                    <a:lumMod val="75000"/>
                  </a:schemeClr>
                </a:solidFill>
              </a:rPr>
              <a:t>Assignment #07</a:t>
            </a:r>
            <a:endParaRPr lang="en-US" sz="1000" dirty="0">
              <a:solidFill>
                <a:schemeClr val="tx1"/>
              </a:solidFill>
            </a:endParaRPr>
          </a:p>
        </p:txBody>
      </p:sp>
      <p:sp>
        <p:nvSpPr>
          <p:cNvPr id="37" name="Rounded Rectangle 36"/>
          <p:cNvSpPr/>
          <p:nvPr/>
        </p:nvSpPr>
        <p:spPr>
          <a:xfrm>
            <a:off x="8128004" y="2764349"/>
            <a:ext cx="1806992" cy="1859329"/>
          </a:xfrm>
          <a:prstGeom prst="round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rgbClr val="C00000"/>
                </a:solidFill>
              </a:rPr>
              <a:t>Week 6:</a:t>
            </a:r>
          </a:p>
          <a:p>
            <a:r>
              <a:rPr lang="en-US" dirty="0">
                <a:solidFill>
                  <a:schemeClr val="tx1"/>
                </a:solidFill>
              </a:rPr>
              <a:t>Information</a:t>
            </a:r>
          </a:p>
          <a:p>
            <a:r>
              <a:rPr lang="en-US" dirty="0">
                <a:solidFill>
                  <a:schemeClr val="tx1"/>
                </a:solidFill>
              </a:rPr>
              <a:t>Systems: </a:t>
            </a:r>
            <a:r>
              <a:rPr lang="en-US" sz="1000" dirty="0">
                <a:solidFill>
                  <a:schemeClr val="tx1"/>
                </a:solidFill>
              </a:rPr>
              <a:t>Parts II &amp; III</a:t>
            </a:r>
          </a:p>
          <a:p>
            <a:pPr marL="112713" indent="-112713">
              <a:buFont typeface="Arial" panose="020B0604020202020204" pitchFamily="34" charset="0"/>
              <a:buChar char="•"/>
            </a:pPr>
            <a:r>
              <a:rPr lang="en-US" sz="1000" dirty="0">
                <a:solidFill>
                  <a:schemeClr val="tx1"/>
                </a:solidFill>
              </a:rPr>
              <a:t>CRM</a:t>
            </a:r>
          </a:p>
          <a:p>
            <a:pPr marL="112713" indent="-112713">
              <a:buFont typeface="Arial" panose="020B0604020202020204" pitchFamily="34" charset="0"/>
              <a:buChar char="•"/>
            </a:pPr>
            <a:r>
              <a:rPr lang="en-US" sz="1000" dirty="0">
                <a:solidFill>
                  <a:schemeClr val="tx1"/>
                </a:solidFill>
              </a:rPr>
              <a:t>Data Analytics</a:t>
            </a:r>
          </a:p>
          <a:p>
            <a:endParaRPr lang="en-US" sz="600" dirty="0">
              <a:solidFill>
                <a:schemeClr val="tx1"/>
              </a:solidFill>
            </a:endParaRPr>
          </a:p>
          <a:p>
            <a:pPr marL="112713" indent="-112713">
              <a:buFont typeface="Arial" panose="020B0604020202020204" pitchFamily="34" charset="0"/>
              <a:buChar char="•"/>
            </a:pPr>
            <a:endParaRPr lang="en-US" sz="600" dirty="0">
              <a:solidFill>
                <a:schemeClr val="tx1"/>
              </a:solidFill>
            </a:endParaRPr>
          </a:p>
          <a:p>
            <a:pPr marL="112713" indent="-112713">
              <a:buFont typeface="Arial" panose="020B0604020202020204" pitchFamily="34" charset="0"/>
              <a:buChar char="•"/>
            </a:pPr>
            <a:endParaRPr lang="en-US" sz="600" dirty="0">
              <a:solidFill>
                <a:schemeClr val="tx1"/>
              </a:solidFill>
            </a:endParaRPr>
          </a:p>
          <a:p>
            <a:pPr marL="112713" indent="-112713">
              <a:buFont typeface="Arial" panose="020B0604020202020204" pitchFamily="34" charset="0"/>
              <a:buChar char="•"/>
            </a:pPr>
            <a:endParaRPr lang="en-US" sz="600" dirty="0">
              <a:solidFill>
                <a:schemeClr val="tx1"/>
              </a:solidFill>
            </a:endParaRPr>
          </a:p>
          <a:p>
            <a:pPr marL="112713" indent="-112713">
              <a:buFont typeface="Arial" panose="020B0604020202020204" pitchFamily="34" charset="0"/>
              <a:buChar char="•"/>
            </a:pPr>
            <a:endParaRPr lang="en-US" sz="600" dirty="0">
              <a:solidFill>
                <a:schemeClr val="tx1"/>
              </a:solidFill>
            </a:endParaRPr>
          </a:p>
          <a:p>
            <a:endParaRPr lang="en-US" sz="600" dirty="0">
              <a:solidFill>
                <a:schemeClr val="tx1"/>
              </a:solidFill>
            </a:endParaRPr>
          </a:p>
          <a:p>
            <a:r>
              <a:rPr lang="en-US" sz="1000" dirty="0">
                <a:solidFill>
                  <a:schemeClr val="accent6">
                    <a:lumMod val="75000"/>
                  </a:schemeClr>
                </a:solidFill>
              </a:rPr>
              <a:t>Assignment #06</a:t>
            </a:r>
          </a:p>
        </p:txBody>
      </p:sp>
      <p:sp>
        <p:nvSpPr>
          <p:cNvPr id="38" name="Rounded Rectangle 37"/>
          <p:cNvSpPr/>
          <p:nvPr/>
        </p:nvSpPr>
        <p:spPr>
          <a:xfrm>
            <a:off x="1359919" y="4897306"/>
            <a:ext cx="1806992" cy="1844065"/>
          </a:xfrm>
          <a:prstGeom prst="round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accent1"/>
                </a:solidFill>
              </a:rPr>
              <a:t>Week 10:</a:t>
            </a:r>
          </a:p>
          <a:p>
            <a:r>
              <a:rPr lang="en-US" dirty="0">
                <a:solidFill>
                  <a:schemeClr val="tx1"/>
                </a:solidFill>
              </a:rPr>
              <a:t>JavaScript Unit #2 Functions</a:t>
            </a:r>
          </a:p>
          <a:p>
            <a:pPr marL="112713" lvl="0" indent="-112713">
              <a:buFont typeface="Arial" panose="020B0604020202020204" pitchFamily="34" charset="0"/>
              <a:buChar char="•"/>
            </a:pPr>
            <a:r>
              <a:rPr lang="en-US" sz="1000" dirty="0">
                <a:solidFill>
                  <a:srgbClr val="000000"/>
                </a:solidFill>
              </a:rPr>
              <a:t>Values &amp; Variables </a:t>
            </a:r>
          </a:p>
          <a:p>
            <a:pPr marL="112713" lvl="0" indent="-112713">
              <a:buFont typeface="Arial" panose="020B0604020202020204" pitchFamily="34" charset="0"/>
              <a:buChar char="•"/>
            </a:pPr>
            <a:r>
              <a:rPr lang="en-US" sz="1000" dirty="0">
                <a:solidFill>
                  <a:srgbClr val="000000"/>
                </a:solidFill>
              </a:rPr>
              <a:t>Operator types</a:t>
            </a:r>
          </a:p>
          <a:p>
            <a:pPr marL="112713" lvl="0" indent="-112713">
              <a:buFont typeface="Arial" panose="020B0604020202020204" pitchFamily="34" charset="0"/>
              <a:buChar char="•"/>
            </a:pPr>
            <a:r>
              <a:rPr lang="en-US" sz="1000" dirty="0">
                <a:solidFill>
                  <a:srgbClr val="000000"/>
                </a:solidFill>
              </a:rPr>
              <a:t>Strings</a:t>
            </a:r>
            <a:endParaRPr lang="en-US" sz="600" dirty="0">
              <a:solidFill>
                <a:srgbClr val="000000"/>
              </a:solidFill>
            </a:endParaRPr>
          </a:p>
          <a:p>
            <a:pPr lvl="0"/>
            <a:endParaRPr lang="en-US" sz="600" dirty="0">
              <a:solidFill>
                <a:srgbClr val="000000"/>
              </a:solidFill>
            </a:endParaRPr>
          </a:p>
          <a:p>
            <a:pPr lvl="0"/>
            <a:endParaRPr lang="en-US" sz="600" dirty="0">
              <a:solidFill>
                <a:srgbClr val="000000"/>
              </a:solidFill>
            </a:endParaRPr>
          </a:p>
          <a:p>
            <a:pPr lvl="0"/>
            <a:endParaRPr lang="en-US" sz="600" dirty="0">
              <a:solidFill>
                <a:srgbClr val="000000"/>
              </a:solidFill>
            </a:endParaRPr>
          </a:p>
          <a:p>
            <a:pPr lvl="0"/>
            <a:endParaRPr lang="en-US" sz="500" dirty="0">
              <a:solidFill>
                <a:srgbClr val="000000"/>
              </a:solidFill>
            </a:endParaRPr>
          </a:p>
          <a:p>
            <a:endParaRPr lang="en-US" sz="500" dirty="0">
              <a:solidFill>
                <a:schemeClr val="tx1"/>
              </a:solidFill>
            </a:endParaRPr>
          </a:p>
          <a:p>
            <a:endParaRPr lang="en-US" sz="500" dirty="0">
              <a:solidFill>
                <a:schemeClr val="tx1"/>
              </a:solidFill>
            </a:endParaRPr>
          </a:p>
          <a:p>
            <a:endParaRPr lang="en-US" sz="500" dirty="0">
              <a:solidFill>
                <a:schemeClr val="tx1"/>
              </a:solidFill>
            </a:endParaRPr>
          </a:p>
        </p:txBody>
      </p:sp>
      <p:sp>
        <p:nvSpPr>
          <p:cNvPr id="45" name="Rounded Rectangle 44"/>
          <p:cNvSpPr/>
          <p:nvPr/>
        </p:nvSpPr>
        <p:spPr>
          <a:xfrm>
            <a:off x="3271194" y="4897306"/>
            <a:ext cx="1806992" cy="1844065"/>
          </a:xfrm>
          <a:prstGeom prst="round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accent1"/>
                </a:solidFill>
              </a:rPr>
              <a:t>Week 11:</a:t>
            </a:r>
          </a:p>
          <a:p>
            <a:pPr lvl="0"/>
            <a:r>
              <a:rPr lang="en-US" dirty="0">
                <a:solidFill>
                  <a:srgbClr val="000000"/>
                </a:solidFill>
              </a:rPr>
              <a:t>JavaScript Unit #3 </a:t>
            </a:r>
            <a:r>
              <a:rPr lang="en-US" sz="1300" dirty="0">
                <a:solidFill>
                  <a:srgbClr val="000000"/>
                </a:solidFill>
              </a:rPr>
              <a:t>Logical Operators &amp; Conditional Logic</a:t>
            </a:r>
          </a:p>
          <a:p>
            <a:pPr marL="112713" lvl="0" indent="-112713">
              <a:buFont typeface="Arial" panose="020B0604020202020204" pitchFamily="34" charset="0"/>
              <a:buChar char="•"/>
            </a:pPr>
            <a:r>
              <a:rPr lang="en-US" sz="1000" dirty="0">
                <a:solidFill>
                  <a:srgbClr val="000000"/>
                </a:solidFill>
              </a:rPr>
              <a:t>Logical Operators</a:t>
            </a:r>
          </a:p>
          <a:p>
            <a:pPr marL="112713" lvl="0" indent="-112713">
              <a:buFont typeface="Arial" panose="020B0604020202020204" pitchFamily="34" charset="0"/>
              <a:buChar char="•"/>
            </a:pPr>
            <a:r>
              <a:rPr lang="en-US" sz="1000" dirty="0">
                <a:solidFill>
                  <a:srgbClr val="000000"/>
                </a:solidFill>
              </a:rPr>
              <a:t>Conditional Types</a:t>
            </a:r>
          </a:p>
          <a:p>
            <a:pPr marL="112713" lvl="0" indent="-112713">
              <a:buFont typeface="Arial" panose="020B0604020202020204" pitchFamily="34" charset="0"/>
              <a:buChar char="•"/>
            </a:pPr>
            <a:endParaRPr lang="en-US" sz="1000" dirty="0">
              <a:solidFill>
                <a:srgbClr val="000000"/>
              </a:solidFill>
            </a:endParaRPr>
          </a:p>
          <a:p>
            <a:pPr lvl="0"/>
            <a:endParaRPr lang="en-US" sz="600" dirty="0">
              <a:solidFill>
                <a:srgbClr val="000000"/>
              </a:solidFill>
            </a:endParaRPr>
          </a:p>
          <a:p>
            <a:pPr lvl="0"/>
            <a:endParaRPr lang="en-US" sz="600" dirty="0">
              <a:solidFill>
                <a:srgbClr val="000000"/>
              </a:solidFill>
            </a:endParaRPr>
          </a:p>
          <a:p>
            <a:pPr lvl="0"/>
            <a:endParaRPr lang="en-US" sz="600" dirty="0">
              <a:solidFill>
                <a:srgbClr val="000000"/>
              </a:solidFill>
            </a:endParaRPr>
          </a:p>
          <a:p>
            <a:pPr lvl="0"/>
            <a:endParaRPr lang="en-US" sz="600" dirty="0">
              <a:solidFill>
                <a:srgbClr val="000000"/>
              </a:solidFill>
            </a:endParaRPr>
          </a:p>
        </p:txBody>
      </p:sp>
      <p:sp>
        <p:nvSpPr>
          <p:cNvPr id="46" name="Rounded Rectangle 45"/>
          <p:cNvSpPr/>
          <p:nvPr/>
        </p:nvSpPr>
        <p:spPr>
          <a:xfrm>
            <a:off x="1313124" y="640567"/>
            <a:ext cx="1763577" cy="1880629"/>
          </a:xfrm>
          <a:prstGeom prst="round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accent2"/>
                </a:solidFill>
              </a:rPr>
              <a:t>Week 1:</a:t>
            </a:r>
          </a:p>
          <a:p>
            <a:r>
              <a:rPr lang="en-US" dirty="0">
                <a:solidFill>
                  <a:schemeClr val="tx1"/>
                </a:solidFill>
              </a:rPr>
              <a:t>Introduction &amp; Systems Analysis</a:t>
            </a:r>
          </a:p>
          <a:p>
            <a:pPr marL="112713" indent="-112713">
              <a:buFont typeface="Arial" panose="020B0604020202020204" pitchFamily="34" charset="0"/>
              <a:buChar char="•"/>
            </a:pPr>
            <a:r>
              <a:rPr lang="en-US" sz="1000" dirty="0">
                <a:solidFill>
                  <a:schemeClr val="tx1"/>
                </a:solidFill>
              </a:rPr>
              <a:t>Course Description</a:t>
            </a:r>
          </a:p>
          <a:p>
            <a:pPr marL="112713" indent="-112713">
              <a:buFont typeface="Arial" panose="020B0604020202020204" pitchFamily="34" charset="0"/>
              <a:buChar char="•"/>
            </a:pPr>
            <a:r>
              <a:rPr lang="en-US" sz="1000" dirty="0">
                <a:solidFill>
                  <a:schemeClr val="tx1"/>
                </a:solidFill>
              </a:rPr>
              <a:t>Systems Thinking</a:t>
            </a:r>
          </a:p>
          <a:p>
            <a:endParaRPr lang="en-US" sz="600" dirty="0">
              <a:solidFill>
                <a:schemeClr val="tx1"/>
              </a:solidFill>
            </a:endParaRPr>
          </a:p>
          <a:p>
            <a:pPr marL="112713" indent="-112713">
              <a:buFont typeface="Arial" panose="020B0604020202020204" pitchFamily="34" charset="0"/>
              <a:buChar char="•"/>
            </a:pPr>
            <a:endParaRPr lang="en-US" sz="600" dirty="0">
              <a:solidFill>
                <a:schemeClr val="tx1"/>
              </a:solidFill>
            </a:endParaRPr>
          </a:p>
          <a:p>
            <a:pPr marL="112713" indent="-112713">
              <a:buFont typeface="Arial" panose="020B0604020202020204" pitchFamily="34" charset="0"/>
              <a:buChar char="•"/>
            </a:pPr>
            <a:endParaRPr lang="en-US" sz="600" dirty="0">
              <a:solidFill>
                <a:schemeClr val="tx1"/>
              </a:solidFill>
            </a:endParaRPr>
          </a:p>
          <a:p>
            <a:pPr marL="112713" indent="-112713">
              <a:buFont typeface="Arial" panose="020B0604020202020204" pitchFamily="34" charset="0"/>
              <a:buChar char="•"/>
            </a:pPr>
            <a:endParaRPr lang="en-US" sz="600" dirty="0">
              <a:solidFill>
                <a:schemeClr val="tx1"/>
              </a:solidFill>
            </a:endParaRPr>
          </a:p>
          <a:p>
            <a:pPr marL="112713" indent="-112713">
              <a:buFont typeface="Arial" panose="020B0604020202020204" pitchFamily="34" charset="0"/>
              <a:buChar char="•"/>
            </a:pPr>
            <a:endParaRPr lang="en-US" sz="600" dirty="0">
              <a:solidFill>
                <a:schemeClr val="tx1"/>
              </a:solidFill>
            </a:endParaRPr>
          </a:p>
          <a:p>
            <a:r>
              <a:rPr lang="en-US" sz="1000" dirty="0">
                <a:solidFill>
                  <a:schemeClr val="accent6">
                    <a:lumMod val="75000"/>
                  </a:schemeClr>
                </a:solidFill>
              </a:rPr>
              <a:t>Assignments #01</a:t>
            </a:r>
            <a:endParaRPr lang="en-US" sz="1000" dirty="0">
              <a:solidFill>
                <a:schemeClr val="tx1"/>
              </a:solidFill>
            </a:endParaRPr>
          </a:p>
        </p:txBody>
      </p:sp>
      <p:sp>
        <p:nvSpPr>
          <p:cNvPr id="47" name="Rounded Rectangle 46"/>
          <p:cNvSpPr/>
          <p:nvPr/>
        </p:nvSpPr>
        <p:spPr>
          <a:xfrm>
            <a:off x="3231183" y="640567"/>
            <a:ext cx="1806992" cy="1880629"/>
          </a:xfrm>
          <a:prstGeom prst="round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800" dirty="0">
                <a:solidFill>
                  <a:srgbClr val="ED7D31"/>
                </a:solidFill>
              </a:rPr>
              <a:t>Week 2:</a:t>
            </a:r>
          </a:p>
          <a:p>
            <a:r>
              <a:rPr lang="en-US" dirty="0">
                <a:solidFill>
                  <a:srgbClr val="000000"/>
                </a:solidFill>
              </a:rPr>
              <a:t>Digital Product Management</a:t>
            </a:r>
          </a:p>
          <a:p>
            <a:pPr marL="112713" indent="-112713">
              <a:buFont typeface="Arial" panose="020B0604020202020204" pitchFamily="34" charset="0"/>
              <a:buChar char="•"/>
            </a:pPr>
            <a:r>
              <a:rPr lang="en-US" sz="1000" dirty="0">
                <a:solidFill>
                  <a:srgbClr val="000000"/>
                </a:solidFill>
              </a:rPr>
              <a:t>Max Labs 1a &amp; 1b</a:t>
            </a:r>
          </a:p>
          <a:p>
            <a:pPr marL="112713" indent="-112713">
              <a:buFont typeface="Arial" panose="020B0604020202020204" pitchFamily="34" charset="0"/>
              <a:buChar char="•"/>
            </a:pPr>
            <a:r>
              <a:rPr lang="en-US" sz="1000" dirty="0">
                <a:solidFill>
                  <a:srgbClr val="000000"/>
                </a:solidFill>
              </a:rPr>
              <a:t>Systems &amp; Processes</a:t>
            </a:r>
          </a:p>
          <a:p>
            <a:endParaRPr lang="en-US" sz="1000" dirty="0">
              <a:solidFill>
                <a:srgbClr val="000000"/>
              </a:solidFill>
            </a:endParaRPr>
          </a:p>
          <a:p>
            <a:endParaRPr lang="en-US" sz="1000" dirty="0">
              <a:solidFill>
                <a:srgbClr val="000000"/>
              </a:solidFill>
            </a:endParaRPr>
          </a:p>
          <a:p>
            <a:endParaRPr lang="en-US" sz="1000" dirty="0">
              <a:solidFill>
                <a:srgbClr val="000000"/>
              </a:solidFill>
            </a:endParaRPr>
          </a:p>
          <a:p>
            <a:pPr marL="112713" lvl="0" indent="-112713">
              <a:buFont typeface="Arial" panose="020B0604020202020204" pitchFamily="34" charset="0"/>
              <a:buChar char="•"/>
            </a:pPr>
            <a:endParaRPr lang="en-US" sz="200" dirty="0">
              <a:solidFill>
                <a:srgbClr val="000000"/>
              </a:solidFill>
            </a:endParaRPr>
          </a:p>
          <a:p>
            <a:pPr lvl="0"/>
            <a:r>
              <a:rPr lang="en-US" sz="1000" dirty="0">
                <a:solidFill>
                  <a:srgbClr val="70AD47">
                    <a:lumMod val="75000"/>
                  </a:srgbClr>
                </a:solidFill>
              </a:rPr>
              <a:t>Assignment #02</a:t>
            </a:r>
          </a:p>
        </p:txBody>
      </p:sp>
      <p:sp>
        <p:nvSpPr>
          <p:cNvPr id="48" name="Rounded Rectangle 47"/>
          <p:cNvSpPr/>
          <p:nvPr/>
        </p:nvSpPr>
        <p:spPr>
          <a:xfrm>
            <a:off x="5149242" y="640567"/>
            <a:ext cx="1806992" cy="1880629"/>
          </a:xfrm>
          <a:prstGeom prst="round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800" dirty="0">
                <a:solidFill>
                  <a:srgbClr val="ED7D31"/>
                </a:solidFill>
              </a:rPr>
              <a:t>Week 3:</a:t>
            </a:r>
          </a:p>
          <a:p>
            <a:pPr lvl="0"/>
            <a:r>
              <a:rPr lang="en-US" dirty="0">
                <a:solidFill>
                  <a:srgbClr val="000000"/>
                </a:solidFill>
              </a:rPr>
              <a:t>Introduction to Process Mapping</a:t>
            </a:r>
          </a:p>
          <a:p>
            <a:pPr marL="112713" indent="-112713">
              <a:buFont typeface="Arial" panose="020B0604020202020204" pitchFamily="34" charset="0"/>
              <a:buChar char="•"/>
            </a:pPr>
            <a:r>
              <a:rPr lang="en-US" sz="1000" dirty="0">
                <a:solidFill>
                  <a:schemeClr val="tx1"/>
                </a:solidFill>
              </a:rPr>
              <a:t>Swim Lane Diagrams</a:t>
            </a:r>
          </a:p>
          <a:p>
            <a:pPr lvl="0"/>
            <a:endParaRPr lang="en-US" sz="600" dirty="0">
              <a:solidFill>
                <a:srgbClr val="000000"/>
              </a:solidFill>
            </a:endParaRPr>
          </a:p>
          <a:p>
            <a:pPr lvl="0"/>
            <a:endParaRPr lang="en-US" sz="600" dirty="0">
              <a:solidFill>
                <a:srgbClr val="000000"/>
              </a:solidFill>
            </a:endParaRPr>
          </a:p>
          <a:p>
            <a:pPr lvl="0"/>
            <a:endParaRPr lang="en-US" sz="600" dirty="0">
              <a:solidFill>
                <a:srgbClr val="000000"/>
              </a:solidFill>
            </a:endParaRPr>
          </a:p>
          <a:p>
            <a:pPr lvl="0"/>
            <a:endParaRPr lang="en-US" sz="600" dirty="0">
              <a:solidFill>
                <a:srgbClr val="000000"/>
              </a:solidFill>
            </a:endParaRPr>
          </a:p>
          <a:p>
            <a:pPr lvl="0"/>
            <a:endParaRPr lang="en-US" sz="600" dirty="0">
              <a:solidFill>
                <a:srgbClr val="000000"/>
              </a:solidFill>
            </a:endParaRPr>
          </a:p>
          <a:p>
            <a:pPr lvl="0"/>
            <a:endParaRPr lang="en-US" sz="600" dirty="0">
              <a:solidFill>
                <a:srgbClr val="000000"/>
              </a:solidFill>
            </a:endParaRPr>
          </a:p>
          <a:p>
            <a:pPr lvl="0"/>
            <a:endParaRPr lang="en-US" sz="600" dirty="0">
              <a:solidFill>
                <a:srgbClr val="000000"/>
              </a:solidFill>
            </a:endParaRPr>
          </a:p>
          <a:p>
            <a:pPr lvl="0"/>
            <a:r>
              <a:rPr lang="en-US" sz="1000" dirty="0">
                <a:solidFill>
                  <a:srgbClr val="70AD47">
                    <a:lumMod val="75000"/>
                  </a:srgbClr>
                </a:solidFill>
              </a:rPr>
              <a:t>Assignment #03</a:t>
            </a:r>
            <a:endParaRPr lang="en-US" sz="1000" dirty="0">
              <a:solidFill>
                <a:srgbClr val="000000"/>
              </a:solidFill>
            </a:endParaRPr>
          </a:p>
        </p:txBody>
      </p:sp>
      <p:sp>
        <p:nvSpPr>
          <p:cNvPr id="49" name="Rounded Rectangle 48"/>
          <p:cNvSpPr/>
          <p:nvPr/>
        </p:nvSpPr>
        <p:spPr>
          <a:xfrm>
            <a:off x="7064452" y="640568"/>
            <a:ext cx="1806992" cy="1859328"/>
          </a:xfrm>
          <a:prstGeom prst="round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accent2"/>
                </a:solidFill>
              </a:rPr>
              <a:t>Week 4:</a:t>
            </a:r>
          </a:p>
          <a:p>
            <a:pPr lvl="0"/>
            <a:r>
              <a:rPr lang="en-US" dirty="0">
                <a:solidFill>
                  <a:srgbClr val="000000"/>
                </a:solidFill>
              </a:rPr>
              <a:t>Data Modeling with Entity Relationship Diagrams</a:t>
            </a:r>
          </a:p>
          <a:p>
            <a:pPr marL="112713" indent="-112713">
              <a:buFont typeface="Arial" panose="020B0604020202020204" pitchFamily="34" charset="0"/>
              <a:buChar char="•"/>
            </a:pPr>
            <a:r>
              <a:rPr lang="en-US" sz="1000" dirty="0">
                <a:solidFill>
                  <a:schemeClr val="tx1"/>
                </a:solidFill>
              </a:rPr>
              <a:t>ERD Diagrams</a:t>
            </a:r>
          </a:p>
          <a:p>
            <a:endParaRPr lang="en-US" sz="600" dirty="0">
              <a:solidFill>
                <a:schemeClr val="tx1"/>
              </a:solidFill>
            </a:endParaRPr>
          </a:p>
          <a:p>
            <a:endParaRPr lang="en-US" sz="600" dirty="0">
              <a:solidFill>
                <a:schemeClr val="tx1"/>
              </a:solidFill>
            </a:endParaRPr>
          </a:p>
          <a:p>
            <a:endParaRPr lang="en-US" sz="600" dirty="0">
              <a:solidFill>
                <a:schemeClr val="tx1"/>
              </a:solidFill>
            </a:endParaRPr>
          </a:p>
          <a:p>
            <a:r>
              <a:rPr lang="en-US" sz="1000" dirty="0">
                <a:solidFill>
                  <a:schemeClr val="accent6">
                    <a:lumMod val="75000"/>
                  </a:schemeClr>
                </a:solidFill>
              </a:rPr>
              <a:t>Assignment #04</a:t>
            </a:r>
          </a:p>
        </p:txBody>
      </p:sp>
      <p:sp>
        <p:nvSpPr>
          <p:cNvPr id="50" name="Rounded Rectangle 49"/>
          <p:cNvSpPr/>
          <p:nvPr/>
        </p:nvSpPr>
        <p:spPr>
          <a:xfrm>
            <a:off x="8978750" y="599362"/>
            <a:ext cx="1806992" cy="1900533"/>
          </a:xfrm>
          <a:prstGeom prst="round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accent2"/>
                </a:solidFill>
              </a:rPr>
              <a:t>Week 5:</a:t>
            </a:r>
          </a:p>
          <a:p>
            <a:r>
              <a:rPr lang="en-US" dirty="0">
                <a:solidFill>
                  <a:srgbClr val="00B050"/>
                </a:solidFill>
              </a:rPr>
              <a:t>Exam #1 </a:t>
            </a:r>
            <a:r>
              <a:rPr lang="en-US" dirty="0">
                <a:solidFill>
                  <a:schemeClr val="tx1"/>
                </a:solidFill>
              </a:rPr>
              <a:t>&amp;</a:t>
            </a:r>
          </a:p>
          <a:p>
            <a:r>
              <a:rPr lang="en-US" dirty="0">
                <a:solidFill>
                  <a:schemeClr val="tx1"/>
                </a:solidFill>
              </a:rPr>
              <a:t>Digital Systems &amp; Information Systems: </a:t>
            </a:r>
            <a:r>
              <a:rPr lang="en-US" sz="1000" dirty="0">
                <a:solidFill>
                  <a:schemeClr val="tx1"/>
                </a:solidFill>
              </a:rPr>
              <a:t>Part I &amp; II</a:t>
            </a:r>
          </a:p>
          <a:p>
            <a:pPr marL="112713" indent="-112713">
              <a:buFont typeface="Arial" panose="020B0604020202020204" pitchFamily="34" charset="0"/>
              <a:buChar char="•"/>
            </a:pPr>
            <a:r>
              <a:rPr lang="en-US" sz="1000" dirty="0">
                <a:solidFill>
                  <a:schemeClr val="tx1"/>
                </a:solidFill>
              </a:rPr>
              <a:t>Learn IT #1</a:t>
            </a:r>
          </a:p>
          <a:p>
            <a:pPr marL="112713" indent="-112713">
              <a:buFont typeface="Arial" panose="020B0604020202020204" pitchFamily="34" charset="0"/>
              <a:buChar char="•"/>
            </a:pPr>
            <a:r>
              <a:rPr lang="en-US" sz="1000" dirty="0">
                <a:solidFill>
                  <a:schemeClr val="tx1"/>
                </a:solidFill>
              </a:rPr>
              <a:t>ERP &amp; CRM</a:t>
            </a:r>
          </a:p>
          <a:p>
            <a:r>
              <a:rPr lang="en-US" sz="800" dirty="0">
                <a:solidFill>
                  <a:srgbClr val="7030A0"/>
                </a:solidFill>
              </a:rPr>
              <a:t>*Exam: check course site</a:t>
            </a:r>
          </a:p>
          <a:p>
            <a:endParaRPr lang="en-US" sz="200" dirty="0">
              <a:solidFill>
                <a:srgbClr val="7030A0"/>
              </a:solidFill>
            </a:endParaRPr>
          </a:p>
          <a:p>
            <a:r>
              <a:rPr lang="en-US" sz="1000" dirty="0">
                <a:solidFill>
                  <a:schemeClr val="accent6">
                    <a:lumMod val="75000"/>
                  </a:schemeClr>
                </a:solidFill>
              </a:rPr>
              <a:t>Assignment #05</a:t>
            </a:r>
            <a:endParaRPr lang="en-US" sz="1000" dirty="0">
              <a:solidFill>
                <a:srgbClr val="7030A0"/>
              </a:solidFill>
            </a:endParaRPr>
          </a:p>
        </p:txBody>
      </p:sp>
      <p:sp>
        <p:nvSpPr>
          <p:cNvPr id="51" name="Right Arrow 50"/>
          <p:cNvSpPr/>
          <p:nvPr/>
        </p:nvSpPr>
        <p:spPr>
          <a:xfrm rot="10800000">
            <a:off x="10618136" y="3939191"/>
            <a:ext cx="145028" cy="10303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ight Arrow 51"/>
          <p:cNvSpPr/>
          <p:nvPr/>
        </p:nvSpPr>
        <p:spPr>
          <a:xfrm>
            <a:off x="1192622" y="6050270"/>
            <a:ext cx="115611" cy="10303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ounded Rectangle 52"/>
          <p:cNvSpPr/>
          <p:nvPr/>
        </p:nvSpPr>
        <p:spPr>
          <a:xfrm>
            <a:off x="5182469" y="4897306"/>
            <a:ext cx="1806992" cy="1854403"/>
          </a:xfrm>
          <a:prstGeom prst="round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accent1"/>
                </a:solidFill>
              </a:rPr>
              <a:t>Week 12:</a:t>
            </a:r>
          </a:p>
          <a:p>
            <a:pPr lvl="0"/>
            <a:r>
              <a:rPr lang="en-US" dirty="0">
                <a:solidFill>
                  <a:srgbClr val="000000"/>
                </a:solidFill>
              </a:rPr>
              <a:t>JavaScript Unit #4 Loops</a:t>
            </a:r>
          </a:p>
          <a:p>
            <a:pPr marL="112713" lvl="0" indent="-112713">
              <a:buFont typeface="Arial" panose="020B0604020202020204" pitchFamily="34" charset="0"/>
              <a:buChar char="•"/>
            </a:pPr>
            <a:r>
              <a:rPr lang="en-US" sz="1000" dirty="0">
                <a:solidFill>
                  <a:srgbClr val="000000"/>
                </a:solidFill>
              </a:rPr>
              <a:t>Intro to Loops</a:t>
            </a:r>
          </a:p>
          <a:p>
            <a:pPr marL="112713" lvl="0" indent="-112713">
              <a:buFont typeface="Arial" panose="020B0604020202020204" pitchFamily="34" charset="0"/>
              <a:buChar char="•"/>
            </a:pPr>
            <a:r>
              <a:rPr lang="en-US" sz="1000" dirty="0">
                <a:solidFill>
                  <a:srgbClr val="000000"/>
                </a:solidFill>
              </a:rPr>
              <a:t>While and Do</a:t>
            </a:r>
          </a:p>
          <a:p>
            <a:pPr lvl="0"/>
            <a:endParaRPr lang="en-US" sz="600" dirty="0">
              <a:solidFill>
                <a:srgbClr val="000000"/>
              </a:solidFill>
            </a:endParaRPr>
          </a:p>
          <a:p>
            <a:pPr lvl="0"/>
            <a:endParaRPr lang="en-US" sz="600" dirty="0">
              <a:solidFill>
                <a:srgbClr val="000000"/>
              </a:solidFill>
            </a:endParaRPr>
          </a:p>
          <a:p>
            <a:pPr lvl="0"/>
            <a:endParaRPr lang="en-US" sz="600" dirty="0">
              <a:solidFill>
                <a:srgbClr val="000000"/>
              </a:solidFill>
            </a:endParaRPr>
          </a:p>
          <a:p>
            <a:pPr lvl="0"/>
            <a:endParaRPr lang="en-US" sz="600" dirty="0">
              <a:solidFill>
                <a:srgbClr val="000000"/>
              </a:solidFill>
            </a:endParaRPr>
          </a:p>
          <a:p>
            <a:pPr lvl="0"/>
            <a:endParaRPr lang="en-US" sz="600" dirty="0">
              <a:solidFill>
                <a:srgbClr val="000000"/>
              </a:solidFill>
            </a:endParaRPr>
          </a:p>
          <a:p>
            <a:pPr lvl="0"/>
            <a:endParaRPr lang="en-US" sz="600" dirty="0">
              <a:solidFill>
                <a:srgbClr val="000000"/>
              </a:solidFill>
            </a:endParaRPr>
          </a:p>
          <a:p>
            <a:pPr lvl="0"/>
            <a:endParaRPr lang="en-US" sz="600" dirty="0">
              <a:solidFill>
                <a:srgbClr val="000000"/>
              </a:solidFill>
            </a:endParaRPr>
          </a:p>
          <a:p>
            <a:pPr lvl="0"/>
            <a:endParaRPr lang="en-US" sz="600" dirty="0">
              <a:solidFill>
                <a:srgbClr val="000000"/>
              </a:solidFill>
            </a:endParaRPr>
          </a:p>
        </p:txBody>
      </p:sp>
      <p:sp>
        <p:nvSpPr>
          <p:cNvPr id="55" name="Rounded Rectangle 54"/>
          <p:cNvSpPr/>
          <p:nvPr/>
        </p:nvSpPr>
        <p:spPr>
          <a:xfrm>
            <a:off x="7093744" y="4897306"/>
            <a:ext cx="1806992" cy="1844065"/>
          </a:xfrm>
          <a:prstGeom prst="round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accent1"/>
                </a:solidFill>
              </a:rPr>
              <a:t>Week 13:</a:t>
            </a:r>
          </a:p>
          <a:p>
            <a:pPr lvl="0"/>
            <a:r>
              <a:rPr lang="en-US" dirty="0">
                <a:solidFill>
                  <a:srgbClr val="000000"/>
                </a:solidFill>
              </a:rPr>
              <a:t>JavaScript Unit #4 Working with Loops &amp; </a:t>
            </a:r>
          </a:p>
          <a:p>
            <a:r>
              <a:rPr lang="en-US" dirty="0">
                <a:solidFill>
                  <a:srgbClr val="000000"/>
                </a:solidFill>
              </a:rPr>
              <a:t>HTML &amp; CSS Unit </a:t>
            </a:r>
          </a:p>
          <a:p>
            <a:pPr marL="112713" lvl="0" indent="-112713">
              <a:buFont typeface="Arial" panose="020B0604020202020204" pitchFamily="34" charset="0"/>
              <a:buChar char="•"/>
            </a:pPr>
            <a:r>
              <a:rPr lang="en-US" sz="1000" dirty="0">
                <a:solidFill>
                  <a:srgbClr val="000000"/>
                </a:solidFill>
              </a:rPr>
              <a:t>Writing the code</a:t>
            </a:r>
          </a:p>
          <a:p>
            <a:pPr marL="112713" lvl="0" indent="-112713">
              <a:buFont typeface="Arial" panose="020B0604020202020204" pitchFamily="34" charset="0"/>
              <a:buChar char="•"/>
            </a:pPr>
            <a:r>
              <a:rPr lang="en-US" sz="1000" dirty="0">
                <a:solidFill>
                  <a:srgbClr val="000000"/>
                </a:solidFill>
              </a:rPr>
              <a:t>HTML &amp; CSS Basics</a:t>
            </a:r>
            <a:endParaRPr lang="en-US" sz="600" dirty="0">
              <a:solidFill>
                <a:srgbClr val="000000"/>
              </a:solidFill>
            </a:endParaRPr>
          </a:p>
          <a:p>
            <a:pPr lvl="0"/>
            <a:endParaRPr lang="en-US" sz="400" dirty="0">
              <a:solidFill>
                <a:srgbClr val="000000"/>
              </a:solidFill>
            </a:endParaRPr>
          </a:p>
          <a:p>
            <a:r>
              <a:rPr lang="en-US" sz="1000" dirty="0">
                <a:solidFill>
                  <a:srgbClr val="70AD47">
                    <a:lumMod val="75000"/>
                  </a:srgbClr>
                </a:solidFill>
              </a:rPr>
              <a:t>Assignment #9</a:t>
            </a:r>
            <a:endParaRPr lang="en-US" sz="600" dirty="0">
              <a:solidFill>
                <a:srgbClr val="000000"/>
              </a:solidFill>
            </a:endParaRPr>
          </a:p>
        </p:txBody>
      </p:sp>
      <p:sp>
        <p:nvSpPr>
          <p:cNvPr id="56" name="Rounded Rectangle 55"/>
          <p:cNvSpPr/>
          <p:nvPr/>
        </p:nvSpPr>
        <p:spPr>
          <a:xfrm>
            <a:off x="9005019" y="4930872"/>
            <a:ext cx="1806992" cy="1810499"/>
          </a:xfrm>
          <a:prstGeom prst="round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accent1"/>
                </a:solidFill>
              </a:rPr>
              <a:t>Week 14 + 1:</a:t>
            </a:r>
          </a:p>
          <a:p>
            <a:pPr lvl="0"/>
            <a:r>
              <a:rPr lang="en-US" dirty="0">
                <a:solidFill>
                  <a:srgbClr val="000000"/>
                </a:solidFill>
              </a:rPr>
              <a:t>HTML &amp; CSS Unit</a:t>
            </a:r>
          </a:p>
          <a:p>
            <a:pPr lvl="0"/>
            <a:r>
              <a:rPr lang="en-US" sz="1000" dirty="0">
                <a:solidFill>
                  <a:srgbClr val="000000"/>
                </a:solidFill>
              </a:rPr>
              <a:t>(continued) </a:t>
            </a:r>
          </a:p>
          <a:p>
            <a:pPr lvl="0"/>
            <a:endParaRPr lang="en-US" sz="600" dirty="0">
              <a:solidFill>
                <a:srgbClr val="000000"/>
              </a:solidFill>
            </a:endParaRPr>
          </a:p>
          <a:p>
            <a:pPr marL="112713" indent="-112713">
              <a:buFont typeface="Arial" panose="020B0604020202020204" pitchFamily="34" charset="0"/>
              <a:buChar char="•"/>
            </a:pPr>
            <a:r>
              <a:rPr lang="en-US" sz="1000" dirty="0">
                <a:solidFill>
                  <a:srgbClr val="000000"/>
                </a:solidFill>
              </a:rPr>
              <a:t>HTML &amp; CSS Basics</a:t>
            </a:r>
          </a:p>
          <a:p>
            <a:pPr marL="112713" lvl="0" indent="-112713">
              <a:buFont typeface="Arial" panose="020B0604020202020204" pitchFamily="34" charset="0"/>
              <a:buChar char="•"/>
            </a:pPr>
            <a:r>
              <a:rPr lang="en-US" sz="1000" dirty="0">
                <a:solidFill>
                  <a:srgbClr val="000000"/>
                </a:solidFill>
              </a:rPr>
              <a:t>Course Reflection</a:t>
            </a:r>
          </a:p>
          <a:p>
            <a:pPr marL="112713" lvl="0" indent="-112713">
              <a:buFont typeface="Arial" panose="020B0604020202020204" pitchFamily="34" charset="0"/>
              <a:buChar char="•"/>
            </a:pPr>
            <a:endParaRPr lang="en-US" dirty="0">
              <a:solidFill>
                <a:srgbClr val="000000"/>
              </a:solidFill>
            </a:endParaRPr>
          </a:p>
          <a:p>
            <a:pPr lvl="0"/>
            <a:r>
              <a:rPr lang="en-US" dirty="0">
                <a:solidFill>
                  <a:srgbClr val="00B050"/>
                </a:solidFill>
              </a:rPr>
              <a:t>Exam #3</a:t>
            </a:r>
            <a:endParaRPr lang="en-US" sz="600" dirty="0">
              <a:solidFill>
                <a:srgbClr val="000000"/>
              </a:solidFill>
            </a:endParaRPr>
          </a:p>
          <a:p>
            <a:pPr marL="112713" lvl="0" indent="-112713">
              <a:buFont typeface="Arial" panose="020B0604020202020204" pitchFamily="34" charset="0"/>
              <a:buChar char="•"/>
            </a:pPr>
            <a:endParaRPr lang="en-US" sz="600" dirty="0">
              <a:solidFill>
                <a:srgbClr val="000000"/>
              </a:solidFill>
            </a:endParaRPr>
          </a:p>
          <a:p>
            <a:pPr lvl="0"/>
            <a:r>
              <a:rPr lang="en-US" sz="1000" dirty="0">
                <a:solidFill>
                  <a:srgbClr val="70AD47">
                    <a:lumMod val="75000"/>
                  </a:srgbClr>
                </a:solidFill>
              </a:rPr>
              <a:t>Assignments #10 &amp; #11 </a:t>
            </a:r>
            <a:r>
              <a:rPr lang="en-US" sz="800" dirty="0">
                <a:solidFill>
                  <a:srgbClr val="7030A0"/>
                </a:solidFill>
              </a:rPr>
              <a:t>*Final Exam: check course site</a:t>
            </a:r>
          </a:p>
        </p:txBody>
      </p:sp>
      <p:sp>
        <p:nvSpPr>
          <p:cNvPr id="3" name="Oval 2"/>
          <p:cNvSpPr/>
          <p:nvPr/>
        </p:nvSpPr>
        <p:spPr>
          <a:xfrm>
            <a:off x="1359919" y="2060016"/>
            <a:ext cx="1374189" cy="439879"/>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6521845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736419" y="2431684"/>
            <a:ext cx="10980300" cy="1578300"/>
          </a:xfrm>
        </p:spPr>
        <p:txBody>
          <a:bodyPr/>
          <a:lstStyle/>
          <a:p>
            <a:r>
              <a:rPr lang="en-US" sz="4800" dirty="0"/>
              <a:t>Course Intro Videos (5)</a:t>
            </a:r>
            <a:br>
              <a:rPr lang="en-US" sz="4800" dirty="0"/>
            </a:br>
            <a:r>
              <a:rPr lang="en-US" sz="4800" dirty="0"/>
              <a:t>Due Thursday</a:t>
            </a:r>
          </a:p>
        </p:txBody>
      </p:sp>
      <p:sp>
        <p:nvSpPr>
          <p:cNvPr id="7" name="Rectangle 6"/>
          <p:cNvSpPr/>
          <p:nvPr/>
        </p:nvSpPr>
        <p:spPr>
          <a:xfrm>
            <a:off x="5172305" y="5462604"/>
            <a:ext cx="1847272" cy="11634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Black" panose="020B0A04020102020204" pitchFamily="34" charset="0"/>
              </a:rPr>
              <a:t>F</a:t>
            </a:r>
            <a:r>
              <a:rPr lang="en-US" sz="3600" b="1" dirty="0">
                <a:solidFill>
                  <a:srgbClr val="C00000"/>
                </a:solidFill>
                <a:latin typeface="Arial Black" panose="020B0A04020102020204" pitchFamily="34" charset="0"/>
              </a:rPr>
              <a:t>O</a:t>
            </a:r>
            <a:r>
              <a:rPr lang="en-US" sz="3600" b="1" dirty="0">
                <a:latin typeface="Arial Black" panose="020B0A04020102020204" pitchFamily="34" charset="0"/>
              </a:rPr>
              <a:t>X</a:t>
            </a:r>
          </a:p>
          <a:p>
            <a:pPr algn="ctr"/>
            <a:r>
              <a:rPr lang="en-US" sz="3600" b="1" dirty="0">
                <a:latin typeface="Arial Black" panose="020B0A04020102020204" pitchFamily="34" charset="0"/>
              </a:rPr>
              <a:t>MIS</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8856" y="168386"/>
            <a:ext cx="4494170" cy="2524894"/>
          </a:xfrm>
          <a:prstGeom prst="rect">
            <a:avLst/>
          </a:prstGeom>
        </p:spPr>
      </p:pic>
      <p:sp>
        <p:nvSpPr>
          <p:cNvPr id="2" name="Subtitle 1"/>
          <p:cNvSpPr>
            <a:spLocks noGrp="1"/>
          </p:cNvSpPr>
          <p:nvPr>
            <p:ph type="subTitle" idx="1"/>
          </p:nvPr>
        </p:nvSpPr>
        <p:spPr/>
        <p:txBody>
          <a:bodyPr/>
          <a:lstStyle/>
          <a:p>
            <a:r>
              <a:rPr lang="en-US" dirty="0"/>
              <a:t>Assignment #1</a:t>
            </a:r>
          </a:p>
        </p:txBody>
      </p:sp>
    </p:spTree>
    <p:extLst>
      <p:ext uri="{BB962C8B-B14F-4D97-AF65-F5344CB8AC3E}">
        <p14:creationId xmlns:p14="http://schemas.microsoft.com/office/powerpoint/2010/main" val="275801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075722" y="2381250"/>
            <a:ext cx="10421438" cy="1690899"/>
          </a:xfrm>
        </p:spPr>
        <p:txBody>
          <a:bodyPr/>
          <a:lstStyle/>
          <a:p>
            <a:r>
              <a:rPr lang="en-US" sz="5400" dirty="0"/>
              <a:t>Max Lab Pre-Flight (Lab 0) Assignment due on Monday</a:t>
            </a:r>
          </a:p>
        </p:txBody>
      </p:sp>
      <p:sp>
        <p:nvSpPr>
          <p:cNvPr id="7" name="Rectangle 6"/>
          <p:cNvSpPr/>
          <p:nvPr/>
        </p:nvSpPr>
        <p:spPr>
          <a:xfrm>
            <a:off x="5172305" y="5462604"/>
            <a:ext cx="1847272" cy="11634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Black" panose="020B0A04020102020204" pitchFamily="34" charset="0"/>
              </a:rPr>
              <a:t>F</a:t>
            </a:r>
            <a:r>
              <a:rPr lang="en-US" sz="3600" b="1" dirty="0">
                <a:solidFill>
                  <a:srgbClr val="C00000"/>
                </a:solidFill>
                <a:latin typeface="Arial Black" panose="020B0A04020102020204" pitchFamily="34" charset="0"/>
              </a:rPr>
              <a:t>O</a:t>
            </a:r>
            <a:r>
              <a:rPr lang="en-US" sz="3600" b="1" dirty="0">
                <a:latin typeface="Arial Black" panose="020B0A04020102020204" pitchFamily="34" charset="0"/>
              </a:rPr>
              <a:t>X</a:t>
            </a:r>
          </a:p>
          <a:p>
            <a:pPr algn="ctr"/>
            <a:r>
              <a:rPr lang="en-US" sz="3600" b="1" dirty="0">
                <a:latin typeface="Arial Black" panose="020B0A04020102020204" pitchFamily="34" charset="0"/>
              </a:rPr>
              <a:t>MIS</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5234" t="3970" r="12254" b="68822"/>
          <a:stretch/>
        </p:blipFill>
        <p:spPr>
          <a:xfrm>
            <a:off x="3137533" y="21328"/>
            <a:ext cx="5916816" cy="2524894"/>
          </a:xfrm>
          <a:prstGeom prst="rect">
            <a:avLst/>
          </a:prstGeom>
        </p:spPr>
      </p:pic>
      <p:sp>
        <p:nvSpPr>
          <p:cNvPr id="6" name="Subtitle 1"/>
          <p:cNvSpPr>
            <a:spLocks noGrp="1"/>
          </p:cNvSpPr>
          <p:nvPr>
            <p:ph type="subTitle" idx="1"/>
          </p:nvPr>
        </p:nvSpPr>
        <p:spPr>
          <a:xfrm>
            <a:off x="605791" y="4367848"/>
            <a:ext cx="10980300" cy="827400"/>
          </a:xfrm>
        </p:spPr>
        <p:txBody>
          <a:bodyPr/>
          <a:lstStyle/>
          <a:p>
            <a:r>
              <a:rPr lang="en-US" dirty="0"/>
              <a:t>Assignment #2</a:t>
            </a:r>
          </a:p>
        </p:txBody>
      </p:sp>
    </p:spTree>
    <p:extLst>
      <p:ext uri="{BB962C8B-B14F-4D97-AF65-F5344CB8AC3E}">
        <p14:creationId xmlns:p14="http://schemas.microsoft.com/office/powerpoint/2010/main" val="17980909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29972" y="1200150"/>
            <a:ext cx="11209898" cy="4919278"/>
          </a:xfrm>
        </p:spPr>
        <p:txBody>
          <a:bodyPr/>
          <a:lstStyle/>
          <a:p>
            <a:r>
              <a:rPr lang="en-US" dirty="0">
                <a:hlinkClick r:id="rId3"/>
              </a:rPr>
              <a:t>https://community.mis.temple.edu/mis2101sec008spring2024/</a:t>
            </a:r>
            <a:endParaRPr lang="en-US" dirty="0"/>
          </a:p>
          <a:p>
            <a:endParaRPr lang="en-US" dirty="0"/>
          </a:p>
          <a:p>
            <a:endParaRPr lang="en-US" dirty="0"/>
          </a:p>
          <a:p>
            <a:endParaRPr lang="en-US" dirty="0"/>
          </a:p>
        </p:txBody>
      </p:sp>
      <p:sp>
        <p:nvSpPr>
          <p:cNvPr id="3" name="Title 2"/>
          <p:cNvSpPr>
            <a:spLocks noGrp="1"/>
          </p:cNvSpPr>
          <p:nvPr>
            <p:ph type="title"/>
          </p:nvPr>
        </p:nvSpPr>
        <p:spPr/>
        <p:txBody>
          <a:bodyPr/>
          <a:lstStyle/>
          <a:p>
            <a:r>
              <a:rPr lang="en-US" dirty="0"/>
              <a:t>Class Site Review</a:t>
            </a:r>
          </a:p>
        </p:txBody>
      </p:sp>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pic>
        <p:nvPicPr>
          <p:cNvPr id="4" name="Picture 3"/>
          <p:cNvPicPr>
            <a:picLocks noChangeAspect="1"/>
          </p:cNvPicPr>
          <p:nvPr/>
        </p:nvPicPr>
        <p:blipFill>
          <a:blip r:embed="rId4"/>
          <a:stretch>
            <a:fillRect/>
          </a:stretch>
        </p:blipFill>
        <p:spPr>
          <a:xfrm>
            <a:off x="2759102" y="2124473"/>
            <a:ext cx="5716158" cy="3572599"/>
          </a:xfrm>
          <a:prstGeom prst="rect">
            <a:avLst/>
          </a:prstGeom>
        </p:spPr>
      </p:pic>
    </p:spTree>
    <p:extLst>
      <p:ext uri="{BB962C8B-B14F-4D97-AF65-F5344CB8AC3E}">
        <p14:creationId xmlns:p14="http://schemas.microsoft.com/office/powerpoint/2010/main" val="9267084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6"/>
          <p:cNvSpPr txBox="1">
            <a:spLocks noGrp="1"/>
          </p:cNvSpPr>
          <p:nvPr>
            <p:ph type="ctrTitle"/>
          </p:nvPr>
        </p:nvSpPr>
        <p:spPr>
          <a:xfrm>
            <a:off x="2643849" y="2359971"/>
            <a:ext cx="6904182" cy="1578300"/>
          </a:xfrm>
          <a:prstGeom prst="rect">
            <a:avLst/>
          </a:prstGeom>
          <a:noFill/>
          <a:ln>
            <a:noFill/>
          </a:ln>
        </p:spPr>
        <p:txBody>
          <a:bodyPr spcFirstLastPara="1" wrap="square" lIns="91425" tIns="45700" rIns="91425" bIns="45700" anchor="b" anchorCtr="0">
            <a:noAutofit/>
          </a:bodyPr>
          <a:lstStyle/>
          <a:p>
            <a:pPr lvl="0"/>
            <a:r>
              <a:rPr lang="en-US" dirty="0"/>
              <a:t>In-Class Activity #1</a:t>
            </a:r>
            <a:endParaRPr dirty="0"/>
          </a:p>
        </p:txBody>
      </p:sp>
      <p:sp>
        <p:nvSpPr>
          <p:cNvPr id="104" name="Google Shape;104;p16"/>
          <p:cNvSpPr txBox="1">
            <a:spLocks noGrp="1"/>
          </p:cNvSpPr>
          <p:nvPr>
            <p:ph type="subTitle" idx="1"/>
          </p:nvPr>
        </p:nvSpPr>
        <p:spPr>
          <a:xfrm>
            <a:off x="605791" y="4367848"/>
            <a:ext cx="10980300" cy="8274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A41E35"/>
              </a:buClr>
              <a:buSzPts val="2500"/>
              <a:buFont typeface="Arial"/>
              <a:buNone/>
            </a:pPr>
            <a:r>
              <a:rPr lang="en-US" dirty="0"/>
              <a:t>1.1a Intro to Information Systems in Organizations</a:t>
            </a:r>
          </a:p>
        </p:txBody>
      </p:sp>
      <p:cxnSp>
        <p:nvCxnSpPr>
          <p:cNvPr id="105" name="Google Shape;105;p16"/>
          <p:cNvCxnSpPr/>
          <p:nvPr/>
        </p:nvCxnSpPr>
        <p:spPr>
          <a:xfrm>
            <a:off x="5433060" y="4081463"/>
            <a:ext cx="1325880" cy="0"/>
          </a:xfrm>
          <a:prstGeom prst="straightConnector1">
            <a:avLst/>
          </a:prstGeom>
          <a:noFill/>
          <a:ln w="63500" cap="flat" cmpd="sng">
            <a:solidFill>
              <a:schemeClr val="lt1"/>
            </a:solidFill>
            <a:prstDash val="solid"/>
            <a:miter lim="800000"/>
            <a:headEnd type="none" w="sm" len="sm"/>
            <a:tailEnd type="none" w="sm" len="sm"/>
          </a:ln>
        </p:spPr>
      </p:cxnSp>
      <p:sp>
        <p:nvSpPr>
          <p:cNvPr id="7" name="Rectangle 6"/>
          <p:cNvSpPr/>
          <p:nvPr/>
        </p:nvSpPr>
        <p:spPr>
          <a:xfrm>
            <a:off x="5172304" y="5264722"/>
            <a:ext cx="1847272" cy="107141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Black" panose="020B0A04020102020204" pitchFamily="34" charset="0"/>
              </a:rPr>
              <a:t>F</a:t>
            </a:r>
            <a:r>
              <a:rPr lang="en-US" sz="3600" b="1" dirty="0">
                <a:solidFill>
                  <a:srgbClr val="C00000"/>
                </a:solidFill>
                <a:latin typeface="Arial Black" panose="020B0A04020102020204" pitchFamily="34" charset="0"/>
              </a:rPr>
              <a:t>O</a:t>
            </a:r>
            <a:r>
              <a:rPr lang="en-US" sz="3600" b="1" dirty="0">
                <a:latin typeface="Arial Black" panose="020B0A04020102020204" pitchFamily="34" charset="0"/>
              </a:rPr>
              <a:t>X</a:t>
            </a:r>
          </a:p>
          <a:p>
            <a:pPr algn="ctr"/>
            <a:r>
              <a:rPr lang="en-US" sz="3600" b="1" dirty="0">
                <a:latin typeface="Arial Black" panose="020B0A04020102020204" pitchFamily="34" charset="0"/>
              </a:rPr>
              <a:t>MIS</a:t>
            </a:r>
          </a:p>
        </p:txBody>
      </p:sp>
    </p:spTree>
    <p:extLst>
      <p:ext uri="{BB962C8B-B14F-4D97-AF65-F5344CB8AC3E}">
        <p14:creationId xmlns:p14="http://schemas.microsoft.com/office/powerpoint/2010/main" val="42688905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6"/>
          <p:cNvSpPr txBox="1">
            <a:spLocks noGrp="1"/>
          </p:cNvSpPr>
          <p:nvPr>
            <p:ph type="ctrTitle"/>
          </p:nvPr>
        </p:nvSpPr>
        <p:spPr>
          <a:xfrm>
            <a:off x="2643849" y="2359971"/>
            <a:ext cx="6904182" cy="1578300"/>
          </a:xfrm>
          <a:prstGeom prst="rect">
            <a:avLst/>
          </a:prstGeom>
          <a:noFill/>
          <a:ln>
            <a:noFill/>
          </a:ln>
        </p:spPr>
        <p:txBody>
          <a:bodyPr spcFirstLastPara="1" wrap="square" lIns="91425" tIns="45700" rIns="91425" bIns="45700" anchor="b" anchorCtr="0">
            <a:noAutofit/>
          </a:bodyPr>
          <a:lstStyle/>
          <a:p>
            <a:pPr lvl="0"/>
            <a:r>
              <a:rPr lang="en-US" dirty="0"/>
              <a:t>Digital Systems</a:t>
            </a:r>
            <a:endParaRPr dirty="0"/>
          </a:p>
        </p:txBody>
      </p:sp>
      <p:sp>
        <p:nvSpPr>
          <p:cNvPr id="104" name="Google Shape;104;p16"/>
          <p:cNvSpPr txBox="1">
            <a:spLocks noGrp="1"/>
          </p:cNvSpPr>
          <p:nvPr>
            <p:ph type="subTitle" idx="1"/>
          </p:nvPr>
        </p:nvSpPr>
        <p:spPr>
          <a:xfrm>
            <a:off x="605791" y="4367848"/>
            <a:ext cx="10980300" cy="8274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A41E35"/>
              </a:buClr>
              <a:buSzPts val="2500"/>
              <a:buFont typeface="Arial"/>
              <a:buNone/>
            </a:pPr>
            <a:r>
              <a:rPr lang="en-US" dirty="0"/>
              <a:t>1.2 What are Systems?</a:t>
            </a:r>
          </a:p>
          <a:p>
            <a:pPr marL="0" marR="0" lvl="0" indent="0" algn="ctr" rtl="0">
              <a:lnSpc>
                <a:spcPct val="90000"/>
              </a:lnSpc>
              <a:spcBef>
                <a:spcPts val="0"/>
              </a:spcBef>
              <a:spcAft>
                <a:spcPts val="0"/>
              </a:spcAft>
              <a:buClr>
                <a:srgbClr val="A41E35"/>
              </a:buClr>
              <a:buSzPts val="2500"/>
              <a:buFont typeface="Arial"/>
              <a:buNone/>
            </a:pPr>
            <a:r>
              <a:rPr lang="en-US" dirty="0"/>
              <a:t>Focus this week: System Analysis</a:t>
            </a:r>
            <a:endParaRPr dirty="0"/>
          </a:p>
        </p:txBody>
      </p:sp>
      <p:cxnSp>
        <p:nvCxnSpPr>
          <p:cNvPr id="105" name="Google Shape;105;p16"/>
          <p:cNvCxnSpPr/>
          <p:nvPr/>
        </p:nvCxnSpPr>
        <p:spPr>
          <a:xfrm>
            <a:off x="5433060" y="4081463"/>
            <a:ext cx="1325880" cy="0"/>
          </a:xfrm>
          <a:prstGeom prst="straightConnector1">
            <a:avLst/>
          </a:prstGeom>
          <a:noFill/>
          <a:ln w="63500" cap="flat" cmpd="sng">
            <a:solidFill>
              <a:schemeClr val="lt1"/>
            </a:solidFill>
            <a:prstDash val="solid"/>
            <a:miter lim="800000"/>
            <a:headEnd type="none" w="sm" len="sm"/>
            <a:tailEnd type="none" w="sm" len="sm"/>
          </a:ln>
        </p:spPr>
      </p:cxnSp>
      <p:sp>
        <p:nvSpPr>
          <p:cNvPr id="7" name="Rectangle 6"/>
          <p:cNvSpPr/>
          <p:nvPr/>
        </p:nvSpPr>
        <p:spPr>
          <a:xfrm>
            <a:off x="5172304" y="5264722"/>
            <a:ext cx="1847272" cy="107141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Black" panose="020B0A04020102020204" pitchFamily="34" charset="0"/>
              </a:rPr>
              <a:t>F</a:t>
            </a:r>
            <a:r>
              <a:rPr lang="en-US" sz="3600" b="1" dirty="0">
                <a:solidFill>
                  <a:srgbClr val="C00000"/>
                </a:solidFill>
                <a:latin typeface="Arial Black" panose="020B0A04020102020204" pitchFamily="34" charset="0"/>
              </a:rPr>
              <a:t>O</a:t>
            </a:r>
            <a:r>
              <a:rPr lang="en-US" sz="3600" b="1" dirty="0">
                <a:latin typeface="Arial Black" panose="020B0A04020102020204" pitchFamily="34" charset="0"/>
              </a:rPr>
              <a:t>X</a:t>
            </a:r>
          </a:p>
          <a:p>
            <a:pPr algn="ctr"/>
            <a:r>
              <a:rPr lang="en-US" sz="3600" b="1" dirty="0">
                <a:latin typeface="Arial Black" panose="020B0A04020102020204" pitchFamily="34" charset="0"/>
              </a:rPr>
              <a:t>MIS</a:t>
            </a:r>
          </a:p>
        </p:txBody>
      </p:sp>
    </p:spTree>
    <p:extLst>
      <p:ext uri="{BB962C8B-B14F-4D97-AF65-F5344CB8AC3E}">
        <p14:creationId xmlns:p14="http://schemas.microsoft.com/office/powerpoint/2010/main" val="3641368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A41E35"/>
        </a:solidFill>
        <a:effectLst/>
      </p:bgPr>
    </p:bg>
    <p:spTree>
      <p:nvGrpSpPr>
        <p:cNvPr id="1" name=""/>
        <p:cNvGrpSpPr/>
        <p:nvPr/>
      </p:nvGrpSpPr>
      <p:grpSpPr>
        <a:xfrm>
          <a:off x="0" y="0"/>
          <a:ext cx="0" cy="0"/>
          <a:chOff x="0" y="0"/>
          <a:chExt cx="0" cy="0"/>
        </a:xfrm>
      </p:grpSpPr>
      <p:sp>
        <p:nvSpPr>
          <p:cNvPr id="7" name="Arc 6"/>
          <p:cNvSpPr/>
          <p:nvPr/>
        </p:nvSpPr>
        <p:spPr>
          <a:xfrm>
            <a:off x="9310133" y="1501898"/>
            <a:ext cx="2338942" cy="2187514"/>
          </a:xfrm>
          <a:prstGeom prst="arc">
            <a:avLst>
              <a:gd name="adj1" fmla="val 16200000"/>
              <a:gd name="adj2" fmla="val 5396879"/>
            </a:avLst>
          </a:prstGeom>
          <a:ln w="2286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2" name="Straight Connector 11"/>
          <p:cNvCxnSpPr/>
          <p:nvPr/>
        </p:nvCxnSpPr>
        <p:spPr>
          <a:xfrm flipH="1">
            <a:off x="2027916" y="6078752"/>
            <a:ext cx="9160677" cy="0"/>
          </a:xfrm>
          <a:prstGeom prst="line">
            <a:avLst/>
          </a:prstGeom>
          <a:ln w="2286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Arc 30"/>
          <p:cNvSpPr/>
          <p:nvPr/>
        </p:nvSpPr>
        <p:spPr>
          <a:xfrm rot="10800000">
            <a:off x="395163" y="3665540"/>
            <a:ext cx="2338944" cy="2187514"/>
          </a:xfrm>
          <a:prstGeom prst="arc">
            <a:avLst>
              <a:gd name="adj1" fmla="val 16200000"/>
              <a:gd name="adj2" fmla="val 5239996"/>
            </a:avLst>
          </a:prstGeom>
          <a:ln w="2286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54" name="Straight Connector 53"/>
          <p:cNvCxnSpPr/>
          <p:nvPr/>
        </p:nvCxnSpPr>
        <p:spPr>
          <a:xfrm flipH="1" flipV="1">
            <a:off x="641232" y="1500452"/>
            <a:ext cx="9889269" cy="3482"/>
          </a:xfrm>
          <a:prstGeom prst="line">
            <a:avLst/>
          </a:prstGeom>
          <a:ln w="2286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Flowchart: Connector 10"/>
          <p:cNvSpPr/>
          <p:nvPr/>
        </p:nvSpPr>
        <p:spPr>
          <a:xfrm>
            <a:off x="89841" y="940888"/>
            <a:ext cx="1102782" cy="1119128"/>
          </a:xfrm>
          <a:prstGeom prst="flowChartConnector">
            <a:avLst/>
          </a:prstGeom>
          <a:solidFill>
            <a:schemeClr val="tx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START</a:t>
            </a:r>
          </a:p>
        </p:txBody>
      </p:sp>
      <p:sp>
        <p:nvSpPr>
          <p:cNvPr id="13" name="8-Point Star 12"/>
          <p:cNvSpPr/>
          <p:nvPr/>
        </p:nvSpPr>
        <p:spPr>
          <a:xfrm>
            <a:off x="10964417" y="5505132"/>
            <a:ext cx="1157182" cy="1157182"/>
          </a:xfrm>
          <a:prstGeom prst="star8">
            <a:avLst/>
          </a:prstGeom>
          <a:solidFill>
            <a:schemeClr val="tx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FINISH</a:t>
            </a:r>
          </a:p>
        </p:txBody>
      </p:sp>
      <p:sp>
        <p:nvSpPr>
          <p:cNvPr id="65" name="Title 4"/>
          <p:cNvSpPr txBox="1">
            <a:spLocks/>
          </p:cNvSpPr>
          <p:nvPr/>
        </p:nvSpPr>
        <p:spPr>
          <a:xfrm>
            <a:off x="602773" y="130372"/>
            <a:ext cx="10980300" cy="37923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b="1" dirty="0">
                <a:latin typeface="Arial Narrow" panose="020B0606020202030204" pitchFamily="34" charset="0"/>
              </a:rPr>
              <a:t>ROADMAP</a:t>
            </a:r>
          </a:p>
        </p:txBody>
      </p:sp>
      <p:sp>
        <p:nvSpPr>
          <p:cNvPr id="80" name="Arc 79"/>
          <p:cNvSpPr/>
          <p:nvPr/>
        </p:nvSpPr>
        <p:spPr>
          <a:xfrm>
            <a:off x="9005554" y="1249183"/>
            <a:ext cx="2948100" cy="2759841"/>
          </a:xfrm>
          <a:prstGeom prst="arc">
            <a:avLst>
              <a:gd name="adj1" fmla="val 17248440"/>
              <a:gd name="adj2" fmla="val 4527044"/>
            </a:avLst>
          </a:prstGeom>
          <a:noFill/>
          <a:ln w="762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4" name="Arc 83"/>
          <p:cNvSpPr/>
          <p:nvPr/>
        </p:nvSpPr>
        <p:spPr>
          <a:xfrm rot="10800000">
            <a:off x="128600" y="3401930"/>
            <a:ext cx="2948100" cy="2759841"/>
          </a:xfrm>
          <a:prstGeom prst="arc">
            <a:avLst>
              <a:gd name="adj1" fmla="val 17248440"/>
              <a:gd name="adj2" fmla="val 4527044"/>
            </a:avLst>
          </a:prstGeom>
          <a:noFill/>
          <a:ln w="762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33" name="Straight Connector 32"/>
          <p:cNvCxnSpPr>
            <a:cxnSpLocks/>
          </p:cNvCxnSpPr>
          <p:nvPr/>
        </p:nvCxnSpPr>
        <p:spPr>
          <a:xfrm flipH="1" flipV="1">
            <a:off x="1513739" y="3666576"/>
            <a:ext cx="8966858" cy="22836"/>
          </a:xfrm>
          <a:prstGeom prst="line">
            <a:avLst/>
          </a:prstGeom>
          <a:ln w="2286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Rounded Rectangle 33"/>
          <p:cNvSpPr/>
          <p:nvPr/>
        </p:nvSpPr>
        <p:spPr>
          <a:xfrm>
            <a:off x="2222319" y="2779589"/>
            <a:ext cx="1811532" cy="1859328"/>
          </a:xfrm>
          <a:prstGeom prst="round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rgbClr val="C00000"/>
                </a:solidFill>
              </a:rPr>
              <a:t>Week 9:</a:t>
            </a:r>
          </a:p>
          <a:p>
            <a:r>
              <a:rPr lang="en-US" dirty="0">
                <a:solidFill>
                  <a:srgbClr val="00B050"/>
                </a:solidFill>
              </a:rPr>
              <a:t>Exam #2 </a:t>
            </a:r>
            <a:r>
              <a:rPr lang="en-US" dirty="0">
                <a:solidFill>
                  <a:schemeClr val="tx1"/>
                </a:solidFill>
              </a:rPr>
              <a:t>&amp; JavaScript Unit #1</a:t>
            </a:r>
          </a:p>
          <a:p>
            <a:pPr marL="171450" indent="-171450">
              <a:buFontTx/>
              <a:buChar char="-"/>
            </a:pPr>
            <a:r>
              <a:rPr lang="en-US" sz="1000" dirty="0">
                <a:solidFill>
                  <a:schemeClr val="tx1"/>
                </a:solidFill>
              </a:rPr>
              <a:t>Parts I &amp; II</a:t>
            </a:r>
          </a:p>
          <a:p>
            <a:pPr marL="171450" indent="-171450">
              <a:buFont typeface="Arial" panose="020B0604020202020204" pitchFamily="34" charset="0"/>
              <a:buChar char="•"/>
            </a:pPr>
            <a:r>
              <a:rPr lang="en-US" sz="1000" dirty="0">
                <a:solidFill>
                  <a:srgbClr val="000000"/>
                </a:solidFill>
              </a:rPr>
              <a:t>Hello World, Variables</a:t>
            </a:r>
          </a:p>
          <a:p>
            <a:pPr marL="112713" lvl="0" indent="-112713">
              <a:buFont typeface="Arial" panose="020B0604020202020204" pitchFamily="34" charset="0"/>
              <a:buChar char="•"/>
            </a:pPr>
            <a:endParaRPr lang="en-US" sz="600" dirty="0">
              <a:solidFill>
                <a:srgbClr val="000000"/>
              </a:solidFill>
            </a:endParaRPr>
          </a:p>
          <a:p>
            <a:pPr marL="112713" lvl="0" indent="-112713">
              <a:buFont typeface="Arial" panose="020B0604020202020204" pitchFamily="34" charset="0"/>
              <a:buChar char="•"/>
            </a:pPr>
            <a:endParaRPr lang="en-US" sz="600" dirty="0">
              <a:solidFill>
                <a:srgbClr val="000000"/>
              </a:solidFill>
            </a:endParaRPr>
          </a:p>
          <a:p>
            <a:pPr marL="112713" lvl="0" indent="-112713">
              <a:buFont typeface="Arial" panose="020B0604020202020204" pitchFamily="34" charset="0"/>
              <a:buChar char="•"/>
            </a:pPr>
            <a:endParaRPr lang="en-US" sz="600" dirty="0">
              <a:solidFill>
                <a:srgbClr val="000000"/>
              </a:solidFill>
            </a:endParaRPr>
          </a:p>
          <a:p>
            <a:pPr marL="112713" lvl="0" indent="-112713">
              <a:buFont typeface="Arial" panose="020B0604020202020204" pitchFamily="34" charset="0"/>
              <a:buChar char="•"/>
            </a:pPr>
            <a:endParaRPr lang="en-US" sz="600" dirty="0">
              <a:solidFill>
                <a:srgbClr val="000000"/>
              </a:solidFill>
            </a:endParaRPr>
          </a:p>
          <a:p>
            <a:pPr marL="112713" lvl="0" indent="-112713">
              <a:buFont typeface="Arial" panose="020B0604020202020204" pitchFamily="34" charset="0"/>
              <a:buChar char="•"/>
            </a:pPr>
            <a:endParaRPr lang="en-US" sz="600" dirty="0">
              <a:solidFill>
                <a:srgbClr val="000000"/>
              </a:solidFill>
            </a:endParaRPr>
          </a:p>
          <a:p>
            <a:pPr marL="112713" lvl="0" indent="-112713">
              <a:buFont typeface="Arial" panose="020B0604020202020204" pitchFamily="34" charset="0"/>
              <a:buChar char="•"/>
            </a:pPr>
            <a:endParaRPr lang="en-US" sz="600" dirty="0">
              <a:solidFill>
                <a:srgbClr val="000000"/>
              </a:solidFill>
            </a:endParaRPr>
          </a:p>
          <a:p>
            <a:pPr marL="112713" lvl="0" indent="-112713">
              <a:buFont typeface="Arial" panose="020B0604020202020204" pitchFamily="34" charset="0"/>
              <a:buChar char="•"/>
            </a:pPr>
            <a:endParaRPr lang="en-US" sz="600" dirty="0">
              <a:solidFill>
                <a:srgbClr val="000000"/>
              </a:solidFill>
            </a:endParaRPr>
          </a:p>
          <a:p>
            <a:r>
              <a:rPr lang="en-US" sz="800" dirty="0">
                <a:solidFill>
                  <a:srgbClr val="7030A0"/>
                </a:solidFill>
              </a:rPr>
              <a:t>*Exam: check course site</a:t>
            </a:r>
          </a:p>
        </p:txBody>
      </p:sp>
      <p:sp>
        <p:nvSpPr>
          <p:cNvPr id="35" name="Rounded Rectangle 34"/>
          <p:cNvSpPr/>
          <p:nvPr/>
        </p:nvSpPr>
        <p:spPr>
          <a:xfrm>
            <a:off x="4193907" y="2779588"/>
            <a:ext cx="1806992" cy="1859328"/>
          </a:xfrm>
          <a:prstGeom prst="round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rgbClr val="C00000"/>
                </a:solidFill>
              </a:rPr>
              <a:t>Week 8:</a:t>
            </a:r>
          </a:p>
          <a:p>
            <a:r>
              <a:rPr lang="en-US" sz="1300" dirty="0">
                <a:solidFill>
                  <a:schemeClr val="tx1"/>
                </a:solidFill>
              </a:rPr>
              <a:t>Cybersecurity &amp; AI</a:t>
            </a:r>
            <a:endParaRPr lang="en-US" sz="1000" dirty="0">
              <a:solidFill>
                <a:schemeClr val="tx1"/>
              </a:solidFill>
            </a:endParaRPr>
          </a:p>
          <a:p>
            <a:pPr marL="112713" indent="-112713">
              <a:buFont typeface="Arial" panose="020B0604020202020204" pitchFamily="34" charset="0"/>
              <a:buChar char="•"/>
            </a:pPr>
            <a:r>
              <a:rPr lang="en-US" sz="1000" dirty="0">
                <a:solidFill>
                  <a:schemeClr val="tx1"/>
                </a:solidFill>
              </a:rPr>
              <a:t>Cybersecurity</a:t>
            </a:r>
            <a:endParaRPr lang="en-US" sz="600" dirty="0">
              <a:solidFill>
                <a:schemeClr val="tx1"/>
              </a:solidFill>
            </a:endParaRPr>
          </a:p>
          <a:p>
            <a:pPr marL="112713" indent="-112713">
              <a:buFont typeface="Arial" panose="020B0604020202020204" pitchFamily="34" charset="0"/>
              <a:buChar char="•"/>
            </a:pPr>
            <a:r>
              <a:rPr lang="en-US" sz="1000" dirty="0">
                <a:solidFill>
                  <a:schemeClr val="tx1"/>
                </a:solidFill>
              </a:rPr>
              <a:t>Protection Protocols</a:t>
            </a:r>
          </a:p>
          <a:p>
            <a:pPr marL="112713" indent="-112713">
              <a:buFont typeface="Arial" panose="020B0604020202020204" pitchFamily="34" charset="0"/>
              <a:buChar char="•"/>
            </a:pPr>
            <a:r>
              <a:rPr lang="en-US" sz="1000" dirty="0">
                <a:solidFill>
                  <a:schemeClr val="tx1"/>
                </a:solidFill>
              </a:rPr>
              <a:t>Artificial Intelligence</a:t>
            </a:r>
          </a:p>
          <a:p>
            <a:endParaRPr lang="en-US" sz="400" dirty="0">
              <a:solidFill>
                <a:schemeClr val="tx1"/>
              </a:solidFill>
            </a:endParaRPr>
          </a:p>
          <a:p>
            <a:endParaRPr lang="en-US" sz="400" dirty="0">
              <a:solidFill>
                <a:schemeClr val="tx1"/>
              </a:solidFill>
            </a:endParaRPr>
          </a:p>
          <a:p>
            <a:endParaRPr lang="en-US" sz="400" dirty="0">
              <a:solidFill>
                <a:schemeClr val="tx1"/>
              </a:solidFill>
            </a:endParaRPr>
          </a:p>
          <a:p>
            <a:endParaRPr lang="en-US" sz="400" dirty="0">
              <a:solidFill>
                <a:schemeClr val="tx1"/>
              </a:solidFill>
            </a:endParaRPr>
          </a:p>
          <a:p>
            <a:endParaRPr lang="en-US" sz="400" dirty="0">
              <a:solidFill>
                <a:schemeClr val="tx1"/>
              </a:solidFill>
            </a:endParaRPr>
          </a:p>
          <a:p>
            <a:endParaRPr lang="en-US" sz="400" dirty="0">
              <a:solidFill>
                <a:schemeClr val="tx1"/>
              </a:solidFill>
            </a:endParaRPr>
          </a:p>
          <a:p>
            <a:endParaRPr lang="en-US" sz="400" dirty="0">
              <a:solidFill>
                <a:schemeClr val="tx1"/>
              </a:solidFill>
            </a:endParaRPr>
          </a:p>
          <a:p>
            <a:endParaRPr lang="en-US" sz="400" dirty="0">
              <a:solidFill>
                <a:schemeClr val="tx1"/>
              </a:solidFill>
            </a:endParaRPr>
          </a:p>
          <a:p>
            <a:endParaRPr lang="en-US" sz="400" dirty="0">
              <a:solidFill>
                <a:schemeClr val="tx1"/>
              </a:solidFill>
            </a:endParaRPr>
          </a:p>
          <a:p>
            <a:endParaRPr lang="en-US" sz="400" dirty="0">
              <a:solidFill>
                <a:schemeClr val="tx1"/>
              </a:solidFill>
            </a:endParaRPr>
          </a:p>
          <a:p>
            <a:r>
              <a:rPr lang="en-US" sz="1000" dirty="0">
                <a:solidFill>
                  <a:schemeClr val="accent6">
                    <a:lumMod val="75000"/>
                  </a:schemeClr>
                </a:solidFill>
              </a:rPr>
              <a:t>Assignment #08</a:t>
            </a:r>
            <a:endParaRPr lang="en-US" sz="1000" dirty="0">
              <a:solidFill>
                <a:schemeClr val="tx1"/>
              </a:solidFill>
            </a:endParaRPr>
          </a:p>
        </p:txBody>
      </p:sp>
      <p:sp>
        <p:nvSpPr>
          <p:cNvPr id="36" name="Rounded Rectangle 35"/>
          <p:cNvSpPr/>
          <p:nvPr/>
        </p:nvSpPr>
        <p:spPr>
          <a:xfrm>
            <a:off x="6160956" y="2779587"/>
            <a:ext cx="1806992" cy="1859329"/>
          </a:xfrm>
          <a:prstGeom prst="round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rgbClr val="C00000"/>
                </a:solidFill>
              </a:rPr>
              <a:t>Week 7:</a:t>
            </a:r>
          </a:p>
          <a:p>
            <a:r>
              <a:rPr lang="en-US" sz="1300" dirty="0">
                <a:solidFill>
                  <a:schemeClr val="tx1"/>
                </a:solidFill>
              </a:rPr>
              <a:t>Information Systems: </a:t>
            </a:r>
            <a:r>
              <a:rPr lang="en-US" sz="1000" dirty="0">
                <a:solidFill>
                  <a:schemeClr val="tx1"/>
                </a:solidFill>
              </a:rPr>
              <a:t>Part IV </a:t>
            </a:r>
            <a:r>
              <a:rPr lang="en-US" sz="1300" dirty="0">
                <a:solidFill>
                  <a:schemeClr val="tx1"/>
                </a:solidFill>
              </a:rPr>
              <a:t>Platforms &amp; Digital Business Models</a:t>
            </a:r>
          </a:p>
          <a:p>
            <a:pPr marL="171450" indent="-171450">
              <a:buFont typeface="Arial" panose="020B0604020202020204" pitchFamily="34" charset="0"/>
              <a:buChar char="•"/>
            </a:pPr>
            <a:r>
              <a:rPr lang="en-US" sz="1000" dirty="0">
                <a:solidFill>
                  <a:schemeClr val="tx1"/>
                </a:solidFill>
              </a:rPr>
              <a:t>SCM</a:t>
            </a:r>
          </a:p>
          <a:p>
            <a:pPr marL="171450" indent="-171450">
              <a:buFont typeface="Arial" panose="020B0604020202020204" pitchFamily="34" charset="0"/>
              <a:buChar char="•"/>
            </a:pPr>
            <a:r>
              <a:rPr lang="en-US" sz="1000" dirty="0">
                <a:solidFill>
                  <a:schemeClr val="tx1"/>
                </a:solidFill>
              </a:rPr>
              <a:t>Platforms &amp; Digital Models</a:t>
            </a:r>
          </a:p>
          <a:p>
            <a:endParaRPr lang="en-US" sz="200" dirty="0">
              <a:solidFill>
                <a:schemeClr val="tx1"/>
              </a:solidFill>
            </a:endParaRPr>
          </a:p>
          <a:p>
            <a:r>
              <a:rPr lang="en-US" sz="1000" dirty="0">
                <a:solidFill>
                  <a:schemeClr val="accent6">
                    <a:lumMod val="75000"/>
                  </a:schemeClr>
                </a:solidFill>
              </a:rPr>
              <a:t>Assignment #07</a:t>
            </a:r>
            <a:endParaRPr lang="en-US" sz="1000" dirty="0">
              <a:solidFill>
                <a:schemeClr val="tx1"/>
              </a:solidFill>
            </a:endParaRPr>
          </a:p>
        </p:txBody>
      </p:sp>
      <p:sp>
        <p:nvSpPr>
          <p:cNvPr id="37" name="Rounded Rectangle 36"/>
          <p:cNvSpPr/>
          <p:nvPr/>
        </p:nvSpPr>
        <p:spPr>
          <a:xfrm>
            <a:off x="8128004" y="2764349"/>
            <a:ext cx="1806992" cy="1859329"/>
          </a:xfrm>
          <a:prstGeom prst="round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rgbClr val="C00000"/>
                </a:solidFill>
              </a:rPr>
              <a:t>Week 6:</a:t>
            </a:r>
          </a:p>
          <a:p>
            <a:r>
              <a:rPr lang="en-US" dirty="0">
                <a:solidFill>
                  <a:schemeClr val="tx1"/>
                </a:solidFill>
              </a:rPr>
              <a:t>Information</a:t>
            </a:r>
          </a:p>
          <a:p>
            <a:r>
              <a:rPr lang="en-US" dirty="0">
                <a:solidFill>
                  <a:schemeClr val="tx1"/>
                </a:solidFill>
              </a:rPr>
              <a:t>Systems: </a:t>
            </a:r>
            <a:r>
              <a:rPr lang="en-US" sz="1000" dirty="0">
                <a:solidFill>
                  <a:schemeClr val="tx1"/>
                </a:solidFill>
              </a:rPr>
              <a:t>Parts II &amp; III</a:t>
            </a:r>
          </a:p>
          <a:p>
            <a:pPr marL="112713" indent="-112713">
              <a:buFont typeface="Arial" panose="020B0604020202020204" pitchFamily="34" charset="0"/>
              <a:buChar char="•"/>
            </a:pPr>
            <a:r>
              <a:rPr lang="en-US" sz="1000" dirty="0">
                <a:solidFill>
                  <a:schemeClr val="tx1"/>
                </a:solidFill>
              </a:rPr>
              <a:t>CRM</a:t>
            </a:r>
          </a:p>
          <a:p>
            <a:pPr marL="112713" indent="-112713">
              <a:buFont typeface="Arial" panose="020B0604020202020204" pitchFamily="34" charset="0"/>
              <a:buChar char="•"/>
            </a:pPr>
            <a:r>
              <a:rPr lang="en-US" sz="1000" dirty="0">
                <a:solidFill>
                  <a:schemeClr val="tx1"/>
                </a:solidFill>
              </a:rPr>
              <a:t>Data Analytics</a:t>
            </a:r>
          </a:p>
          <a:p>
            <a:endParaRPr lang="en-US" sz="600" dirty="0">
              <a:solidFill>
                <a:schemeClr val="tx1"/>
              </a:solidFill>
            </a:endParaRPr>
          </a:p>
          <a:p>
            <a:pPr marL="112713" indent="-112713">
              <a:buFont typeface="Arial" panose="020B0604020202020204" pitchFamily="34" charset="0"/>
              <a:buChar char="•"/>
            </a:pPr>
            <a:endParaRPr lang="en-US" sz="600" dirty="0">
              <a:solidFill>
                <a:schemeClr val="tx1"/>
              </a:solidFill>
            </a:endParaRPr>
          </a:p>
          <a:p>
            <a:pPr marL="112713" indent="-112713">
              <a:buFont typeface="Arial" panose="020B0604020202020204" pitchFamily="34" charset="0"/>
              <a:buChar char="•"/>
            </a:pPr>
            <a:endParaRPr lang="en-US" sz="600" dirty="0">
              <a:solidFill>
                <a:schemeClr val="tx1"/>
              </a:solidFill>
            </a:endParaRPr>
          </a:p>
          <a:p>
            <a:pPr marL="112713" indent="-112713">
              <a:buFont typeface="Arial" panose="020B0604020202020204" pitchFamily="34" charset="0"/>
              <a:buChar char="•"/>
            </a:pPr>
            <a:endParaRPr lang="en-US" sz="600" dirty="0">
              <a:solidFill>
                <a:schemeClr val="tx1"/>
              </a:solidFill>
            </a:endParaRPr>
          </a:p>
          <a:p>
            <a:pPr marL="112713" indent="-112713">
              <a:buFont typeface="Arial" panose="020B0604020202020204" pitchFamily="34" charset="0"/>
              <a:buChar char="•"/>
            </a:pPr>
            <a:endParaRPr lang="en-US" sz="600" dirty="0">
              <a:solidFill>
                <a:schemeClr val="tx1"/>
              </a:solidFill>
            </a:endParaRPr>
          </a:p>
          <a:p>
            <a:endParaRPr lang="en-US" sz="600" dirty="0">
              <a:solidFill>
                <a:schemeClr val="tx1"/>
              </a:solidFill>
            </a:endParaRPr>
          </a:p>
          <a:p>
            <a:r>
              <a:rPr lang="en-US" sz="1000" dirty="0">
                <a:solidFill>
                  <a:schemeClr val="accent6">
                    <a:lumMod val="75000"/>
                  </a:schemeClr>
                </a:solidFill>
              </a:rPr>
              <a:t>Assignment #06</a:t>
            </a:r>
          </a:p>
        </p:txBody>
      </p:sp>
      <p:sp>
        <p:nvSpPr>
          <p:cNvPr id="38" name="Rounded Rectangle 37"/>
          <p:cNvSpPr/>
          <p:nvPr/>
        </p:nvSpPr>
        <p:spPr>
          <a:xfrm>
            <a:off x="1359919" y="4897306"/>
            <a:ext cx="1806992" cy="1844065"/>
          </a:xfrm>
          <a:prstGeom prst="round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accent1"/>
                </a:solidFill>
              </a:rPr>
              <a:t>Week 10:</a:t>
            </a:r>
          </a:p>
          <a:p>
            <a:r>
              <a:rPr lang="en-US" dirty="0">
                <a:solidFill>
                  <a:schemeClr val="tx1"/>
                </a:solidFill>
              </a:rPr>
              <a:t>JavaScript Unit #2 Functions</a:t>
            </a:r>
          </a:p>
          <a:p>
            <a:pPr marL="112713" lvl="0" indent="-112713">
              <a:buFont typeface="Arial" panose="020B0604020202020204" pitchFamily="34" charset="0"/>
              <a:buChar char="•"/>
            </a:pPr>
            <a:r>
              <a:rPr lang="en-US" sz="1000" dirty="0">
                <a:solidFill>
                  <a:srgbClr val="000000"/>
                </a:solidFill>
              </a:rPr>
              <a:t>Values &amp; Variables </a:t>
            </a:r>
          </a:p>
          <a:p>
            <a:pPr marL="112713" lvl="0" indent="-112713">
              <a:buFont typeface="Arial" panose="020B0604020202020204" pitchFamily="34" charset="0"/>
              <a:buChar char="•"/>
            </a:pPr>
            <a:r>
              <a:rPr lang="en-US" sz="1000" dirty="0">
                <a:solidFill>
                  <a:srgbClr val="000000"/>
                </a:solidFill>
              </a:rPr>
              <a:t>Operator types</a:t>
            </a:r>
          </a:p>
          <a:p>
            <a:pPr marL="112713" lvl="0" indent="-112713">
              <a:buFont typeface="Arial" panose="020B0604020202020204" pitchFamily="34" charset="0"/>
              <a:buChar char="•"/>
            </a:pPr>
            <a:r>
              <a:rPr lang="en-US" sz="1000" dirty="0">
                <a:solidFill>
                  <a:srgbClr val="000000"/>
                </a:solidFill>
              </a:rPr>
              <a:t>Strings</a:t>
            </a:r>
            <a:endParaRPr lang="en-US" sz="600" dirty="0">
              <a:solidFill>
                <a:srgbClr val="000000"/>
              </a:solidFill>
            </a:endParaRPr>
          </a:p>
          <a:p>
            <a:pPr lvl="0"/>
            <a:endParaRPr lang="en-US" sz="600" dirty="0">
              <a:solidFill>
                <a:srgbClr val="000000"/>
              </a:solidFill>
            </a:endParaRPr>
          </a:p>
          <a:p>
            <a:pPr lvl="0"/>
            <a:endParaRPr lang="en-US" sz="600" dirty="0">
              <a:solidFill>
                <a:srgbClr val="000000"/>
              </a:solidFill>
            </a:endParaRPr>
          </a:p>
          <a:p>
            <a:pPr lvl="0"/>
            <a:endParaRPr lang="en-US" sz="600" dirty="0">
              <a:solidFill>
                <a:srgbClr val="000000"/>
              </a:solidFill>
            </a:endParaRPr>
          </a:p>
          <a:p>
            <a:pPr lvl="0"/>
            <a:endParaRPr lang="en-US" sz="500" dirty="0">
              <a:solidFill>
                <a:srgbClr val="000000"/>
              </a:solidFill>
            </a:endParaRPr>
          </a:p>
          <a:p>
            <a:endParaRPr lang="en-US" sz="500" dirty="0">
              <a:solidFill>
                <a:schemeClr val="tx1"/>
              </a:solidFill>
            </a:endParaRPr>
          </a:p>
          <a:p>
            <a:endParaRPr lang="en-US" sz="500" dirty="0">
              <a:solidFill>
                <a:schemeClr val="tx1"/>
              </a:solidFill>
            </a:endParaRPr>
          </a:p>
          <a:p>
            <a:endParaRPr lang="en-US" sz="500" dirty="0">
              <a:solidFill>
                <a:schemeClr val="tx1"/>
              </a:solidFill>
            </a:endParaRPr>
          </a:p>
        </p:txBody>
      </p:sp>
      <p:sp>
        <p:nvSpPr>
          <p:cNvPr id="45" name="Rounded Rectangle 44"/>
          <p:cNvSpPr/>
          <p:nvPr/>
        </p:nvSpPr>
        <p:spPr>
          <a:xfrm>
            <a:off x="3271194" y="4897306"/>
            <a:ext cx="1806992" cy="1844065"/>
          </a:xfrm>
          <a:prstGeom prst="round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accent1"/>
                </a:solidFill>
              </a:rPr>
              <a:t>Week 11:</a:t>
            </a:r>
          </a:p>
          <a:p>
            <a:pPr lvl="0"/>
            <a:r>
              <a:rPr lang="en-US" dirty="0">
                <a:solidFill>
                  <a:srgbClr val="000000"/>
                </a:solidFill>
              </a:rPr>
              <a:t>JavaScript Unit #3 </a:t>
            </a:r>
            <a:r>
              <a:rPr lang="en-US" sz="1300" dirty="0">
                <a:solidFill>
                  <a:srgbClr val="000000"/>
                </a:solidFill>
              </a:rPr>
              <a:t>Logical Operators &amp; Conditional Logic</a:t>
            </a:r>
          </a:p>
          <a:p>
            <a:pPr marL="112713" lvl="0" indent="-112713">
              <a:buFont typeface="Arial" panose="020B0604020202020204" pitchFamily="34" charset="0"/>
              <a:buChar char="•"/>
            </a:pPr>
            <a:r>
              <a:rPr lang="en-US" sz="1000" dirty="0">
                <a:solidFill>
                  <a:srgbClr val="000000"/>
                </a:solidFill>
              </a:rPr>
              <a:t>Logical Operators</a:t>
            </a:r>
          </a:p>
          <a:p>
            <a:pPr marL="112713" lvl="0" indent="-112713">
              <a:buFont typeface="Arial" panose="020B0604020202020204" pitchFamily="34" charset="0"/>
              <a:buChar char="•"/>
            </a:pPr>
            <a:r>
              <a:rPr lang="en-US" sz="1000" dirty="0">
                <a:solidFill>
                  <a:srgbClr val="000000"/>
                </a:solidFill>
              </a:rPr>
              <a:t>Conditional Types</a:t>
            </a:r>
          </a:p>
          <a:p>
            <a:pPr marL="112713" lvl="0" indent="-112713">
              <a:buFont typeface="Arial" panose="020B0604020202020204" pitchFamily="34" charset="0"/>
              <a:buChar char="•"/>
            </a:pPr>
            <a:endParaRPr lang="en-US" sz="1000" dirty="0">
              <a:solidFill>
                <a:srgbClr val="000000"/>
              </a:solidFill>
            </a:endParaRPr>
          </a:p>
          <a:p>
            <a:pPr lvl="0"/>
            <a:endParaRPr lang="en-US" sz="600" dirty="0">
              <a:solidFill>
                <a:srgbClr val="000000"/>
              </a:solidFill>
            </a:endParaRPr>
          </a:p>
          <a:p>
            <a:pPr lvl="0"/>
            <a:endParaRPr lang="en-US" sz="600" dirty="0">
              <a:solidFill>
                <a:srgbClr val="000000"/>
              </a:solidFill>
            </a:endParaRPr>
          </a:p>
          <a:p>
            <a:pPr lvl="0"/>
            <a:endParaRPr lang="en-US" sz="600" dirty="0">
              <a:solidFill>
                <a:srgbClr val="000000"/>
              </a:solidFill>
            </a:endParaRPr>
          </a:p>
          <a:p>
            <a:pPr lvl="0"/>
            <a:endParaRPr lang="en-US" sz="600" dirty="0">
              <a:solidFill>
                <a:srgbClr val="000000"/>
              </a:solidFill>
            </a:endParaRPr>
          </a:p>
        </p:txBody>
      </p:sp>
      <p:sp>
        <p:nvSpPr>
          <p:cNvPr id="46" name="Rounded Rectangle 45"/>
          <p:cNvSpPr/>
          <p:nvPr/>
        </p:nvSpPr>
        <p:spPr>
          <a:xfrm>
            <a:off x="1313124" y="640567"/>
            <a:ext cx="1763577" cy="1880629"/>
          </a:xfrm>
          <a:prstGeom prst="round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accent2"/>
                </a:solidFill>
              </a:rPr>
              <a:t>Week 1:</a:t>
            </a:r>
          </a:p>
          <a:p>
            <a:r>
              <a:rPr lang="en-US" dirty="0">
                <a:solidFill>
                  <a:schemeClr val="tx1"/>
                </a:solidFill>
              </a:rPr>
              <a:t>Introduction &amp; Systems Analysis</a:t>
            </a:r>
          </a:p>
          <a:p>
            <a:pPr marL="112713" indent="-112713">
              <a:buFont typeface="Arial" panose="020B0604020202020204" pitchFamily="34" charset="0"/>
              <a:buChar char="•"/>
            </a:pPr>
            <a:r>
              <a:rPr lang="en-US" sz="1000" dirty="0">
                <a:solidFill>
                  <a:schemeClr val="tx1"/>
                </a:solidFill>
              </a:rPr>
              <a:t>Course Description</a:t>
            </a:r>
          </a:p>
          <a:p>
            <a:pPr marL="112713" indent="-112713">
              <a:buFont typeface="Arial" panose="020B0604020202020204" pitchFamily="34" charset="0"/>
              <a:buChar char="•"/>
            </a:pPr>
            <a:r>
              <a:rPr lang="en-US" sz="1000" dirty="0">
                <a:solidFill>
                  <a:schemeClr val="tx1"/>
                </a:solidFill>
              </a:rPr>
              <a:t>Systems Thinking</a:t>
            </a:r>
          </a:p>
          <a:p>
            <a:endParaRPr lang="en-US" sz="600" dirty="0">
              <a:solidFill>
                <a:schemeClr val="tx1"/>
              </a:solidFill>
            </a:endParaRPr>
          </a:p>
          <a:p>
            <a:pPr marL="112713" indent="-112713">
              <a:buFont typeface="Arial" panose="020B0604020202020204" pitchFamily="34" charset="0"/>
              <a:buChar char="•"/>
            </a:pPr>
            <a:endParaRPr lang="en-US" sz="600" dirty="0">
              <a:solidFill>
                <a:schemeClr val="tx1"/>
              </a:solidFill>
            </a:endParaRPr>
          </a:p>
          <a:p>
            <a:pPr marL="112713" indent="-112713">
              <a:buFont typeface="Arial" panose="020B0604020202020204" pitchFamily="34" charset="0"/>
              <a:buChar char="•"/>
            </a:pPr>
            <a:endParaRPr lang="en-US" sz="600" dirty="0">
              <a:solidFill>
                <a:schemeClr val="tx1"/>
              </a:solidFill>
            </a:endParaRPr>
          </a:p>
          <a:p>
            <a:pPr marL="112713" indent="-112713">
              <a:buFont typeface="Arial" panose="020B0604020202020204" pitchFamily="34" charset="0"/>
              <a:buChar char="•"/>
            </a:pPr>
            <a:endParaRPr lang="en-US" sz="600" dirty="0">
              <a:solidFill>
                <a:schemeClr val="tx1"/>
              </a:solidFill>
            </a:endParaRPr>
          </a:p>
          <a:p>
            <a:pPr marL="112713" indent="-112713">
              <a:buFont typeface="Arial" panose="020B0604020202020204" pitchFamily="34" charset="0"/>
              <a:buChar char="•"/>
            </a:pPr>
            <a:endParaRPr lang="en-US" sz="600" dirty="0">
              <a:solidFill>
                <a:schemeClr val="tx1"/>
              </a:solidFill>
            </a:endParaRPr>
          </a:p>
          <a:p>
            <a:r>
              <a:rPr lang="en-US" sz="1000" dirty="0">
                <a:solidFill>
                  <a:schemeClr val="accent6">
                    <a:lumMod val="75000"/>
                  </a:schemeClr>
                </a:solidFill>
              </a:rPr>
              <a:t>Assignments #01</a:t>
            </a:r>
            <a:endParaRPr lang="en-US" sz="1000" dirty="0">
              <a:solidFill>
                <a:schemeClr val="tx1"/>
              </a:solidFill>
            </a:endParaRPr>
          </a:p>
        </p:txBody>
      </p:sp>
      <p:sp>
        <p:nvSpPr>
          <p:cNvPr id="47" name="Rounded Rectangle 46"/>
          <p:cNvSpPr/>
          <p:nvPr/>
        </p:nvSpPr>
        <p:spPr>
          <a:xfrm>
            <a:off x="3231183" y="640567"/>
            <a:ext cx="1806992" cy="1880629"/>
          </a:xfrm>
          <a:prstGeom prst="round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800" dirty="0">
                <a:solidFill>
                  <a:srgbClr val="ED7D31"/>
                </a:solidFill>
              </a:rPr>
              <a:t>Week 2:</a:t>
            </a:r>
          </a:p>
          <a:p>
            <a:r>
              <a:rPr lang="en-US" dirty="0">
                <a:solidFill>
                  <a:srgbClr val="000000"/>
                </a:solidFill>
              </a:rPr>
              <a:t>Digital Product Management</a:t>
            </a:r>
          </a:p>
          <a:p>
            <a:pPr marL="112713" indent="-112713">
              <a:buFont typeface="Arial" panose="020B0604020202020204" pitchFamily="34" charset="0"/>
              <a:buChar char="•"/>
            </a:pPr>
            <a:r>
              <a:rPr lang="en-US" sz="1000" dirty="0">
                <a:solidFill>
                  <a:srgbClr val="000000"/>
                </a:solidFill>
              </a:rPr>
              <a:t>Max Labs 1a &amp; 1b</a:t>
            </a:r>
          </a:p>
          <a:p>
            <a:pPr marL="112713" indent="-112713">
              <a:buFont typeface="Arial" panose="020B0604020202020204" pitchFamily="34" charset="0"/>
              <a:buChar char="•"/>
            </a:pPr>
            <a:r>
              <a:rPr lang="en-US" sz="1000" dirty="0">
                <a:solidFill>
                  <a:srgbClr val="000000"/>
                </a:solidFill>
              </a:rPr>
              <a:t>Systems &amp; Processes</a:t>
            </a:r>
          </a:p>
          <a:p>
            <a:endParaRPr lang="en-US" sz="1000" dirty="0">
              <a:solidFill>
                <a:srgbClr val="000000"/>
              </a:solidFill>
            </a:endParaRPr>
          </a:p>
          <a:p>
            <a:endParaRPr lang="en-US" sz="1000" dirty="0">
              <a:solidFill>
                <a:srgbClr val="000000"/>
              </a:solidFill>
            </a:endParaRPr>
          </a:p>
          <a:p>
            <a:endParaRPr lang="en-US" sz="1000" dirty="0">
              <a:solidFill>
                <a:srgbClr val="000000"/>
              </a:solidFill>
            </a:endParaRPr>
          </a:p>
          <a:p>
            <a:pPr marL="112713" lvl="0" indent="-112713">
              <a:buFont typeface="Arial" panose="020B0604020202020204" pitchFamily="34" charset="0"/>
              <a:buChar char="•"/>
            </a:pPr>
            <a:endParaRPr lang="en-US" sz="200" dirty="0">
              <a:solidFill>
                <a:srgbClr val="000000"/>
              </a:solidFill>
            </a:endParaRPr>
          </a:p>
          <a:p>
            <a:pPr lvl="0"/>
            <a:r>
              <a:rPr lang="en-US" sz="1000" dirty="0">
                <a:solidFill>
                  <a:srgbClr val="70AD47">
                    <a:lumMod val="75000"/>
                  </a:srgbClr>
                </a:solidFill>
              </a:rPr>
              <a:t>Assignment #02</a:t>
            </a:r>
          </a:p>
        </p:txBody>
      </p:sp>
      <p:sp>
        <p:nvSpPr>
          <p:cNvPr id="48" name="Rounded Rectangle 47"/>
          <p:cNvSpPr/>
          <p:nvPr/>
        </p:nvSpPr>
        <p:spPr>
          <a:xfrm>
            <a:off x="5149242" y="640567"/>
            <a:ext cx="1806992" cy="1880629"/>
          </a:xfrm>
          <a:prstGeom prst="round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800" dirty="0">
                <a:solidFill>
                  <a:srgbClr val="ED7D31"/>
                </a:solidFill>
              </a:rPr>
              <a:t>Week 3:</a:t>
            </a:r>
          </a:p>
          <a:p>
            <a:pPr lvl="0"/>
            <a:r>
              <a:rPr lang="en-US" dirty="0">
                <a:solidFill>
                  <a:srgbClr val="000000"/>
                </a:solidFill>
              </a:rPr>
              <a:t>Introduction to Process Mapping</a:t>
            </a:r>
          </a:p>
          <a:p>
            <a:pPr marL="112713" indent="-112713">
              <a:buFont typeface="Arial" panose="020B0604020202020204" pitchFamily="34" charset="0"/>
              <a:buChar char="•"/>
            </a:pPr>
            <a:r>
              <a:rPr lang="en-US" sz="1000" dirty="0">
                <a:solidFill>
                  <a:schemeClr val="tx1"/>
                </a:solidFill>
              </a:rPr>
              <a:t>Swim Lane Diagrams</a:t>
            </a:r>
          </a:p>
          <a:p>
            <a:pPr lvl="0"/>
            <a:endParaRPr lang="en-US" sz="600" dirty="0">
              <a:solidFill>
                <a:srgbClr val="000000"/>
              </a:solidFill>
            </a:endParaRPr>
          </a:p>
          <a:p>
            <a:pPr lvl="0"/>
            <a:endParaRPr lang="en-US" sz="600" dirty="0">
              <a:solidFill>
                <a:srgbClr val="000000"/>
              </a:solidFill>
            </a:endParaRPr>
          </a:p>
          <a:p>
            <a:pPr lvl="0"/>
            <a:endParaRPr lang="en-US" sz="600" dirty="0">
              <a:solidFill>
                <a:srgbClr val="000000"/>
              </a:solidFill>
            </a:endParaRPr>
          </a:p>
          <a:p>
            <a:pPr lvl="0"/>
            <a:endParaRPr lang="en-US" sz="600" dirty="0">
              <a:solidFill>
                <a:srgbClr val="000000"/>
              </a:solidFill>
            </a:endParaRPr>
          </a:p>
          <a:p>
            <a:pPr lvl="0"/>
            <a:endParaRPr lang="en-US" sz="600" dirty="0">
              <a:solidFill>
                <a:srgbClr val="000000"/>
              </a:solidFill>
            </a:endParaRPr>
          </a:p>
          <a:p>
            <a:pPr lvl="0"/>
            <a:endParaRPr lang="en-US" sz="600" dirty="0">
              <a:solidFill>
                <a:srgbClr val="000000"/>
              </a:solidFill>
            </a:endParaRPr>
          </a:p>
          <a:p>
            <a:pPr lvl="0"/>
            <a:endParaRPr lang="en-US" sz="600" dirty="0">
              <a:solidFill>
                <a:srgbClr val="000000"/>
              </a:solidFill>
            </a:endParaRPr>
          </a:p>
          <a:p>
            <a:pPr lvl="0"/>
            <a:r>
              <a:rPr lang="en-US" sz="1000" dirty="0">
                <a:solidFill>
                  <a:srgbClr val="70AD47">
                    <a:lumMod val="75000"/>
                  </a:srgbClr>
                </a:solidFill>
              </a:rPr>
              <a:t>Assignment #03</a:t>
            </a:r>
            <a:endParaRPr lang="en-US" sz="1000" dirty="0">
              <a:solidFill>
                <a:srgbClr val="000000"/>
              </a:solidFill>
            </a:endParaRPr>
          </a:p>
        </p:txBody>
      </p:sp>
      <p:sp>
        <p:nvSpPr>
          <p:cNvPr id="49" name="Rounded Rectangle 48"/>
          <p:cNvSpPr/>
          <p:nvPr/>
        </p:nvSpPr>
        <p:spPr>
          <a:xfrm>
            <a:off x="7064452" y="640568"/>
            <a:ext cx="1806992" cy="1859328"/>
          </a:xfrm>
          <a:prstGeom prst="round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accent2"/>
                </a:solidFill>
              </a:rPr>
              <a:t>Week 4:</a:t>
            </a:r>
          </a:p>
          <a:p>
            <a:pPr lvl="0"/>
            <a:r>
              <a:rPr lang="en-US" dirty="0">
                <a:solidFill>
                  <a:srgbClr val="000000"/>
                </a:solidFill>
              </a:rPr>
              <a:t>Data Modeling with Entity Relationship Diagrams</a:t>
            </a:r>
          </a:p>
          <a:p>
            <a:pPr marL="112713" indent="-112713">
              <a:buFont typeface="Arial" panose="020B0604020202020204" pitchFamily="34" charset="0"/>
              <a:buChar char="•"/>
            </a:pPr>
            <a:r>
              <a:rPr lang="en-US" sz="1000" dirty="0">
                <a:solidFill>
                  <a:schemeClr val="tx1"/>
                </a:solidFill>
              </a:rPr>
              <a:t>ERD Diagrams</a:t>
            </a:r>
          </a:p>
          <a:p>
            <a:endParaRPr lang="en-US" sz="600" dirty="0">
              <a:solidFill>
                <a:schemeClr val="tx1"/>
              </a:solidFill>
            </a:endParaRPr>
          </a:p>
          <a:p>
            <a:endParaRPr lang="en-US" sz="600" dirty="0">
              <a:solidFill>
                <a:schemeClr val="tx1"/>
              </a:solidFill>
            </a:endParaRPr>
          </a:p>
          <a:p>
            <a:endParaRPr lang="en-US" sz="600" dirty="0">
              <a:solidFill>
                <a:schemeClr val="tx1"/>
              </a:solidFill>
            </a:endParaRPr>
          </a:p>
          <a:p>
            <a:r>
              <a:rPr lang="en-US" sz="1000" dirty="0">
                <a:solidFill>
                  <a:schemeClr val="accent6">
                    <a:lumMod val="75000"/>
                  </a:schemeClr>
                </a:solidFill>
              </a:rPr>
              <a:t>Assignment #04</a:t>
            </a:r>
          </a:p>
        </p:txBody>
      </p:sp>
      <p:sp>
        <p:nvSpPr>
          <p:cNvPr id="50" name="Rounded Rectangle 49"/>
          <p:cNvSpPr/>
          <p:nvPr/>
        </p:nvSpPr>
        <p:spPr>
          <a:xfrm>
            <a:off x="8978750" y="599362"/>
            <a:ext cx="1806992" cy="1900533"/>
          </a:xfrm>
          <a:prstGeom prst="round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accent2"/>
                </a:solidFill>
              </a:rPr>
              <a:t>Week 5:</a:t>
            </a:r>
          </a:p>
          <a:p>
            <a:r>
              <a:rPr lang="en-US" dirty="0">
                <a:solidFill>
                  <a:srgbClr val="00B050"/>
                </a:solidFill>
              </a:rPr>
              <a:t>Exam #1 </a:t>
            </a:r>
            <a:r>
              <a:rPr lang="en-US" dirty="0">
                <a:solidFill>
                  <a:schemeClr val="tx1"/>
                </a:solidFill>
              </a:rPr>
              <a:t>&amp;</a:t>
            </a:r>
          </a:p>
          <a:p>
            <a:r>
              <a:rPr lang="en-US" dirty="0">
                <a:solidFill>
                  <a:schemeClr val="tx1"/>
                </a:solidFill>
              </a:rPr>
              <a:t>Digital Systems &amp; Information Systems: </a:t>
            </a:r>
            <a:r>
              <a:rPr lang="en-US" sz="1000" dirty="0">
                <a:solidFill>
                  <a:schemeClr val="tx1"/>
                </a:solidFill>
              </a:rPr>
              <a:t>Part I &amp; II</a:t>
            </a:r>
          </a:p>
          <a:p>
            <a:pPr marL="112713" indent="-112713">
              <a:buFont typeface="Arial" panose="020B0604020202020204" pitchFamily="34" charset="0"/>
              <a:buChar char="•"/>
            </a:pPr>
            <a:r>
              <a:rPr lang="en-US" sz="1000" dirty="0">
                <a:solidFill>
                  <a:schemeClr val="tx1"/>
                </a:solidFill>
              </a:rPr>
              <a:t>Learn IT #1</a:t>
            </a:r>
          </a:p>
          <a:p>
            <a:pPr marL="112713" indent="-112713">
              <a:buFont typeface="Arial" panose="020B0604020202020204" pitchFamily="34" charset="0"/>
              <a:buChar char="•"/>
            </a:pPr>
            <a:r>
              <a:rPr lang="en-US" sz="1000" dirty="0">
                <a:solidFill>
                  <a:schemeClr val="tx1"/>
                </a:solidFill>
              </a:rPr>
              <a:t>ERP &amp; CRM</a:t>
            </a:r>
          </a:p>
          <a:p>
            <a:r>
              <a:rPr lang="en-US" sz="800" dirty="0">
                <a:solidFill>
                  <a:srgbClr val="7030A0"/>
                </a:solidFill>
              </a:rPr>
              <a:t>*Exam: check course site</a:t>
            </a:r>
          </a:p>
          <a:p>
            <a:endParaRPr lang="en-US" sz="200" dirty="0">
              <a:solidFill>
                <a:srgbClr val="7030A0"/>
              </a:solidFill>
            </a:endParaRPr>
          </a:p>
          <a:p>
            <a:r>
              <a:rPr lang="en-US" sz="1000" dirty="0">
                <a:solidFill>
                  <a:schemeClr val="accent6">
                    <a:lumMod val="75000"/>
                  </a:schemeClr>
                </a:solidFill>
              </a:rPr>
              <a:t>Assignment #05</a:t>
            </a:r>
            <a:endParaRPr lang="en-US" sz="1000" dirty="0">
              <a:solidFill>
                <a:srgbClr val="7030A0"/>
              </a:solidFill>
            </a:endParaRPr>
          </a:p>
        </p:txBody>
      </p:sp>
      <p:sp>
        <p:nvSpPr>
          <p:cNvPr id="51" name="Right Arrow 50"/>
          <p:cNvSpPr/>
          <p:nvPr/>
        </p:nvSpPr>
        <p:spPr>
          <a:xfrm rot="10800000">
            <a:off x="10618136" y="3939191"/>
            <a:ext cx="145028" cy="10303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ight Arrow 51"/>
          <p:cNvSpPr/>
          <p:nvPr/>
        </p:nvSpPr>
        <p:spPr>
          <a:xfrm>
            <a:off x="1192622" y="6050270"/>
            <a:ext cx="115611" cy="10303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ounded Rectangle 52"/>
          <p:cNvSpPr/>
          <p:nvPr/>
        </p:nvSpPr>
        <p:spPr>
          <a:xfrm>
            <a:off x="5182469" y="4897306"/>
            <a:ext cx="1806992" cy="1854403"/>
          </a:xfrm>
          <a:prstGeom prst="round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accent1"/>
                </a:solidFill>
              </a:rPr>
              <a:t>Week 12:</a:t>
            </a:r>
          </a:p>
          <a:p>
            <a:pPr lvl="0"/>
            <a:r>
              <a:rPr lang="en-US" dirty="0">
                <a:solidFill>
                  <a:srgbClr val="000000"/>
                </a:solidFill>
              </a:rPr>
              <a:t>JavaScript Unit #4 Loops</a:t>
            </a:r>
          </a:p>
          <a:p>
            <a:pPr marL="112713" lvl="0" indent="-112713">
              <a:buFont typeface="Arial" panose="020B0604020202020204" pitchFamily="34" charset="0"/>
              <a:buChar char="•"/>
            </a:pPr>
            <a:r>
              <a:rPr lang="en-US" sz="1000" dirty="0">
                <a:solidFill>
                  <a:srgbClr val="000000"/>
                </a:solidFill>
              </a:rPr>
              <a:t>Intro to Loops</a:t>
            </a:r>
          </a:p>
          <a:p>
            <a:pPr marL="112713" lvl="0" indent="-112713">
              <a:buFont typeface="Arial" panose="020B0604020202020204" pitchFamily="34" charset="0"/>
              <a:buChar char="•"/>
            </a:pPr>
            <a:r>
              <a:rPr lang="en-US" sz="1000" dirty="0">
                <a:solidFill>
                  <a:srgbClr val="000000"/>
                </a:solidFill>
              </a:rPr>
              <a:t>While and Do</a:t>
            </a:r>
          </a:p>
          <a:p>
            <a:pPr lvl="0"/>
            <a:endParaRPr lang="en-US" sz="600" dirty="0">
              <a:solidFill>
                <a:srgbClr val="000000"/>
              </a:solidFill>
            </a:endParaRPr>
          </a:p>
          <a:p>
            <a:pPr lvl="0"/>
            <a:endParaRPr lang="en-US" sz="600" dirty="0">
              <a:solidFill>
                <a:srgbClr val="000000"/>
              </a:solidFill>
            </a:endParaRPr>
          </a:p>
          <a:p>
            <a:pPr lvl="0"/>
            <a:endParaRPr lang="en-US" sz="600" dirty="0">
              <a:solidFill>
                <a:srgbClr val="000000"/>
              </a:solidFill>
            </a:endParaRPr>
          </a:p>
          <a:p>
            <a:pPr lvl="0"/>
            <a:endParaRPr lang="en-US" sz="600" dirty="0">
              <a:solidFill>
                <a:srgbClr val="000000"/>
              </a:solidFill>
            </a:endParaRPr>
          </a:p>
          <a:p>
            <a:pPr lvl="0"/>
            <a:endParaRPr lang="en-US" sz="600" dirty="0">
              <a:solidFill>
                <a:srgbClr val="000000"/>
              </a:solidFill>
            </a:endParaRPr>
          </a:p>
          <a:p>
            <a:pPr lvl="0"/>
            <a:endParaRPr lang="en-US" sz="600" dirty="0">
              <a:solidFill>
                <a:srgbClr val="000000"/>
              </a:solidFill>
            </a:endParaRPr>
          </a:p>
          <a:p>
            <a:pPr lvl="0"/>
            <a:endParaRPr lang="en-US" sz="600" dirty="0">
              <a:solidFill>
                <a:srgbClr val="000000"/>
              </a:solidFill>
            </a:endParaRPr>
          </a:p>
          <a:p>
            <a:pPr lvl="0"/>
            <a:endParaRPr lang="en-US" sz="600" dirty="0">
              <a:solidFill>
                <a:srgbClr val="000000"/>
              </a:solidFill>
            </a:endParaRPr>
          </a:p>
        </p:txBody>
      </p:sp>
      <p:sp>
        <p:nvSpPr>
          <p:cNvPr id="55" name="Rounded Rectangle 54"/>
          <p:cNvSpPr/>
          <p:nvPr/>
        </p:nvSpPr>
        <p:spPr>
          <a:xfrm>
            <a:off x="7093744" y="4897306"/>
            <a:ext cx="1806992" cy="1844065"/>
          </a:xfrm>
          <a:prstGeom prst="round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accent1"/>
                </a:solidFill>
              </a:rPr>
              <a:t>Week 13:</a:t>
            </a:r>
          </a:p>
          <a:p>
            <a:pPr lvl="0"/>
            <a:r>
              <a:rPr lang="en-US" dirty="0">
                <a:solidFill>
                  <a:srgbClr val="000000"/>
                </a:solidFill>
              </a:rPr>
              <a:t>JavaScript Unit #4 Working with Loops &amp; </a:t>
            </a:r>
          </a:p>
          <a:p>
            <a:r>
              <a:rPr lang="en-US" dirty="0">
                <a:solidFill>
                  <a:srgbClr val="000000"/>
                </a:solidFill>
              </a:rPr>
              <a:t>HTML &amp; CSS Unit </a:t>
            </a:r>
          </a:p>
          <a:p>
            <a:pPr marL="112713" lvl="0" indent="-112713">
              <a:buFont typeface="Arial" panose="020B0604020202020204" pitchFamily="34" charset="0"/>
              <a:buChar char="•"/>
            </a:pPr>
            <a:r>
              <a:rPr lang="en-US" sz="1000" dirty="0">
                <a:solidFill>
                  <a:srgbClr val="000000"/>
                </a:solidFill>
              </a:rPr>
              <a:t>Writing the code</a:t>
            </a:r>
          </a:p>
          <a:p>
            <a:pPr marL="112713" lvl="0" indent="-112713">
              <a:buFont typeface="Arial" panose="020B0604020202020204" pitchFamily="34" charset="0"/>
              <a:buChar char="•"/>
            </a:pPr>
            <a:r>
              <a:rPr lang="en-US" sz="1000" dirty="0">
                <a:solidFill>
                  <a:srgbClr val="000000"/>
                </a:solidFill>
              </a:rPr>
              <a:t>HTML &amp; CSS Basics</a:t>
            </a:r>
            <a:endParaRPr lang="en-US" sz="600" dirty="0">
              <a:solidFill>
                <a:srgbClr val="000000"/>
              </a:solidFill>
            </a:endParaRPr>
          </a:p>
          <a:p>
            <a:pPr lvl="0"/>
            <a:endParaRPr lang="en-US" sz="400" dirty="0">
              <a:solidFill>
                <a:srgbClr val="000000"/>
              </a:solidFill>
            </a:endParaRPr>
          </a:p>
          <a:p>
            <a:r>
              <a:rPr lang="en-US" sz="1000" dirty="0">
                <a:solidFill>
                  <a:srgbClr val="70AD47">
                    <a:lumMod val="75000"/>
                  </a:srgbClr>
                </a:solidFill>
              </a:rPr>
              <a:t>Assignment #9</a:t>
            </a:r>
            <a:endParaRPr lang="en-US" sz="600" dirty="0">
              <a:solidFill>
                <a:srgbClr val="000000"/>
              </a:solidFill>
            </a:endParaRPr>
          </a:p>
        </p:txBody>
      </p:sp>
      <p:sp>
        <p:nvSpPr>
          <p:cNvPr id="56" name="Rounded Rectangle 55"/>
          <p:cNvSpPr/>
          <p:nvPr/>
        </p:nvSpPr>
        <p:spPr>
          <a:xfrm>
            <a:off x="9005019" y="4930872"/>
            <a:ext cx="1806992" cy="1810499"/>
          </a:xfrm>
          <a:prstGeom prst="round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accent1"/>
                </a:solidFill>
              </a:rPr>
              <a:t>Week 14 + 1:</a:t>
            </a:r>
          </a:p>
          <a:p>
            <a:pPr lvl="0"/>
            <a:r>
              <a:rPr lang="en-US" dirty="0">
                <a:solidFill>
                  <a:srgbClr val="000000"/>
                </a:solidFill>
              </a:rPr>
              <a:t>HTML &amp; CSS Unit</a:t>
            </a:r>
          </a:p>
          <a:p>
            <a:pPr lvl="0"/>
            <a:r>
              <a:rPr lang="en-US" sz="1000" dirty="0">
                <a:solidFill>
                  <a:srgbClr val="000000"/>
                </a:solidFill>
              </a:rPr>
              <a:t>(continued) </a:t>
            </a:r>
          </a:p>
          <a:p>
            <a:pPr lvl="0"/>
            <a:endParaRPr lang="en-US" sz="600" dirty="0">
              <a:solidFill>
                <a:srgbClr val="000000"/>
              </a:solidFill>
            </a:endParaRPr>
          </a:p>
          <a:p>
            <a:pPr marL="112713" indent="-112713">
              <a:buFont typeface="Arial" panose="020B0604020202020204" pitchFamily="34" charset="0"/>
              <a:buChar char="•"/>
            </a:pPr>
            <a:r>
              <a:rPr lang="en-US" sz="1000" dirty="0">
                <a:solidFill>
                  <a:srgbClr val="000000"/>
                </a:solidFill>
              </a:rPr>
              <a:t>HTML &amp; CSS Basics</a:t>
            </a:r>
          </a:p>
          <a:p>
            <a:pPr marL="112713" lvl="0" indent="-112713">
              <a:buFont typeface="Arial" panose="020B0604020202020204" pitchFamily="34" charset="0"/>
              <a:buChar char="•"/>
            </a:pPr>
            <a:r>
              <a:rPr lang="en-US" sz="1000" dirty="0">
                <a:solidFill>
                  <a:srgbClr val="000000"/>
                </a:solidFill>
              </a:rPr>
              <a:t>Course Reflection</a:t>
            </a:r>
          </a:p>
          <a:p>
            <a:pPr marL="112713" lvl="0" indent="-112713">
              <a:buFont typeface="Arial" panose="020B0604020202020204" pitchFamily="34" charset="0"/>
              <a:buChar char="•"/>
            </a:pPr>
            <a:endParaRPr lang="en-US" dirty="0">
              <a:solidFill>
                <a:srgbClr val="000000"/>
              </a:solidFill>
            </a:endParaRPr>
          </a:p>
          <a:p>
            <a:pPr lvl="0"/>
            <a:r>
              <a:rPr lang="en-US" dirty="0">
                <a:solidFill>
                  <a:srgbClr val="00B050"/>
                </a:solidFill>
              </a:rPr>
              <a:t>Exam #3</a:t>
            </a:r>
            <a:endParaRPr lang="en-US" sz="600" dirty="0">
              <a:solidFill>
                <a:srgbClr val="000000"/>
              </a:solidFill>
            </a:endParaRPr>
          </a:p>
          <a:p>
            <a:pPr marL="112713" lvl="0" indent="-112713">
              <a:buFont typeface="Arial" panose="020B0604020202020204" pitchFamily="34" charset="0"/>
              <a:buChar char="•"/>
            </a:pPr>
            <a:endParaRPr lang="en-US" sz="600" dirty="0">
              <a:solidFill>
                <a:srgbClr val="000000"/>
              </a:solidFill>
            </a:endParaRPr>
          </a:p>
          <a:p>
            <a:pPr lvl="0"/>
            <a:r>
              <a:rPr lang="en-US" sz="1000" dirty="0">
                <a:solidFill>
                  <a:srgbClr val="70AD47">
                    <a:lumMod val="75000"/>
                  </a:srgbClr>
                </a:solidFill>
              </a:rPr>
              <a:t>Assignments #10 &amp; #11 </a:t>
            </a:r>
            <a:r>
              <a:rPr lang="en-US" sz="800" dirty="0">
                <a:solidFill>
                  <a:srgbClr val="7030A0"/>
                </a:solidFill>
              </a:rPr>
              <a:t>*Final Exam: check course site</a:t>
            </a:r>
          </a:p>
        </p:txBody>
      </p:sp>
      <p:sp>
        <p:nvSpPr>
          <p:cNvPr id="3" name="Oval 2"/>
          <p:cNvSpPr/>
          <p:nvPr/>
        </p:nvSpPr>
        <p:spPr>
          <a:xfrm>
            <a:off x="3381280" y="2081317"/>
            <a:ext cx="1374189" cy="439879"/>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7263112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011616" y="2381865"/>
            <a:ext cx="5625057" cy="3069315"/>
          </a:xfrm>
        </p:spPr>
        <p:txBody>
          <a:bodyPr/>
          <a:lstStyle/>
          <a:p>
            <a:pPr>
              <a:buFont typeface="Wingdings" panose="05000000000000000000" pitchFamily="2" charset="2"/>
              <a:buChar char="v"/>
            </a:pPr>
            <a:r>
              <a:rPr lang="en-US" sz="2400" dirty="0"/>
              <a:t>20+ years of experience in the IT industry</a:t>
            </a:r>
          </a:p>
          <a:p>
            <a:pPr>
              <a:buFont typeface="Wingdings" panose="05000000000000000000" pitchFamily="2" charset="2"/>
              <a:buChar char="v"/>
            </a:pPr>
            <a:r>
              <a:rPr lang="en-US" sz="2400" dirty="0"/>
              <a:t>E-mail: </a:t>
            </a:r>
            <a:r>
              <a:rPr lang="en-US" sz="2400" dirty="0">
                <a:solidFill>
                  <a:srgbClr val="00B0F0"/>
                </a:solidFill>
                <a:hlinkClick r:id="rId3">
                  <a:extLst>
                    <a:ext uri="{A12FA001-AC4F-418D-AE19-62706E023703}">
                      <ahyp:hlinkClr xmlns:ahyp="http://schemas.microsoft.com/office/drawing/2018/hyperlinkcolor" val="tx"/>
                    </a:ext>
                  </a:extLst>
                </a:hlinkClick>
              </a:rPr>
              <a:t>mcmartin@temple.edu</a:t>
            </a:r>
            <a:endParaRPr lang="en-US" sz="2400" dirty="0">
              <a:solidFill>
                <a:srgbClr val="00B0F0"/>
              </a:solidFill>
            </a:endParaRPr>
          </a:p>
          <a:p>
            <a:pPr>
              <a:buFont typeface="Wingdings" panose="05000000000000000000" pitchFamily="2" charset="2"/>
              <a:buChar char="v"/>
            </a:pPr>
            <a:r>
              <a:rPr lang="en-US" sz="2400" dirty="0"/>
              <a:t>Office: </a:t>
            </a:r>
            <a:r>
              <a:rPr lang="en-US" sz="2400" dirty="0" err="1"/>
              <a:t>Speakman</a:t>
            </a:r>
            <a:r>
              <a:rPr lang="en-US" sz="2400" dirty="0"/>
              <a:t> 209J</a:t>
            </a:r>
          </a:p>
          <a:p>
            <a:pPr>
              <a:buFont typeface="Wingdings" panose="05000000000000000000" pitchFamily="2" charset="2"/>
              <a:buChar char="v"/>
            </a:pPr>
            <a:r>
              <a:rPr lang="en-US" sz="2400" dirty="0"/>
              <a:t>Office Hours: </a:t>
            </a:r>
          </a:p>
          <a:p>
            <a:pPr lvl="1">
              <a:buFont typeface="Arial" panose="020B0604020202020204" pitchFamily="34" charset="0"/>
              <a:buChar char="•"/>
            </a:pPr>
            <a:r>
              <a:rPr lang="en-US" dirty="0"/>
              <a:t>    By appointment</a:t>
            </a:r>
          </a:p>
          <a:p>
            <a:pPr marL="50800" indent="0">
              <a:buNone/>
            </a:pPr>
            <a:endParaRPr lang="en-US" sz="1800" b="0" dirty="0"/>
          </a:p>
        </p:txBody>
      </p:sp>
      <p:sp>
        <p:nvSpPr>
          <p:cNvPr id="3" name="Title 2"/>
          <p:cNvSpPr>
            <a:spLocks noGrp="1"/>
          </p:cNvSpPr>
          <p:nvPr>
            <p:ph type="title"/>
          </p:nvPr>
        </p:nvSpPr>
        <p:spPr/>
        <p:txBody>
          <a:bodyPr/>
          <a:lstStyle/>
          <a:p>
            <a:r>
              <a:rPr lang="en-US" dirty="0"/>
              <a:t>Introduction to Instructor</a:t>
            </a:r>
          </a:p>
        </p:txBody>
      </p:sp>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pic>
        <p:nvPicPr>
          <p:cNvPr id="11" name="Content Placeholder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91480" y="1003239"/>
            <a:ext cx="2006372" cy="2750477"/>
          </a:xfrm>
          <a:prstGeom prst="rect">
            <a:avLst/>
          </a:prstGeom>
          <a:ln w="228600" cap="sq" cmpd="thickThin">
            <a:solidFill>
              <a:srgbClr val="A20B33"/>
            </a:solidFill>
            <a:prstDash val="solid"/>
            <a:miter lim="800000"/>
          </a:ln>
          <a:effectLst>
            <a:innerShdw blurRad="76200">
              <a:srgbClr val="000000"/>
            </a:innerShdw>
          </a:effectLst>
        </p:spPr>
      </p:pic>
      <p:sp>
        <p:nvSpPr>
          <p:cNvPr id="6" name="TextBox 5">
            <a:extLst>
              <a:ext uri="{FF2B5EF4-FFF2-40B4-BE49-F238E27FC236}">
                <a16:creationId xmlns:a16="http://schemas.microsoft.com/office/drawing/2014/main" id="{C2C692E2-D632-4266-A281-B0916D658CEB}"/>
              </a:ext>
            </a:extLst>
          </p:cNvPr>
          <p:cNvSpPr txBox="1"/>
          <p:nvPr/>
        </p:nvSpPr>
        <p:spPr>
          <a:xfrm>
            <a:off x="1197495" y="1582880"/>
            <a:ext cx="4876800" cy="584775"/>
          </a:xfrm>
          <a:prstGeom prst="rect">
            <a:avLst/>
          </a:prstGeom>
          <a:noFill/>
        </p:spPr>
        <p:txBody>
          <a:bodyPr wrap="square" rtlCol="0">
            <a:spAutoFit/>
          </a:bodyPr>
          <a:lstStyle/>
          <a:p>
            <a:pPr algn="ctr"/>
            <a:r>
              <a:rPr lang="en-US" sz="3200" b="1" i="1" dirty="0">
                <a:solidFill>
                  <a:srgbClr val="A32638"/>
                </a:solidFill>
              </a:rPr>
              <a:t>Marie-Christine Martin</a:t>
            </a:r>
          </a:p>
        </p:txBody>
      </p:sp>
      <p:pic>
        <p:nvPicPr>
          <p:cNvPr id="8" name="Picture 2" descr="Image result for montreal french canadian logo">
            <a:extLst>
              <a:ext uri="{FF2B5EF4-FFF2-40B4-BE49-F238E27FC236}">
                <a16:creationId xmlns:a16="http://schemas.microsoft.com/office/drawing/2014/main" id="{6C7929AF-0E58-4A17-8404-5F19AADB74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9480" y="4200059"/>
            <a:ext cx="2483109" cy="1495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82746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075722" y="2381250"/>
            <a:ext cx="10421438" cy="1690899"/>
          </a:xfrm>
        </p:spPr>
        <p:txBody>
          <a:bodyPr/>
          <a:lstStyle/>
          <a:p>
            <a:r>
              <a:rPr lang="en-US" sz="5400" dirty="0"/>
              <a:t>Max Lab Pre-Flight (Lab 0)</a:t>
            </a:r>
            <a:br>
              <a:rPr lang="en-US" sz="5400" dirty="0"/>
            </a:br>
            <a:r>
              <a:rPr lang="en-US" sz="5400" dirty="0"/>
              <a:t>Assignment due on Monday</a:t>
            </a:r>
          </a:p>
        </p:txBody>
      </p:sp>
      <p:sp>
        <p:nvSpPr>
          <p:cNvPr id="7" name="Rectangle 6"/>
          <p:cNvSpPr/>
          <p:nvPr/>
        </p:nvSpPr>
        <p:spPr>
          <a:xfrm>
            <a:off x="5172305" y="5462604"/>
            <a:ext cx="1847272" cy="11634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Black" panose="020B0A04020102020204" pitchFamily="34" charset="0"/>
              </a:rPr>
              <a:t>F</a:t>
            </a:r>
            <a:r>
              <a:rPr lang="en-US" sz="3600" b="1" dirty="0">
                <a:solidFill>
                  <a:srgbClr val="C00000"/>
                </a:solidFill>
                <a:latin typeface="Arial Black" panose="020B0A04020102020204" pitchFamily="34" charset="0"/>
              </a:rPr>
              <a:t>O</a:t>
            </a:r>
            <a:r>
              <a:rPr lang="en-US" sz="3600" b="1" dirty="0">
                <a:latin typeface="Arial Black" panose="020B0A04020102020204" pitchFamily="34" charset="0"/>
              </a:rPr>
              <a:t>X</a:t>
            </a:r>
          </a:p>
          <a:p>
            <a:pPr algn="ctr"/>
            <a:r>
              <a:rPr lang="en-US" sz="3600" b="1" dirty="0">
                <a:latin typeface="Arial Black" panose="020B0A04020102020204" pitchFamily="34" charset="0"/>
              </a:rPr>
              <a:t>MIS</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5234" t="3970" r="12254" b="68822"/>
          <a:stretch/>
        </p:blipFill>
        <p:spPr>
          <a:xfrm>
            <a:off x="3137533" y="21328"/>
            <a:ext cx="5916816" cy="2524894"/>
          </a:xfrm>
          <a:prstGeom prst="rect">
            <a:avLst/>
          </a:prstGeom>
        </p:spPr>
      </p:pic>
      <p:sp>
        <p:nvSpPr>
          <p:cNvPr id="6" name="Subtitle 1"/>
          <p:cNvSpPr>
            <a:spLocks noGrp="1"/>
          </p:cNvSpPr>
          <p:nvPr>
            <p:ph type="subTitle" idx="1"/>
          </p:nvPr>
        </p:nvSpPr>
        <p:spPr>
          <a:xfrm>
            <a:off x="605791" y="4367848"/>
            <a:ext cx="10980300" cy="827400"/>
          </a:xfrm>
        </p:spPr>
        <p:txBody>
          <a:bodyPr/>
          <a:lstStyle/>
          <a:p>
            <a:r>
              <a:rPr lang="en-US" dirty="0"/>
              <a:t>Assignment #2</a:t>
            </a:r>
          </a:p>
        </p:txBody>
      </p:sp>
    </p:spTree>
    <p:extLst>
      <p:ext uri="{BB962C8B-B14F-4D97-AF65-F5344CB8AC3E}">
        <p14:creationId xmlns:p14="http://schemas.microsoft.com/office/powerpoint/2010/main" val="32330422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t="6283" b="10743"/>
          <a:stretch/>
        </p:blipFill>
        <p:spPr>
          <a:xfrm>
            <a:off x="9607201" y="3433011"/>
            <a:ext cx="2584799" cy="1668379"/>
          </a:xfrm>
          <a:prstGeom prst="rect">
            <a:avLst/>
          </a:prstGeom>
        </p:spPr>
      </p:pic>
      <p:sp>
        <p:nvSpPr>
          <p:cNvPr id="3" name="Title 2"/>
          <p:cNvSpPr>
            <a:spLocks noGrp="1"/>
          </p:cNvSpPr>
          <p:nvPr>
            <p:ph type="title"/>
          </p:nvPr>
        </p:nvSpPr>
        <p:spPr/>
        <p:txBody>
          <a:bodyPr/>
          <a:lstStyle/>
          <a:p>
            <a:r>
              <a:rPr lang="en-US" dirty="0"/>
              <a:t>What is MIS?</a:t>
            </a:r>
          </a:p>
        </p:txBody>
      </p:sp>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24" name="Text Placeholder 1"/>
          <p:cNvSpPr>
            <a:spLocks noGrp="1"/>
          </p:cNvSpPr>
          <p:nvPr>
            <p:ph type="body" idx="1"/>
          </p:nvPr>
        </p:nvSpPr>
        <p:spPr>
          <a:xfrm>
            <a:off x="329972" y="1295551"/>
            <a:ext cx="5670492" cy="3124049"/>
          </a:xfrm>
        </p:spPr>
        <p:txBody>
          <a:bodyPr/>
          <a:lstStyle/>
          <a:p>
            <a:pPr marL="50800" indent="0">
              <a:buNone/>
            </a:pPr>
            <a:r>
              <a:rPr lang="en-US" dirty="0"/>
              <a:t>Using Information Technology to solve business problems.</a:t>
            </a:r>
          </a:p>
          <a:p>
            <a:pPr marL="406400"/>
            <a:r>
              <a:rPr lang="en-US" dirty="0"/>
              <a:t>MIS is not Computer Science</a:t>
            </a:r>
          </a:p>
          <a:p>
            <a:pPr marL="406400"/>
            <a:r>
              <a:rPr lang="en-US" dirty="0"/>
              <a:t>It’s about business where we train people to do what?</a:t>
            </a:r>
          </a:p>
        </p:txBody>
      </p:sp>
      <p:sp>
        <p:nvSpPr>
          <p:cNvPr id="7" name="Text Placeholder 1"/>
          <p:cNvSpPr>
            <a:spLocks noGrp="1"/>
          </p:cNvSpPr>
          <p:nvPr>
            <p:ph type="body" idx="1"/>
          </p:nvPr>
        </p:nvSpPr>
        <p:spPr>
          <a:xfrm>
            <a:off x="329971" y="4419600"/>
            <a:ext cx="5880615" cy="1465481"/>
          </a:xfrm>
        </p:spPr>
        <p:txBody>
          <a:bodyPr/>
          <a:lstStyle/>
          <a:p>
            <a:pPr marL="738188"/>
            <a:r>
              <a:rPr lang="en-US" dirty="0">
                <a:solidFill>
                  <a:srgbClr val="A41E35"/>
                </a:solidFill>
              </a:rPr>
              <a:t>Use technology to solve day-to-day business problems</a:t>
            </a:r>
          </a:p>
        </p:txBody>
      </p:sp>
      <p:pic>
        <p:nvPicPr>
          <p:cNvPr id="1026" name="Picture 2" descr="https://c1.sfdcstatic.com/content/dam/web/en_us/www/images/products/what-is-salesforce/whatis-jumbo-astro-product.png"/>
          <p:cNvPicPr>
            <a:picLocks noChangeAspect="1" noChangeArrowheads="1"/>
          </p:cNvPicPr>
          <p:nvPr/>
        </p:nvPicPr>
        <p:blipFill rotWithShape="1">
          <a:blip r:embed="rId4">
            <a:extLst>
              <a:ext uri="{28A0092B-C50C-407E-A947-70E740481C1C}">
                <a14:useLocalDpi xmlns:a14="http://schemas.microsoft.com/office/drawing/2010/main" val="0"/>
              </a:ext>
            </a:extLst>
          </a:blip>
          <a:srcRect l="25110" t="4526" r="5528" b="8404"/>
          <a:stretch/>
        </p:blipFill>
        <p:spPr bwMode="auto">
          <a:xfrm>
            <a:off x="6074295" y="556896"/>
            <a:ext cx="4691656" cy="272541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210586" y="5269154"/>
            <a:ext cx="5807698" cy="861774"/>
          </a:xfrm>
          <a:prstGeom prst="rect">
            <a:avLst/>
          </a:prstGeom>
        </p:spPr>
        <p:txBody>
          <a:bodyPr wrap="square">
            <a:spAutoFit/>
          </a:bodyPr>
          <a:lstStyle/>
          <a:p>
            <a:r>
              <a:rPr lang="en-US" sz="1000" dirty="0"/>
              <a:t>Sources: https://c1.sfdcstatic.com/content/dam/web/en_us/www/images/products/what-is-salesforce/whatis-jumbo-astro-product.png</a:t>
            </a:r>
          </a:p>
          <a:p>
            <a:endParaRPr lang="en-US" sz="1000" dirty="0"/>
          </a:p>
          <a:p>
            <a:r>
              <a:rPr lang="en-US" sz="1000" dirty="0"/>
              <a:t>https://www.kindpng.com/picc/m/568-5683178_real-cash-stack-100-dollar-bill-hd-png.png</a:t>
            </a:r>
          </a:p>
          <a:p>
            <a:endParaRPr lang="en-US" sz="1000" dirty="0"/>
          </a:p>
        </p:txBody>
      </p:sp>
      <p:sp>
        <p:nvSpPr>
          <p:cNvPr id="15" name="Bent-Up Arrow 14"/>
          <p:cNvSpPr/>
          <p:nvPr/>
        </p:nvSpPr>
        <p:spPr>
          <a:xfrm rot="5400000">
            <a:off x="8096242" y="2908642"/>
            <a:ext cx="1339515" cy="1682402"/>
          </a:xfrm>
          <a:prstGeom prst="bentUpArrow">
            <a:avLst>
              <a:gd name="adj1" fmla="val 12604"/>
              <a:gd name="adj2" fmla="val 14569"/>
              <a:gd name="adj3" fmla="val 25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9111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29972" y="1825625"/>
            <a:ext cx="6484896" cy="3763645"/>
          </a:xfrm>
        </p:spPr>
        <p:txBody>
          <a:bodyPr/>
          <a:lstStyle/>
          <a:p>
            <a:pPr marL="50800" indent="0">
              <a:buNone/>
            </a:pPr>
            <a:r>
              <a:rPr lang="en-US" dirty="0"/>
              <a:t>Systems = people + process + technology</a:t>
            </a:r>
          </a:p>
          <a:p>
            <a:r>
              <a:rPr lang="en-US" b="0" dirty="0"/>
              <a:t>Manipulation of information = value</a:t>
            </a:r>
          </a:p>
          <a:p>
            <a:r>
              <a:rPr lang="en-US" b="0" dirty="0"/>
              <a:t>Managed by MIS professionals</a:t>
            </a:r>
          </a:p>
          <a:p>
            <a:r>
              <a:rPr lang="en-US" b="0" dirty="0"/>
              <a:t>Systems surround us 24/7</a:t>
            </a:r>
          </a:p>
          <a:p>
            <a:r>
              <a:rPr lang="en-US" b="0" dirty="0"/>
              <a:t>Application Programming Interface (API’s)</a:t>
            </a:r>
          </a:p>
          <a:p>
            <a:endParaRPr lang="en-US" dirty="0"/>
          </a:p>
          <a:p>
            <a:endParaRPr lang="en-US" dirty="0"/>
          </a:p>
        </p:txBody>
      </p:sp>
      <p:sp>
        <p:nvSpPr>
          <p:cNvPr id="3" name="Title 2"/>
          <p:cNvSpPr>
            <a:spLocks noGrp="1"/>
          </p:cNvSpPr>
          <p:nvPr>
            <p:ph type="title"/>
          </p:nvPr>
        </p:nvSpPr>
        <p:spPr/>
        <p:txBody>
          <a:bodyPr/>
          <a:lstStyle/>
          <a:p>
            <a:r>
              <a:rPr lang="en-US" dirty="0"/>
              <a:t>World View – A collection of “Systems”</a:t>
            </a:r>
          </a:p>
        </p:txBody>
      </p:sp>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9126" r="6464"/>
          <a:stretch/>
        </p:blipFill>
        <p:spPr>
          <a:xfrm>
            <a:off x="6412876" y="1702118"/>
            <a:ext cx="5779124" cy="3080897"/>
          </a:xfrm>
          <a:prstGeom prst="rect">
            <a:avLst/>
          </a:prstGeom>
        </p:spPr>
      </p:pic>
      <p:sp>
        <p:nvSpPr>
          <p:cNvPr id="5" name="Rectangle 4"/>
          <p:cNvSpPr/>
          <p:nvPr/>
        </p:nvSpPr>
        <p:spPr>
          <a:xfrm>
            <a:off x="7451679" y="5589270"/>
            <a:ext cx="4740322" cy="246221"/>
          </a:xfrm>
          <a:prstGeom prst="rect">
            <a:avLst/>
          </a:prstGeom>
        </p:spPr>
        <p:txBody>
          <a:bodyPr wrap="square">
            <a:spAutoFit/>
          </a:bodyPr>
          <a:lstStyle/>
          <a:p>
            <a:pPr algn="r"/>
            <a:r>
              <a:rPr lang="en-US" sz="1000" dirty="0"/>
              <a:t>Source: https://www.aecom.com/ca/management-information-systems-mis/</a:t>
            </a:r>
          </a:p>
        </p:txBody>
      </p:sp>
    </p:spTree>
    <p:extLst>
      <p:ext uri="{BB962C8B-B14F-4D97-AF65-F5344CB8AC3E}">
        <p14:creationId xmlns:p14="http://schemas.microsoft.com/office/powerpoint/2010/main" val="31336442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246845" y="888267"/>
            <a:ext cx="5307568" cy="1275921"/>
          </a:xfrm>
        </p:spPr>
        <p:txBody>
          <a:bodyPr/>
          <a:lstStyle/>
          <a:p>
            <a:pPr marL="50800" indent="0">
              <a:buNone/>
            </a:pPr>
            <a:r>
              <a:rPr lang="en-US" dirty="0"/>
              <a:t>Buying textbooks on Amazon</a:t>
            </a:r>
          </a:p>
          <a:p>
            <a:r>
              <a:rPr lang="en-US" b="0" dirty="0"/>
              <a:t>What is part of that system… what are the steps?</a:t>
            </a:r>
            <a:endParaRPr lang="en-US" dirty="0"/>
          </a:p>
          <a:p>
            <a:endParaRPr lang="en-US" dirty="0"/>
          </a:p>
        </p:txBody>
      </p:sp>
      <p:sp>
        <p:nvSpPr>
          <p:cNvPr id="3" name="Title 2"/>
          <p:cNvSpPr>
            <a:spLocks noGrp="1"/>
          </p:cNvSpPr>
          <p:nvPr>
            <p:ph type="title"/>
          </p:nvPr>
        </p:nvSpPr>
        <p:spPr>
          <a:xfrm>
            <a:off x="77105" y="206386"/>
            <a:ext cx="11488647" cy="1145222"/>
          </a:xfrm>
        </p:spPr>
        <p:txBody>
          <a:bodyPr/>
          <a:lstStyle/>
          <a:p>
            <a:r>
              <a:rPr lang="en-US" dirty="0"/>
              <a:t>Understanding Systems</a:t>
            </a:r>
          </a:p>
        </p:txBody>
      </p:sp>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7" name="Text Placeholder 1"/>
          <p:cNvSpPr>
            <a:spLocks noGrp="1"/>
          </p:cNvSpPr>
          <p:nvPr>
            <p:ph type="body" idx="1"/>
          </p:nvPr>
        </p:nvSpPr>
        <p:spPr>
          <a:xfrm>
            <a:off x="329972" y="2571472"/>
            <a:ext cx="6484896" cy="3017798"/>
          </a:xfrm>
        </p:spPr>
        <p:txBody>
          <a:bodyPr/>
          <a:lstStyle/>
          <a:p>
            <a:pPr>
              <a:lnSpc>
                <a:spcPct val="150000"/>
              </a:lnSpc>
              <a:spcBef>
                <a:spcPts val="0"/>
              </a:spcBef>
              <a:buFont typeface="Courier New" panose="02070309020205020404" pitchFamily="49" charset="0"/>
              <a:buChar char="o"/>
            </a:pPr>
            <a:r>
              <a:rPr lang="en-US" b="0" dirty="0"/>
              <a:t>Log-in (multiple steps)</a:t>
            </a:r>
          </a:p>
          <a:p>
            <a:pPr>
              <a:lnSpc>
                <a:spcPct val="150000"/>
              </a:lnSpc>
              <a:spcBef>
                <a:spcPts val="0"/>
              </a:spcBef>
              <a:buFont typeface="Courier New" panose="02070309020205020404" pitchFamily="49" charset="0"/>
              <a:buChar char="o"/>
            </a:pPr>
            <a:r>
              <a:rPr lang="en-US" b="0" dirty="0"/>
              <a:t>Search</a:t>
            </a:r>
          </a:p>
          <a:p>
            <a:pPr>
              <a:lnSpc>
                <a:spcPct val="150000"/>
              </a:lnSpc>
              <a:spcBef>
                <a:spcPts val="0"/>
              </a:spcBef>
              <a:buFont typeface="Courier New" panose="02070309020205020404" pitchFamily="49" charset="0"/>
              <a:buChar char="o"/>
            </a:pPr>
            <a:r>
              <a:rPr lang="en-US" b="0" dirty="0"/>
              <a:t>Shopping Cart</a:t>
            </a:r>
          </a:p>
          <a:p>
            <a:pPr>
              <a:lnSpc>
                <a:spcPct val="150000"/>
              </a:lnSpc>
              <a:spcBef>
                <a:spcPts val="0"/>
              </a:spcBef>
              <a:buFont typeface="Courier New" panose="02070309020205020404" pitchFamily="49" charset="0"/>
              <a:buChar char="o"/>
            </a:pPr>
            <a:r>
              <a:rPr lang="en-US" b="0" dirty="0"/>
              <a:t>Purchase (Multiple steps)</a:t>
            </a:r>
          </a:p>
          <a:p>
            <a:pPr>
              <a:lnSpc>
                <a:spcPct val="150000"/>
              </a:lnSpc>
              <a:spcBef>
                <a:spcPts val="0"/>
              </a:spcBef>
              <a:buFont typeface="Courier New" panose="02070309020205020404" pitchFamily="49" charset="0"/>
              <a:buChar char="o"/>
            </a:pPr>
            <a:r>
              <a:rPr lang="en-US" b="0" dirty="0"/>
              <a:t>What else???</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163835"/>
            <a:ext cx="6096000" cy="4774674"/>
          </a:xfrm>
          <a:prstGeom prst="rect">
            <a:avLst/>
          </a:prstGeom>
        </p:spPr>
      </p:pic>
    </p:spTree>
    <p:extLst>
      <p:ext uri="{BB962C8B-B14F-4D97-AF65-F5344CB8AC3E}">
        <p14:creationId xmlns:p14="http://schemas.microsoft.com/office/powerpoint/2010/main" val="3879785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29972" y="838138"/>
            <a:ext cx="5330240" cy="1897505"/>
          </a:xfrm>
        </p:spPr>
        <p:txBody>
          <a:bodyPr/>
          <a:lstStyle/>
          <a:p>
            <a:pPr marL="50800" indent="0">
              <a:buNone/>
            </a:pPr>
            <a:r>
              <a:rPr lang="en-US" dirty="0"/>
              <a:t>Buying lunch</a:t>
            </a:r>
          </a:p>
          <a:p>
            <a:r>
              <a:rPr lang="en-US" b="0" dirty="0"/>
              <a:t>What is part of that system… what are the steps?</a:t>
            </a:r>
            <a:endParaRPr lang="en-US" dirty="0"/>
          </a:p>
          <a:p>
            <a:endParaRPr lang="en-US" dirty="0"/>
          </a:p>
        </p:txBody>
      </p:sp>
      <p:sp>
        <p:nvSpPr>
          <p:cNvPr id="3" name="Title 2"/>
          <p:cNvSpPr>
            <a:spLocks noGrp="1"/>
          </p:cNvSpPr>
          <p:nvPr>
            <p:ph type="title"/>
          </p:nvPr>
        </p:nvSpPr>
        <p:spPr>
          <a:xfrm>
            <a:off x="259235" y="150329"/>
            <a:ext cx="11488647" cy="1145222"/>
          </a:xfrm>
        </p:spPr>
        <p:txBody>
          <a:bodyPr/>
          <a:lstStyle/>
          <a:p>
            <a:r>
              <a:rPr lang="en-US" dirty="0"/>
              <a:t>Understanding Systems (cont.)</a:t>
            </a:r>
          </a:p>
        </p:txBody>
      </p:sp>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993" b="9744"/>
          <a:stretch/>
        </p:blipFill>
        <p:spPr>
          <a:xfrm>
            <a:off x="6117214" y="1581665"/>
            <a:ext cx="5541386" cy="3668225"/>
          </a:xfrm>
          <a:prstGeom prst="rect">
            <a:avLst/>
          </a:prstGeom>
        </p:spPr>
      </p:pic>
      <p:sp>
        <p:nvSpPr>
          <p:cNvPr id="7" name="Text Placeholder 1"/>
          <p:cNvSpPr>
            <a:spLocks noGrp="1"/>
          </p:cNvSpPr>
          <p:nvPr>
            <p:ph type="body" idx="1"/>
          </p:nvPr>
        </p:nvSpPr>
        <p:spPr>
          <a:xfrm>
            <a:off x="329972" y="2571472"/>
            <a:ext cx="6484896" cy="3017798"/>
          </a:xfrm>
        </p:spPr>
        <p:txBody>
          <a:bodyPr/>
          <a:lstStyle/>
          <a:p>
            <a:pPr>
              <a:lnSpc>
                <a:spcPct val="150000"/>
              </a:lnSpc>
              <a:spcBef>
                <a:spcPts val="0"/>
              </a:spcBef>
              <a:buFont typeface="Courier New" panose="02070309020205020404" pitchFamily="49" charset="0"/>
              <a:buChar char="o"/>
            </a:pPr>
            <a:r>
              <a:rPr lang="en-US" b="0" dirty="0"/>
              <a:t>Take the order</a:t>
            </a:r>
          </a:p>
          <a:p>
            <a:pPr>
              <a:lnSpc>
                <a:spcPct val="150000"/>
              </a:lnSpc>
              <a:spcBef>
                <a:spcPts val="0"/>
              </a:spcBef>
              <a:buFont typeface="Courier New" panose="02070309020205020404" pitchFamily="49" charset="0"/>
              <a:buChar char="o"/>
            </a:pPr>
            <a:r>
              <a:rPr lang="en-US" b="0" dirty="0"/>
              <a:t>Hand order to cook</a:t>
            </a:r>
          </a:p>
          <a:p>
            <a:pPr>
              <a:lnSpc>
                <a:spcPct val="150000"/>
              </a:lnSpc>
              <a:spcBef>
                <a:spcPts val="0"/>
              </a:spcBef>
              <a:buFont typeface="Courier New" panose="02070309020205020404" pitchFamily="49" charset="0"/>
              <a:buChar char="o"/>
            </a:pPr>
            <a:r>
              <a:rPr lang="en-US" b="0" dirty="0"/>
              <a:t>Prep to-go bag</a:t>
            </a:r>
          </a:p>
          <a:p>
            <a:pPr>
              <a:lnSpc>
                <a:spcPct val="150000"/>
              </a:lnSpc>
              <a:spcBef>
                <a:spcPts val="0"/>
              </a:spcBef>
              <a:buFont typeface="Courier New" panose="02070309020205020404" pitchFamily="49" charset="0"/>
              <a:buChar char="o"/>
            </a:pPr>
            <a:r>
              <a:rPr lang="en-US" b="0" dirty="0"/>
              <a:t>Order cooked (multiple steps)</a:t>
            </a:r>
          </a:p>
          <a:p>
            <a:pPr>
              <a:lnSpc>
                <a:spcPct val="150000"/>
              </a:lnSpc>
              <a:spcBef>
                <a:spcPts val="0"/>
              </a:spcBef>
              <a:buFont typeface="Courier New" panose="02070309020205020404" pitchFamily="49" charset="0"/>
              <a:buChar char="o"/>
            </a:pPr>
            <a:r>
              <a:rPr lang="en-US" b="0" dirty="0"/>
              <a:t>What else???</a:t>
            </a:r>
            <a:endParaRPr lang="en-US" dirty="0"/>
          </a:p>
        </p:txBody>
      </p:sp>
    </p:spTree>
    <p:extLst>
      <p:ext uri="{BB962C8B-B14F-4D97-AF65-F5344CB8AC3E}">
        <p14:creationId xmlns:p14="http://schemas.microsoft.com/office/powerpoint/2010/main" val="1099995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29972" y="1295552"/>
            <a:ext cx="6484896" cy="706244"/>
          </a:xfrm>
        </p:spPr>
        <p:txBody>
          <a:bodyPr/>
          <a:lstStyle/>
          <a:p>
            <a:pPr marL="50800" indent="0">
              <a:buNone/>
            </a:pPr>
            <a:r>
              <a:rPr lang="en-US" dirty="0"/>
              <a:t>Describe the Process of Ordering</a:t>
            </a:r>
          </a:p>
          <a:p>
            <a:pPr marL="50800" indent="0">
              <a:buNone/>
            </a:pPr>
            <a:endParaRPr lang="en-US" dirty="0"/>
          </a:p>
        </p:txBody>
      </p:sp>
      <p:sp>
        <p:nvSpPr>
          <p:cNvPr id="3" name="Title 2"/>
          <p:cNvSpPr>
            <a:spLocks noGrp="1"/>
          </p:cNvSpPr>
          <p:nvPr>
            <p:ph type="title"/>
          </p:nvPr>
        </p:nvSpPr>
        <p:spPr/>
        <p:txBody>
          <a:bodyPr/>
          <a:lstStyle/>
          <a:p>
            <a:r>
              <a:rPr lang="en-US" dirty="0"/>
              <a:t>Understanding Systems (cont.)</a:t>
            </a:r>
          </a:p>
        </p:txBody>
      </p:sp>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7" name="Text Placeholder 1"/>
          <p:cNvSpPr>
            <a:spLocks noGrp="1"/>
          </p:cNvSpPr>
          <p:nvPr>
            <p:ph type="body" idx="1"/>
          </p:nvPr>
        </p:nvSpPr>
        <p:spPr>
          <a:xfrm>
            <a:off x="329971" y="1902941"/>
            <a:ext cx="5687769" cy="537833"/>
          </a:xfrm>
        </p:spPr>
        <p:txBody>
          <a:bodyPr/>
          <a:lstStyle/>
          <a:p>
            <a:pPr>
              <a:lnSpc>
                <a:spcPct val="100000"/>
              </a:lnSpc>
              <a:spcBef>
                <a:spcPts val="0"/>
              </a:spcBef>
              <a:spcAft>
                <a:spcPts val="1200"/>
              </a:spcAft>
            </a:pPr>
            <a:r>
              <a:rPr lang="en-US" b="0" dirty="0"/>
              <a:t>What keeps info accurate?</a:t>
            </a:r>
          </a:p>
          <a:p>
            <a:pPr lvl="1">
              <a:lnSpc>
                <a:spcPct val="150000"/>
              </a:lnSpc>
              <a:spcBef>
                <a:spcPts val="0"/>
              </a:spcBef>
              <a:buFont typeface="Courier New" panose="02070309020205020404" pitchFamily="49" charset="0"/>
              <a:buChar char="o"/>
            </a:pPr>
            <a:endParaRPr lang="en-US" b="0" dirty="0"/>
          </a:p>
        </p:txBody>
      </p:sp>
      <p:sp>
        <p:nvSpPr>
          <p:cNvPr id="12" name="Text Placeholder 1"/>
          <p:cNvSpPr>
            <a:spLocks noGrp="1"/>
          </p:cNvSpPr>
          <p:nvPr>
            <p:ph type="body" idx="1"/>
          </p:nvPr>
        </p:nvSpPr>
        <p:spPr>
          <a:xfrm>
            <a:off x="329970" y="2323299"/>
            <a:ext cx="5687769" cy="438978"/>
          </a:xfrm>
        </p:spPr>
        <p:txBody>
          <a:bodyPr/>
          <a:lstStyle/>
          <a:p>
            <a:pPr marL="803275" lvl="1" indent="-346075">
              <a:lnSpc>
                <a:spcPct val="100000"/>
              </a:lnSpc>
              <a:spcBef>
                <a:spcPts val="0"/>
              </a:spcBef>
              <a:spcAft>
                <a:spcPts val="1200"/>
              </a:spcAft>
              <a:buFont typeface="Courier New" panose="02070309020205020404" pitchFamily="49" charset="0"/>
              <a:buChar char="o"/>
            </a:pPr>
            <a:r>
              <a:rPr lang="en-US" b="0" dirty="0"/>
              <a:t>Data</a:t>
            </a:r>
          </a:p>
        </p:txBody>
      </p:sp>
      <p:sp>
        <p:nvSpPr>
          <p:cNvPr id="13" name="Text Placeholder 1"/>
          <p:cNvSpPr>
            <a:spLocks noGrp="1"/>
          </p:cNvSpPr>
          <p:nvPr>
            <p:ph type="body" idx="1"/>
          </p:nvPr>
        </p:nvSpPr>
        <p:spPr>
          <a:xfrm>
            <a:off x="329970" y="2851983"/>
            <a:ext cx="5687769" cy="466579"/>
          </a:xfrm>
        </p:spPr>
        <p:txBody>
          <a:bodyPr/>
          <a:lstStyle/>
          <a:p>
            <a:pPr>
              <a:lnSpc>
                <a:spcPct val="100000"/>
              </a:lnSpc>
              <a:spcBef>
                <a:spcPts val="0"/>
              </a:spcBef>
              <a:spcAft>
                <a:spcPts val="1200"/>
              </a:spcAft>
            </a:pPr>
            <a:r>
              <a:rPr lang="en-US" b="0" dirty="0"/>
              <a:t>Who is involved?</a:t>
            </a:r>
          </a:p>
        </p:txBody>
      </p:sp>
      <p:sp>
        <p:nvSpPr>
          <p:cNvPr id="14" name="Text Placeholder 1"/>
          <p:cNvSpPr>
            <a:spLocks noGrp="1"/>
          </p:cNvSpPr>
          <p:nvPr>
            <p:ph type="body" idx="1"/>
          </p:nvPr>
        </p:nvSpPr>
        <p:spPr>
          <a:xfrm>
            <a:off x="457200" y="3364919"/>
            <a:ext cx="5687769" cy="898165"/>
          </a:xfrm>
        </p:spPr>
        <p:txBody>
          <a:bodyPr/>
          <a:lstStyle/>
          <a:p>
            <a:pPr marL="803275" lvl="1" indent="-346075">
              <a:lnSpc>
                <a:spcPct val="100000"/>
              </a:lnSpc>
              <a:spcBef>
                <a:spcPts val="0"/>
              </a:spcBef>
              <a:spcAft>
                <a:spcPts val="1200"/>
              </a:spcAft>
              <a:buFont typeface="Courier New" panose="02070309020205020404" pitchFamily="49" charset="0"/>
              <a:buChar char="o"/>
            </a:pPr>
            <a:r>
              <a:rPr lang="en-US" b="0" dirty="0"/>
              <a:t>Customer ♦ Store ♦ Warehouse Mgr. ♦ Admin ♦ UPS driver…</a:t>
            </a:r>
          </a:p>
        </p:txBody>
      </p:sp>
      <p:sp>
        <p:nvSpPr>
          <p:cNvPr id="15" name="Text Placeholder 1"/>
          <p:cNvSpPr>
            <a:spLocks noGrp="1"/>
          </p:cNvSpPr>
          <p:nvPr>
            <p:ph type="body" idx="1"/>
          </p:nvPr>
        </p:nvSpPr>
        <p:spPr>
          <a:xfrm>
            <a:off x="469557" y="4248969"/>
            <a:ext cx="5687769" cy="570169"/>
          </a:xfrm>
        </p:spPr>
        <p:txBody>
          <a:bodyPr/>
          <a:lstStyle/>
          <a:p>
            <a:pPr indent="-457200">
              <a:lnSpc>
                <a:spcPct val="100000"/>
              </a:lnSpc>
              <a:spcBef>
                <a:spcPts val="0"/>
              </a:spcBef>
              <a:spcAft>
                <a:spcPts val="1200"/>
              </a:spcAft>
            </a:pPr>
            <a:r>
              <a:rPr lang="en-US" b="0" dirty="0"/>
              <a:t>How much effort?</a:t>
            </a:r>
          </a:p>
        </p:txBody>
      </p:sp>
      <p:sp>
        <p:nvSpPr>
          <p:cNvPr id="16" name="Text Placeholder 1"/>
          <p:cNvSpPr>
            <a:spLocks noGrp="1"/>
          </p:cNvSpPr>
          <p:nvPr>
            <p:ph type="body" idx="1"/>
          </p:nvPr>
        </p:nvSpPr>
        <p:spPr>
          <a:xfrm>
            <a:off x="469557" y="4833490"/>
            <a:ext cx="5687769" cy="625589"/>
          </a:xfrm>
        </p:spPr>
        <p:txBody>
          <a:bodyPr/>
          <a:lstStyle/>
          <a:p>
            <a:pPr lvl="1" indent="-457200">
              <a:lnSpc>
                <a:spcPct val="100000"/>
              </a:lnSpc>
              <a:spcBef>
                <a:spcPts val="0"/>
              </a:spcBef>
              <a:spcAft>
                <a:spcPts val="1200"/>
              </a:spcAft>
              <a:buFont typeface="Courier New" panose="02070309020205020404" pitchFamily="49" charset="0"/>
              <a:buChar char="o"/>
            </a:pPr>
            <a:r>
              <a:rPr lang="en-US" b="0" dirty="0"/>
              <a:t>None…it’s automated! </a:t>
            </a:r>
          </a:p>
          <a:p>
            <a:pPr lvl="1" indent="-457200">
              <a:lnSpc>
                <a:spcPct val="100000"/>
              </a:lnSpc>
              <a:spcBef>
                <a:spcPts val="0"/>
              </a:spcBef>
              <a:spcAft>
                <a:spcPts val="1200"/>
              </a:spcAft>
              <a:buFont typeface="Courier New" panose="02070309020205020404" pitchFamily="49" charset="0"/>
              <a:buChar char="o"/>
            </a:pPr>
            <a:r>
              <a:rPr lang="en-US" b="0" dirty="0"/>
              <a:t>Technology !!! </a:t>
            </a:r>
          </a:p>
          <a:p>
            <a:pPr lvl="1">
              <a:lnSpc>
                <a:spcPct val="150000"/>
              </a:lnSpc>
              <a:spcBef>
                <a:spcPts val="0"/>
              </a:spcBef>
              <a:buFont typeface="Courier New" panose="02070309020205020404" pitchFamily="49" charset="0"/>
              <a:buChar char="o"/>
            </a:pPr>
            <a:endParaRPr lang="en-US" b="0"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737"/>
          <a:stretch/>
        </p:blipFill>
        <p:spPr>
          <a:xfrm>
            <a:off x="6174539" y="1295552"/>
            <a:ext cx="6017461" cy="4654119"/>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9906" y="1295552"/>
            <a:ext cx="5407057" cy="4655381"/>
          </a:xfrm>
          <a:prstGeom prst="rect">
            <a:avLst/>
          </a:prstGeom>
        </p:spPr>
      </p:pic>
      <p:sp>
        <p:nvSpPr>
          <p:cNvPr id="9" name="Rectangle 8"/>
          <p:cNvSpPr/>
          <p:nvPr/>
        </p:nvSpPr>
        <p:spPr>
          <a:xfrm>
            <a:off x="6144969" y="1295552"/>
            <a:ext cx="654937" cy="46541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9582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8"/>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2" grpId="0" build="p"/>
      <p:bldP spid="13" grpId="0" build="p"/>
      <p:bldP spid="14" grpId="0" build="p"/>
      <p:bldP spid="15" grpId="0" build="p"/>
      <p:bldP spid="16" grpId="0" build="p"/>
      <p:bldP spid="9" grpId="0" animBg="1"/>
      <p:bldP spid="9"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p:txBody>
          <a:bodyPr/>
          <a:lstStyle/>
          <a:p>
            <a:r>
              <a:rPr lang="en-US" dirty="0"/>
              <a:t>- Encyclopedia Britannica</a:t>
            </a:r>
          </a:p>
        </p:txBody>
      </p:sp>
      <p:sp>
        <p:nvSpPr>
          <p:cNvPr id="5" name="Title 4"/>
          <p:cNvSpPr>
            <a:spLocks noGrp="1"/>
          </p:cNvSpPr>
          <p:nvPr>
            <p:ph type="ctrTitle"/>
          </p:nvPr>
        </p:nvSpPr>
        <p:spPr>
          <a:xfrm>
            <a:off x="997556" y="2236826"/>
            <a:ext cx="10196770" cy="1578300"/>
          </a:xfrm>
        </p:spPr>
        <p:txBody>
          <a:bodyPr/>
          <a:lstStyle/>
          <a:p>
            <a:r>
              <a:rPr lang="en-US" sz="4800" dirty="0"/>
              <a:t>“information system –</a:t>
            </a:r>
            <a:br>
              <a:rPr lang="en-US" sz="4800" dirty="0"/>
            </a:br>
            <a:r>
              <a:rPr lang="en-US" sz="4800" i="1" dirty="0"/>
              <a:t>an integrated set of components for collecting, storing, and processing data and for providing information, knowledge, and digital products.</a:t>
            </a:r>
            <a:r>
              <a:rPr lang="en-US" sz="4800" dirty="0"/>
              <a:t>”</a:t>
            </a:r>
          </a:p>
        </p:txBody>
      </p:sp>
      <p:sp>
        <p:nvSpPr>
          <p:cNvPr id="2" name="Rectangle 1"/>
          <p:cNvSpPr/>
          <p:nvPr/>
        </p:nvSpPr>
        <p:spPr>
          <a:xfrm>
            <a:off x="4270764" y="6627168"/>
            <a:ext cx="3650359" cy="230832"/>
          </a:xfrm>
          <a:prstGeom prst="rect">
            <a:avLst/>
          </a:prstGeom>
        </p:spPr>
        <p:txBody>
          <a:bodyPr wrap="none">
            <a:spAutoFit/>
          </a:bodyPr>
          <a:lstStyle/>
          <a:p>
            <a:pPr algn="ctr"/>
            <a:r>
              <a:rPr lang="en-US" sz="900" dirty="0">
                <a:solidFill>
                  <a:schemeClr val="bg1"/>
                </a:solidFill>
                <a:latin typeface="Arial Narrow" panose="020B0606020202030204" pitchFamily="34" charset="0"/>
              </a:rPr>
              <a:t>Source: https://www.britannica.com/topic/information-system/Management-support</a:t>
            </a:r>
          </a:p>
        </p:txBody>
      </p:sp>
    </p:spTree>
    <p:extLst>
      <p:ext uri="{BB962C8B-B14F-4D97-AF65-F5344CB8AC3E}">
        <p14:creationId xmlns:p14="http://schemas.microsoft.com/office/powerpoint/2010/main" val="30383766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499" r="6163"/>
          <a:stretch/>
        </p:blipFill>
        <p:spPr>
          <a:xfrm>
            <a:off x="5029200" y="1006949"/>
            <a:ext cx="7162800" cy="4416924"/>
          </a:xfrm>
          <a:prstGeom prst="rect">
            <a:avLst/>
          </a:prstGeom>
        </p:spPr>
      </p:pic>
      <p:sp>
        <p:nvSpPr>
          <p:cNvPr id="3" name="Title 2"/>
          <p:cNvSpPr>
            <a:spLocks noGrp="1"/>
          </p:cNvSpPr>
          <p:nvPr>
            <p:ph type="title"/>
          </p:nvPr>
        </p:nvSpPr>
        <p:spPr/>
        <p:txBody>
          <a:bodyPr/>
          <a:lstStyle/>
          <a:p>
            <a:r>
              <a:rPr lang="en-US" dirty="0"/>
              <a:t>API’s Case Study: UBER</a:t>
            </a:r>
          </a:p>
        </p:txBody>
      </p:sp>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17" name="Rectangle 16"/>
          <p:cNvSpPr/>
          <p:nvPr/>
        </p:nvSpPr>
        <p:spPr>
          <a:xfrm>
            <a:off x="6697363" y="5577484"/>
            <a:ext cx="5511890" cy="246221"/>
          </a:xfrm>
          <a:prstGeom prst="rect">
            <a:avLst/>
          </a:prstGeom>
        </p:spPr>
        <p:txBody>
          <a:bodyPr wrap="square">
            <a:spAutoFit/>
          </a:bodyPr>
          <a:lstStyle/>
          <a:p>
            <a:r>
              <a:rPr lang="en-US" sz="900" dirty="0"/>
              <a:t>Source: https://www.okta.com/security-blog/2019/05/how-uber-takes-advantage-of-the-api-economy/</a:t>
            </a:r>
            <a:r>
              <a:rPr lang="en-US" sz="1000" dirty="0"/>
              <a:t> </a:t>
            </a:r>
          </a:p>
        </p:txBody>
      </p:sp>
      <p:sp>
        <p:nvSpPr>
          <p:cNvPr id="24" name="Text Placeholder 1"/>
          <p:cNvSpPr>
            <a:spLocks noGrp="1"/>
          </p:cNvSpPr>
          <p:nvPr>
            <p:ph type="body" idx="1"/>
          </p:nvPr>
        </p:nvSpPr>
        <p:spPr>
          <a:xfrm>
            <a:off x="329972" y="1702117"/>
            <a:ext cx="5770382" cy="4260087"/>
          </a:xfrm>
        </p:spPr>
        <p:txBody>
          <a:bodyPr/>
          <a:lstStyle/>
          <a:p>
            <a:pPr marL="50800" indent="0">
              <a:buNone/>
            </a:pPr>
            <a:r>
              <a:rPr lang="en-US" dirty="0"/>
              <a:t>Requesting a ride?</a:t>
            </a:r>
          </a:p>
          <a:p>
            <a:r>
              <a:rPr lang="en-US" dirty="0"/>
              <a:t>Describe what happens...</a:t>
            </a:r>
          </a:p>
          <a:p>
            <a:pPr lvl="1"/>
            <a:r>
              <a:rPr lang="en-US" dirty="0"/>
              <a:t>What are these systems?</a:t>
            </a:r>
          </a:p>
          <a:p>
            <a:pPr lvl="1"/>
            <a:r>
              <a:rPr lang="en-US" dirty="0"/>
              <a:t>How do they work?</a:t>
            </a:r>
          </a:p>
        </p:txBody>
      </p:sp>
    </p:spTree>
    <p:extLst>
      <p:ext uri="{BB962C8B-B14F-4D97-AF65-F5344CB8AC3E}">
        <p14:creationId xmlns:p14="http://schemas.microsoft.com/office/powerpoint/2010/main" val="16541909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SDLC methodologies</a:t>
            </a:r>
          </a:p>
        </p:txBody>
      </p:sp>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17" name="Rectangle 16"/>
          <p:cNvSpPr/>
          <p:nvPr/>
        </p:nvSpPr>
        <p:spPr>
          <a:xfrm>
            <a:off x="8729331" y="5577484"/>
            <a:ext cx="3462670" cy="230832"/>
          </a:xfrm>
          <a:prstGeom prst="rect">
            <a:avLst/>
          </a:prstGeom>
        </p:spPr>
        <p:txBody>
          <a:bodyPr wrap="square">
            <a:spAutoFit/>
          </a:bodyPr>
          <a:lstStyle/>
          <a:p>
            <a:pPr algn="r"/>
            <a:r>
              <a:rPr lang="en-US" sz="900" dirty="0"/>
              <a:t>Image: http://www.xanadutec.com/software-as-a-service.html</a:t>
            </a:r>
            <a:endParaRPr lang="en-US" sz="1000" dirty="0"/>
          </a:p>
        </p:txBody>
      </p:sp>
      <p:sp>
        <p:nvSpPr>
          <p:cNvPr id="24" name="Text Placeholder 1"/>
          <p:cNvSpPr>
            <a:spLocks noGrp="1"/>
          </p:cNvSpPr>
          <p:nvPr>
            <p:ph type="body" idx="1"/>
          </p:nvPr>
        </p:nvSpPr>
        <p:spPr>
          <a:xfrm>
            <a:off x="329972" y="1295551"/>
            <a:ext cx="6484896" cy="4666654"/>
          </a:xfrm>
        </p:spPr>
        <p:txBody>
          <a:bodyPr/>
          <a:lstStyle/>
          <a:p>
            <a:r>
              <a:rPr lang="en-US" dirty="0"/>
              <a:t>Waterfall</a:t>
            </a:r>
          </a:p>
          <a:p>
            <a:r>
              <a:rPr lang="en-US" dirty="0"/>
              <a:t>Agile</a:t>
            </a:r>
          </a:p>
          <a:p>
            <a:r>
              <a:rPr lang="en-US" dirty="0"/>
              <a:t>Lean</a:t>
            </a:r>
          </a:p>
          <a:p>
            <a:r>
              <a:rPr lang="en-US" dirty="0"/>
              <a:t>Scrum</a:t>
            </a:r>
          </a:p>
          <a:p>
            <a:r>
              <a:rPr lang="en-US" dirty="0"/>
              <a:t>DevOps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0484" y="198696"/>
            <a:ext cx="4907800" cy="5056176"/>
          </a:xfrm>
          <a:prstGeom prst="rect">
            <a:avLst/>
          </a:prstGeom>
          <a:effectLst>
            <a:softEdge rad="127000"/>
          </a:effectLst>
        </p:spPr>
      </p:pic>
    </p:spTree>
    <p:extLst>
      <p:ext uri="{BB962C8B-B14F-4D97-AF65-F5344CB8AC3E}">
        <p14:creationId xmlns:p14="http://schemas.microsoft.com/office/powerpoint/2010/main" val="26236420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p:txBody>
          <a:bodyPr/>
          <a:lstStyle/>
          <a:p>
            <a:r>
              <a:rPr lang="en-US" dirty="0"/>
              <a:t>- Mart Doyle</a:t>
            </a:r>
          </a:p>
        </p:txBody>
      </p:sp>
      <p:sp>
        <p:nvSpPr>
          <p:cNvPr id="5" name="Title 4"/>
          <p:cNvSpPr>
            <a:spLocks noGrp="1"/>
          </p:cNvSpPr>
          <p:nvPr>
            <p:ph type="ctrTitle"/>
          </p:nvPr>
        </p:nvSpPr>
        <p:spPr>
          <a:xfrm>
            <a:off x="997556" y="2236826"/>
            <a:ext cx="10196770" cy="1578300"/>
          </a:xfrm>
        </p:spPr>
        <p:txBody>
          <a:bodyPr/>
          <a:lstStyle/>
          <a:p>
            <a:r>
              <a:rPr lang="en-US" sz="4800" dirty="0"/>
              <a:t>“Once a Product Manager / Technologist understands the </a:t>
            </a:r>
            <a:r>
              <a:rPr lang="en-US" sz="4800" i="1" dirty="0"/>
              <a:t>business problem</a:t>
            </a:r>
            <a:r>
              <a:rPr lang="en-US" sz="4800" dirty="0"/>
              <a:t>, they can architect a solution</a:t>
            </a:r>
            <a:r>
              <a:rPr lang="en-US" sz="4800" i="1" dirty="0"/>
              <a:t>.</a:t>
            </a:r>
            <a:r>
              <a:rPr lang="en-US" sz="4800" dirty="0"/>
              <a:t>”</a:t>
            </a:r>
          </a:p>
        </p:txBody>
      </p:sp>
    </p:spTree>
    <p:extLst>
      <p:ext uri="{BB962C8B-B14F-4D97-AF65-F5344CB8AC3E}">
        <p14:creationId xmlns:p14="http://schemas.microsoft.com/office/powerpoint/2010/main" val="15344078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4" name="Title 3"/>
          <p:cNvSpPr>
            <a:spLocks noGrp="1"/>
          </p:cNvSpPr>
          <p:nvPr>
            <p:ph type="title"/>
          </p:nvPr>
        </p:nvSpPr>
        <p:spPr>
          <a:xfrm>
            <a:off x="259235" y="0"/>
            <a:ext cx="11488647" cy="756385"/>
          </a:xfrm>
        </p:spPr>
        <p:txBody>
          <a:bodyPr/>
          <a:lstStyle/>
          <a:p>
            <a:r>
              <a:rPr lang="en-US" dirty="0">
                <a:solidFill>
                  <a:srgbClr val="A41E35"/>
                </a:solidFill>
                <a:latin typeface="+mj-lt"/>
              </a:rPr>
              <a:t>My Background</a:t>
            </a:r>
          </a:p>
        </p:txBody>
      </p:sp>
      <p:sp>
        <p:nvSpPr>
          <p:cNvPr id="12" name="Content Placeholder 2"/>
          <p:cNvSpPr>
            <a:spLocks noGrp="1"/>
          </p:cNvSpPr>
          <p:nvPr>
            <p:ph type="body" idx="1"/>
          </p:nvPr>
        </p:nvSpPr>
        <p:spPr>
          <a:xfrm>
            <a:off x="259234" y="700293"/>
            <a:ext cx="9341965" cy="5237018"/>
          </a:xfrm>
          <a:solidFill>
            <a:schemeClr val="bg1"/>
          </a:solidFill>
        </p:spPr>
        <p:txBody>
          <a:bodyPr anchor="ctr">
            <a:normAutofit fontScale="92500" lnSpcReduction="10000"/>
          </a:bodyPr>
          <a:lstStyle/>
          <a:p>
            <a:pPr>
              <a:lnSpc>
                <a:spcPct val="80000"/>
              </a:lnSpc>
            </a:pPr>
            <a:r>
              <a:rPr lang="en-US" sz="2400" dirty="0">
                <a:latin typeface="+mj-lt"/>
              </a:rPr>
              <a:t>Education</a:t>
            </a:r>
          </a:p>
          <a:p>
            <a:pPr lvl="1">
              <a:lnSpc>
                <a:spcPct val="80000"/>
              </a:lnSpc>
              <a:buFont typeface="Wingdings" panose="05000000000000000000" pitchFamily="2" charset="2"/>
              <a:buChar char="v"/>
            </a:pPr>
            <a:r>
              <a:rPr lang="en-US" b="0" dirty="0">
                <a:latin typeface="+mj-lt"/>
              </a:rPr>
              <a:t>BS Industrial Engineering</a:t>
            </a:r>
          </a:p>
          <a:p>
            <a:pPr lvl="1">
              <a:lnSpc>
                <a:spcPct val="80000"/>
              </a:lnSpc>
              <a:buFont typeface="Wingdings" panose="05000000000000000000" pitchFamily="2" charset="2"/>
              <a:buChar char="v"/>
            </a:pPr>
            <a:r>
              <a:rPr lang="en-US" b="0" dirty="0">
                <a:latin typeface="+mj-lt"/>
              </a:rPr>
              <a:t>MBA, Finance</a:t>
            </a:r>
          </a:p>
          <a:p>
            <a:pPr>
              <a:lnSpc>
                <a:spcPct val="80000"/>
              </a:lnSpc>
            </a:pPr>
            <a:r>
              <a:rPr lang="en-US" sz="2400" dirty="0">
                <a:latin typeface="+mj-lt"/>
              </a:rPr>
              <a:t>Pre-Temple</a:t>
            </a:r>
          </a:p>
          <a:p>
            <a:pPr lvl="1">
              <a:lnSpc>
                <a:spcPct val="80000"/>
              </a:lnSpc>
              <a:buFont typeface="Wingdings" panose="05000000000000000000" pitchFamily="2" charset="2"/>
              <a:buChar char="v"/>
            </a:pPr>
            <a:r>
              <a:rPr lang="en-US" b="0" dirty="0">
                <a:latin typeface="+mj-lt"/>
              </a:rPr>
              <a:t>IBM (Canada, USA &amp; Singapore)</a:t>
            </a:r>
          </a:p>
          <a:p>
            <a:pPr lvl="1">
              <a:lnSpc>
                <a:spcPct val="80000"/>
              </a:lnSpc>
              <a:buFont typeface="Wingdings" panose="05000000000000000000" pitchFamily="2" charset="2"/>
              <a:buChar char="v"/>
            </a:pPr>
            <a:r>
              <a:rPr lang="en-US" b="0" dirty="0">
                <a:latin typeface="+mj-lt"/>
              </a:rPr>
              <a:t>HP Global</a:t>
            </a:r>
          </a:p>
          <a:p>
            <a:pPr lvl="1">
              <a:lnSpc>
                <a:spcPct val="80000"/>
              </a:lnSpc>
              <a:buFont typeface="Wingdings" panose="05000000000000000000" pitchFamily="2" charset="2"/>
              <a:buChar char="v"/>
            </a:pPr>
            <a:r>
              <a:rPr lang="en-US" b="0" dirty="0">
                <a:latin typeface="+mj-lt"/>
              </a:rPr>
              <a:t>Oracle, USA</a:t>
            </a:r>
          </a:p>
          <a:p>
            <a:pPr lvl="1">
              <a:lnSpc>
                <a:spcPct val="80000"/>
              </a:lnSpc>
              <a:buFont typeface="Wingdings" panose="05000000000000000000" pitchFamily="2" charset="2"/>
              <a:buChar char="v"/>
            </a:pPr>
            <a:r>
              <a:rPr lang="en-US" b="0" dirty="0">
                <a:latin typeface="+mj-lt"/>
              </a:rPr>
              <a:t>Self Employed Consultant</a:t>
            </a:r>
          </a:p>
          <a:p>
            <a:pPr>
              <a:lnSpc>
                <a:spcPct val="80000"/>
              </a:lnSpc>
            </a:pPr>
            <a:r>
              <a:rPr lang="en-US" sz="2400" dirty="0">
                <a:latin typeface="+mj-lt"/>
              </a:rPr>
              <a:t>Adjunct Faculty</a:t>
            </a:r>
          </a:p>
          <a:p>
            <a:pPr lvl="1">
              <a:lnSpc>
                <a:spcPct val="80000"/>
              </a:lnSpc>
              <a:buFont typeface="Wingdings" panose="05000000000000000000" pitchFamily="2" charset="2"/>
              <a:buChar char="v"/>
            </a:pPr>
            <a:r>
              <a:rPr lang="en-US" b="0" dirty="0">
                <a:latin typeface="+mj-lt"/>
              </a:rPr>
              <a:t>Temple University, MIS</a:t>
            </a:r>
          </a:p>
          <a:p>
            <a:pPr>
              <a:lnSpc>
                <a:spcPct val="80000"/>
              </a:lnSpc>
            </a:pPr>
            <a:r>
              <a:rPr lang="en-US" sz="2400" dirty="0">
                <a:latin typeface="+mj-lt"/>
              </a:rPr>
              <a:t>Full-Time Faculty Temple University</a:t>
            </a:r>
          </a:p>
          <a:p>
            <a:pPr lvl="1">
              <a:lnSpc>
                <a:spcPct val="80000"/>
              </a:lnSpc>
              <a:buFont typeface="Wingdings" panose="05000000000000000000" pitchFamily="2" charset="2"/>
              <a:buChar char="v"/>
            </a:pPr>
            <a:r>
              <a:rPr lang="en-US" b="0" dirty="0">
                <a:latin typeface="+mj-lt"/>
              </a:rPr>
              <a:t>Undergraduate - MIS</a:t>
            </a:r>
          </a:p>
          <a:p>
            <a:pPr lvl="1">
              <a:lnSpc>
                <a:spcPct val="80000"/>
              </a:lnSpc>
              <a:buFont typeface="Wingdings" panose="05000000000000000000" pitchFamily="2" charset="2"/>
              <a:buChar char="v"/>
            </a:pPr>
            <a:r>
              <a:rPr lang="en-US" b="0" dirty="0">
                <a:latin typeface="+mj-lt"/>
              </a:rPr>
              <a:t>Graduate - FOX Business School MBA and Master In Management (</a:t>
            </a:r>
            <a:r>
              <a:rPr lang="en-US" b="0" dirty="0" err="1">
                <a:latin typeface="+mj-lt"/>
              </a:rPr>
              <a:t>MiM</a:t>
            </a:r>
            <a:r>
              <a:rPr lang="en-US" b="0" dirty="0">
                <a:latin typeface="+mj-lt"/>
              </a:rPr>
              <a:t>)</a:t>
            </a:r>
          </a:p>
          <a:p>
            <a:pPr lvl="1">
              <a:lnSpc>
                <a:spcPct val="80000"/>
              </a:lnSpc>
              <a:buFont typeface="Wingdings" panose="05000000000000000000" pitchFamily="2" charset="2"/>
              <a:buChar char="v"/>
            </a:pPr>
            <a:r>
              <a:rPr lang="en-US" b="0" dirty="0">
                <a:latin typeface="+mj-lt"/>
              </a:rPr>
              <a:t>Academic Director, ITACS BNAI Master Program, MIS</a:t>
            </a:r>
          </a:p>
          <a:p>
            <a:pPr lvl="1">
              <a:lnSpc>
                <a:spcPct val="80000"/>
              </a:lnSpc>
              <a:buFont typeface="Wingdings" panose="05000000000000000000" pitchFamily="2" charset="2"/>
              <a:buChar char="v"/>
            </a:pPr>
            <a:r>
              <a:rPr lang="en-US" b="0" dirty="0">
                <a:latin typeface="+mj-lt"/>
              </a:rPr>
              <a:t>AIS Faculty Advisor</a:t>
            </a:r>
            <a:endParaRPr lang="en-US" sz="2000" b="0" dirty="0">
              <a:latin typeface="+mj-lt"/>
            </a:endParaRPr>
          </a:p>
        </p:txBody>
      </p:sp>
      <p:pic>
        <p:nvPicPr>
          <p:cNvPr id="13" name="Picture 2" descr="Image result for ibm logo">
            <a:extLst>
              <a:ext uri="{FF2B5EF4-FFF2-40B4-BE49-F238E27FC236}">
                <a16:creationId xmlns:a16="http://schemas.microsoft.com/office/drawing/2014/main" id="{B06B25DC-CB62-4F98-A440-29D8AB9667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9012" y="1947202"/>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Image result for HP Logo">
            <a:extLst>
              <a:ext uri="{FF2B5EF4-FFF2-40B4-BE49-F238E27FC236}">
                <a16:creationId xmlns:a16="http://schemas.microsoft.com/office/drawing/2014/main" id="{6D64F339-E890-400F-8D1B-E18E954C38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91663" y="1875267"/>
            <a:ext cx="1766887" cy="144353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Image result for Oracle Logo">
            <a:extLst>
              <a:ext uri="{FF2B5EF4-FFF2-40B4-BE49-F238E27FC236}">
                <a16:creationId xmlns:a16="http://schemas.microsoft.com/office/drawing/2014/main" id="{0B1BBB70-6FD5-4E70-9617-E6926902FA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04812" y="3456481"/>
            <a:ext cx="2343150" cy="1171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9819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1000"/>
                                        <p:tgtEl>
                                          <p:spTgt spid="12">
                                            <p:txEl>
                                              <p:pRg st="1" end="1"/>
                                            </p:txEl>
                                          </p:spTgt>
                                        </p:tgtEl>
                                      </p:cBhvr>
                                    </p:animEffect>
                                    <p:anim calcmode="lin" valueType="num">
                                      <p:cBhvr>
                                        <p:cTn id="13"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fade">
                                      <p:cBhvr>
                                        <p:cTn id="17" dur="1000"/>
                                        <p:tgtEl>
                                          <p:spTgt spid="12">
                                            <p:txEl>
                                              <p:pRg st="2" end="2"/>
                                            </p:txEl>
                                          </p:spTgt>
                                        </p:tgtEl>
                                      </p:cBhvr>
                                    </p:animEffect>
                                    <p:anim calcmode="lin" valueType="num">
                                      <p:cBhvr>
                                        <p:cTn id="18"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2">
                                            <p:txEl>
                                              <p:pRg st="3" end="3"/>
                                            </p:txEl>
                                          </p:spTgt>
                                        </p:tgtEl>
                                        <p:attrNameLst>
                                          <p:attrName>style.visibility</p:attrName>
                                        </p:attrNameLst>
                                      </p:cBhvr>
                                      <p:to>
                                        <p:strVal val="visible"/>
                                      </p:to>
                                    </p:set>
                                    <p:animEffect transition="in" filter="fade">
                                      <p:cBhvr>
                                        <p:cTn id="24" dur="1000"/>
                                        <p:tgtEl>
                                          <p:spTgt spid="12">
                                            <p:txEl>
                                              <p:pRg st="3" end="3"/>
                                            </p:txEl>
                                          </p:spTgt>
                                        </p:tgtEl>
                                      </p:cBhvr>
                                    </p:animEffect>
                                    <p:anim calcmode="lin" valueType="num">
                                      <p:cBhvr>
                                        <p:cTn id="25" dur="10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12">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2">
                                            <p:txEl>
                                              <p:pRg st="4" end="4"/>
                                            </p:txEl>
                                          </p:spTgt>
                                        </p:tgtEl>
                                        <p:attrNameLst>
                                          <p:attrName>style.visibility</p:attrName>
                                        </p:attrNameLst>
                                      </p:cBhvr>
                                      <p:to>
                                        <p:strVal val="visible"/>
                                      </p:to>
                                    </p:set>
                                    <p:animEffect transition="in" filter="fade">
                                      <p:cBhvr>
                                        <p:cTn id="29" dur="1000"/>
                                        <p:tgtEl>
                                          <p:spTgt spid="12">
                                            <p:txEl>
                                              <p:pRg st="4" end="4"/>
                                            </p:txEl>
                                          </p:spTgt>
                                        </p:tgtEl>
                                      </p:cBhvr>
                                    </p:animEffect>
                                    <p:anim calcmode="lin" valueType="num">
                                      <p:cBhvr>
                                        <p:cTn id="30" dur="1000" fill="hold"/>
                                        <p:tgtEl>
                                          <p:spTgt spid="12">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12">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2">
                                            <p:txEl>
                                              <p:pRg st="5" end="5"/>
                                            </p:txEl>
                                          </p:spTgt>
                                        </p:tgtEl>
                                        <p:attrNameLst>
                                          <p:attrName>style.visibility</p:attrName>
                                        </p:attrNameLst>
                                      </p:cBhvr>
                                      <p:to>
                                        <p:strVal val="visible"/>
                                      </p:to>
                                    </p:set>
                                    <p:animEffect transition="in" filter="fade">
                                      <p:cBhvr>
                                        <p:cTn id="34" dur="1000"/>
                                        <p:tgtEl>
                                          <p:spTgt spid="12">
                                            <p:txEl>
                                              <p:pRg st="5" end="5"/>
                                            </p:txEl>
                                          </p:spTgt>
                                        </p:tgtEl>
                                      </p:cBhvr>
                                    </p:animEffect>
                                    <p:anim calcmode="lin" valueType="num">
                                      <p:cBhvr>
                                        <p:cTn id="35" dur="1000" fill="hold"/>
                                        <p:tgtEl>
                                          <p:spTgt spid="12">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12">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2">
                                            <p:txEl>
                                              <p:pRg st="6" end="6"/>
                                            </p:txEl>
                                          </p:spTgt>
                                        </p:tgtEl>
                                        <p:attrNameLst>
                                          <p:attrName>style.visibility</p:attrName>
                                        </p:attrNameLst>
                                      </p:cBhvr>
                                      <p:to>
                                        <p:strVal val="visible"/>
                                      </p:to>
                                    </p:set>
                                    <p:animEffect transition="in" filter="fade">
                                      <p:cBhvr>
                                        <p:cTn id="39" dur="1000"/>
                                        <p:tgtEl>
                                          <p:spTgt spid="12">
                                            <p:txEl>
                                              <p:pRg st="6" end="6"/>
                                            </p:txEl>
                                          </p:spTgt>
                                        </p:tgtEl>
                                      </p:cBhvr>
                                    </p:animEffect>
                                    <p:anim calcmode="lin" valueType="num">
                                      <p:cBhvr>
                                        <p:cTn id="40" dur="1000" fill="hold"/>
                                        <p:tgtEl>
                                          <p:spTgt spid="12">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12">
                                            <p:txEl>
                                              <p:pRg st="6" end="6"/>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2">
                                            <p:txEl>
                                              <p:pRg st="7" end="7"/>
                                            </p:txEl>
                                          </p:spTgt>
                                        </p:tgtEl>
                                        <p:attrNameLst>
                                          <p:attrName>style.visibility</p:attrName>
                                        </p:attrNameLst>
                                      </p:cBhvr>
                                      <p:to>
                                        <p:strVal val="visible"/>
                                      </p:to>
                                    </p:set>
                                    <p:animEffect transition="in" filter="fade">
                                      <p:cBhvr>
                                        <p:cTn id="44" dur="1000"/>
                                        <p:tgtEl>
                                          <p:spTgt spid="12">
                                            <p:txEl>
                                              <p:pRg st="7" end="7"/>
                                            </p:txEl>
                                          </p:spTgt>
                                        </p:tgtEl>
                                      </p:cBhvr>
                                    </p:animEffect>
                                    <p:anim calcmode="lin" valueType="num">
                                      <p:cBhvr>
                                        <p:cTn id="45" dur="1000" fill="hold"/>
                                        <p:tgtEl>
                                          <p:spTgt spid="12">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1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12">
                                            <p:txEl>
                                              <p:pRg st="8" end="8"/>
                                            </p:txEl>
                                          </p:spTgt>
                                        </p:tgtEl>
                                        <p:attrNameLst>
                                          <p:attrName>style.visibility</p:attrName>
                                        </p:attrNameLst>
                                      </p:cBhvr>
                                      <p:to>
                                        <p:strVal val="visible"/>
                                      </p:to>
                                    </p:set>
                                    <p:animEffect transition="in" filter="fade">
                                      <p:cBhvr>
                                        <p:cTn id="51" dur="1000"/>
                                        <p:tgtEl>
                                          <p:spTgt spid="12">
                                            <p:txEl>
                                              <p:pRg st="8" end="8"/>
                                            </p:txEl>
                                          </p:spTgt>
                                        </p:tgtEl>
                                      </p:cBhvr>
                                    </p:animEffect>
                                    <p:anim calcmode="lin" valueType="num">
                                      <p:cBhvr>
                                        <p:cTn id="52" dur="1000" fill="hold"/>
                                        <p:tgtEl>
                                          <p:spTgt spid="12">
                                            <p:txEl>
                                              <p:pRg st="8" end="8"/>
                                            </p:txEl>
                                          </p:spTgt>
                                        </p:tgtEl>
                                        <p:attrNameLst>
                                          <p:attrName>ppt_x</p:attrName>
                                        </p:attrNameLst>
                                      </p:cBhvr>
                                      <p:tavLst>
                                        <p:tav tm="0">
                                          <p:val>
                                            <p:strVal val="#ppt_x"/>
                                          </p:val>
                                        </p:tav>
                                        <p:tav tm="100000">
                                          <p:val>
                                            <p:strVal val="#ppt_x"/>
                                          </p:val>
                                        </p:tav>
                                      </p:tavLst>
                                    </p:anim>
                                    <p:anim calcmode="lin" valueType="num">
                                      <p:cBhvr>
                                        <p:cTn id="53" dur="1000" fill="hold"/>
                                        <p:tgtEl>
                                          <p:spTgt spid="12">
                                            <p:txEl>
                                              <p:pRg st="8" end="8"/>
                                            </p:txEl>
                                          </p:spTgt>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2">
                                            <p:txEl>
                                              <p:pRg st="9" end="9"/>
                                            </p:txEl>
                                          </p:spTgt>
                                        </p:tgtEl>
                                        <p:attrNameLst>
                                          <p:attrName>style.visibility</p:attrName>
                                        </p:attrNameLst>
                                      </p:cBhvr>
                                      <p:to>
                                        <p:strVal val="visible"/>
                                      </p:to>
                                    </p:set>
                                    <p:animEffect transition="in" filter="fade">
                                      <p:cBhvr>
                                        <p:cTn id="56" dur="1000"/>
                                        <p:tgtEl>
                                          <p:spTgt spid="12">
                                            <p:txEl>
                                              <p:pRg st="9" end="9"/>
                                            </p:txEl>
                                          </p:spTgt>
                                        </p:tgtEl>
                                      </p:cBhvr>
                                    </p:animEffect>
                                    <p:anim calcmode="lin" valueType="num">
                                      <p:cBhvr>
                                        <p:cTn id="57" dur="1000" fill="hold"/>
                                        <p:tgtEl>
                                          <p:spTgt spid="12">
                                            <p:txEl>
                                              <p:pRg st="9" end="9"/>
                                            </p:txEl>
                                          </p:spTgt>
                                        </p:tgtEl>
                                        <p:attrNameLst>
                                          <p:attrName>ppt_x</p:attrName>
                                        </p:attrNameLst>
                                      </p:cBhvr>
                                      <p:tavLst>
                                        <p:tav tm="0">
                                          <p:val>
                                            <p:strVal val="#ppt_x"/>
                                          </p:val>
                                        </p:tav>
                                        <p:tav tm="100000">
                                          <p:val>
                                            <p:strVal val="#ppt_x"/>
                                          </p:val>
                                        </p:tav>
                                      </p:tavLst>
                                    </p:anim>
                                    <p:anim calcmode="lin" valueType="num">
                                      <p:cBhvr>
                                        <p:cTn id="58" dur="1000" fill="hold"/>
                                        <p:tgtEl>
                                          <p:spTgt spid="12">
                                            <p:txEl>
                                              <p:pRg st="9" end="9"/>
                                            </p:txEl>
                                          </p:spTgt>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12">
                                            <p:txEl>
                                              <p:pRg st="10" end="10"/>
                                            </p:txEl>
                                          </p:spTgt>
                                        </p:tgtEl>
                                        <p:attrNameLst>
                                          <p:attrName>style.visibility</p:attrName>
                                        </p:attrNameLst>
                                      </p:cBhvr>
                                      <p:to>
                                        <p:strVal val="visible"/>
                                      </p:to>
                                    </p:set>
                                    <p:animEffect transition="in" filter="fade">
                                      <p:cBhvr>
                                        <p:cTn id="61" dur="1000"/>
                                        <p:tgtEl>
                                          <p:spTgt spid="12">
                                            <p:txEl>
                                              <p:pRg st="10" end="10"/>
                                            </p:txEl>
                                          </p:spTgt>
                                        </p:tgtEl>
                                      </p:cBhvr>
                                    </p:animEffect>
                                    <p:anim calcmode="lin" valueType="num">
                                      <p:cBhvr>
                                        <p:cTn id="62" dur="1000" fill="hold"/>
                                        <p:tgtEl>
                                          <p:spTgt spid="12">
                                            <p:txEl>
                                              <p:pRg st="10" end="10"/>
                                            </p:txEl>
                                          </p:spTgt>
                                        </p:tgtEl>
                                        <p:attrNameLst>
                                          <p:attrName>ppt_x</p:attrName>
                                        </p:attrNameLst>
                                      </p:cBhvr>
                                      <p:tavLst>
                                        <p:tav tm="0">
                                          <p:val>
                                            <p:strVal val="#ppt_x"/>
                                          </p:val>
                                        </p:tav>
                                        <p:tav tm="100000">
                                          <p:val>
                                            <p:strVal val="#ppt_x"/>
                                          </p:val>
                                        </p:tav>
                                      </p:tavLst>
                                    </p:anim>
                                    <p:anim calcmode="lin" valueType="num">
                                      <p:cBhvr>
                                        <p:cTn id="63" dur="1000" fill="hold"/>
                                        <p:tgtEl>
                                          <p:spTgt spid="12">
                                            <p:txEl>
                                              <p:pRg st="10" end="10"/>
                                            </p:txEl>
                                          </p:spTgt>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12">
                                            <p:txEl>
                                              <p:pRg st="11" end="11"/>
                                            </p:txEl>
                                          </p:spTgt>
                                        </p:tgtEl>
                                        <p:attrNameLst>
                                          <p:attrName>style.visibility</p:attrName>
                                        </p:attrNameLst>
                                      </p:cBhvr>
                                      <p:to>
                                        <p:strVal val="visible"/>
                                      </p:to>
                                    </p:set>
                                    <p:animEffect transition="in" filter="fade">
                                      <p:cBhvr>
                                        <p:cTn id="66" dur="1000"/>
                                        <p:tgtEl>
                                          <p:spTgt spid="12">
                                            <p:txEl>
                                              <p:pRg st="11" end="11"/>
                                            </p:txEl>
                                          </p:spTgt>
                                        </p:tgtEl>
                                      </p:cBhvr>
                                    </p:animEffect>
                                    <p:anim calcmode="lin" valueType="num">
                                      <p:cBhvr>
                                        <p:cTn id="67" dur="1000" fill="hold"/>
                                        <p:tgtEl>
                                          <p:spTgt spid="12">
                                            <p:txEl>
                                              <p:pRg st="11" end="11"/>
                                            </p:txEl>
                                          </p:spTgt>
                                        </p:tgtEl>
                                        <p:attrNameLst>
                                          <p:attrName>ppt_x</p:attrName>
                                        </p:attrNameLst>
                                      </p:cBhvr>
                                      <p:tavLst>
                                        <p:tav tm="0">
                                          <p:val>
                                            <p:strVal val="#ppt_x"/>
                                          </p:val>
                                        </p:tav>
                                        <p:tav tm="100000">
                                          <p:val>
                                            <p:strVal val="#ppt_x"/>
                                          </p:val>
                                        </p:tav>
                                      </p:tavLst>
                                    </p:anim>
                                    <p:anim calcmode="lin" valueType="num">
                                      <p:cBhvr>
                                        <p:cTn id="68" dur="1000" fill="hold"/>
                                        <p:tgtEl>
                                          <p:spTgt spid="12">
                                            <p:txEl>
                                              <p:pRg st="11" end="11"/>
                                            </p:txEl>
                                          </p:spTgt>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0"/>
                                  </p:stCondLst>
                                  <p:childTnLst>
                                    <p:set>
                                      <p:cBhvr>
                                        <p:cTn id="70" dur="1" fill="hold">
                                          <p:stCondLst>
                                            <p:cond delay="0"/>
                                          </p:stCondLst>
                                        </p:cTn>
                                        <p:tgtEl>
                                          <p:spTgt spid="12">
                                            <p:txEl>
                                              <p:pRg st="12" end="12"/>
                                            </p:txEl>
                                          </p:spTgt>
                                        </p:tgtEl>
                                        <p:attrNameLst>
                                          <p:attrName>style.visibility</p:attrName>
                                        </p:attrNameLst>
                                      </p:cBhvr>
                                      <p:to>
                                        <p:strVal val="visible"/>
                                      </p:to>
                                    </p:set>
                                    <p:animEffect transition="in" filter="fade">
                                      <p:cBhvr>
                                        <p:cTn id="71" dur="1000"/>
                                        <p:tgtEl>
                                          <p:spTgt spid="12">
                                            <p:txEl>
                                              <p:pRg st="12" end="12"/>
                                            </p:txEl>
                                          </p:spTgt>
                                        </p:tgtEl>
                                      </p:cBhvr>
                                    </p:animEffect>
                                    <p:anim calcmode="lin" valueType="num">
                                      <p:cBhvr>
                                        <p:cTn id="72" dur="1000" fill="hold"/>
                                        <p:tgtEl>
                                          <p:spTgt spid="12">
                                            <p:txEl>
                                              <p:pRg st="12" end="12"/>
                                            </p:txEl>
                                          </p:spTgt>
                                        </p:tgtEl>
                                        <p:attrNameLst>
                                          <p:attrName>ppt_x</p:attrName>
                                        </p:attrNameLst>
                                      </p:cBhvr>
                                      <p:tavLst>
                                        <p:tav tm="0">
                                          <p:val>
                                            <p:strVal val="#ppt_x"/>
                                          </p:val>
                                        </p:tav>
                                        <p:tav tm="100000">
                                          <p:val>
                                            <p:strVal val="#ppt_x"/>
                                          </p:val>
                                        </p:tav>
                                      </p:tavLst>
                                    </p:anim>
                                    <p:anim calcmode="lin" valueType="num">
                                      <p:cBhvr>
                                        <p:cTn id="73" dur="1000" fill="hold"/>
                                        <p:tgtEl>
                                          <p:spTgt spid="12">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System Analysis --- Process Decomposition!</a:t>
            </a:r>
          </a:p>
        </p:txBody>
      </p:sp>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24" name="Text Placeholder 1"/>
          <p:cNvSpPr>
            <a:spLocks noGrp="1"/>
          </p:cNvSpPr>
          <p:nvPr>
            <p:ph type="body" idx="1"/>
          </p:nvPr>
        </p:nvSpPr>
        <p:spPr>
          <a:xfrm>
            <a:off x="329972" y="2124075"/>
            <a:ext cx="6484896" cy="3838129"/>
          </a:xfrm>
        </p:spPr>
        <p:txBody>
          <a:bodyPr/>
          <a:lstStyle/>
          <a:p>
            <a:r>
              <a:rPr lang="en-US" dirty="0"/>
              <a:t>Single entity</a:t>
            </a:r>
          </a:p>
          <a:p>
            <a:r>
              <a:rPr lang="en-US" dirty="0"/>
              <a:t>Subsystem</a:t>
            </a:r>
          </a:p>
        </p:txBody>
      </p:sp>
      <p:sp>
        <p:nvSpPr>
          <p:cNvPr id="7" name="Left Brace 6"/>
          <p:cNvSpPr/>
          <p:nvPr/>
        </p:nvSpPr>
        <p:spPr>
          <a:xfrm rot="5400000">
            <a:off x="8758870" y="-146466"/>
            <a:ext cx="746510" cy="4443678"/>
          </a:xfrm>
          <a:prstGeom prst="leftBrace">
            <a:avLst>
              <a:gd name="adj1" fmla="val 58333"/>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 name="Left Brace 10"/>
          <p:cNvSpPr/>
          <p:nvPr/>
        </p:nvSpPr>
        <p:spPr>
          <a:xfrm rot="5400000">
            <a:off x="8616739" y="1005019"/>
            <a:ext cx="746510" cy="4727940"/>
          </a:xfrm>
          <a:prstGeom prst="leftBrace">
            <a:avLst>
              <a:gd name="adj1" fmla="val 58333"/>
              <a:gd name="adj2" fmla="val 46722"/>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 name="Left Brace 11"/>
          <p:cNvSpPr/>
          <p:nvPr/>
        </p:nvSpPr>
        <p:spPr>
          <a:xfrm rot="5400000">
            <a:off x="8616739" y="2213035"/>
            <a:ext cx="746510" cy="4727940"/>
          </a:xfrm>
          <a:prstGeom prst="leftBrace">
            <a:avLst>
              <a:gd name="adj1" fmla="val 58333"/>
              <a:gd name="adj2" fmla="val 60079"/>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 name="Rectangle 8"/>
          <p:cNvSpPr/>
          <p:nvPr/>
        </p:nvSpPr>
        <p:spPr>
          <a:xfrm>
            <a:off x="8398029" y="1211391"/>
            <a:ext cx="1468192" cy="4417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Purchase Text</a:t>
            </a:r>
          </a:p>
        </p:txBody>
      </p:sp>
      <p:sp>
        <p:nvSpPr>
          <p:cNvPr id="15" name="Rectangle 14"/>
          <p:cNvSpPr/>
          <p:nvPr/>
        </p:nvSpPr>
        <p:spPr>
          <a:xfrm>
            <a:off x="6445631" y="1211391"/>
            <a:ext cx="1468192" cy="7422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INPUTS: </a:t>
            </a:r>
            <a:r>
              <a:rPr lang="en-US" sz="900" dirty="0"/>
              <a:t>credit card, address, e-mail, phone, shipping preferences, etc.</a:t>
            </a:r>
          </a:p>
        </p:txBody>
      </p:sp>
      <p:sp>
        <p:nvSpPr>
          <p:cNvPr id="16" name="Rectangle 15"/>
          <p:cNvSpPr/>
          <p:nvPr/>
        </p:nvSpPr>
        <p:spPr>
          <a:xfrm>
            <a:off x="10350427" y="1211391"/>
            <a:ext cx="1468192" cy="7422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OUTPUTS: </a:t>
            </a:r>
            <a:r>
              <a:rPr lang="en-US" sz="900" dirty="0"/>
              <a:t>textbook, packing slip, delivery box</a:t>
            </a:r>
          </a:p>
        </p:txBody>
      </p:sp>
      <p:sp>
        <p:nvSpPr>
          <p:cNvPr id="18" name="Rectangle 17"/>
          <p:cNvSpPr/>
          <p:nvPr/>
        </p:nvSpPr>
        <p:spPr>
          <a:xfrm>
            <a:off x="6441369" y="2497639"/>
            <a:ext cx="1468192" cy="4417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Select Text</a:t>
            </a:r>
          </a:p>
        </p:txBody>
      </p:sp>
      <p:sp>
        <p:nvSpPr>
          <p:cNvPr id="19" name="Rectangle 18"/>
          <p:cNvSpPr/>
          <p:nvPr/>
        </p:nvSpPr>
        <p:spPr>
          <a:xfrm>
            <a:off x="8398029" y="2505007"/>
            <a:ext cx="1468192" cy="4417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Check Out</a:t>
            </a:r>
          </a:p>
        </p:txBody>
      </p:sp>
      <p:sp>
        <p:nvSpPr>
          <p:cNvPr id="20" name="Rectangle 19"/>
          <p:cNvSpPr/>
          <p:nvPr/>
        </p:nvSpPr>
        <p:spPr>
          <a:xfrm>
            <a:off x="10350427" y="2505007"/>
            <a:ext cx="1468192" cy="4417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Deliver Text</a:t>
            </a:r>
          </a:p>
        </p:txBody>
      </p:sp>
      <p:sp>
        <p:nvSpPr>
          <p:cNvPr id="25" name="Rectangle 24"/>
          <p:cNvSpPr/>
          <p:nvPr/>
        </p:nvSpPr>
        <p:spPr>
          <a:xfrm>
            <a:off x="6441369" y="3749951"/>
            <a:ext cx="937761" cy="4417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Shipping address</a:t>
            </a:r>
          </a:p>
        </p:txBody>
      </p:sp>
      <p:sp>
        <p:nvSpPr>
          <p:cNvPr id="27" name="Rectangle 26"/>
          <p:cNvSpPr/>
          <p:nvPr/>
        </p:nvSpPr>
        <p:spPr>
          <a:xfrm>
            <a:off x="7944474" y="3752151"/>
            <a:ext cx="937761" cy="4417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Payment method</a:t>
            </a:r>
          </a:p>
        </p:txBody>
      </p:sp>
      <p:sp>
        <p:nvSpPr>
          <p:cNvPr id="28" name="Rectangle 27"/>
          <p:cNvSpPr/>
          <p:nvPr/>
        </p:nvSpPr>
        <p:spPr>
          <a:xfrm>
            <a:off x="9412666" y="3749951"/>
            <a:ext cx="937761" cy="4417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Review Items</a:t>
            </a:r>
          </a:p>
        </p:txBody>
      </p:sp>
      <p:sp>
        <p:nvSpPr>
          <p:cNvPr id="29" name="Rectangle 28"/>
          <p:cNvSpPr/>
          <p:nvPr/>
        </p:nvSpPr>
        <p:spPr>
          <a:xfrm>
            <a:off x="10880858" y="3749951"/>
            <a:ext cx="937761" cy="4417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Shipping</a:t>
            </a:r>
          </a:p>
        </p:txBody>
      </p:sp>
      <p:sp>
        <p:nvSpPr>
          <p:cNvPr id="33" name="Rectangle 32"/>
          <p:cNvSpPr/>
          <p:nvPr/>
        </p:nvSpPr>
        <p:spPr>
          <a:xfrm>
            <a:off x="10985679" y="4958286"/>
            <a:ext cx="832940" cy="4417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Use method</a:t>
            </a:r>
          </a:p>
        </p:txBody>
      </p:sp>
      <p:sp>
        <p:nvSpPr>
          <p:cNvPr id="34" name="Rectangle 33"/>
          <p:cNvSpPr/>
          <p:nvPr/>
        </p:nvSpPr>
        <p:spPr>
          <a:xfrm>
            <a:off x="6441369" y="4958286"/>
            <a:ext cx="832940" cy="4417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Change</a:t>
            </a:r>
          </a:p>
        </p:txBody>
      </p:sp>
      <p:sp>
        <p:nvSpPr>
          <p:cNvPr id="35" name="Rectangle 34"/>
          <p:cNvSpPr/>
          <p:nvPr/>
        </p:nvSpPr>
        <p:spPr>
          <a:xfrm>
            <a:off x="7589959" y="4958286"/>
            <a:ext cx="832940" cy="4417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Add cards</a:t>
            </a:r>
          </a:p>
        </p:txBody>
      </p:sp>
      <p:sp>
        <p:nvSpPr>
          <p:cNvPr id="36" name="Rectangle 35"/>
          <p:cNvSpPr/>
          <p:nvPr/>
        </p:nvSpPr>
        <p:spPr>
          <a:xfrm>
            <a:off x="9837089" y="4950260"/>
            <a:ext cx="832940" cy="4417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Reward points</a:t>
            </a:r>
          </a:p>
        </p:txBody>
      </p:sp>
      <p:sp>
        <p:nvSpPr>
          <p:cNvPr id="37" name="Rectangle 36"/>
          <p:cNvSpPr/>
          <p:nvPr/>
        </p:nvSpPr>
        <p:spPr>
          <a:xfrm>
            <a:off x="8688499" y="4958286"/>
            <a:ext cx="832940" cy="4417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Select card</a:t>
            </a:r>
          </a:p>
        </p:txBody>
      </p:sp>
      <p:sp>
        <p:nvSpPr>
          <p:cNvPr id="13" name="Right Arrow 12"/>
          <p:cNvSpPr/>
          <p:nvPr/>
        </p:nvSpPr>
        <p:spPr>
          <a:xfrm>
            <a:off x="7912477" y="2654630"/>
            <a:ext cx="359780" cy="1103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ight Arrow 37"/>
          <p:cNvSpPr/>
          <p:nvPr/>
        </p:nvSpPr>
        <p:spPr>
          <a:xfrm>
            <a:off x="9893779" y="2667005"/>
            <a:ext cx="359780" cy="1103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ight Arrow 38"/>
          <p:cNvSpPr/>
          <p:nvPr/>
        </p:nvSpPr>
        <p:spPr>
          <a:xfrm>
            <a:off x="7389049" y="3915633"/>
            <a:ext cx="359780" cy="1103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ight Arrow 39"/>
          <p:cNvSpPr/>
          <p:nvPr/>
        </p:nvSpPr>
        <p:spPr>
          <a:xfrm>
            <a:off x="8876970" y="3919893"/>
            <a:ext cx="359780" cy="1103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ight Arrow 40"/>
          <p:cNvSpPr/>
          <p:nvPr/>
        </p:nvSpPr>
        <p:spPr>
          <a:xfrm>
            <a:off x="10350427" y="3915632"/>
            <a:ext cx="359780" cy="1103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ight Arrow 41"/>
          <p:cNvSpPr/>
          <p:nvPr/>
        </p:nvSpPr>
        <p:spPr>
          <a:xfrm>
            <a:off x="7274309" y="5123766"/>
            <a:ext cx="265600" cy="1025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ight Arrow 42"/>
          <p:cNvSpPr/>
          <p:nvPr/>
        </p:nvSpPr>
        <p:spPr>
          <a:xfrm>
            <a:off x="8413354" y="5128026"/>
            <a:ext cx="265600" cy="1025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ight Arrow 43"/>
          <p:cNvSpPr/>
          <p:nvPr/>
        </p:nvSpPr>
        <p:spPr>
          <a:xfrm>
            <a:off x="9517883" y="5128026"/>
            <a:ext cx="265600" cy="1025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ight Arrow 44"/>
          <p:cNvSpPr/>
          <p:nvPr/>
        </p:nvSpPr>
        <p:spPr>
          <a:xfrm>
            <a:off x="10677547" y="5131822"/>
            <a:ext cx="265600" cy="1025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0" name="Straight Arrow Connector 49"/>
          <p:cNvCxnSpPr/>
          <p:nvPr/>
        </p:nvCxnSpPr>
        <p:spPr>
          <a:xfrm>
            <a:off x="8678954" y="2260203"/>
            <a:ext cx="221319" cy="218676"/>
          </a:xfrm>
          <a:prstGeom prst="straightConnector1">
            <a:avLst/>
          </a:prstGeom>
          <a:ln w="190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2785730" y="2260203"/>
            <a:ext cx="5893225" cy="394427"/>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6225551" y="3196040"/>
            <a:ext cx="1953726" cy="535073"/>
          </a:xfrm>
          <a:prstGeom prst="straightConnector1">
            <a:avLst/>
          </a:prstGeom>
          <a:ln w="190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2785730" y="3196040"/>
            <a:ext cx="3439821" cy="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0816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p:txBody>
          <a:bodyPr/>
          <a:lstStyle/>
          <a:p>
            <a:r>
              <a:rPr lang="en-US" dirty="0"/>
              <a:t>- Boris Golden</a:t>
            </a:r>
          </a:p>
        </p:txBody>
      </p:sp>
      <p:sp>
        <p:nvSpPr>
          <p:cNvPr id="5" name="Title 4"/>
          <p:cNvSpPr>
            <a:spLocks noGrp="1"/>
          </p:cNvSpPr>
          <p:nvPr>
            <p:ph type="ctrTitle"/>
          </p:nvPr>
        </p:nvSpPr>
        <p:spPr>
          <a:xfrm>
            <a:off x="997556" y="2236826"/>
            <a:ext cx="10196770" cy="1578300"/>
          </a:xfrm>
        </p:spPr>
        <p:txBody>
          <a:bodyPr/>
          <a:lstStyle/>
          <a:p>
            <a:r>
              <a:rPr lang="en-US" sz="4800" dirty="0"/>
              <a:t>“Systems Architecture is a response to the conceptual and practical difficulties of the description and the design of complex systems.”</a:t>
            </a:r>
          </a:p>
        </p:txBody>
      </p:sp>
    </p:spTree>
    <p:extLst>
      <p:ext uri="{BB962C8B-B14F-4D97-AF65-F5344CB8AC3E}">
        <p14:creationId xmlns:p14="http://schemas.microsoft.com/office/powerpoint/2010/main" val="28349392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1498" y="1295551"/>
            <a:ext cx="6346785" cy="3912606"/>
          </a:xfrm>
          <a:prstGeom prst="rect">
            <a:avLst/>
          </a:prstGeom>
        </p:spPr>
      </p:pic>
      <p:sp>
        <p:nvSpPr>
          <p:cNvPr id="3" name="Title 2"/>
          <p:cNvSpPr>
            <a:spLocks noGrp="1"/>
          </p:cNvSpPr>
          <p:nvPr>
            <p:ph type="title"/>
          </p:nvPr>
        </p:nvSpPr>
        <p:spPr/>
        <p:txBody>
          <a:bodyPr/>
          <a:lstStyle/>
          <a:p>
            <a:r>
              <a:rPr lang="en-US" dirty="0"/>
              <a:t>Systems Architecture</a:t>
            </a:r>
          </a:p>
        </p:txBody>
      </p:sp>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17" name="Rectangle 16"/>
          <p:cNvSpPr/>
          <p:nvPr/>
        </p:nvSpPr>
        <p:spPr>
          <a:xfrm>
            <a:off x="7212887" y="5554126"/>
            <a:ext cx="4979113" cy="230832"/>
          </a:xfrm>
          <a:prstGeom prst="rect">
            <a:avLst/>
          </a:prstGeom>
        </p:spPr>
        <p:txBody>
          <a:bodyPr wrap="square">
            <a:spAutoFit/>
          </a:bodyPr>
          <a:lstStyle/>
          <a:p>
            <a:pPr algn="r"/>
            <a:r>
              <a:rPr lang="en-US" sz="900" dirty="0"/>
              <a:t>Source: https://www.researchgate.net/figure/Conceptual-System-Architecture_fig2_327987580</a:t>
            </a:r>
            <a:endParaRPr lang="en-US" sz="1000" dirty="0"/>
          </a:p>
        </p:txBody>
      </p:sp>
      <p:sp>
        <p:nvSpPr>
          <p:cNvPr id="24" name="Text Placeholder 1"/>
          <p:cNvSpPr>
            <a:spLocks noGrp="1"/>
          </p:cNvSpPr>
          <p:nvPr>
            <p:ph type="body" idx="1"/>
          </p:nvPr>
        </p:nvSpPr>
        <p:spPr>
          <a:xfrm>
            <a:off x="329972" y="1295551"/>
            <a:ext cx="6484896" cy="4666654"/>
          </a:xfrm>
        </p:spPr>
        <p:txBody>
          <a:bodyPr/>
          <a:lstStyle/>
          <a:p>
            <a:r>
              <a:rPr lang="en-US" dirty="0"/>
              <a:t>Conceptual Diagram</a:t>
            </a:r>
          </a:p>
          <a:p>
            <a:r>
              <a:rPr lang="en-US" dirty="0"/>
              <a:t>Structural components</a:t>
            </a:r>
          </a:p>
          <a:p>
            <a:r>
              <a:rPr lang="en-US" dirty="0"/>
              <a:t>Identify/Solve Problems</a:t>
            </a:r>
          </a:p>
          <a:p>
            <a:r>
              <a:rPr lang="en-US" dirty="0"/>
              <a:t>Existing or New</a:t>
            </a:r>
          </a:p>
          <a:p>
            <a:r>
              <a:rPr lang="en-US" dirty="0"/>
              <a:t>Communication tool</a:t>
            </a:r>
          </a:p>
        </p:txBody>
      </p:sp>
    </p:spTree>
    <p:extLst>
      <p:ext uri="{BB962C8B-B14F-4D97-AF65-F5344CB8AC3E}">
        <p14:creationId xmlns:p14="http://schemas.microsoft.com/office/powerpoint/2010/main" val="37344327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Systems Architecture</a:t>
            </a:r>
          </a:p>
        </p:txBody>
      </p:sp>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17" name="Rectangle 16"/>
          <p:cNvSpPr/>
          <p:nvPr/>
        </p:nvSpPr>
        <p:spPr>
          <a:xfrm>
            <a:off x="5008729" y="5406724"/>
            <a:ext cx="7183272" cy="230832"/>
          </a:xfrm>
          <a:prstGeom prst="rect">
            <a:avLst/>
          </a:prstGeom>
        </p:spPr>
        <p:txBody>
          <a:bodyPr wrap="square">
            <a:spAutoFit/>
          </a:bodyPr>
          <a:lstStyle/>
          <a:p>
            <a:pPr algn="r"/>
            <a:r>
              <a:rPr lang="en-US" sz="900" dirty="0"/>
              <a:t>Source: http://spmarchitecture.com/systems-architecture/system-architecture-learning-environment-for-automatic-rating-64721-2/</a:t>
            </a:r>
            <a:endParaRPr lang="en-US" sz="1000" dirty="0"/>
          </a:p>
        </p:txBody>
      </p:sp>
      <p:sp>
        <p:nvSpPr>
          <p:cNvPr id="24" name="Text Placeholder 1"/>
          <p:cNvSpPr>
            <a:spLocks noGrp="1"/>
          </p:cNvSpPr>
          <p:nvPr>
            <p:ph type="body" idx="1"/>
          </p:nvPr>
        </p:nvSpPr>
        <p:spPr>
          <a:xfrm>
            <a:off x="329972" y="1295551"/>
            <a:ext cx="6484896" cy="4666654"/>
          </a:xfrm>
        </p:spPr>
        <p:txBody>
          <a:bodyPr/>
          <a:lstStyle/>
          <a:p>
            <a:r>
              <a:rPr lang="en-US" dirty="0"/>
              <a:t>Test question defined</a:t>
            </a:r>
          </a:p>
          <a:p>
            <a:pPr lvl="1"/>
            <a:r>
              <a:rPr lang="en-US" dirty="0"/>
              <a:t>Authoring tool</a:t>
            </a:r>
          </a:p>
          <a:p>
            <a:r>
              <a:rPr lang="en-US" dirty="0"/>
              <a:t>Remote test created</a:t>
            </a:r>
          </a:p>
          <a:p>
            <a:pPr lvl="1"/>
            <a:r>
              <a:rPr lang="en-US" dirty="0"/>
              <a:t>Test module</a:t>
            </a:r>
          </a:p>
          <a:p>
            <a:r>
              <a:rPr lang="en-US" dirty="0"/>
              <a:t>Student responses</a:t>
            </a:r>
          </a:p>
          <a:p>
            <a:pPr lvl="1"/>
            <a:r>
              <a:rPr lang="en-US" dirty="0"/>
              <a:t>Test module</a:t>
            </a:r>
          </a:p>
          <a:p>
            <a:r>
              <a:rPr lang="en-US" dirty="0"/>
              <a:t>Execution &amp; Evaluation</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121" t="1602" r="1992" b="2414"/>
          <a:stretch/>
        </p:blipFill>
        <p:spPr>
          <a:xfrm>
            <a:off x="5662436" y="708749"/>
            <a:ext cx="6529564" cy="4697975"/>
          </a:xfrm>
          <a:prstGeom prst="rect">
            <a:avLst/>
          </a:prstGeom>
        </p:spPr>
      </p:pic>
    </p:spTree>
    <p:extLst>
      <p:ext uri="{BB962C8B-B14F-4D97-AF65-F5344CB8AC3E}">
        <p14:creationId xmlns:p14="http://schemas.microsoft.com/office/powerpoint/2010/main" val="41939771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4906" y="805543"/>
            <a:ext cx="10980300" cy="5203370"/>
          </a:xfrm>
        </p:spPr>
        <p:txBody>
          <a:bodyPr/>
          <a:lstStyle/>
          <a:p>
            <a:pPr algn="l"/>
            <a:r>
              <a:rPr lang="en-US" sz="3200" u="sng" dirty="0"/>
              <a:t>Recap:</a:t>
            </a:r>
            <a:br>
              <a:rPr lang="en-US" sz="3200" dirty="0"/>
            </a:br>
            <a:br>
              <a:rPr lang="en-US" sz="3200" dirty="0"/>
            </a:br>
            <a:r>
              <a:rPr lang="en-US" sz="3200" dirty="0"/>
              <a:t>1. What is “Systems analysis?”:</a:t>
            </a:r>
            <a:br>
              <a:rPr lang="en-US" sz="3200" dirty="0"/>
            </a:br>
            <a:br>
              <a:rPr lang="en-US" sz="3200" dirty="0"/>
            </a:br>
            <a:r>
              <a:rPr lang="en-US" sz="3200" dirty="0"/>
              <a:t>Problem solving technique that “decomposes” a system into its component pieces for the purpose of studying how well these parts </a:t>
            </a:r>
            <a:r>
              <a:rPr lang="en-US" sz="3200" u="sng" dirty="0"/>
              <a:t>work</a:t>
            </a:r>
            <a:r>
              <a:rPr lang="en-US" sz="3200" dirty="0"/>
              <a:t> &amp; </a:t>
            </a:r>
            <a:r>
              <a:rPr lang="en-US" sz="3200" u="sng" dirty="0"/>
              <a:t>interact</a:t>
            </a:r>
            <a:r>
              <a:rPr lang="en-US" sz="3200" dirty="0"/>
              <a:t> to accomplish their purpose</a:t>
            </a:r>
            <a:br>
              <a:rPr lang="en-US" sz="3200" dirty="0"/>
            </a:br>
            <a:br>
              <a:rPr lang="en-US" sz="3200" dirty="0"/>
            </a:br>
            <a:r>
              <a:rPr lang="en-US" sz="3200" dirty="0"/>
              <a:t>2. What is “Systems Architecture?”:</a:t>
            </a:r>
            <a:br>
              <a:rPr lang="en-US" sz="3200" dirty="0"/>
            </a:br>
            <a:br>
              <a:rPr lang="en-US" sz="3200" dirty="0"/>
            </a:br>
            <a:r>
              <a:rPr lang="en-US" sz="3200" dirty="0"/>
              <a:t>Representation of the system &amp; all of its parts/components</a:t>
            </a:r>
            <a:br>
              <a:rPr lang="en-US" sz="3200" dirty="0"/>
            </a:br>
            <a:endParaRPr lang="en-US" sz="3200" dirty="0"/>
          </a:p>
        </p:txBody>
      </p:sp>
    </p:spTree>
    <p:extLst>
      <p:ext uri="{BB962C8B-B14F-4D97-AF65-F5344CB8AC3E}">
        <p14:creationId xmlns:p14="http://schemas.microsoft.com/office/powerpoint/2010/main" val="72009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6"/>
          <p:cNvSpPr txBox="1">
            <a:spLocks noGrp="1"/>
          </p:cNvSpPr>
          <p:nvPr>
            <p:ph type="ctrTitle"/>
          </p:nvPr>
        </p:nvSpPr>
        <p:spPr>
          <a:xfrm>
            <a:off x="2643849" y="2359971"/>
            <a:ext cx="6904182" cy="1578300"/>
          </a:xfrm>
          <a:prstGeom prst="rect">
            <a:avLst/>
          </a:prstGeom>
          <a:noFill/>
          <a:ln>
            <a:noFill/>
          </a:ln>
        </p:spPr>
        <p:txBody>
          <a:bodyPr spcFirstLastPara="1" wrap="square" lIns="91425" tIns="45700" rIns="91425" bIns="45700" anchor="b" anchorCtr="0">
            <a:noAutofit/>
          </a:bodyPr>
          <a:lstStyle/>
          <a:p>
            <a:pPr lvl="0"/>
            <a:r>
              <a:rPr lang="en-US" dirty="0"/>
              <a:t>In-Class Activity #2</a:t>
            </a:r>
            <a:endParaRPr dirty="0"/>
          </a:p>
        </p:txBody>
      </p:sp>
      <p:sp>
        <p:nvSpPr>
          <p:cNvPr id="104" name="Google Shape;104;p16"/>
          <p:cNvSpPr txBox="1">
            <a:spLocks noGrp="1"/>
          </p:cNvSpPr>
          <p:nvPr>
            <p:ph type="subTitle" idx="1"/>
          </p:nvPr>
        </p:nvSpPr>
        <p:spPr>
          <a:xfrm>
            <a:off x="605791" y="4367848"/>
            <a:ext cx="10980300" cy="8274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A41E35"/>
              </a:buClr>
              <a:buSzPts val="2500"/>
              <a:buFont typeface="Arial"/>
              <a:buNone/>
            </a:pPr>
            <a:r>
              <a:rPr lang="en-US" dirty="0"/>
              <a:t>1.2 What are Systems?</a:t>
            </a:r>
          </a:p>
          <a:p>
            <a:pPr marL="0" marR="0" lvl="0" indent="0" algn="ctr" rtl="0">
              <a:lnSpc>
                <a:spcPct val="90000"/>
              </a:lnSpc>
              <a:spcBef>
                <a:spcPts val="0"/>
              </a:spcBef>
              <a:spcAft>
                <a:spcPts val="0"/>
              </a:spcAft>
              <a:buClr>
                <a:srgbClr val="A41E35"/>
              </a:buClr>
              <a:buSzPts val="2500"/>
              <a:buFont typeface="Arial"/>
              <a:buNone/>
            </a:pPr>
            <a:endParaRPr dirty="0"/>
          </a:p>
        </p:txBody>
      </p:sp>
      <p:cxnSp>
        <p:nvCxnSpPr>
          <p:cNvPr id="105" name="Google Shape;105;p16"/>
          <p:cNvCxnSpPr/>
          <p:nvPr/>
        </p:nvCxnSpPr>
        <p:spPr>
          <a:xfrm>
            <a:off x="5433060" y="4081463"/>
            <a:ext cx="1325880" cy="0"/>
          </a:xfrm>
          <a:prstGeom prst="straightConnector1">
            <a:avLst/>
          </a:prstGeom>
          <a:noFill/>
          <a:ln w="63500" cap="flat" cmpd="sng">
            <a:solidFill>
              <a:schemeClr val="lt1"/>
            </a:solidFill>
            <a:prstDash val="solid"/>
            <a:miter lim="800000"/>
            <a:headEnd type="none" w="sm" len="sm"/>
            <a:tailEnd type="none" w="sm" len="sm"/>
          </a:ln>
        </p:spPr>
      </p:cxnSp>
      <p:sp>
        <p:nvSpPr>
          <p:cNvPr id="7" name="Rectangle 6"/>
          <p:cNvSpPr/>
          <p:nvPr/>
        </p:nvSpPr>
        <p:spPr>
          <a:xfrm>
            <a:off x="5172304" y="5264722"/>
            <a:ext cx="1847272" cy="107141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Black" panose="020B0A04020102020204" pitchFamily="34" charset="0"/>
              </a:rPr>
              <a:t>F</a:t>
            </a:r>
            <a:r>
              <a:rPr lang="en-US" sz="3600" b="1" dirty="0">
                <a:solidFill>
                  <a:srgbClr val="C00000"/>
                </a:solidFill>
                <a:latin typeface="Arial Black" panose="020B0A04020102020204" pitchFamily="34" charset="0"/>
              </a:rPr>
              <a:t>O</a:t>
            </a:r>
            <a:r>
              <a:rPr lang="en-US" sz="3600" b="1" dirty="0">
                <a:latin typeface="Arial Black" panose="020B0A04020102020204" pitchFamily="34" charset="0"/>
              </a:rPr>
              <a:t>X</a:t>
            </a:r>
          </a:p>
          <a:p>
            <a:pPr algn="ctr"/>
            <a:r>
              <a:rPr lang="en-US" sz="3600" b="1" dirty="0">
                <a:latin typeface="Arial Black" panose="020B0A04020102020204" pitchFamily="34" charset="0"/>
              </a:rPr>
              <a:t>MIS</a:t>
            </a:r>
          </a:p>
        </p:txBody>
      </p:sp>
    </p:spTree>
    <p:extLst>
      <p:ext uri="{BB962C8B-B14F-4D97-AF65-F5344CB8AC3E}">
        <p14:creationId xmlns:p14="http://schemas.microsoft.com/office/powerpoint/2010/main" val="32261592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61610" y="1165861"/>
            <a:ext cx="10980300" cy="4467568"/>
          </a:xfrm>
        </p:spPr>
        <p:txBody>
          <a:bodyPr/>
          <a:lstStyle/>
          <a:p>
            <a:r>
              <a:rPr lang="en-US" sz="4000" u="sng" dirty="0"/>
              <a:t>Prepare for week 2 – complete before our next class:</a:t>
            </a:r>
            <a:br>
              <a:rPr lang="en-US" sz="3200" u="sng" dirty="0"/>
            </a:br>
            <a:br>
              <a:rPr lang="en-US" sz="3200" u="sng" dirty="0"/>
            </a:br>
            <a:br>
              <a:rPr lang="en-US" sz="3200" u="sng" dirty="0"/>
            </a:br>
            <a:r>
              <a:rPr lang="en-US" sz="3200" dirty="0"/>
              <a:t>- Read articles</a:t>
            </a:r>
            <a:br>
              <a:rPr lang="en-US" sz="3200" dirty="0"/>
            </a:br>
            <a:r>
              <a:rPr lang="en-US" sz="3200" dirty="0"/>
              <a:t>- Watch videos</a:t>
            </a:r>
            <a:br>
              <a:rPr lang="en-US" sz="3200" dirty="0"/>
            </a:br>
            <a:r>
              <a:rPr lang="en-US" sz="3200" dirty="0"/>
              <a:t>- Take notes!</a:t>
            </a:r>
          </a:p>
        </p:txBody>
      </p:sp>
    </p:spTree>
    <p:extLst>
      <p:ext uri="{BB962C8B-B14F-4D97-AF65-F5344CB8AC3E}">
        <p14:creationId xmlns:p14="http://schemas.microsoft.com/office/powerpoint/2010/main" val="29482487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pic>
        <p:nvPicPr>
          <p:cNvPr id="12" name="Picture 11" descr="A person standing on a beach posing for the camera&#10;&#10;Description automatically generated">
            <a:extLst>
              <a:ext uri="{FF2B5EF4-FFF2-40B4-BE49-F238E27FC236}">
                <a16:creationId xmlns:a16="http://schemas.microsoft.com/office/drawing/2014/main" id="{3D455D61-E6BC-478C-BA95-17C25F6AB7F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 b="7992"/>
          <a:stretch/>
        </p:blipFill>
        <p:spPr>
          <a:xfrm>
            <a:off x="316141" y="163212"/>
            <a:ext cx="3467213" cy="4115321"/>
          </a:xfrm>
          <a:prstGeom prst="rect">
            <a:avLst/>
          </a:prstGeom>
          <a:noFill/>
        </p:spPr>
      </p:pic>
      <p:pic>
        <p:nvPicPr>
          <p:cNvPr id="13" name="Picture 12" descr="A person sitting on a boat in the water&#10;&#10;Description automatically generated">
            <a:extLst>
              <a:ext uri="{FF2B5EF4-FFF2-40B4-BE49-F238E27FC236}">
                <a16:creationId xmlns:a16="http://schemas.microsoft.com/office/drawing/2014/main" id="{8AF29165-8AA3-40CE-B5DE-AF741F3666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8695" y="140300"/>
            <a:ext cx="4002017" cy="3001512"/>
          </a:xfrm>
          <a:prstGeom prst="rect">
            <a:avLst/>
          </a:prstGeom>
        </p:spPr>
      </p:pic>
      <p:pic>
        <p:nvPicPr>
          <p:cNvPr id="14" name="Picture 13" descr="A group of people posing for the camera&#10;&#10;Description automatically generated">
            <a:extLst>
              <a:ext uri="{FF2B5EF4-FFF2-40B4-BE49-F238E27FC236}">
                <a16:creationId xmlns:a16="http://schemas.microsoft.com/office/drawing/2014/main" id="{3CEBE6AC-5475-46E2-9AF3-800C5005FD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3637" y="2758476"/>
            <a:ext cx="4124775" cy="2840939"/>
          </a:xfrm>
          <a:prstGeom prst="rect">
            <a:avLst/>
          </a:prstGeom>
        </p:spPr>
      </p:pic>
    </p:spTree>
    <p:extLst>
      <p:ext uri="{BB962C8B-B14F-4D97-AF65-F5344CB8AC3E}">
        <p14:creationId xmlns:p14="http://schemas.microsoft.com/office/powerpoint/2010/main" val="10021511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4564" y="106818"/>
            <a:ext cx="11488647" cy="1145222"/>
          </a:xfrm>
        </p:spPr>
        <p:txBody>
          <a:bodyPr/>
          <a:lstStyle/>
          <a:p>
            <a:pPr algn="ctr"/>
            <a:r>
              <a:rPr lang="en-US" dirty="0"/>
              <a:t>2023 Summer was amazing!</a:t>
            </a:r>
          </a:p>
        </p:txBody>
      </p:sp>
      <p:pic>
        <p:nvPicPr>
          <p:cNvPr id="2" name="Picture 2" descr="Image pre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847" y="1033194"/>
            <a:ext cx="3062333" cy="47142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https://attachments.office.net/owa/mcmartin%40temple.edu/service.svc/s/GetAttachmentThumbnail?id=AAMkADkzNmZmM2Y2LTgzZjEtNGNjYy1iNWFmLTI5ZmFmZjYzOGZkNwBGAAAAAADoctbwc6XsRJn03BzGG4wXBwAf2tcloH9PSY%2BQSmAgzA5FAAAAAAEMAAAf2tcloH9PSY%2BQSmAgzA5FAAZN1NATAAABEgAQAKXVBDilh89Ou7UMlAY%2FciE%3D&amp;thumbnailType=2&amp;token=eyJhbGciOiJSUzI1NiIsImtpZCI6IjczRkI5QkJFRjYzNjc4RDRGN0U4NEI0NDBCQUJCMTJBMzM5RDlGOTgiLCJ0eXAiOiJKV1QiLCJ4NXQiOiJjX3VidnZZMmVOVDM2RXRFQzZ1eEtqT2RuNWcifQ.eyJvcmlnaW4iOiJodHRwczovL291dGxvb2sub2ZmaWNlLmNvbSIsInVjIjoiZTYxNzM3NWNjM2M0NGE3YmFhMWY1ZTZlZDkwM2RjMDMiLCJzaWduaW5fc3RhdGUiOiJbXCJrbXNpXCJdIiwidmVyIjoiRXhjaGFuZ2UuQ2FsbGJhY2suVjEiLCJhcHBjdHhzZW5kZXIiOiJPd2FEb3dubG9hZEA3MTZlODFlZi1iNTIyLTQ0NzMtOGUzMS0xMGJkMDJjY2Y2ZTUiLCJpc3NyaW5nIjoiV1ciLCJhcHBjdHgiOiJ7XCJtc2V4Y2hwcm90XCI6XCJvd2FcIixcInB1aWRcIjpcIjExNTM4MzYyOTY0NTYwNjg5OTRcIixcInNjb3BlXCI6XCJPd2FEb3dubG9hZFwiLFwib2lkXCI6XCIzZjA0YTllNi04NjUyLTRiM2MtYjQ2Mi05NTZlYWY5YzA1YThcIixcInByaW1hcnlzaWRcIjpcIlMtMS01LTIxLTEwOTMxODgzODUtMzg0OTI1MTEyMy0zMDYwNTIzODA4LTk2Nzk0OTNcIn0iLCJuYmYiOjE2OTI4MTQzOTEsImV4cCI6MTY5MjgxNDk5MSwiaXNzIjoiMDAwMDAwMDItMDAwMC0wZmYxLWNlMDAtMDAwMDAwMDAwMDAwQDcxNmU4MWVmLWI1MjItNDQ3My04ZTMxLTEwYmQwMmNjZjZlNSIsImF1ZCI6IjAwMDAwMDAyLTAwMDAtMGZmMS1jZTAwLTAwMDAwMDAwMDAwMC9hdHRhY2htZW50cy5vZmZpY2UubmV0QDcxNmU4MWVmLWI1MjItNDQ3My04ZTMxLTEwYmQwMmNjZjZlNSIsImhhcHAiOiJvd2EifQ.PhWDv90WRp-oc7EOJ4MBcQHkFp_xllfyftUiAvohQzY-keLEvAyj_XKppm2JREsaspACUb-mVvcOweIBN1KpAcNMaN9enb9usTtpLvuXUbpHe9Jkf0zNwPq8j-GZYAccuAyhUli3Ob_aW5a8yBUJwh82RmhXpBOSFGfmGzxLCnNsUZ-33GspxfmFkTVRp0ai3YOLGT2WsdYM4VB58LS7Bq6euKujy0luYUdgd3vo6tN7q74p-8U5MpTgimuNi2X_GMjiVPItXhfwUFPHACwEFKLlWQkWmBj6BMcpT-cNQhZheFSkUxV7Mk2X9AOOfzVSWILJwtsZcvIo9of6ez21uQ&amp;X-OWA-CANARY=fbyrKMoJTEuf5XdArjEkbbDTkRIFpNsYKJmxiql25upkqAdWLmErXNXd4XDOFZwMn2MEwcaVYXI.&amp;owa=outlook.office.com&amp;scriptVer=20230811007.09&amp;animation=tr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6508" y="1033194"/>
            <a:ext cx="3545882" cy="472784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attachments.office.net/owa/mcmartin%40temple.edu/service.svc/s/GetAttachmentThumbnail?id=AAMkADkzNmZmM2Y2LTgzZjEtNGNjYy1iNWFmLTI5ZmFmZjYzOGZkNwBGAAAAAADoctbwc6XsRJn03BzGG4wXBwAf2tcloH9PSY%2BQSmAgzA5FAAAAAAEMAAAf2tcloH9PSY%2BQSmAgzA5FAAZN1NATAAABEgAQAFWk5VnKSvpIooxve20g9Yc%3D&amp;thumbnailType=2&amp;token=eyJhbGciOiJSUzI1NiIsImtpZCI6IjczRkI5QkJFRjYzNjc4RDRGN0U4NEI0NDBCQUJCMTJBMzM5RDlGOTgiLCJ0eXAiOiJKV1QiLCJ4NXQiOiJjX3VidnZZMmVOVDM2RXRFQzZ1eEtqT2RuNWcifQ.eyJvcmlnaW4iOiJodHRwczovL291dGxvb2sub2ZmaWNlLmNvbSIsInVjIjoiZTYxNzM3NWNjM2M0NGE3YmFhMWY1ZTZlZDkwM2RjMDMiLCJzaWduaW5fc3RhdGUiOiJbXCJrbXNpXCJdIiwidmVyIjoiRXhjaGFuZ2UuQ2FsbGJhY2suVjEiLCJhcHBjdHhzZW5kZXIiOiJPd2FEb3dubG9hZEA3MTZlODFlZi1iNTIyLTQ0NzMtOGUzMS0xMGJkMDJjY2Y2ZTUiLCJpc3NyaW5nIjoiV1ciLCJhcHBjdHgiOiJ7XCJtc2V4Y2hwcm90XCI6XCJvd2FcIixcInB1aWRcIjpcIjExNTM4MzYyOTY0NTYwNjg5OTRcIixcInNjb3BlXCI6XCJPd2FEb3dubG9hZFwiLFwib2lkXCI6XCIzZjA0YTllNi04NjUyLTRiM2MtYjQ2Mi05NTZlYWY5YzA1YThcIixcInByaW1hcnlzaWRcIjpcIlMtMS01LTIxLTEwOTMxODgzODUtMzg0OTI1MTEyMy0zMDYwNTIzODA4LTk2Nzk0OTNcIn0iLCJuYmYiOjE2OTI4MTQzOTEsImV4cCI6MTY5MjgxNDk5MSwiaXNzIjoiMDAwMDAwMDItMDAwMC0wZmYxLWNlMDAtMDAwMDAwMDAwMDAwQDcxNmU4MWVmLWI1MjItNDQ3My04ZTMxLTEwYmQwMmNjZjZlNSIsImF1ZCI6IjAwMDAwMDAyLTAwMDAtMGZmMS1jZTAwLTAwMDAwMDAwMDAwMC9hdHRhY2htZW50cy5vZmZpY2UubmV0QDcxNmU4MWVmLWI1MjItNDQ3My04ZTMxLTEwYmQwMmNjZjZlNSIsImhhcHAiOiJvd2EifQ.PhWDv90WRp-oc7EOJ4MBcQHkFp_xllfyftUiAvohQzY-keLEvAyj_XKppm2JREsaspACUb-mVvcOweIBN1KpAcNMaN9enb9usTtpLvuXUbpHe9Jkf0zNwPq8j-GZYAccuAyhUli3Ob_aW5a8yBUJwh82RmhXpBOSFGfmGzxLCnNsUZ-33GspxfmFkTVRp0ai3YOLGT2WsdYM4VB58LS7Bq6euKujy0luYUdgd3vo6tN7q74p-8U5MpTgimuNi2X_GMjiVPItXhfwUFPHACwEFKLlWQkWmBj6BMcpT-cNQhZheFSkUxV7Mk2X9AOOfzVSWILJwtsZcvIo9of6ez21uQ&amp;X-OWA-CANARY=fbyrKMoJTEuf5XdArjEkbbDTkRIFpNsYKJmxiql25upkqAdWLmErXNXd4XDOFZwMn2MEwcaVYXI.&amp;owa=outlook.office.com&amp;scriptVer=20230811007.09&amp;animation=tru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6946" y="1033195"/>
            <a:ext cx="3697537" cy="47278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Temple Made D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46659" y="1149170"/>
            <a:ext cx="3182282" cy="447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92995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811328" y="1233488"/>
            <a:ext cx="4150588" cy="4550092"/>
          </a:xfrm>
        </p:spPr>
        <p:txBody>
          <a:bodyPr/>
          <a:lstStyle/>
          <a:p>
            <a:r>
              <a:rPr lang="en-US" dirty="0"/>
              <a:t>Tina Le</a:t>
            </a:r>
          </a:p>
          <a:p>
            <a:endParaRPr lang="en-US" dirty="0"/>
          </a:p>
          <a:p>
            <a:endParaRPr lang="en-US" sz="1800" dirty="0"/>
          </a:p>
          <a:p>
            <a:pPr marL="50800" indent="0">
              <a:buNone/>
            </a:pPr>
            <a:endParaRPr lang="en-US" sz="1800" dirty="0"/>
          </a:p>
          <a:p>
            <a:pPr marL="50800" indent="0">
              <a:buNone/>
            </a:pPr>
            <a:endParaRPr lang="en-US" sz="1800" dirty="0"/>
          </a:p>
          <a:p>
            <a:pPr marL="50800" indent="0">
              <a:buNone/>
            </a:pPr>
            <a:endParaRPr lang="en-US" sz="1800" dirty="0"/>
          </a:p>
          <a:p>
            <a:pPr marL="50800" indent="0">
              <a:buNone/>
            </a:pPr>
            <a:endParaRPr lang="en-US" sz="1800" dirty="0"/>
          </a:p>
          <a:p>
            <a:pPr marL="50800" indent="0">
              <a:buNone/>
            </a:pPr>
            <a:r>
              <a:rPr lang="en-US" sz="1800" dirty="0"/>
              <a:t>Email: </a:t>
            </a:r>
            <a:r>
              <a:rPr lang="en-US" sz="1800" i="0" dirty="0">
                <a:solidFill>
                  <a:srgbClr val="666666"/>
                </a:solidFill>
                <a:effectLst/>
                <a:latin typeface="Raleway" pitchFamily="2" charset="0"/>
                <a:hlinkClick r:id="rId3"/>
              </a:rPr>
              <a:t>le.tina@temple.edu</a:t>
            </a:r>
            <a:endParaRPr lang="en-US" sz="1800" dirty="0"/>
          </a:p>
          <a:p>
            <a:pPr marL="50800" indent="0">
              <a:buNone/>
            </a:pPr>
            <a:r>
              <a:rPr lang="en-US" sz="1800" dirty="0"/>
              <a:t>Office Hours: by appointment</a:t>
            </a:r>
          </a:p>
        </p:txBody>
      </p:sp>
      <p:sp>
        <p:nvSpPr>
          <p:cNvPr id="3" name="Title 2"/>
          <p:cNvSpPr>
            <a:spLocks noGrp="1"/>
          </p:cNvSpPr>
          <p:nvPr>
            <p:ph type="title"/>
          </p:nvPr>
        </p:nvSpPr>
        <p:spPr>
          <a:xfrm>
            <a:off x="329972" y="400209"/>
            <a:ext cx="11862028" cy="1145222"/>
          </a:xfrm>
        </p:spPr>
        <p:txBody>
          <a:bodyPr/>
          <a:lstStyle/>
          <a:p>
            <a:r>
              <a:rPr lang="en-US" dirty="0"/>
              <a:t>Course Support: </a:t>
            </a:r>
            <a:r>
              <a:rPr lang="en-US" sz="3000" dirty="0"/>
              <a:t>Information Technology Assistants (ITAs)</a:t>
            </a:r>
          </a:p>
        </p:txBody>
      </p:sp>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9" name="Text Placeholder 1"/>
          <p:cNvSpPr>
            <a:spLocks noGrp="1"/>
          </p:cNvSpPr>
          <p:nvPr>
            <p:ph type="body" idx="1"/>
          </p:nvPr>
        </p:nvSpPr>
        <p:spPr>
          <a:xfrm>
            <a:off x="6260986" y="1129507"/>
            <a:ext cx="5757298" cy="4550092"/>
          </a:xfrm>
        </p:spPr>
        <p:txBody>
          <a:bodyPr/>
          <a:lstStyle/>
          <a:p>
            <a:r>
              <a:rPr lang="en-US" dirty="0"/>
              <a:t>Deepya Paramata</a:t>
            </a:r>
          </a:p>
          <a:p>
            <a:endParaRPr lang="en-US" dirty="0"/>
          </a:p>
          <a:p>
            <a:endParaRPr lang="en-US" dirty="0"/>
          </a:p>
          <a:p>
            <a:pPr marL="50800" indent="0">
              <a:buNone/>
            </a:pPr>
            <a:endParaRPr lang="en-US" sz="1800" dirty="0"/>
          </a:p>
          <a:p>
            <a:pPr marL="50800" indent="0">
              <a:buNone/>
            </a:pPr>
            <a:endParaRPr lang="en-US" sz="1800" dirty="0"/>
          </a:p>
          <a:p>
            <a:pPr marL="50800" indent="0">
              <a:buNone/>
            </a:pPr>
            <a:endParaRPr lang="en-US" sz="1800" dirty="0"/>
          </a:p>
          <a:p>
            <a:pPr marL="50800" indent="0">
              <a:buNone/>
            </a:pPr>
            <a:endParaRPr lang="en-US" sz="1800" dirty="0"/>
          </a:p>
          <a:p>
            <a:pPr marL="50800" indent="0">
              <a:buNone/>
            </a:pPr>
            <a:r>
              <a:rPr lang="en-US" sz="1800" dirty="0"/>
              <a:t>Email: </a:t>
            </a:r>
            <a:r>
              <a:rPr lang="en-US" sz="1800" i="0" dirty="0">
                <a:solidFill>
                  <a:srgbClr val="666666"/>
                </a:solidFill>
                <a:effectLst/>
                <a:latin typeface="Raleway" pitchFamily="2" charset="0"/>
                <a:hlinkClick r:id="rId4"/>
              </a:rPr>
              <a:t>deepyaparamata@temple.edu</a:t>
            </a:r>
            <a:endParaRPr lang="en-US" sz="1800" i="0" dirty="0">
              <a:solidFill>
                <a:srgbClr val="666666"/>
              </a:solidFill>
              <a:effectLst/>
              <a:latin typeface="Raleway" pitchFamily="2" charset="0"/>
            </a:endParaRPr>
          </a:p>
          <a:p>
            <a:pPr marL="50800" indent="0">
              <a:buNone/>
            </a:pPr>
            <a:r>
              <a:rPr lang="en-US" sz="1800" dirty="0"/>
              <a:t>Office Hours: by appointment</a:t>
            </a:r>
          </a:p>
        </p:txBody>
      </p:sp>
      <p:pic>
        <p:nvPicPr>
          <p:cNvPr id="1026" name="Picture 2">
            <a:extLst>
              <a:ext uri="{FF2B5EF4-FFF2-40B4-BE49-F238E27FC236}">
                <a16:creationId xmlns:a16="http://schemas.microsoft.com/office/drawing/2014/main" id="{F94B2698-1295-6B41-3147-D7F105D5DD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52904" y="1975803"/>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4E36806-6FDA-CA19-0013-E626C079A3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0379" y="1975803"/>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03797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p:txBody>
          <a:bodyPr/>
          <a:lstStyle/>
          <a:p>
            <a:r>
              <a:rPr lang="en-US" dirty="0"/>
              <a:t>- Benjamin Franklin</a:t>
            </a:r>
          </a:p>
        </p:txBody>
      </p:sp>
      <p:sp>
        <p:nvSpPr>
          <p:cNvPr id="5" name="Title 4"/>
          <p:cNvSpPr>
            <a:spLocks noGrp="1"/>
          </p:cNvSpPr>
          <p:nvPr>
            <p:ph type="ctrTitle"/>
          </p:nvPr>
        </p:nvSpPr>
        <p:spPr>
          <a:xfrm>
            <a:off x="997556" y="2236826"/>
            <a:ext cx="10196770" cy="1578300"/>
          </a:xfrm>
        </p:spPr>
        <p:txBody>
          <a:bodyPr/>
          <a:lstStyle/>
          <a:p>
            <a:r>
              <a:rPr lang="en-US" dirty="0"/>
              <a:t>“</a:t>
            </a:r>
            <a:r>
              <a:rPr lang="en-US" i="1" dirty="0"/>
              <a:t>Tell me and I forget.  Teach me and I remember.  Involve me and I learn.</a:t>
            </a:r>
            <a:r>
              <a:rPr lang="en-US" dirty="0"/>
              <a:t>”</a:t>
            </a:r>
          </a:p>
        </p:txBody>
      </p:sp>
    </p:spTree>
    <p:extLst>
      <p:ext uri="{BB962C8B-B14F-4D97-AF65-F5344CB8AC3E}">
        <p14:creationId xmlns:p14="http://schemas.microsoft.com/office/powerpoint/2010/main" val="3820825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29972" y="1825625"/>
            <a:ext cx="11209898" cy="3763645"/>
          </a:xfrm>
        </p:spPr>
        <p:txBody>
          <a:bodyPr/>
          <a:lstStyle/>
          <a:p>
            <a:r>
              <a:rPr lang="en-US" dirty="0"/>
              <a:t>This class is unique!</a:t>
            </a:r>
          </a:p>
          <a:p>
            <a:r>
              <a:rPr lang="en-US" dirty="0"/>
              <a:t>We will work through challenges together…plan on it!</a:t>
            </a:r>
          </a:p>
          <a:p>
            <a:r>
              <a:rPr lang="en-US" dirty="0"/>
              <a:t>You will find the class engaging and fun!</a:t>
            </a:r>
          </a:p>
          <a:p>
            <a:r>
              <a:rPr lang="en-US" dirty="0"/>
              <a:t>You will acquire knowledge and skills that you will use in future classes and your career!!!</a:t>
            </a:r>
          </a:p>
        </p:txBody>
      </p:sp>
      <p:sp>
        <p:nvSpPr>
          <p:cNvPr id="3" name="Title 2"/>
          <p:cNvSpPr>
            <a:spLocks noGrp="1"/>
          </p:cNvSpPr>
          <p:nvPr>
            <p:ph type="title"/>
          </p:nvPr>
        </p:nvSpPr>
        <p:spPr/>
        <p:txBody>
          <a:bodyPr/>
          <a:lstStyle/>
          <a:p>
            <a:r>
              <a:rPr lang="en-US" dirty="0"/>
              <a:t>Managing Expectations</a:t>
            </a:r>
          </a:p>
        </p:txBody>
      </p:sp>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Tree>
    <p:extLst>
      <p:ext uri="{BB962C8B-B14F-4D97-AF65-F5344CB8AC3E}">
        <p14:creationId xmlns:p14="http://schemas.microsoft.com/office/powerpoint/2010/main" val="2522344106"/>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A72661CD-B166-48C1-B0B8-B1382E61D682}">
  <we:reference id="wa104178141" version="3.10.0.19" store="en-US" storeType="OMEX"/>
  <we:alternateReferences>
    <we:reference id="wa104178141" version="3.10.0.19" store="wa104178141"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8081</TotalTime>
  <Words>3684</Words>
  <Application>Microsoft Office PowerPoint</Application>
  <PresentationFormat>Widescreen</PresentationFormat>
  <Paragraphs>801</Paragraphs>
  <Slides>46</Slides>
  <Notes>45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46</vt:i4>
      </vt:variant>
    </vt:vector>
  </HeadingPairs>
  <TitlesOfParts>
    <vt:vector size="55" baseType="lpstr">
      <vt:lpstr>Arial Black</vt:lpstr>
      <vt:lpstr>Raleway</vt:lpstr>
      <vt:lpstr>Arial</vt:lpstr>
      <vt:lpstr>Arial Narrow</vt:lpstr>
      <vt:lpstr>Wingdings</vt:lpstr>
      <vt:lpstr>Courier New</vt:lpstr>
      <vt:lpstr>Georgia</vt:lpstr>
      <vt:lpstr>Calibri</vt:lpstr>
      <vt:lpstr>Office Theme</vt:lpstr>
      <vt:lpstr>Digital Systems</vt:lpstr>
      <vt:lpstr>Welcome!</vt:lpstr>
      <vt:lpstr>Introduction to Instructor</vt:lpstr>
      <vt:lpstr>My Background</vt:lpstr>
      <vt:lpstr>PowerPoint Presentation</vt:lpstr>
      <vt:lpstr>2023 Summer was amazing!</vt:lpstr>
      <vt:lpstr>Course Support: Information Technology Assistants (ITAs)</vt:lpstr>
      <vt:lpstr>“Tell me and I forget.  Teach me and I remember.  Involve me and I learn.”</vt:lpstr>
      <vt:lpstr>Managing Expectations</vt:lpstr>
      <vt:lpstr>Course Highlights</vt:lpstr>
      <vt:lpstr>Course Objectives</vt:lpstr>
      <vt:lpstr>Graded Components</vt:lpstr>
      <vt:lpstr>Extra Credit Opportunity</vt:lpstr>
      <vt:lpstr>Readings &amp; Videos – Part 1</vt:lpstr>
      <vt:lpstr>Readings &amp; Videos – Part 2</vt:lpstr>
      <vt:lpstr>Lecture vs. Activities</vt:lpstr>
      <vt:lpstr>Active Learning Components </vt:lpstr>
      <vt:lpstr>The Active Learning Funnel</vt:lpstr>
      <vt:lpstr>The In-class Activity</vt:lpstr>
      <vt:lpstr>The In-class Activity – Canvas</vt:lpstr>
      <vt:lpstr>PowerPoint Presentation</vt:lpstr>
      <vt:lpstr>PowerPoint Presentation</vt:lpstr>
      <vt:lpstr>PowerPoint Presentation</vt:lpstr>
      <vt:lpstr>Course Intro Videos (5) Due Thursday</vt:lpstr>
      <vt:lpstr>Max Lab Pre-Flight (Lab 0) Assignment due on Monday</vt:lpstr>
      <vt:lpstr>Class Site Review</vt:lpstr>
      <vt:lpstr>In-Class Activity #1</vt:lpstr>
      <vt:lpstr>Digital Systems</vt:lpstr>
      <vt:lpstr>PowerPoint Presentation</vt:lpstr>
      <vt:lpstr>Max Lab Pre-Flight (Lab 0) Assignment due on Monday</vt:lpstr>
      <vt:lpstr>What is MIS?</vt:lpstr>
      <vt:lpstr>World View – A collection of “Systems”</vt:lpstr>
      <vt:lpstr>Understanding Systems</vt:lpstr>
      <vt:lpstr>Understanding Systems (cont.)</vt:lpstr>
      <vt:lpstr>Understanding Systems (cont.)</vt:lpstr>
      <vt:lpstr>“information system – an integrated set of components for collecting, storing, and processing data and for providing information, knowledge, and digital products.”</vt:lpstr>
      <vt:lpstr>API’s Case Study: UBER</vt:lpstr>
      <vt:lpstr>SDLC methodologies</vt:lpstr>
      <vt:lpstr>“Once a Product Manager / Technologist understands the business problem, they can architect a solution.”</vt:lpstr>
      <vt:lpstr>System Analysis --- Process Decomposition!</vt:lpstr>
      <vt:lpstr>“Systems Architecture is a response to the conceptual and practical difficulties of the description and the design of complex systems.”</vt:lpstr>
      <vt:lpstr>Systems Architecture</vt:lpstr>
      <vt:lpstr>Systems Architecture</vt:lpstr>
      <vt:lpstr>Recap:  1. What is “Systems analysis?”:  Problem solving technique that “decomposes” a system into its component pieces for the purpose of studying how well these parts work &amp; interact to accomplish their purpose  2. What is “Systems Architecture?”:  Representation of the system &amp; all of its parts/components </vt:lpstr>
      <vt:lpstr>In-Class Activity #2</vt:lpstr>
      <vt:lpstr>Prepare for week 2 – complete before our next class:   - Read articles - Watch videos - Take notes!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REPORT Title</dc:title>
  <dc:creator>Steven Sclarow</dc:creator>
  <cp:lastModifiedBy>Marie-Christine Martin</cp:lastModifiedBy>
  <cp:revision>272</cp:revision>
  <cp:lastPrinted>2020-08-25T22:29:56Z</cp:lastPrinted>
  <dcterms:modified xsi:type="dcterms:W3CDTF">2024-01-11T18:31:37Z</dcterms:modified>
</cp:coreProperties>
</file>