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7"/>
  </p:notesMasterIdLst>
  <p:sldIdLst>
    <p:sldId id="256" r:id="rId5"/>
    <p:sldId id="402" r:id="rId6"/>
    <p:sldId id="269" r:id="rId7"/>
    <p:sldId id="273" r:id="rId8"/>
    <p:sldId id="277" r:id="rId9"/>
    <p:sldId id="282" r:id="rId10"/>
    <p:sldId id="280" r:id="rId11"/>
    <p:sldId id="405" r:id="rId12"/>
    <p:sldId id="274" r:id="rId13"/>
    <p:sldId id="287" r:id="rId14"/>
    <p:sldId id="404" r:id="rId15"/>
    <p:sldId id="403" r:id="rId16"/>
    <p:sldId id="283" r:id="rId17"/>
    <p:sldId id="284" r:id="rId18"/>
    <p:sldId id="285" r:id="rId19"/>
    <p:sldId id="275" r:id="rId20"/>
    <p:sldId id="302" r:id="rId21"/>
    <p:sldId id="303" r:id="rId22"/>
    <p:sldId id="304" r:id="rId23"/>
    <p:sldId id="401" r:id="rId24"/>
    <p:sldId id="408" r:id="rId25"/>
    <p:sldId id="4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69D4-572B-409B-9309-C45D86C1D6EB}" v="15" dt="2023-09-15T14:59:08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89850" autoAdjust="0"/>
  </p:normalViewPr>
  <p:slideViewPr>
    <p:cSldViewPr snapToGrid="0">
      <p:cViewPr varScale="1">
        <p:scale>
          <a:sx n="74" d="100"/>
          <a:sy n="74" d="100"/>
        </p:scale>
        <p:origin x="188" y="56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8F87F-3B89-4D85-951B-913B26200743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F06DFFE-25BC-4F43-BDD9-E7F74F21DB1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identity &amp; profile</a:t>
          </a:r>
        </a:p>
      </dgm:t>
    </dgm:pt>
    <dgm:pt modelId="{284560A2-1557-4455-B8B1-CCE3B821E39D}" type="parTrans" cxnId="{91AA37CC-095A-4CD8-8B2F-A20AC68A45A3}">
      <dgm:prSet/>
      <dgm:spPr/>
      <dgm:t>
        <a:bodyPr/>
        <a:lstStyle/>
        <a:p>
          <a:endParaRPr lang="en-US"/>
        </a:p>
      </dgm:t>
    </dgm:pt>
    <dgm:pt modelId="{4014684B-C504-4A52-9A8E-49BF8575442B}" type="sibTrans" cxnId="{91AA37CC-095A-4CD8-8B2F-A20AC68A45A3}">
      <dgm:prSet/>
      <dgm:spPr/>
      <dgm:t>
        <a:bodyPr/>
        <a:lstStyle/>
        <a:p>
          <a:endParaRPr lang="en-US"/>
        </a:p>
      </dgm:t>
    </dgm:pt>
    <dgm:pt modelId="{5C42913F-ADEB-45FB-BD75-FBF5E2B7B8D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portfolio</a:t>
          </a:r>
        </a:p>
      </dgm:t>
    </dgm:pt>
    <dgm:pt modelId="{C6D1237D-319C-4557-8525-F57F335FD5EB}" type="parTrans" cxnId="{13773787-B4E4-4E0D-9158-AB5D84984F0A}">
      <dgm:prSet/>
      <dgm:spPr/>
      <dgm:t>
        <a:bodyPr/>
        <a:lstStyle/>
        <a:p>
          <a:endParaRPr lang="en-US"/>
        </a:p>
      </dgm:t>
    </dgm:pt>
    <dgm:pt modelId="{3A99CA03-451F-4E61-93B6-00DB1F1A3E1C}" type="sibTrans" cxnId="{13773787-B4E4-4E0D-9158-AB5D84984F0A}">
      <dgm:prSet/>
      <dgm:spPr/>
      <dgm:t>
        <a:bodyPr/>
        <a:lstStyle/>
        <a:p>
          <a:endParaRPr lang="en-US"/>
        </a:p>
      </dgm:t>
    </dgm:pt>
    <dgm:pt modelId="{3EBFC681-A4B4-48D6-9619-F86DF5332B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Build a professional network</a:t>
          </a:r>
        </a:p>
      </dgm:t>
    </dgm:pt>
    <dgm:pt modelId="{50B13FB9-F3B8-42E1-BA06-73E651BC23A5}" type="parTrans" cxnId="{92780244-178D-4342-9E20-87082726A004}">
      <dgm:prSet/>
      <dgm:spPr/>
      <dgm:t>
        <a:bodyPr/>
        <a:lstStyle/>
        <a:p>
          <a:endParaRPr lang="en-US"/>
        </a:p>
      </dgm:t>
    </dgm:pt>
    <dgm:pt modelId="{F64725CE-8E9E-46E1-A626-A785A86DA11E}" type="sibTrans" cxnId="{92780244-178D-4342-9E20-87082726A004}">
      <dgm:prSet/>
      <dgm:spPr/>
      <dgm:t>
        <a:bodyPr/>
        <a:lstStyle/>
        <a:p>
          <a:endParaRPr lang="en-US"/>
        </a:p>
      </dgm:t>
    </dgm:pt>
    <dgm:pt modelId="{06C2392D-1668-440C-85A8-CB7EB1BC0D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Assess with analytics</a:t>
          </a:r>
        </a:p>
      </dgm:t>
    </dgm:pt>
    <dgm:pt modelId="{5CB4DB8A-78E8-4BCD-A3A5-99F53060CFDE}" type="parTrans" cxnId="{DE212656-8C82-4E29-BE60-5DFB1FDDFCE5}">
      <dgm:prSet/>
      <dgm:spPr/>
      <dgm:t>
        <a:bodyPr/>
        <a:lstStyle/>
        <a:p>
          <a:endParaRPr lang="en-US"/>
        </a:p>
      </dgm:t>
    </dgm:pt>
    <dgm:pt modelId="{92A38AC9-7D85-42A0-8061-B0C5C76B2878}" type="sibTrans" cxnId="{DE212656-8C82-4E29-BE60-5DFB1FDDFCE5}">
      <dgm:prSet/>
      <dgm:spPr/>
      <dgm:t>
        <a:bodyPr/>
        <a:lstStyle/>
        <a:p>
          <a:endParaRPr lang="en-US"/>
        </a:p>
      </dgm:t>
    </dgm:pt>
    <dgm:pt modelId="{341E0459-41D9-4C68-85E4-C0981BAD05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Professional achievement program</a:t>
          </a:r>
          <a:br>
            <a:rPr lang="en-US" dirty="0"/>
          </a:br>
          <a:r>
            <a:rPr lang="en-US" dirty="0"/>
            <a:t>(MIS majors only)</a:t>
          </a:r>
        </a:p>
      </dgm:t>
    </dgm:pt>
    <dgm:pt modelId="{7802B638-9006-4528-9125-84F6342D67A4}" type="parTrans" cxnId="{EDF97633-476F-4916-880E-742832E5925F}">
      <dgm:prSet/>
      <dgm:spPr/>
      <dgm:t>
        <a:bodyPr/>
        <a:lstStyle/>
        <a:p>
          <a:endParaRPr lang="en-US"/>
        </a:p>
      </dgm:t>
    </dgm:pt>
    <dgm:pt modelId="{7AF95C08-0B03-4CF3-AEC8-2C1EABEB169C}" type="sibTrans" cxnId="{EDF97633-476F-4916-880E-742832E5925F}">
      <dgm:prSet/>
      <dgm:spPr/>
      <dgm:t>
        <a:bodyPr/>
        <a:lstStyle/>
        <a:p>
          <a:endParaRPr lang="en-US"/>
        </a:p>
      </dgm:t>
    </dgm:pt>
    <dgm:pt modelId="{0D8C041C-A0A6-4ECF-B50B-2C99F7E2B398}" type="pres">
      <dgm:prSet presAssocID="{2198F87F-3B89-4D85-951B-913B26200743}" presName="Name0" presStyleCnt="0">
        <dgm:presLayoutVars>
          <dgm:dir/>
          <dgm:resizeHandles val="exact"/>
        </dgm:presLayoutVars>
      </dgm:prSet>
      <dgm:spPr/>
    </dgm:pt>
    <dgm:pt modelId="{BF22DE98-0FD6-41E6-B94B-731737C69D2C}" type="pres">
      <dgm:prSet presAssocID="{AF06DFFE-25BC-4F43-BDD9-E7F74F21DB16}" presName="composite" presStyleCnt="0"/>
      <dgm:spPr/>
    </dgm:pt>
    <dgm:pt modelId="{77C2B294-95FE-419C-992C-8CF46C93241B}" type="pres">
      <dgm:prSet presAssocID="{AF06DFFE-25BC-4F43-BDD9-E7F74F21DB16}" presName="rect1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49CA7-8FD0-4DD9-8BB3-3B249360B747}" type="pres">
      <dgm:prSet presAssocID="{AF06DFFE-25BC-4F43-BDD9-E7F74F21DB16}" presName="wedgeRectCallout1" presStyleLbl="node1" presStyleIdx="0" presStyleCnt="5">
        <dgm:presLayoutVars>
          <dgm:bulletEnabled val="1"/>
        </dgm:presLayoutVars>
      </dgm:prSet>
      <dgm:spPr/>
    </dgm:pt>
    <dgm:pt modelId="{6B4071CC-C478-4160-9D7A-19CEEF9EEEDC}" type="pres">
      <dgm:prSet presAssocID="{4014684B-C504-4A52-9A8E-49BF8575442B}" presName="sibTrans" presStyleCnt="0"/>
      <dgm:spPr/>
    </dgm:pt>
    <dgm:pt modelId="{34D5AAB1-13CE-44CE-BA13-3840C45BA5F8}" type="pres">
      <dgm:prSet presAssocID="{5C42913F-ADEB-45FB-BD75-FBF5E2B7B8DF}" presName="composite" presStyleCnt="0"/>
      <dgm:spPr/>
    </dgm:pt>
    <dgm:pt modelId="{60CA1E41-F7C0-40BB-A9C5-1DE073F0CDDD}" type="pres">
      <dgm:prSet presAssocID="{5C42913F-ADEB-45FB-BD75-FBF5E2B7B8DF}" presName="rect1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87DA09-23A5-429D-A177-70BBE47B1ADD}" type="pres">
      <dgm:prSet presAssocID="{5C42913F-ADEB-45FB-BD75-FBF5E2B7B8DF}" presName="wedgeRectCallout1" presStyleLbl="node1" presStyleIdx="1" presStyleCnt="5">
        <dgm:presLayoutVars>
          <dgm:bulletEnabled val="1"/>
        </dgm:presLayoutVars>
      </dgm:prSet>
      <dgm:spPr/>
    </dgm:pt>
    <dgm:pt modelId="{C58F5D54-5CFD-48C1-A06B-8769BA581D81}" type="pres">
      <dgm:prSet presAssocID="{3A99CA03-451F-4E61-93B6-00DB1F1A3E1C}" presName="sibTrans" presStyleCnt="0"/>
      <dgm:spPr/>
    </dgm:pt>
    <dgm:pt modelId="{34893A3E-5823-4F4B-8845-9FD78A8721ED}" type="pres">
      <dgm:prSet presAssocID="{3EBFC681-A4B4-48D6-9619-F86DF5332BD3}" presName="composite" presStyleCnt="0"/>
      <dgm:spPr/>
    </dgm:pt>
    <dgm:pt modelId="{BA0BF395-7098-4980-A029-152EC85FC7E7}" type="pres">
      <dgm:prSet presAssocID="{3EBFC681-A4B4-48D6-9619-F86DF5332BD3}" presName="rect1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9ABF55-4B24-44C2-AD38-3FA160CF7CC8}" type="pres">
      <dgm:prSet presAssocID="{3EBFC681-A4B4-48D6-9619-F86DF5332BD3}" presName="wedgeRectCallout1" presStyleLbl="node1" presStyleIdx="2" presStyleCnt="5">
        <dgm:presLayoutVars>
          <dgm:bulletEnabled val="1"/>
        </dgm:presLayoutVars>
      </dgm:prSet>
      <dgm:spPr/>
    </dgm:pt>
    <dgm:pt modelId="{5BE9EC86-9E8F-4F2D-9261-3588C4194C36}" type="pres">
      <dgm:prSet presAssocID="{F64725CE-8E9E-46E1-A626-A785A86DA11E}" presName="sibTrans" presStyleCnt="0"/>
      <dgm:spPr/>
    </dgm:pt>
    <dgm:pt modelId="{43649A8F-946F-4C43-9217-05198083C22D}" type="pres">
      <dgm:prSet presAssocID="{06C2392D-1668-440C-85A8-CB7EB1BC0D41}" presName="composite" presStyleCnt="0"/>
      <dgm:spPr/>
    </dgm:pt>
    <dgm:pt modelId="{76C4F427-CCB4-42BE-8322-52FD959C8D7D}" type="pres">
      <dgm:prSet presAssocID="{06C2392D-1668-440C-85A8-CB7EB1BC0D41}" presName="rect1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3E101B-CB10-4DD1-A2ED-C354FC5FF5AD}" type="pres">
      <dgm:prSet presAssocID="{06C2392D-1668-440C-85A8-CB7EB1BC0D41}" presName="wedgeRectCallout1" presStyleLbl="node1" presStyleIdx="3" presStyleCnt="5">
        <dgm:presLayoutVars>
          <dgm:bulletEnabled val="1"/>
        </dgm:presLayoutVars>
      </dgm:prSet>
      <dgm:spPr/>
    </dgm:pt>
    <dgm:pt modelId="{001D2003-7F61-44ED-8A9F-A54ADE02C6F7}" type="pres">
      <dgm:prSet presAssocID="{92A38AC9-7D85-42A0-8061-B0C5C76B2878}" presName="sibTrans" presStyleCnt="0"/>
      <dgm:spPr/>
    </dgm:pt>
    <dgm:pt modelId="{E8ECAB8F-53BC-448A-866D-870EDA3A88F8}" type="pres">
      <dgm:prSet presAssocID="{341E0459-41D9-4C68-85E4-C0981BAD0557}" presName="composite" presStyleCnt="0"/>
      <dgm:spPr/>
    </dgm:pt>
    <dgm:pt modelId="{488FE3AE-8368-465A-96B5-9B4AACD4BF9E}" type="pres">
      <dgm:prSet presAssocID="{341E0459-41D9-4C68-85E4-C0981BAD0557}" presName="rect1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9A0800C-E96F-4EFE-8519-F743ADB3E43F}" type="pres">
      <dgm:prSet presAssocID="{341E0459-41D9-4C68-85E4-C0981BAD0557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EDF97633-476F-4916-880E-742832E5925F}" srcId="{2198F87F-3B89-4D85-951B-913B26200743}" destId="{341E0459-41D9-4C68-85E4-C0981BAD0557}" srcOrd="4" destOrd="0" parTransId="{7802B638-9006-4528-9125-84F6342D67A4}" sibTransId="{7AF95C08-0B03-4CF3-AEC8-2C1EABEB169C}"/>
    <dgm:cxn modelId="{92780244-178D-4342-9E20-87082726A004}" srcId="{2198F87F-3B89-4D85-951B-913B26200743}" destId="{3EBFC681-A4B4-48D6-9619-F86DF5332BD3}" srcOrd="2" destOrd="0" parTransId="{50B13FB9-F3B8-42E1-BA06-73E651BC23A5}" sibTransId="{F64725CE-8E9E-46E1-A626-A785A86DA11E}"/>
    <dgm:cxn modelId="{99AA3E45-937E-43E8-A656-444D1DB81B9D}" type="presOf" srcId="{06C2392D-1668-440C-85A8-CB7EB1BC0D41}" destId="{F03E101B-CB10-4DD1-A2ED-C354FC5FF5AD}" srcOrd="0" destOrd="0" presId="urn:microsoft.com/office/officeart/2008/layout/BendingPictureCaptionList"/>
    <dgm:cxn modelId="{B9EA5D48-7D6F-4EEC-8D19-F6B60A8EEB59}" type="presOf" srcId="{2198F87F-3B89-4D85-951B-913B26200743}" destId="{0D8C041C-A0A6-4ECF-B50B-2C99F7E2B398}" srcOrd="0" destOrd="0" presId="urn:microsoft.com/office/officeart/2008/layout/BendingPictureCaptionList"/>
    <dgm:cxn modelId="{DE212656-8C82-4E29-BE60-5DFB1FDDFCE5}" srcId="{2198F87F-3B89-4D85-951B-913B26200743}" destId="{06C2392D-1668-440C-85A8-CB7EB1BC0D41}" srcOrd="3" destOrd="0" parTransId="{5CB4DB8A-78E8-4BCD-A3A5-99F53060CFDE}" sibTransId="{92A38AC9-7D85-42A0-8061-B0C5C76B2878}"/>
    <dgm:cxn modelId="{13773787-B4E4-4E0D-9158-AB5D84984F0A}" srcId="{2198F87F-3B89-4D85-951B-913B26200743}" destId="{5C42913F-ADEB-45FB-BD75-FBF5E2B7B8DF}" srcOrd="1" destOrd="0" parTransId="{C6D1237D-319C-4557-8525-F57F335FD5EB}" sibTransId="{3A99CA03-451F-4E61-93B6-00DB1F1A3E1C}"/>
    <dgm:cxn modelId="{18F9DD8F-C401-40CD-B610-1485522F93E8}" type="presOf" srcId="{3EBFC681-A4B4-48D6-9619-F86DF5332BD3}" destId="{F09ABF55-4B24-44C2-AD38-3FA160CF7CC8}" srcOrd="0" destOrd="0" presId="urn:microsoft.com/office/officeart/2008/layout/BendingPictureCaptionList"/>
    <dgm:cxn modelId="{55414F97-7E8D-4077-9A2C-BE1CE1F13A1C}" type="presOf" srcId="{5C42913F-ADEB-45FB-BD75-FBF5E2B7B8DF}" destId="{C887DA09-23A5-429D-A177-70BBE47B1ADD}" srcOrd="0" destOrd="0" presId="urn:microsoft.com/office/officeart/2008/layout/BendingPictureCaptionList"/>
    <dgm:cxn modelId="{91AA37CC-095A-4CD8-8B2F-A20AC68A45A3}" srcId="{2198F87F-3B89-4D85-951B-913B26200743}" destId="{AF06DFFE-25BC-4F43-BDD9-E7F74F21DB16}" srcOrd="0" destOrd="0" parTransId="{284560A2-1557-4455-B8B1-CCE3B821E39D}" sibTransId="{4014684B-C504-4A52-9A8E-49BF8575442B}"/>
    <dgm:cxn modelId="{445286D0-8B1D-4027-B524-E450D37F9D55}" type="presOf" srcId="{AF06DFFE-25BC-4F43-BDD9-E7F74F21DB16}" destId="{44B49CA7-8FD0-4DD9-8BB3-3B249360B747}" srcOrd="0" destOrd="0" presId="urn:microsoft.com/office/officeart/2008/layout/BendingPictureCaptionList"/>
    <dgm:cxn modelId="{1DDF67E0-99BB-4DDE-BE4A-FEDDAE8503FA}" type="presOf" srcId="{341E0459-41D9-4C68-85E4-C0981BAD0557}" destId="{C9A0800C-E96F-4EFE-8519-F743ADB3E43F}" srcOrd="0" destOrd="0" presId="urn:microsoft.com/office/officeart/2008/layout/BendingPictureCaptionList"/>
    <dgm:cxn modelId="{830C500C-8DA7-4B69-B0F6-36E0C8176C59}" type="presParOf" srcId="{0D8C041C-A0A6-4ECF-B50B-2C99F7E2B398}" destId="{BF22DE98-0FD6-41E6-B94B-731737C69D2C}" srcOrd="0" destOrd="0" presId="urn:microsoft.com/office/officeart/2008/layout/BendingPictureCaptionList"/>
    <dgm:cxn modelId="{27CEB9CD-5C0E-4554-A996-EC7D393E8EDF}" type="presParOf" srcId="{BF22DE98-0FD6-41E6-B94B-731737C69D2C}" destId="{77C2B294-95FE-419C-992C-8CF46C93241B}" srcOrd="0" destOrd="0" presId="urn:microsoft.com/office/officeart/2008/layout/BendingPictureCaptionList"/>
    <dgm:cxn modelId="{1CE521F5-99AB-435D-AE72-3CA1A5496F13}" type="presParOf" srcId="{BF22DE98-0FD6-41E6-B94B-731737C69D2C}" destId="{44B49CA7-8FD0-4DD9-8BB3-3B249360B747}" srcOrd="1" destOrd="0" presId="urn:microsoft.com/office/officeart/2008/layout/BendingPictureCaptionList"/>
    <dgm:cxn modelId="{10CDD208-D4CF-4624-9328-8B1249B6D75A}" type="presParOf" srcId="{0D8C041C-A0A6-4ECF-B50B-2C99F7E2B398}" destId="{6B4071CC-C478-4160-9D7A-19CEEF9EEEDC}" srcOrd="1" destOrd="0" presId="urn:microsoft.com/office/officeart/2008/layout/BendingPictureCaptionList"/>
    <dgm:cxn modelId="{E9BEF44F-A5D9-4E1D-8535-C0DA822D1844}" type="presParOf" srcId="{0D8C041C-A0A6-4ECF-B50B-2C99F7E2B398}" destId="{34D5AAB1-13CE-44CE-BA13-3840C45BA5F8}" srcOrd="2" destOrd="0" presId="urn:microsoft.com/office/officeart/2008/layout/BendingPictureCaptionList"/>
    <dgm:cxn modelId="{40C6A8E4-167F-42C0-BC77-C155053883FA}" type="presParOf" srcId="{34D5AAB1-13CE-44CE-BA13-3840C45BA5F8}" destId="{60CA1E41-F7C0-40BB-A9C5-1DE073F0CDDD}" srcOrd="0" destOrd="0" presId="urn:microsoft.com/office/officeart/2008/layout/BendingPictureCaptionList"/>
    <dgm:cxn modelId="{75CCB369-F722-48A1-9D62-6BB800E43816}" type="presParOf" srcId="{34D5AAB1-13CE-44CE-BA13-3840C45BA5F8}" destId="{C887DA09-23A5-429D-A177-70BBE47B1ADD}" srcOrd="1" destOrd="0" presId="urn:microsoft.com/office/officeart/2008/layout/BendingPictureCaptionList"/>
    <dgm:cxn modelId="{9F7B5E34-4D4B-492E-9CEF-F63403F38B7C}" type="presParOf" srcId="{0D8C041C-A0A6-4ECF-B50B-2C99F7E2B398}" destId="{C58F5D54-5CFD-48C1-A06B-8769BA581D81}" srcOrd="3" destOrd="0" presId="urn:microsoft.com/office/officeart/2008/layout/BendingPictureCaptionList"/>
    <dgm:cxn modelId="{C728E1D0-1AAB-4599-95F7-70F0C414395B}" type="presParOf" srcId="{0D8C041C-A0A6-4ECF-B50B-2C99F7E2B398}" destId="{34893A3E-5823-4F4B-8845-9FD78A8721ED}" srcOrd="4" destOrd="0" presId="urn:microsoft.com/office/officeart/2008/layout/BendingPictureCaptionList"/>
    <dgm:cxn modelId="{DE902641-86A9-4D5F-AD65-DE5D5F232771}" type="presParOf" srcId="{34893A3E-5823-4F4B-8845-9FD78A8721ED}" destId="{BA0BF395-7098-4980-A029-152EC85FC7E7}" srcOrd="0" destOrd="0" presId="urn:microsoft.com/office/officeart/2008/layout/BendingPictureCaptionList"/>
    <dgm:cxn modelId="{1E5C6EA2-DA8B-437A-995F-2394C2F5BF34}" type="presParOf" srcId="{34893A3E-5823-4F4B-8845-9FD78A8721ED}" destId="{F09ABF55-4B24-44C2-AD38-3FA160CF7CC8}" srcOrd="1" destOrd="0" presId="urn:microsoft.com/office/officeart/2008/layout/BendingPictureCaptionList"/>
    <dgm:cxn modelId="{CC4C1D31-831F-42FC-B055-2F3CD372D615}" type="presParOf" srcId="{0D8C041C-A0A6-4ECF-B50B-2C99F7E2B398}" destId="{5BE9EC86-9E8F-4F2D-9261-3588C4194C36}" srcOrd="5" destOrd="0" presId="urn:microsoft.com/office/officeart/2008/layout/BendingPictureCaptionList"/>
    <dgm:cxn modelId="{8EBA06C8-A1BD-4C2C-B199-7C1ACC1554C0}" type="presParOf" srcId="{0D8C041C-A0A6-4ECF-B50B-2C99F7E2B398}" destId="{43649A8F-946F-4C43-9217-05198083C22D}" srcOrd="6" destOrd="0" presId="urn:microsoft.com/office/officeart/2008/layout/BendingPictureCaptionList"/>
    <dgm:cxn modelId="{DF946A7F-A798-4C33-B2D2-9615896A6E2B}" type="presParOf" srcId="{43649A8F-946F-4C43-9217-05198083C22D}" destId="{76C4F427-CCB4-42BE-8322-52FD959C8D7D}" srcOrd="0" destOrd="0" presId="urn:microsoft.com/office/officeart/2008/layout/BendingPictureCaptionList"/>
    <dgm:cxn modelId="{D77F373F-5A76-4D1B-9EF9-5554F5DC40D6}" type="presParOf" srcId="{43649A8F-946F-4C43-9217-05198083C22D}" destId="{F03E101B-CB10-4DD1-A2ED-C354FC5FF5AD}" srcOrd="1" destOrd="0" presId="urn:microsoft.com/office/officeart/2008/layout/BendingPictureCaptionList"/>
    <dgm:cxn modelId="{95343354-6F09-4DC7-8126-5B62AB83B691}" type="presParOf" srcId="{0D8C041C-A0A6-4ECF-B50B-2C99F7E2B398}" destId="{001D2003-7F61-44ED-8A9F-A54ADE02C6F7}" srcOrd="7" destOrd="0" presId="urn:microsoft.com/office/officeart/2008/layout/BendingPictureCaptionList"/>
    <dgm:cxn modelId="{12A37EF7-633F-45A3-A68B-EFF86DEEED3F}" type="presParOf" srcId="{0D8C041C-A0A6-4ECF-B50B-2C99F7E2B398}" destId="{E8ECAB8F-53BC-448A-866D-870EDA3A88F8}" srcOrd="8" destOrd="0" presId="urn:microsoft.com/office/officeart/2008/layout/BendingPictureCaptionList"/>
    <dgm:cxn modelId="{ADD60F99-28C9-4325-9A54-1C2C779A0DCE}" type="presParOf" srcId="{E8ECAB8F-53BC-448A-866D-870EDA3A88F8}" destId="{488FE3AE-8368-465A-96B5-9B4AACD4BF9E}" srcOrd="0" destOrd="0" presId="urn:microsoft.com/office/officeart/2008/layout/BendingPictureCaptionList"/>
    <dgm:cxn modelId="{AD87064C-3B2A-4357-B90B-BE2C4D3EA034}" type="presParOf" srcId="{E8ECAB8F-53BC-448A-866D-870EDA3A88F8}" destId="{C9A0800C-E96F-4EFE-8519-F743ADB3E43F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2B294-95FE-419C-992C-8CF46C93241B}">
      <dsp:nvSpPr>
        <dsp:cNvPr id="0" name=""/>
        <dsp:cNvSpPr/>
      </dsp:nvSpPr>
      <dsp:spPr>
        <a:xfrm>
          <a:off x="460832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B49CA7-8FD0-4DD9-8BB3-3B249360B747}">
      <dsp:nvSpPr>
        <dsp:cNvPr id="0" name=""/>
        <dsp:cNvSpPr/>
      </dsp:nvSpPr>
      <dsp:spPr>
        <a:xfrm>
          <a:off x="604195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Digital identity &amp; profile</a:t>
          </a:r>
        </a:p>
      </dsp:txBody>
      <dsp:txXfrm>
        <a:off x="604195" y="1148623"/>
        <a:ext cx="1417705" cy="446019"/>
      </dsp:txXfrm>
    </dsp:sp>
    <dsp:sp modelId="{60CA1E41-F7C0-40BB-A9C5-1DE073F0CDDD}">
      <dsp:nvSpPr>
        <dsp:cNvPr id="0" name=""/>
        <dsp:cNvSpPr/>
      </dsp:nvSpPr>
      <dsp:spPr>
        <a:xfrm>
          <a:off x="2213052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87DA09-23A5-429D-A177-70BBE47B1ADD}">
      <dsp:nvSpPr>
        <dsp:cNvPr id="0" name=""/>
        <dsp:cNvSpPr/>
      </dsp:nvSpPr>
      <dsp:spPr>
        <a:xfrm>
          <a:off x="2356416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Digital portfolio</a:t>
          </a:r>
        </a:p>
      </dsp:txBody>
      <dsp:txXfrm>
        <a:off x="2356416" y="1148623"/>
        <a:ext cx="1417705" cy="446019"/>
      </dsp:txXfrm>
    </dsp:sp>
    <dsp:sp modelId="{BA0BF395-7098-4980-A029-152EC85FC7E7}">
      <dsp:nvSpPr>
        <dsp:cNvPr id="0" name=""/>
        <dsp:cNvSpPr/>
      </dsp:nvSpPr>
      <dsp:spPr>
        <a:xfrm>
          <a:off x="3965273" y="171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9ABF55-4B24-44C2-AD38-3FA160CF7CC8}">
      <dsp:nvSpPr>
        <dsp:cNvPr id="0" name=""/>
        <dsp:cNvSpPr/>
      </dsp:nvSpPr>
      <dsp:spPr>
        <a:xfrm>
          <a:off x="4108636" y="114862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Build a professional network</a:t>
          </a:r>
        </a:p>
      </dsp:txBody>
      <dsp:txXfrm>
        <a:off x="4108636" y="1148623"/>
        <a:ext cx="1417705" cy="446019"/>
      </dsp:txXfrm>
    </dsp:sp>
    <dsp:sp modelId="{76C4F427-CCB4-42BE-8322-52FD959C8D7D}">
      <dsp:nvSpPr>
        <dsp:cNvPr id="0" name=""/>
        <dsp:cNvSpPr/>
      </dsp:nvSpPr>
      <dsp:spPr>
        <a:xfrm>
          <a:off x="1336942" y="175393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E101B-CB10-4DD1-A2ED-C354FC5FF5AD}">
      <dsp:nvSpPr>
        <dsp:cNvPr id="0" name=""/>
        <dsp:cNvSpPr/>
      </dsp:nvSpPr>
      <dsp:spPr>
        <a:xfrm>
          <a:off x="1480305" y="290084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Assess with analytics</a:t>
          </a:r>
        </a:p>
      </dsp:txBody>
      <dsp:txXfrm>
        <a:off x="1480305" y="2900843"/>
        <a:ext cx="1417705" cy="446019"/>
      </dsp:txXfrm>
    </dsp:sp>
    <dsp:sp modelId="{488FE3AE-8368-465A-96B5-9B4AACD4BF9E}">
      <dsp:nvSpPr>
        <dsp:cNvPr id="0" name=""/>
        <dsp:cNvSpPr/>
      </dsp:nvSpPr>
      <dsp:spPr>
        <a:xfrm>
          <a:off x="3089162" y="1753935"/>
          <a:ext cx="1592927" cy="127434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A0800C-E96F-4EFE-8519-F743ADB3E43F}">
      <dsp:nvSpPr>
        <dsp:cNvPr id="0" name=""/>
        <dsp:cNvSpPr/>
      </dsp:nvSpPr>
      <dsp:spPr>
        <a:xfrm>
          <a:off x="3232526" y="2900843"/>
          <a:ext cx="1417705" cy="446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Professional achievement program</a:t>
          </a:r>
          <a:br>
            <a:rPr lang="en-US" sz="900" kern="1200" dirty="0"/>
          </a:br>
          <a:r>
            <a:rPr lang="en-US" sz="900" kern="1200" dirty="0"/>
            <a:t>(MIS majors only)</a:t>
          </a:r>
        </a:p>
      </dsp:txBody>
      <dsp:txXfrm>
        <a:off x="3232526" y="2900843"/>
        <a:ext cx="1417705" cy="44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 questions</a:t>
            </a:r>
          </a:p>
          <a:p>
            <a:pPr>
              <a:buFontTx/>
              <a:buChar char="-"/>
            </a:pPr>
            <a:r>
              <a:rPr lang="en-US" dirty="0"/>
              <a:t>Readings /Videos &amp; Lectures: 15 questions (there are 6 questions about </a:t>
            </a:r>
            <a:r>
              <a:rPr lang="en-US" dirty="0" err="1"/>
              <a:t>Maxlab</a:t>
            </a:r>
            <a:r>
              <a:rPr lang="en-US"/>
              <a:t>) – none about Max Lab 2 &amp; 3)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Swim Lane/ERD : 10 questions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34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8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43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87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1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***These are all the components</a:t>
            </a:r>
            <a:r>
              <a:rPr lang="en-US" baseline="0" dirty="0"/>
              <a:t> of the digital identity management assignment.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SEO : </a:t>
            </a:r>
            <a:r>
              <a:rPr lang="da-DK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search en·gine op·ti·mi·za·tion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the process of maximizing the number of visitors to a particular website by ensuring that the site appears high on the list of results returned by a search engine.</a:t>
            </a:r>
            <a:endParaRPr lang="en-US" dirty="0"/>
          </a:p>
          <a:p>
            <a:endParaRPr lang="en-US" dirty="0"/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0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" indent="0"/>
            <a:r>
              <a:rPr lang="en-US" sz="1000" dirty="0"/>
              <a:t>Discuss the concept of DPM Soft skills This is an exam question!!!</a:t>
            </a:r>
          </a:p>
          <a:p>
            <a:pPr marL="17806" indent="0"/>
            <a:r>
              <a:rPr lang="en-US" sz="1000" dirty="0"/>
              <a:t>Reference article: https://www.cio.com/article/221885/what-is-a-product-manager-a-complex-cross-functional-role-in-it.html</a:t>
            </a:r>
          </a:p>
          <a:p>
            <a:pPr marL="17806" indent="0"/>
            <a:endParaRPr lang="en-US" dirty="0"/>
          </a:p>
          <a:p>
            <a:pPr marL="17806" indent="0"/>
            <a:r>
              <a:rPr lang="en-US" dirty="0"/>
              <a:t>Ask why these are so important and what do they mean?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5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6" indent="0"/>
            <a:r>
              <a:rPr lang="en-US" sz="1000" dirty="0"/>
              <a:t>Discuss the concept of DPM Soft skills This is an exam question!!!</a:t>
            </a:r>
          </a:p>
          <a:p>
            <a:pPr marL="17806" indent="0"/>
            <a:r>
              <a:rPr lang="en-US" sz="1000" dirty="0"/>
              <a:t>Reference article: https://www.cio.com/article/221885/what-is-a-product-manager-a-complex-cross-functional-role-in-it.html</a:t>
            </a:r>
          </a:p>
          <a:p>
            <a:pPr marL="17806" indent="0"/>
            <a:endParaRPr lang="en-US" dirty="0"/>
          </a:p>
          <a:p>
            <a:pPr marL="17806" indent="0"/>
            <a:r>
              <a:rPr lang="en-US" dirty="0"/>
              <a:t>Ask why these are so important and what do they mean?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83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1/24/2024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  <p:sldLayoutId id="214748450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er-diagrams" TargetMode="External"/><Relationship Id="rId7" Type="http://schemas.openxmlformats.org/officeDocument/2006/relationships/hyperlink" Target="https://www.cnbc.com/video/2019/06/13/how-to-clean-up-my-social-media-and-get-a-job.html?jwsource=c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loomberg.com/news/videos/2022-02-03/how-ai-is-deciding-who-gets-hired-video" TargetMode="External"/><Relationship Id="rId5" Type="http://schemas.openxmlformats.org/officeDocument/2006/relationships/hyperlink" Target="https://www.visual-paradigm.com/guide/data-modeling/what-is-entity-relationship-diagram/" TargetMode="External"/><Relationship Id="rId4" Type="http://schemas.openxmlformats.org/officeDocument/2006/relationships/hyperlink" Target="https://www.smartdraw.com/entity-relationship-diagra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c.com/video/2019/06/13/how-to-clean-up-my-social-media-and-get-a-job.html?jwsource=c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indeed.com/career-advice/career-development/what-is-information-syste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tackify.com/what-is-sdlc/" TargetMode="External"/><Relationship Id="rId4" Type="http://schemas.openxmlformats.org/officeDocument/2006/relationships/hyperlink" Target="https://en.wikipedia.org/wiki/Systems_analy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o.com/article/3285784/what-is-a-product-manager-a-complex-cross-functional-role-in-it.html?utm_source=Adestra&amp;utm_medium=email&amp;utm_content=Title:%20What%20is%20a%20product%20manager?%20A%20complex,%20cross-functional%20role%20in%20IT&amp;utm_campaign=CIO%20US%20First%20Look&amp;utm_term=CIO%20US%20Editorial%20Newsletters&amp;utm_date=20210819140643&amp;huid=56377c15-d867-400d-9223-96ae209b367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odernanalyst.com/Resources/Articles/tabid/115/ID/1868/An-Introduction-to-Swimlane-Diagram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</a:t>
            </a:r>
            <a:r>
              <a:rPr lang="en-US" b="1" u="sng" dirty="0">
                <a:solidFill>
                  <a:srgbClr val="C00000"/>
                </a:solidFill>
              </a:rPr>
              <a:t>cloud-based</a:t>
            </a:r>
            <a:r>
              <a:rPr lang="en-US" b="1" dirty="0"/>
              <a:t> systems products</a:t>
            </a:r>
          </a:p>
          <a:p>
            <a:r>
              <a:rPr lang="en-US" dirty="0"/>
              <a:t>Salesforce’s computers run the software and store your data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825625"/>
            <a:ext cx="6354607" cy="4067175"/>
          </a:xfrm>
        </p:spPr>
        <p:txBody>
          <a:bodyPr>
            <a:normAutofit lnSpcReduction="10000"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DPMs have a complex role with a wide range of </a:t>
            </a:r>
            <a:r>
              <a:rPr lang="en-US" i="1" dirty="0">
                <a:solidFill>
                  <a:srgbClr val="A41E35"/>
                </a:solidFill>
              </a:rPr>
              <a:t>responsibilities </a:t>
            </a:r>
            <a:r>
              <a:rPr lang="en-US" dirty="0">
                <a:solidFill>
                  <a:schemeClr val="tx1"/>
                </a:solidFill>
              </a:rPr>
              <a:t>including</a:t>
            </a:r>
            <a:r>
              <a:rPr lang="en-US" dirty="0"/>
              <a:t>: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Meeting with customers and clients to determine product requirements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Balance multiple stakeholders &amp; understand all needs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Deliver products that align with Business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Product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4578" y="5559160"/>
            <a:ext cx="552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Sourcehttps://wac-cdn.atlassian.com/dam/jcr:84dd83c0-f954-477e-b157-b591da20d3cf/0_diagram.png?cdnVersion=464</a:t>
            </a: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2A81E543-A73A-5945-BDBD-3F2CE6B78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6" b="3961"/>
          <a:stretch/>
        </p:blipFill>
        <p:spPr>
          <a:xfrm>
            <a:off x="6224103" y="367704"/>
            <a:ext cx="5967897" cy="51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5804128" cy="3763645"/>
          </a:xfrm>
        </p:spPr>
        <p:txBody>
          <a:bodyPr>
            <a:normAutofit lnSpcReduction="10000"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DPMs require a unique set of </a:t>
            </a:r>
            <a:r>
              <a:rPr lang="en-US" i="1" dirty="0">
                <a:solidFill>
                  <a:srgbClr val="A41E35"/>
                </a:solidFill>
              </a:rPr>
              <a:t>soft skills </a:t>
            </a:r>
            <a:r>
              <a:rPr lang="en-US" dirty="0"/>
              <a:t>including:</a:t>
            </a:r>
            <a:endParaRPr lang="en-US" i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Emotional Intelligence (EQ)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Relationship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Self-awareness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Self-management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Social awareness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Product Manager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4100" y="5559160"/>
            <a:ext cx="6075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https://assets.website-files.com/5d6d271d0b802026e5355799/5e00bebf15637fdb21b78a11_woman-office-manager-cc.jpg</a:t>
            </a:r>
          </a:p>
        </p:txBody>
      </p:sp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4B6990E-8DE4-DCBA-0246-BA2D5221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10" y="1261237"/>
            <a:ext cx="6060044" cy="42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329971" y="2097023"/>
            <a:ext cx="5885477" cy="3835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Identifies who does what &amp; in what order</a:t>
            </a:r>
          </a:p>
          <a:p>
            <a:pPr lvl="1"/>
            <a:r>
              <a:rPr lang="en-US"/>
              <a:t>Logical &amp; Chronological</a:t>
            </a:r>
          </a:p>
          <a:p>
            <a:pPr lvl="1"/>
            <a:r>
              <a:rPr lang="en-US"/>
              <a:t>Indicates hand-offs</a:t>
            </a:r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Helps see opportunity for improvements</a:t>
            </a:r>
          </a:p>
          <a:p>
            <a:pPr lvl="1"/>
            <a:r>
              <a:rPr lang="en-US"/>
              <a:t>Helps eliminating duplications</a:t>
            </a:r>
          </a:p>
          <a:p>
            <a:pPr lvl="1"/>
            <a:r>
              <a:rPr lang="en-US"/>
              <a:t>Basis for developing new solutions</a:t>
            </a:r>
          </a:p>
          <a:p>
            <a:pPr lvl="1"/>
            <a:r>
              <a:rPr lang="en-US"/>
              <a:t>Useful Training tool</a:t>
            </a:r>
          </a:p>
          <a:p>
            <a:pPr lvl="1"/>
            <a:endParaRPr lang="en-US"/>
          </a:p>
          <a:p>
            <a:pPr marL="533400" lvl="1" indent="0">
              <a:buFont typeface="Corbel" panose="020B0503020204020204" pitchFamily="34" charset="0"/>
              <a:buNone/>
            </a:pP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ERD &amp; Digital Identity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676401"/>
            <a:ext cx="7010400" cy="45005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Topics and Required Reading/Videos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dirty="0">
                <a:hlinkClick r:id="rId3"/>
              </a:rPr>
              <a:t>What is an Entity Relationship Diagram?</a:t>
            </a:r>
            <a:br>
              <a:rPr lang="en-US" dirty="0"/>
            </a:br>
            <a:r>
              <a:rPr lang="en-US" dirty="0">
                <a:hlinkClick r:id="rId4"/>
              </a:rPr>
              <a:t>Entity Relationship Diagram</a:t>
            </a:r>
            <a:br>
              <a:rPr lang="en-US" dirty="0"/>
            </a:br>
            <a:r>
              <a:rPr lang="en-US" dirty="0">
                <a:hlinkClick r:id="rId5"/>
              </a:rPr>
              <a:t>What is Entity Relationship Diagram (ERD)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6"/>
              </a:rPr>
              <a:t>How AI is deciding who gets hired</a:t>
            </a:r>
            <a:r>
              <a:rPr lang="en-US" dirty="0"/>
              <a:t> </a:t>
            </a:r>
            <a:br>
              <a:rPr lang="en-US" b="1" dirty="0"/>
            </a:br>
            <a:r>
              <a:rPr lang="en-US" dirty="0">
                <a:hlinkClick r:id="rId7"/>
              </a:rPr>
              <a:t>What hiring managers look for in your social media profile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7589838" cy="3763963"/>
          </a:xfrm>
        </p:spPr>
        <p:txBody>
          <a:bodyPr/>
          <a:lstStyle/>
          <a:p>
            <a:pPr marL="508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An Entity Relationship Diagram (ERD) is a visual representation of different data using conventions that describe how these data are related to each other.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Entity Relationship Diagram?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942" y="5589270"/>
            <a:ext cx="386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Source:https://d2slcw3kip6qmk.cloudfront.net/marketing/pages/chart/examples/libraryerdiagram.svg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42" y="1312607"/>
            <a:ext cx="3861058" cy="42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/>
          </a:bodyPr>
          <a:lstStyle/>
          <a:p>
            <a:r>
              <a:rPr lang="en-US" sz="3600" dirty="0"/>
              <a:t>Primary ERD Symbols: </a:t>
            </a:r>
            <a:r>
              <a:rPr lang="en-US" sz="3600" b="1" u="sng" dirty="0">
                <a:solidFill>
                  <a:srgbClr val="A41E35"/>
                </a:solidFill>
              </a:rPr>
              <a:t>Chen’s Database Notation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821432" y="1528656"/>
            <a:ext cx="9092373" cy="4093998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2349195" y="1892671"/>
            <a:ext cx="1731685" cy="682136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40038" y="3084798"/>
            <a:ext cx="1558516" cy="767403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2046149" y="4397626"/>
            <a:ext cx="2337775" cy="852670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610" y="1892671"/>
            <a:ext cx="6087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Entity = noun</a:t>
            </a:r>
          </a:p>
          <a:p>
            <a:r>
              <a:rPr lang="en-US" sz="2800" dirty="0"/>
              <a:t>    ex: shopper,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Attribute = adjective/characteristic</a:t>
            </a:r>
          </a:p>
          <a:p>
            <a:r>
              <a:rPr lang="en-US" sz="2800" dirty="0"/>
              <a:t>    ex: item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Relationship = verb</a:t>
            </a:r>
          </a:p>
          <a:p>
            <a:r>
              <a:rPr lang="en-US" sz="2800" dirty="0"/>
              <a:t>    ex: buys</a:t>
            </a:r>
          </a:p>
        </p:txBody>
      </p:sp>
    </p:spTree>
    <p:extLst>
      <p:ext uri="{BB962C8B-B14F-4D97-AF65-F5344CB8AC3E}">
        <p14:creationId xmlns:p14="http://schemas.microsoft.com/office/powerpoint/2010/main" val="203197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2322"/>
            <a:ext cx="11861800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Relationship Diagram: </a:t>
            </a:r>
            <a:r>
              <a:rPr lang="en-US" dirty="0">
                <a:solidFill>
                  <a:srgbClr val="A41E35"/>
                </a:solidFill>
              </a:rPr>
              <a:t>ERD tables</a:t>
            </a:r>
            <a:endParaRPr lang="en-US" sz="2800" dirty="0">
              <a:solidFill>
                <a:srgbClr val="A41E3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163482" y="1257721"/>
            <a:ext cx="5626100" cy="855662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2800" dirty="0">
                <a:solidFill>
                  <a:srgbClr val="A41E35"/>
                </a:solidFill>
              </a:rPr>
              <a:t>Crow’s Foot Database Notation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191" b="18727"/>
          <a:stretch/>
        </p:blipFill>
        <p:spPr>
          <a:xfrm>
            <a:off x="787413" y="2337732"/>
            <a:ext cx="11074387" cy="3339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BFC67-D264-4FEA-A8CE-778D5351CAD4}"/>
              </a:ext>
            </a:extLst>
          </p:cNvPr>
          <p:cNvCxnSpPr>
            <a:cxnSpLocks/>
          </p:cNvCxnSpPr>
          <p:nvPr/>
        </p:nvCxnSpPr>
        <p:spPr>
          <a:xfrm>
            <a:off x="6893763" y="2744696"/>
            <a:ext cx="533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7114" y="989045"/>
            <a:ext cx="7932286" cy="469035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Readings, Videos and Lectures (60%, 15 questions)</a:t>
            </a:r>
          </a:p>
          <a:p>
            <a:pPr lvl="1"/>
            <a:r>
              <a:rPr lang="en-US" sz="1800" dirty="0"/>
              <a:t>Information Systems </a:t>
            </a:r>
          </a:p>
          <a:p>
            <a:pPr lvl="1"/>
            <a:r>
              <a:rPr lang="en-US" sz="1800" dirty="0"/>
              <a:t>Systems Analysis/Systems Architecture</a:t>
            </a:r>
          </a:p>
          <a:p>
            <a:pPr lvl="1"/>
            <a:r>
              <a:rPr lang="en-US" sz="1800" dirty="0"/>
              <a:t>Swim Lane</a:t>
            </a:r>
          </a:p>
          <a:p>
            <a:pPr lvl="1"/>
            <a:r>
              <a:rPr lang="en-US" sz="1800" dirty="0"/>
              <a:t>ERD</a:t>
            </a:r>
          </a:p>
          <a:p>
            <a:pPr lvl="1"/>
            <a:r>
              <a:rPr lang="en-US" sz="1800" dirty="0"/>
              <a:t>Digital Identity</a:t>
            </a:r>
          </a:p>
          <a:p>
            <a:r>
              <a:rPr lang="en-US" sz="2400" dirty="0"/>
              <a:t>Mini-Case – Demonstrate your ability to apply (40%, 10 questions)</a:t>
            </a:r>
            <a:endParaRPr lang="en-US" sz="1800" dirty="0"/>
          </a:p>
          <a:p>
            <a:pPr lvl="1"/>
            <a:r>
              <a:rPr lang="en-US" sz="1800" dirty="0"/>
              <a:t> Swim Lane Diagram</a:t>
            </a:r>
          </a:p>
          <a:p>
            <a:pPr lvl="1"/>
            <a:r>
              <a:rPr lang="en-US" sz="1800" dirty="0"/>
              <a:t>ERD</a:t>
            </a:r>
          </a:p>
          <a:p>
            <a:pPr marL="533400" lvl="1" indent="0">
              <a:buNone/>
            </a:pPr>
            <a:r>
              <a:rPr lang="en-US" sz="1800" dirty="0"/>
              <a:t>Note: The same narrative/Swim Lane and ERD is used for </a:t>
            </a:r>
            <a:r>
              <a:rPr lang="en-US" sz="1800" dirty="0">
                <a:solidFill>
                  <a:srgbClr val="C00000"/>
                </a:solidFill>
              </a:rPr>
              <a:t>ALL questions from 16-25</a:t>
            </a:r>
          </a:p>
          <a:p>
            <a:pPr marL="5334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38839"/>
            <a:ext cx="11862028" cy="1145222"/>
          </a:xfrm>
        </p:spPr>
        <p:txBody>
          <a:bodyPr>
            <a:normAutofit fontScale="90000"/>
          </a:bodyPr>
          <a:lstStyle/>
          <a:p>
            <a:r>
              <a:rPr lang="en-US" dirty="0"/>
              <a:t>Exam Will Cover Discussions: </a:t>
            </a:r>
            <a:r>
              <a:rPr lang="en-US" sz="3600" dirty="0"/>
              <a:t>week 1 through 4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70" y="1082617"/>
            <a:ext cx="3941195" cy="2618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24310" y="3701322"/>
            <a:ext cx="429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130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0200" y="112713"/>
            <a:ext cx="11861800" cy="1144587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Cardinality in Data Modeling: </a:t>
            </a:r>
            <a:r>
              <a:rPr lang="en-US" sz="4000" dirty="0">
                <a:solidFill>
                  <a:srgbClr val="A41E35"/>
                </a:solidFill>
              </a:rPr>
              <a:t>Relationships</a:t>
            </a:r>
            <a:endParaRPr lang="en-US" sz="2000" dirty="0">
              <a:solidFill>
                <a:srgbClr val="A41E35"/>
              </a:solidFill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idx="4294967295"/>
          </p:nvPr>
        </p:nvSpPr>
        <p:spPr>
          <a:xfrm>
            <a:off x="411061" y="1349375"/>
            <a:ext cx="11147425" cy="1220787"/>
          </a:xfrm>
        </p:spPr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Cardinality describes a fundamental characteristic of the relationship between two entities. 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2855913"/>
            <a:ext cx="5784850" cy="798512"/>
          </a:xfrm>
        </p:spPr>
        <p:txBody>
          <a:bodyPr/>
          <a:lstStyle/>
          <a:p>
            <a:pPr lvl="1"/>
            <a:r>
              <a:rPr lang="en-US" sz="2800" b="0" dirty="0"/>
              <a:t>1:1 = a </a:t>
            </a:r>
            <a:r>
              <a:rPr lang="en-US" sz="2800" b="0" u="sng" dirty="0"/>
              <a:t>one to one</a:t>
            </a:r>
            <a:r>
              <a:rPr lang="en-US" sz="2800" b="0" dirty="0"/>
              <a:t> relationship</a:t>
            </a:r>
          </a:p>
        </p:txBody>
      </p:sp>
      <p:sp>
        <p:nvSpPr>
          <p:cNvPr id="19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3671888"/>
            <a:ext cx="5784850" cy="798512"/>
          </a:xfrm>
        </p:spPr>
        <p:txBody>
          <a:bodyPr/>
          <a:lstStyle/>
          <a:p>
            <a:pPr lvl="1"/>
            <a:r>
              <a:rPr lang="en-US" sz="2800" b="0" dirty="0"/>
              <a:t>1:m = a </a:t>
            </a:r>
            <a:r>
              <a:rPr lang="en-US" sz="2800" b="0" u="sng" dirty="0"/>
              <a:t>one to many</a:t>
            </a:r>
            <a:r>
              <a:rPr lang="en-US" sz="2800" b="0" dirty="0"/>
              <a:t> relationship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4562475"/>
            <a:ext cx="5784850" cy="798513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b="0" dirty="0"/>
              <a:t>m:m = a </a:t>
            </a:r>
            <a:r>
              <a:rPr lang="en-US" sz="2800" b="0" u="sng" dirty="0"/>
              <a:t>many to many</a:t>
            </a:r>
            <a:r>
              <a:rPr lang="en-US" sz="2800" b="0" dirty="0"/>
              <a:t> relationship</a:t>
            </a: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22" y="2997285"/>
            <a:ext cx="5040086" cy="50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31" y="3881268"/>
            <a:ext cx="5062867" cy="530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11" y="4699303"/>
            <a:ext cx="5040087" cy="5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45427"/>
              </p:ext>
            </p:extLst>
          </p:nvPr>
        </p:nvGraphicFramePr>
        <p:xfrm>
          <a:off x="2035131" y="1463414"/>
          <a:ext cx="6019033" cy="334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Identity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972" y="3760493"/>
            <a:ext cx="291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What is SEO?</a:t>
            </a:r>
          </a:p>
          <a:p>
            <a:r>
              <a:rPr lang="en-US" sz="1600" dirty="0"/>
              <a:t>Process of maximizing the number of visitors to a particular website by ensuring that the site appears high on the list of results returned by a search engine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1764" y="3929770"/>
            <a:ext cx="327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hlinkClick r:id="rId8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Make sure to watch this video!</a:t>
            </a:r>
          </a:p>
          <a:p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What hiring managers look for in your social media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your notes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2B3CFE-B388-BF2A-3497-67F7F0F9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613" y="243464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85013" y="4323556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/>
            <a:r>
              <a:rPr lang="en-US" sz="2400" b="1" dirty="0">
                <a:solidFill>
                  <a:srgbClr val="C00000"/>
                </a:solidFill>
              </a:rPr>
              <a:t>On Exam Day Bring: 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TUID card (digital)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#2 Pencil </a:t>
            </a:r>
          </a:p>
          <a:p>
            <a:pPr marL="5080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2 Highlighters</a:t>
            </a:r>
          </a:p>
        </p:txBody>
      </p:sp>
    </p:spTree>
    <p:extLst>
      <p:ext uri="{BB962C8B-B14F-4D97-AF65-F5344CB8AC3E}">
        <p14:creationId xmlns:p14="http://schemas.microsoft.com/office/powerpoint/2010/main" val="30128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/ Add your notes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079" y="2248694"/>
            <a:ext cx="1062729" cy="7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Reading: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What is an Information System?</a:t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br>
              <a:rPr lang="en-US" dirty="0"/>
            </a:br>
            <a:r>
              <a:rPr lang="en-US" dirty="0">
                <a:hlinkClick r:id="rId5"/>
              </a:rPr>
              <a:t>What is Software Development Lifecycle (SDLC)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Systems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Information System </a:t>
            </a:r>
            <a:r>
              <a:rPr lang="en-US" dirty="0"/>
              <a:t>– an integrated set of components for collecting, storing, and processing data and for providing information, knowledge and digital products.” This ensure the </a:t>
            </a:r>
            <a:r>
              <a:rPr lang="en-US" b="1" dirty="0">
                <a:solidFill>
                  <a:srgbClr val="C00000"/>
                </a:solidFill>
              </a:rPr>
              <a:t>successful completion of business objective.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6" y="1532092"/>
            <a:ext cx="9709875" cy="33767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In MIS we train people to use technology to </a:t>
            </a:r>
            <a:r>
              <a:rPr lang="en-US" sz="2600" b="1" dirty="0">
                <a:solidFill>
                  <a:srgbClr val="C00000"/>
                </a:solidFill>
              </a:rPr>
              <a:t>solve day-to-day business problems.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ACC8-8148-424B-B5A9-8A67FCF222A1}"/>
              </a:ext>
            </a:extLst>
          </p:cNvPr>
          <p:cNvSpPr txBox="1"/>
          <p:nvPr/>
        </p:nvSpPr>
        <p:spPr>
          <a:xfrm>
            <a:off x="829326" y="1886953"/>
            <a:ext cx="105333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“Systems analysis?”: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 solving technique that </a:t>
            </a:r>
            <a:r>
              <a:rPr lang="en-US" sz="2800" b="1" u="sng" dirty="0">
                <a:solidFill>
                  <a:srgbClr val="C00000"/>
                </a:solidFill>
              </a:rPr>
              <a:t>“decomposes</a:t>
            </a:r>
            <a:r>
              <a:rPr lang="en-US" sz="2800" b="1" dirty="0">
                <a:solidFill>
                  <a:srgbClr val="C00000"/>
                </a:solidFill>
              </a:rPr>
              <a:t>”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system into its component pieces for the purpose of studying how well these parts work &amp; interact to accomplish their </a:t>
            </a:r>
            <a:r>
              <a:rPr lang="en-US" sz="2800" b="1" u="sng" dirty="0">
                <a:solidFill>
                  <a:srgbClr val="C00000"/>
                </a:solidFill>
              </a:rPr>
              <a:t>purpose</a:t>
            </a:r>
          </a:p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9649" y="1999991"/>
            <a:ext cx="4751827" cy="3043957"/>
          </a:xfrm>
        </p:spPr>
        <p:txBody>
          <a:bodyPr>
            <a:noAutofit/>
          </a:bodyPr>
          <a:lstStyle/>
          <a:p>
            <a:r>
              <a:rPr lang="en-US" sz="2800" dirty="0"/>
              <a:t>Waterfall</a:t>
            </a:r>
          </a:p>
          <a:p>
            <a:r>
              <a:rPr lang="en-US" sz="2800" dirty="0"/>
              <a:t>Agile / Iterative</a:t>
            </a:r>
          </a:p>
          <a:p>
            <a:r>
              <a:rPr lang="en-US" sz="2800" dirty="0"/>
              <a:t>Lean</a:t>
            </a:r>
          </a:p>
          <a:p>
            <a:r>
              <a:rPr lang="en-US" sz="2800" dirty="0"/>
              <a:t>Scrum / Iterative</a:t>
            </a:r>
          </a:p>
          <a:p>
            <a:r>
              <a:rPr lang="en-US" sz="2800" dirty="0"/>
              <a:t>DevOps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D2551-83BE-4DCC-A14E-6E8C6DDA6EBC}"/>
              </a:ext>
            </a:extLst>
          </p:cNvPr>
          <p:cNvSpPr txBox="1">
            <a:spLocks/>
          </p:cNvSpPr>
          <p:nvPr/>
        </p:nvSpPr>
        <p:spPr>
          <a:xfrm>
            <a:off x="736047" y="527594"/>
            <a:ext cx="6321916" cy="926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i="0" dirty="0"/>
              <a:t>Software Development Cycle (SDLC) Methodologies (Model)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52418-D7C1-4204-884B-956FC5A1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63" y="1359247"/>
            <a:ext cx="4023381" cy="4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DPM &amp; 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What is a product manager? A complex, cross-functional role in IT</a:t>
            </a:r>
            <a:br>
              <a:rPr lang="en-US" b="1" dirty="0"/>
            </a:br>
            <a:r>
              <a:rPr lang="en-US" dirty="0">
                <a:hlinkClick r:id="rId4"/>
              </a:rPr>
              <a:t>An Introduction to Swim Lane Diagrams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Review</a:t>
            </a:r>
            <a:br>
              <a:rPr lang="en-US" b="1" dirty="0"/>
            </a:br>
            <a:r>
              <a:rPr lang="en-US" dirty="0"/>
              <a:t>Weekly PowerPoint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Widescreen</PresentationFormat>
  <Paragraphs>196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Schoolbook</vt:lpstr>
      <vt:lpstr>Corbel</vt:lpstr>
      <vt:lpstr>Georgia</vt:lpstr>
      <vt:lpstr>Headlines</vt:lpstr>
      <vt:lpstr>MIS 2101 Exam 1 Review</vt:lpstr>
      <vt:lpstr>Exam Will Cover Discussions: week 1 through 4 </vt:lpstr>
      <vt:lpstr>Advice</vt:lpstr>
      <vt:lpstr>Introduction &amp; Systems Analysis</vt:lpstr>
      <vt:lpstr>Collection of Systems</vt:lpstr>
      <vt:lpstr>Collection of Technologies</vt:lpstr>
      <vt:lpstr>Systems Analysis</vt:lpstr>
      <vt:lpstr>PowerPoint Presentation</vt:lpstr>
      <vt:lpstr>DPM &amp; Introduction to Process Mapping</vt:lpstr>
      <vt:lpstr>Why Salesforce?</vt:lpstr>
      <vt:lpstr>Digital Product Manager</vt:lpstr>
      <vt:lpstr>Digital Product Manager</vt:lpstr>
      <vt:lpstr>Process Mapping</vt:lpstr>
      <vt:lpstr>Swim Lane Diagrams</vt:lpstr>
      <vt:lpstr>Swim Lane Diagrams - Symbols</vt:lpstr>
      <vt:lpstr>ERD &amp; Digital Identity</vt:lpstr>
      <vt:lpstr>What is an Entity Relationship Diagram?</vt:lpstr>
      <vt:lpstr>Primary ERD Symbols: Chen’s Database Notation</vt:lpstr>
      <vt:lpstr>Entity Relationship Diagram: ERD tables</vt:lpstr>
      <vt:lpstr>Cardinality in Data Modeling: Relationships</vt:lpstr>
      <vt:lpstr>PowerPoint Presentation</vt:lpstr>
      <vt:lpstr>Remember!!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2019-09-22T14:45:49Z</dcterms:created>
  <dcterms:modified xsi:type="dcterms:W3CDTF">2024-01-24T18:44:54Z</dcterms:modified>
</cp:coreProperties>
</file>