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2"/>
  </p:notesMasterIdLst>
  <p:sldIdLst>
    <p:sldId id="256" r:id="rId2"/>
    <p:sldId id="366" r:id="rId3"/>
    <p:sldId id="395" r:id="rId4"/>
    <p:sldId id="377" r:id="rId5"/>
    <p:sldId id="379" r:id="rId6"/>
    <p:sldId id="380" r:id="rId7"/>
    <p:sldId id="381" r:id="rId8"/>
    <p:sldId id="396" r:id="rId9"/>
    <p:sldId id="382" r:id="rId10"/>
    <p:sldId id="383" r:id="rId11"/>
    <p:sldId id="384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4" r:id="rId20"/>
    <p:sldId id="393" r:id="rId21"/>
  </p:sldIdLst>
  <p:sldSz cx="12192000" cy="6858000"/>
  <p:notesSz cx="7023100" cy="9309100"/>
  <p:embeddedFontLst>
    <p:embeddedFont>
      <p:font typeface="Arial Black" panose="020B0A04020102020204" pitchFamily="34" charset="0"/>
      <p:bold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pos="7344" userDrawn="1">
          <p15:clr>
            <a:srgbClr val="A4A3A4"/>
          </p15:clr>
        </p15:guide>
        <p15:guide id="3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4429E-DEEE-4AE2-B04B-2CBD10610817}" v="49" dt="2024-04-18T19:04:32.843"/>
  </p1510:revLst>
</p1510:revInfo>
</file>

<file path=ppt/tableStyles.xml><?xml version="1.0" encoding="utf-8"?>
<a:tblStyleLst xmlns:a="http://schemas.openxmlformats.org/drawingml/2006/main" def="{CA078C34-9DD4-4FF6-A8B3-301DA20EA9BA}">
  <a:tblStyle styleId="{CA078C34-9DD4-4FF6-A8B3-301DA20EA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88971" autoAdjust="0"/>
  </p:normalViewPr>
  <p:slideViewPr>
    <p:cSldViewPr snapToGrid="0">
      <p:cViewPr varScale="1">
        <p:scale>
          <a:sx n="66" d="100"/>
          <a:sy n="66" d="100"/>
        </p:scale>
        <p:origin x="652" y="40"/>
      </p:cViewPr>
      <p:guideLst>
        <p:guide pos="288"/>
        <p:guide pos="7344"/>
        <p:guide orient="horz" pos="21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6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Christine Martin" userId="3f04a9e6-8652-4b3c-b462-956eaf9c05a8" providerId="ADAL" clId="{5A34429E-DEEE-4AE2-B04B-2CBD10610817}"/>
    <pc:docChg chg="undo custSel addSld delSld modSld">
      <pc:chgData name="Marie-Christine Martin" userId="3f04a9e6-8652-4b3c-b462-956eaf9c05a8" providerId="ADAL" clId="{5A34429E-DEEE-4AE2-B04B-2CBD10610817}" dt="2024-04-18T19:05:50.715" v="144" actId="13926"/>
      <pc:docMkLst>
        <pc:docMk/>
      </pc:docMkLst>
      <pc:sldChg chg="modSp mod">
        <pc:chgData name="Marie-Christine Martin" userId="3f04a9e6-8652-4b3c-b462-956eaf9c05a8" providerId="ADAL" clId="{5A34429E-DEEE-4AE2-B04B-2CBD10610817}" dt="2024-02-21T16:26:51.584" v="3" actId="20577"/>
        <pc:sldMkLst>
          <pc:docMk/>
          <pc:sldMk cId="0" sldId="256"/>
        </pc:sldMkLst>
        <pc:spChg chg="mod">
          <ac:chgData name="Marie-Christine Martin" userId="3f04a9e6-8652-4b3c-b462-956eaf9c05a8" providerId="ADAL" clId="{5A34429E-DEEE-4AE2-B04B-2CBD10610817}" dt="2024-02-21T16:26:51.584" v="3" actId="20577"/>
          <ac:spMkLst>
            <pc:docMk/>
            <pc:sldMk cId="0" sldId="256"/>
            <ac:spMk id="104" creationId="{00000000-0000-0000-0000-000000000000}"/>
          </ac:spMkLst>
        </pc:spChg>
      </pc:sldChg>
      <pc:sldChg chg="addSp modSp mod">
        <pc:chgData name="Marie-Christine Martin" userId="3f04a9e6-8652-4b3c-b462-956eaf9c05a8" providerId="ADAL" clId="{5A34429E-DEEE-4AE2-B04B-2CBD10610817}" dt="2024-04-18T19:04:38.186" v="143" actId="1076"/>
        <pc:sldMkLst>
          <pc:docMk/>
          <pc:sldMk cId="4152047540" sldId="366"/>
        </pc:sldMkLst>
        <pc:spChg chg="add mod">
          <ac:chgData name="Marie-Christine Martin" userId="3f04a9e6-8652-4b3c-b462-956eaf9c05a8" providerId="ADAL" clId="{5A34429E-DEEE-4AE2-B04B-2CBD10610817}" dt="2024-04-18T19:04:38.186" v="143" actId="1076"/>
          <ac:spMkLst>
            <pc:docMk/>
            <pc:sldMk cId="4152047540" sldId="366"/>
            <ac:spMk id="3" creationId="{DB9A777F-D3D6-4955-14C9-49F52CB35828}"/>
          </ac:spMkLst>
        </pc:spChg>
        <pc:spChg chg="mod">
          <ac:chgData name="Marie-Christine Martin" userId="3f04a9e6-8652-4b3c-b462-956eaf9c05a8" providerId="ADAL" clId="{5A34429E-DEEE-4AE2-B04B-2CBD10610817}" dt="2024-04-18T19:04:30.799" v="140" actId="14100"/>
          <ac:spMkLst>
            <pc:docMk/>
            <pc:sldMk cId="4152047540" sldId="366"/>
            <ac:spMk id="42" creationId="{2332064C-5E93-0A02-37D0-C29CC4894132}"/>
          </ac:spMkLst>
        </pc:spChg>
      </pc:sldChg>
      <pc:sldChg chg="del">
        <pc:chgData name="Marie-Christine Martin" userId="3f04a9e6-8652-4b3c-b462-956eaf9c05a8" providerId="ADAL" clId="{5A34429E-DEEE-4AE2-B04B-2CBD10610817}" dt="2024-02-21T16:28:35.040" v="29" actId="47"/>
        <pc:sldMkLst>
          <pc:docMk/>
          <pc:sldMk cId="1984043043" sldId="367"/>
        </pc:sldMkLst>
      </pc:sldChg>
      <pc:sldChg chg="addSp modSp mod modAnim">
        <pc:chgData name="Marie-Christine Martin" userId="3f04a9e6-8652-4b3c-b462-956eaf9c05a8" providerId="ADAL" clId="{5A34429E-DEEE-4AE2-B04B-2CBD10610817}" dt="2024-04-18T19:04:07.859" v="138"/>
        <pc:sldMkLst>
          <pc:docMk/>
          <pc:sldMk cId="2931508287" sldId="377"/>
        </pc:sldMkLst>
        <pc:spChg chg="add mod">
          <ac:chgData name="Marie-Christine Martin" userId="3f04a9e6-8652-4b3c-b462-956eaf9c05a8" providerId="ADAL" clId="{5A34429E-DEEE-4AE2-B04B-2CBD10610817}" dt="2024-04-18T19:04:04.547" v="137" actId="1582"/>
          <ac:spMkLst>
            <pc:docMk/>
            <pc:sldMk cId="2931508287" sldId="377"/>
            <ac:spMk id="2" creationId="{14860FD1-B482-E5E6-AB1C-053B0C32836D}"/>
          </ac:spMkLst>
        </pc:spChg>
        <pc:spChg chg="mod">
          <ac:chgData name="Marie-Christine Martin" userId="3f04a9e6-8652-4b3c-b462-956eaf9c05a8" providerId="ADAL" clId="{5A34429E-DEEE-4AE2-B04B-2CBD10610817}" dt="2024-02-21T16:28:20.607" v="28" actId="404"/>
          <ac:spMkLst>
            <pc:docMk/>
            <pc:sldMk cId="2931508287" sldId="377"/>
            <ac:spMk id="3" creationId="{6469F35E-8F7F-4E47-A0A8-173BAB7289FB}"/>
          </ac:spMkLst>
        </pc:spChg>
      </pc:sldChg>
      <pc:sldChg chg="modSp mod">
        <pc:chgData name="Marie-Christine Martin" userId="3f04a9e6-8652-4b3c-b462-956eaf9c05a8" providerId="ADAL" clId="{5A34429E-DEEE-4AE2-B04B-2CBD10610817}" dt="2024-04-18T19:02:47.490" v="126" actId="207"/>
        <pc:sldMkLst>
          <pc:docMk/>
          <pc:sldMk cId="3474164182" sldId="381"/>
        </pc:sldMkLst>
        <pc:spChg chg="mod">
          <ac:chgData name="Marie-Christine Martin" userId="3f04a9e6-8652-4b3c-b462-956eaf9c05a8" providerId="ADAL" clId="{5A34429E-DEEE-4AE2-B04B-2CBD10610817}" dt="2024-04-18T19:02:47.490" v="126" actId="207"/>
          <ac:spMkLst>
            <pc:docMk/>
            <pc:sldMk cId="3474164182" sldId="381"/>
            <ac:spMk id="2" creationId="{00000000-0000-0000-0000-000000000000}"/>
          </ac:spMkLst>
        </pc:spChg>
      </pc:sldChg>
      <pc:sldChg chg="modNotesTx">
        <pc:chgData name="Marie-Christine Martin" userId="3f04a9e6-8652-4b3c-b462-956eaf9c05a8" providerId="ADAL" clId="{5A34429E-DEEE-4AE2-B04B-2CBD10610817}" dt="2024-04-18T19:02:20.689" v="91" actId="6549"/>
        <pc:sldMkLst>
          <pc:docMk/>
          <pc:sldMk cId="2738579335" sldId="382"/>
        </pc:sldMkLst>
      </pc:sldChg>
      <pc:sldChg chg="modSp mod">
        <pc:chgData name="Marie-Christine Martin" userId="3f04a9e6-8652-4b3c-b462-956eaf9c05a8" providerId="ADAL" clId="{5A34429E-DEEE-4AE2-B04B-2CBD10610817}" dt="2024-04-18T19:05:50.715" v="144" actId="13926"/>
        <pc:sldMkLst>
          <pc:docMk/>
          <pc:sldMk cId="1622891654" sldId="389"/>
        </pc:sldMkLst>
        <pc:spChg chg="mod">
          <ac:chgData name="Marie-Christine Martin" userId="3f04a9e6-8652-4b3c-b462-956eaf9c05a8" providerId="ADAL" clId="{5A34429E-DEEE-4AE2-B04B-2CBD10610817}" dt="2024-04-18T19:05:50.715" v="144" actId="13926"/>
          <ac:spMkLst>
            <pc:docMk/>
            <pc:sldMk cId="1622891654" sldId="389"/>
            <ac:spMk id="2" creationId="{00000000-0000-0000-0000-000000000000}"/>
          </ac:spMkLst>
        </pc:spChg>
      </pc:sldChg>
      <pc:sldChg chg="modSp modAnim">
        <pc:chgData name="Marie-Christine Martin" userId="3f04a9e6-8652-4b3c-b462-956eaf9c05a8" providerId="ADAL" clId="{5A34429E-DEEE-4AE2-B04B-2CBD10610817}" dt="2024-04-03T17:19:47.217" v="60" actId="20577"/>
        <pc:sldMkLst>
          <pc:docMk/>
          <pc:sldMk cId="605100088" sldId="394"/>
        </pc:sldMkLst>
        <pc:spChg chg="mod">
          <ac:chgData name="Marie-Christine Martin" userId="3f04a9e6-8652-4b3c-b462-956eaf9c05a8" providerId="ADAL" clId="{5A34429E-DEEE-4AE2-B04B-2CBD10610817}" dt="2024-04-03T17:19:47.217" v="60" actId="20577"/>
          <ac:spMkLst>
            <pc:docMk/>
            <pc:sldMk cId="605100088" sldId="394"/>
            <ac:spMk id="9" creationId="{00000000-0000-0000-0000-000000000000}"/>
          </ac:spMkLst>
        </pc:spChg>
      </pc:sldChg>
      <pc:sldChg chg="modSp add mod">
        <pc:chgData name="Marie-Christine Martin" userId="3f04a9e6-8652-4b3c-b462-956eaf9c05a8" providerId="ADAL" clId="{5A34429E-DEEE-4AE2-B04B-2CBD10610817}" dt="2024-04-10T18:57:38.049" v="90" actId="115"/>
        <pc:sldMkLst>
          <pc:docMk/>
          <pc:sldMk cId="764104614" sldId="395"/>
        </pc:sldMkLst>
        <pc:spChg chg="mod">
          <ac:chgData name="Marie-Christine Martin" userId="3f04a9e6-8652-4b3c-b462-956eaf9c05a8" providerId="ADAL" clId="{5A34429E-DEEE-4AE2-B04B-2CBD10610817}" dt="2024-04-10T18:56:50.746" v="86" actId="20577"/>
          <ac:spMkLst>
            <pc:docMk/>
            <pc:sldMk cId="764104614" sldId="395"/>
            <ac:spMk id="4" creationId="{ACA0235A-B8D7-9814-F77F-6539345A35AF}"/>
          </ac:spMkLst>
        </pc:spChg>
        <pc:spChg chg="mod">
          <ac:chgData name="Marie-Christine Martin" userId="3f04a9e6-8652-4b3c-b462-956eaf9c05a8" providerId="ADAL" clId="{5A34429E-DEEE-4AE2-B04B-2CBD10610817}" dt="2024-04-10T18:57:38.049" v="90" actId="115"/>
          <ac:spMkLst>
            <pc:docMk/>
            <pc:sldMk cId="764104614" sldId="395"/>
            <ac:spMk id="9" creationId="{CDEFB0DF-D9EC-B8A7-CB4F-6804DC6347D5}"/>
          </ac:spMkLst>
        </pc:spChg>
      </pc:sldChg>
      <pc:sldChg chg="modSp add mod">
        <pc:chgData name="Marie-Christine Martin" userId="3f04a9e6-8652-4b3c-b462-956eaf9c05a8" providerId="ADAL" clId="{5A34429E-DEEE-4AE2-B04B-2CBD10610817}" dt="2024-04-18T19:03:17.690" v="133" actId="13926"/>
        <pc:sldMkLst>
          <pc:docMk/>
          <pc:sldMk cId="2176798284" sldId="396"/>
        </pc:sldMkLst>
        <pc:spChg chg="mod">
          <ac:chgData name="Marie-Christine Martin" userId="3f04a9e6-8652-4b3c-b462-956eaf9c05a8" providerId="ADAL" clId="{5A34429E-DEEE-4AE2-B04B-2CBD10610817}" dt="2024-04-18T19:03:17.690" v="133" actId="13926"/>
          <ac:spMkLst>
            <pc:docMk/>
            <pc:sldMk cId="2176798284" sldId="39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939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650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81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642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6891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549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356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3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8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There is one opportunity for extra credit this semester. It is open after exam #1 and will close the last day of class. Don’t miss out on this one time offer for 1-point added to your final score. </a:t>
            </a:r>
            <a:endParaRPr lang="en-US" sz="1200" dirty="0"/>
          </a:p>
          <a:p>
            <a:pPr algn="just"/>
            <a:endParaRPr lang="en-US" sz="1200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25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15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65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750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question: how many times will the loop run? 9 times!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0484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question: how many times will the loop run? 9 times!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826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99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146674"/>
            <a:ext cx="27432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146674"/>
            <a:ext cx="41148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5808" y="972829"/>
            <a:ext cx="2720385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5433000" y="408146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8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4846320" y="457201"/>
            <a:ext cx="6509068" cy="51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Google Shape;92;p15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1403" y="548640"/>
            <a:ext cx="4207737" cy="10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1403" y="1931670"/>
            <a:ext cx="4207737" cy="3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148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7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5433000" y="405860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1207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61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643849" y="2359971"/>
            <a:ext cx="6904182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Digital Systems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317242" y="4367848"/>
            <a:ext cx="11874758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4000" dirty="0"/>
              <a:t>ICA#20: Practice Exam</a:t>
            </a:r>
            <a:endParaRPr sz="4000" dirty="0"/>
          </a:p>
        </p:txBody>
      </p:sp>
      <p:cxnSp>
        <p:nvCxnSpPr>
          <p:cNvPr id="105" name="Google Shape;105;p16"/>
          <p:cNvCxnSpPr/>
          <p:nvPr/>
        </p:nvCxnSpPr>
        <p:spPr>
          <a:xfrm>
            <a:off x="5433060" y="4081463"/>
            <a:ext cx="132588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"/>
          <p:cNvSpPr/>
          <p:nvPr/>
        </p:nvSpPr>
        <p:spPr>
          <a:xfrm>
            <a:off x="5172304" y="5264722"/>
            <a:ext cx="1847272" cy="1071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72" y="4118212"/>
            <a:ext cx="1007509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MPG if you have driven 320 Miles and used 20 Gallons of gas? (analyze the code)</a:t>
            </a:r>
          </a:p>
          <a:p>
            <a:pPr marL="50800" indent="0">
              <a:buNone/>
            </a:pPr>
            <a:r>
              <a:rPr lang="en-US" sz="2600" dirty="0"/>
              <a:t>A. 15</a:t>
            </a:r>
          </a:p>
          <a:p>
            <a:pPr marL="5080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91" y="0"/>
            <a:ext cx="7091509" cy="5720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B2167-D451-43CC-BE20-BEE9A6CB5503}"/>
              </a:ext>
            </a:extLst>
          </p:cNvPr>
          <p:cNvSpPr txBox="1"/>
          <p:nvPr/>
        </p:nvSpPr>
        <p:spPr>
          <a:xfrm>
            <a:off x="2115834" y="4279822"/>
            <a:ext cx="220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(320/20)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FD0930-5C3E-4460-9F06-A8B9A070A991}"/>
              </a:ext>
            </a:extLst>
          </p:cNvPr>
          <p:cNvSpPr/>
          <p:nvPr/>
        </p:nvSpPr>
        <p:spPr>
          <a:xfrm>
            <a:off x="5746460" y="2801923"/>
            <a:ext cx="2038524" cy="528506"/>
          </a:xfrm>
          <a:prstGeom prst="ellipse">
            <a:avLst/>
          </a:prstGeom>
          <a:noFill/>
          <a:ln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539312" y="5081049"/>
            <a:ext cx="892097" cy="5649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35849" y="3809762"/>
            <a:ext cx="892097" cy="5649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82751" y="2334084"/>
            <a:ext cx="892097" cy="5649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6703" y="1178074"/>
            <a:ext cx="892097" cy="5649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9183" y="733206"/>
            <a:ext cx="4897122" cy="524756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1. After 10 minutes, how many calories have you burned?`</a:t>
            </a:r>
          </a:p>
          <a:p>
            <a:pPr marL="0" indent="0">
              <a:buNone/>
            </a:pPr>
            <a:r>
              <a:rPr lang="en-US" sz="1600" b="0" dirty="0"/>
              <a:t>A. 0        B.  45          C. 67.5   </a:t>
            </a:r>
          </a:p>
          <a:p>
            <a:pPr marL="50800" indent="0">
              <a:buNone/>
            </a:pPr>
            <a:r>
              <a:rPr lang="en-US" sz="1600" dirty="0"/>
              <a:t>2. After 30 minutes, how many total calories have you burned?`</a:t>
            </a:r>
          </a:p>
          <a:p>
            <a:pPr marL="0" indent="0">
              <a:buNone/>
            </a:pPr>
            <a:r>
              <a:rPr lang="en-US" sz="1600" b="0" dirty="0"/>
              <a:t>A. 112.5        B.  135          C. 450            D. 1350</a:t>
            </a:r>
          </a:p>
          <a:p>
            <a:pPr marL="50800" indent="0">
              <a:buNone/>
            </a:pPr>
            <a:r>
              <a:rPr lang="en-US" sz="1600" dirty="0"/>
              <a:t>3. If we change the initial value of i to 20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3, 90          B. 5, 135 	        C.  3, 135         D. Does not run</a:t>
            </a:r>
          </a:p>
          <a:p>
            <a:pPr marL="50800" indent="0">
              <a:buNone/>
            </a:pPr>
            <a:r>
              <a:rPr lang="en-US" sz="1600" dirty="0"/>
              <a:t>4. If we change i &lt;= 30  to  i &lt;=40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 5, 135        B. 7, 180        C.  7, 225              D. Does not run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"/>
          <a:stretch/>
        </p:blipFill>
        <p:spPr>
          <a:xfrm>
            <a:off x="5227092" y="10282"/>
            <a:ext cx="6964907" cy="507076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B852747-DF19-47B3-92F7-8B864A5A85A0}"/>
              </a:ext>
            </a:extLst>
          </p:cNvPr>
          <p:cNvSpPr/>
          <p:nvPr/>
        </p:nvSpPr>
        <p:spPr>
          <a:xfrm>
            <a:off x="5346585" y="2216668"/>
            <a:ext cx="6845415" cy="828536"/>
          </a:xfrm>
          <a:prstGeom prst="ellipse">
            <a:avLst/>
          </a:prstGeom>
          <a:noFill/>
          <a:ln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412116"/>
            <a:ext cx="5215902" cy="427624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Using the program myFunction.html, what is displayed when you pass 11 as the first number and 14 as the second number?</a:t>
            </a:r>
          </a:p>
          <a:p>
            <a:pPr marL="0" indent="0">
              <a:buNone/>
            </a:pPr>
            <a:r>
              <a:rPr lang="en-US" sz="1600" dirty="0"/>
              <a:t>a.	1114</a:t>
            </a:r>
          </a:p>
          <a:p>
            <a:pPr marL="0" indent="0">
              <a:buNone/>
            </a:pPr>
            <a:r>
              <a:rPr lang="en-US" sz="1600" dirty="0"/>
              <a:t>b.	25</a:t>
            </a:r>
          </a:p>
          <a:p>
            <a:pPr marL="0" indent="0">
              <a:buNone/>
            </a:pPr>
            <a:r>
              <a:rPr lang="en-US" sz="1600" dirty="0"/>
              <a:t>c.	1411</a:t>
            </a:r>
          </a:p>
          <a:p>
            <a:pPr marL="0" indent="0">
              <a:buNone/>
            </a:pPr>
            <a:r>
              <a:rPr lang="en-US" sz="1600" dirty="0"/>
              <a:t>d.	50</a:t>
            </a:r>
          </a:p>
          <a:p>
            <a:pPr marL="0" indent="0">
              <a:buNone/>
            </a:pPr>
            <a:r>
              <a:rPr lang="en-US" sz="1600" dirty="0"/>
              <a:t>e.	None of the above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E754DB-7A7D-47AA-8C6E-F86DD02291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985" y="1166789"/>
            <a:ext cx="5427673" cy="3953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27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C3435F-CE1E-4D1A-96DF-B3B7A8251451}"/>
              </a:ext>
            </a:extLst>
          </p:cNvPr>
          <p:cNvSpPr/>
          <p:nvPr/>
        </p:nvSpPr>
        <p:spPr>
          <a:xfrm>
            <a:off x="1172831" y="3603196"/>
            <a:ext cx="588857" cy="4157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56848"/>
            <a:ext cx="5253073" cy="427624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Using the program myFunction.html, what is displayed when you pass 11 as the first number and 14 as the second number?</a:t>
            </a:r>
          </a:p>
          <a:p>
            <a:pPr marL="0" indent="0">
              <a:buNone/>
            </a:pPr>
            <a:r>
              <a:rPr lang="en-US" sz="1600" dirty="0"/>
              <a:t>a.	1114</a:t>
            </a:r>
          </a:p>
          <a:p>
            <a:pPr marL="0" indent="0">
              <a:buNone/>
            </a:pPr>
            <a:r>
              <a:rPr lang="en-US" sz="1600" dirty="0"/>
              <a:t>b.	25</a:t>
            </a:r>
          </a:p>
          <a:p>
            <a:pPr marL="0" indent="0">
              <a:buNone/>
            </a:pPr>
            <a:r>
              <a:rPr lang="en-US" sz="1600" dirty="0"/>
              <a:t>c.	1411</a:t>
            </a:r>
          </a:p>
          <a:p>
            <a:pPr marL="0" indent="0">
              <a:buNone/>
            </a:pPr>
            <a:r>
              <a:rPr lang="en-US" sz="1600" dirty="0"/>
              <a:t>d.	</a:t>
            </a:r>
            <a:r>
              <a:rPr lang="en-US" sz="1600" dirty="0">
                <a:solidFill>
                  <a:srgbClr val="FF0000"/>
                </a:solidFill>
              </a:rPr>
              <a:t>50</a:t>
            </a:r>
          </a:p>
          <a:p>
            <a:pPr marL="0" indent="0">
              <a:buNone/>
            </a:pPr>
            <a:r>
              <a:rPr lang="en-US" sz="1600" dirty="0"/>
              <a:t>e.	None of the above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E754DB-7A7D-47AA-8C6E-F86DD02291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985" y="1166789"/>
            <a:ext cx="5427673" cy="3953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8F528-6C8F-47FD-815B-47F69288A1C6}"/>
              </a:ext>
            </a:extLst>
          </p:cNvPr>
          <p:cNvSpPr txBox="1"/>
          <p:nvPr/>
        </p:nvSpPr>
        <p:spPr>
          <a:xfrm>
            <a:off x="2874560" y="3603196"/>
            <a:ext cx="220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(11+12+13+14)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104727-7D80-4BA4-BBEB-84D9961FA7D3}"/>
              </a:ext>
            </a:extLst>
          </p:cNvPr>
          <p:cNvSpPr/>
          <p:nvPr/>
        </p:nvSpPr>
        <p:spPr>
          <a:xfrm>
            <a:off x="6260985" y="2801922"/>
            <a:ext cx="4468533" cy="998291"/>
          </a:xfrm>
          <a:prstGeom prst="ellipse">
            <a:avLst/>
          </a:prstGeom>
          <a:noFill/>
          <a:ln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104727-7D80-4BA4-BBEB-84D9961FA7D3}"/>
              </a:ext>
            </a:extLst>
          </p:cNvPr>
          <p:cNvSpPr/>
          <p:nvPr/>
        </p:nvSpPr>
        <p:spPr>
          <a:xfrm>
            <a:off x="7191910" y="3910973"/>
            <a:ext cx="2414427" cy="844402"/>
          </a:xfrm>
          <a:prstGeom prst="ellipse">
            <a:avLst/>
          </a:prstGeom>
          <a:noFill/>
          <a:ln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7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/>
              <a:t>What’s wrong with the statement listed below?</a:t>
            </a:r>
          </a:p>
          <a:p>
            <a:pPr marL="50800" indent="0">
              <a:buNone/>
            </a:pPr>
            <a:r>
              <a:rPr lang="en-US" sz="3200" dirty="0"/>
              <a:t>	</a:t>
            </a:r>
            <a:r>
              <a:rPr lang="en-US" sz="3000" dirty="0"/>
              <a:t>let 365days = prompt (“How many days are in a year?");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189954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039" y="2241644"/>
            <a:ext cx="532262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/>
              <a:t>What’s wrong with the statement listed below?</a:t>
            </a:r>
          </a:p>
          <a:p>
            <a:pPr marL="50800" indent="0">
              <a:buNone/>
            </a:pPr>
            <a:r>
              <a:rPr lang="en-US" sz="3200" dirty="0"/>
              <a:t>	</a:t>
            </a:r>
            <a:r>
              <a:rPr lang="en-US" sz="3000" dirty="0"/>
              <a:t>let </a:t>
            </a:r>
            <a:r>
              <a:rPr lang="en-US" sz="3000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en-US" sz="3000" dirty="0">
                <a:solidFill>
                  <a:srgbClr val="FF0000"/>
                </a:solidFill>
              </a:rPr>
              <a:t>65</a:t>
            </a:r>
            <a:r>
              <a:rPr lang="en-US" sz="3000" dirty="0"/>
              <a:t>days = prompt (“How many days are in a year?");</a:t>
            </a:r>
          </a:p>
          <a:p>
            <a:pPr marL="50800" indent="0">
              <a:buNone/>
            </a:pPr>
            <a:endParaRPr lang="en-US" sz="3000" dirty="0"/>
          </a:p>
          <a:p>
            <a:pPr marL="50800" indent="0">
              <a:buNone/>
            </a:pPr>
            <a:r>
              <a:rPr lang="en-US" sz="3000" dirty="0"/>
              <a:t>	</a:t>
            </a:r>
            <a:r>
              <a:rPr lang="en-US" sz="3000" dirty="0">
                <a:solidFill>
                  <a:srgbClr val="FF0000"/>
                </a:solidFill>
              </a:rPr>
              <a:t>Variable name cannot begin with a number!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1622891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914902"/>
            <a:ext cx="11529933" cy="3166281"/>
          </a:xfrm>
        </p:spPr>
        <p:txBody>
          <a:bodyPr/>
          <a:lstStyle/>
          <a:p>
            <a:r>
              <a:rPr lang="en-US" sz="3200" dirty="0"/>
              <a:t>Open the file on canvas (In Class Activity #22)</a:t>
            </a:r>
          </a:p>
          <a:p>
            <a:r>
              <a:rPr lang="en-US" sz="3200" dirty="0"/>
              <a:t>Fill out your answers</a:t>
            </a:r>
          </a:p>
          <a:p>
            <a:r>
              <a:rPr lang="en-US" sz="3200" dirty="0"/>
              <a:t>Upload your updated file</a:t>
            </a:r>
            <a:endParaRPr lang="en-US" sz="3000" dirty="0"/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499" y="394010"/>
            <a:ext cx="11862028" cy="1145222"/>
          </a:xfrm>
        </p:spPr>
        <p:txBody>
          <a:bodyPr/>
          <a:lstStyle/>
          <a:p>
            <a:r>
              <a:rPr lang="en-US" dirty="0"/>
              <a:t>Individual Practice Exam: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1772829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42927" y="1207189"/>
            <a:ext cx="3342497" cy="4646125"/>
          </a:xfrm>
        </p:spPr>
        <p:txBody>
          <a:bodyPr/>
          <a:lstStyle/>
          <a:p>
            <a:r>
              <a:rPr lang="en-US" dirty="0"/>
              <a:t>1. D</a:t>
            </a:r>
          </a:p>
          <a:p>
            <a:r>
              <a:rPr lang="en-US" dirty="0"/>
              <a:t>2. B</a:t>
            </a:r>
          </a:p>
          <a:p>
            <a:r>
              <a:rPr lang="en-US" dirty="0"/>
              <a:t>3. C</a:t>
            </a:r>
          </a:p>
          <a:p>
            <a:r>
              <a:rPr lang="en-US" dirty="0"/>
              <a:t>4. B</a:t>
            </a:r>
          </a:p>
          <a:p>
            <a:r>
              <a:rPr lang="en-US" dirty="0"/>
              <a:t>5. 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416219"/>
            <a:ext cx="11488647" cy="1145222"/>
          </a:xfrm>
        </p:spPr>
        <p:txBody>
          <a:bodyPr/>
          <a:lstStyle/>
          <a:p>
            <a:r>
              <a:rPr lang="en-US" dirty="0"/>
              <a:t>ICA Answers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5523572" y="1204547"/>
            <a:ext cx="5980770" cy="4279216"/>
          </a:xfrm>
        </p:spPr>
        <p:txBody>
          <a:bodyPr/>
          <a:lstStyle/>
          <a:p>
            <a:r>
              <a:rPr lang="en-US" dirty="0"/>
              <a:t>6. A</a:t>
            </a:r>
          </a:p>
          <a:p>
            <a:r>
              <a:rPr lang="en-US" dirty="0"/>
              <a:t>7. D</a:t>
            </a:r>
          </a:p>
          <a:p>
            <a:r>
              <a:rPr lang="en-US" dirty="0"/>
              <a:t>8. A</a:t>
            </a:r>
          </a:p>
          <a:p>
            <a:r>
              <a:rPr lang="en-US" dirty="0"/>
              <a:t>9. E (The correct answer is 22)</a:t>
            </a:r>
          </a:p>
          <a:p>
            <a:r>
              <a:rPr lang="en-US" dirty="0"/>
              <a:t>10.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4E8254-0039-A743-A722-FBE6BFE0E474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5097" y="96249"/>
            <a:ext cx="9717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A41E35"/>
                </a:solidFill>
              </a:rPr>
              <a:t>Please Fill out SFF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(Student Feedback Form)</a:t>
            </a:r>
          </a:p>
        </p:txBody>
      </p:sp>
      <p:pic>
        <p:nvPicPr>
          <p:cNvPr id="1026" name="Picture 2" descr="8 smart ways to collect customer feedback [infographic] | I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44" y="2994640"/>
            <a:ext cx="5705861" cy="288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7494969" y="3430349"/>
            <a:ext cx="1371600" cy="1534161"/>
          </a:xfrm>
          <a:prstGeom prst="ellipse">
            <a:avLst/>
          </a:prstGeom>
          <a:noFill/>
          <a:ln w="38100"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s://listserv.temple.edu:8443/list/img/pic?t=HTML_IMAGE&amp;lui=hjlyp83k&amp;j=221110D&amp;i=labbg0d4a1sqo8dbwm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93" y="1855503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4E8254-0039-A743-A722-FBE6BFE0E474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4609" y="1193360"/>
            <a:ext cx="106128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41E35"/>
                </a:solidFill>
              </a:rPr>
              <a:t>No Class on Thursday!</a:t>
            </a:r>
          </a:p>
          <a:p>
            <a:pPr algn="ctr"/>
            <a:endParaRPr lang="en-US" sz="5400" b="1" dirty="0">
              <a:solidFill>
                <a:srgbClr val="A41E35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3600" b="1" dirty="0">
                <a:solidFill>
                  <a:srgbClr val="A41E35"/>
                </a:solidFill>
              </a:rPr>
              <a:t>Complete all Challenges Week 9-14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b="1" dirty="0">
                <a:solidFill>
                  <a:srgbClr val="A41E35"/>
                </a:solidFill>
              </a:rPr>
              <a:t>Complete your Final Assignment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b="1" dirty="0">
                <a:solidFill>
                  <a:srgbClr val="A41E35"/>
                </a:solidFill>
              </a:rPr>
              <a:t>Prepare for the Exam!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b="1" dirty="0">
                <a:solidFill>
                  <a:srgbClr val="A41E35"/>
                </a:solidFill>
              </a:rPr>
              <a:t>Fill out SFF by EOD April 30</a:t>
            </a:r>
          </a:p>
        </p:txBody>
      </p:sp>
    </p:spTree>
    <p:extLst>
      <p:ext uri="{BB962C8B-B14F-4D97-AF65-F5344CB8AC3E}">
        <p14:creationId xmlns:p14="http://schemas.microsoft.com/office/powerpoint/2010/main" val="60510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9310133" y="1501898"/>
            <a:ext cx="2338942" cy="2187514"/>
          </a:xfrm>
          <a:prstGeom prst="arc">
            <a:avLst>
              <a:gd name="adj1" fmla="val 16200000"/>
              <a:gd name="adj2" fmla="val 5396879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27916" y="6078752"/>
            <a:ext cx="9160677" cy="0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0800000">
            <a:off x="395163" y="3665540"/>
            <a:ext cx="2338944" cy="2187514"/>
          </a:xfrm>
          <a:prstGeom prst="arc">
            <a:avLst>
              <a:gd name="adj1" fmla="val 16200000"/>
              <a:gd name="adj2" fmla="val 5239996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641232" y="1500452"/>
            <a:ext cx="9889269" cy="3482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89841" y="940888"/>
            <a:ext cx="1102782" cy="111912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3" name="8-Point Star 12"/>
          <p:cNvSpPr/>
          <p:nvPr/>
        </p:nvSpPr>
        <p:spPr>
          <a:xfrm>
            <a:off x="10964417" y="5505132"/>
            <a:ext cx="1157182" cy="1157182"/>
          </a:xfrm>
          <a:prstGeom prst="star8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</a:t>
            </a:r>
          </a:p>
        </p:txBody>
      </p:sp>
      <p:sp>
        <p:nvSpPr>
          <p:cNvPr id="65" name="Title 4"/>
          <p:cNvSpPr txBox="1">
            <a:spLocks/>
          </p:cNvSpPr>
          <p:nvPr/>
        </p:nvSpPr>
        <p:spPr>
          <a:xfrm>
            <a:off x="602773" y="130372"/>
            <a:ext cx="10980300" cy="3792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ROADMAP</a:t>
            </a:r>
          </a:p>
        </p:txBody>
      </p:sp>
      <p:sp>
        <p:nvSpPr>
          <p:cNvPr id="80" name="Arc 79"/>
          <p:cNvSpPr/>
          <p:nvPr/>
        </p:nvSpPr>
        <p:spPr>
          <a:xfrm>
            <a:off x="9005554" y="1249183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Arc 83"/>
          <p:cNvSpPr/>
          <p:nvPr/>
        </p:nvSpPr>
        <p:spPr>
          <a:xfrm rot="10800000">
            <a:off x="128600" y="3401930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ight Arrow 27">
            <a:extLst>
              <a:ext uri="{FF2B5EF4-FFF2-40B4-BE49-F238E27FC236}">
                <a16:creationId xmlns:a16="http://schemas.microsoft.com/office/drawing/2014/main" id="{A0547349-F917-59FD-CE75-6A4D03E8A5BA}"/>
              </a:ext>
            </a:extLst>
          </p:cNvPr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27">
            <a:extLst>
              <a:ext uri="{FF2B5EF4-FFF2-40B4-BE49-F238E27FC236}">
                <a16:creationId xmlns:a16="http://schemas.microsoft.com/office/drawing/2014/main" id="{1AECD150-5D4B-14AF-B2CF-64552FDC5786}"/>
              </a:ext>
            </a:extLst>
          </p:cNvPr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33">
            <a:extLst>
              <a:ext uri="{FF2B5EF4-FFF2-40B4-BE49-F238E27FC236}">
                <a16:creationId xmlns:a16="http://schemas.microsoft.com/office/drawing/2014/main" id="{E264934A-6D72-7B62-D93B-E0361E2AA32B}"/>
              </a:ext>
            </a:extLst>
          </p:cNvPr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34">
            <a:extLst>
              <a:ext uri="{FF2B5EF4-FFF2-40B4-BE49-F238E27FC236}">
                <a16:creationId xmlns:a16="http://schemas.microsoft.com/office/drawing/2014/main" id="{43BF2AE3-9BE3-0810-CCA2-7778583DBEE4}"/>
              </a:ext>
            </a:extLst>
          </p:cNvPr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35">
            <a:extLst>
              <a:ext uri="{FF2B5EF4-FFF2-40B4-BE49-F238E27FC236}">
                <a16:creationId xmlns:a16="http://schemas.microsoft.com/office/drawing/2014/main" id="{3A3EAF5C-092A-0E5C-D641-4880A3E17540}"/>
              </a:ext>
            </a:extLst>
          </p:cNvPr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36">
            <a:extLst>
              <a:ext uri="{FF2B5EF4-FFF2-40B4-BE49-F238E27FC236}">
                <a16:creationId xmlns:a16="http://schemas.microsoft.com/office/drawing/2014/main" id="{074C13BD-F69E-6D95-79CC-5ECC97FC12C1}"/>
              </a:ext>
            </a:extLst>
          </p:cNvPr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62">
            <a:extLst>
              <a:ext uri="{FF2B5EF4-FFF2-40B4-BE49-F238E27FC236}">
                <a16:creationId xmlns:a16="http://schemas.microsoft.com/office/drawing/2014/main" id="{E486ED22-9DED-C840-5C97-34CDDA15F285}"/>
              </a:ext>
            </a:extLst>
          </p:cNvPr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33">
            <a:extLst>
              <a:ext uri="{FF2B5EF4-FFF2-40B4-BE49-F238E27FC236}">
                <a16:creationId xmlns:a16="http://schemas.microsoft.com/office/drawing/2014/main" id="{F1CEB04E-27F2-3188-7C02-2AFE1B11DE23}"/>
              </a:ext>
            </a:extLst>
          </p:cNvPr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34">
            <a:extLst>
              <a:ext uri="{FF2B5EF4-FFF2-40B4-BE49-F238E27FC236}">
                <a16:creationId xmlns:a16="http://schemas.microsoft.com/office/drawing/2014/main" id="{BC1BEC45-9F23-FC00-2760-849F9DC5E3B4}"/>
              </a:ext>
            </a:extLst>
          </p:cNvPr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35">
            <a:extLst>
              <a:ext uri="{FF2B5EF4-FFF2-40B4-BE49-F238E27FC236}">
                <a16:creationId xmlns:a16="http://schemas.microsoft.com/office/drawing/2014/main" id="{7B6A4D69-6202-002F-B6EC-4E120DB48970}"/>
              </a:ext>
            </a:extLst>
          </p:cNvPr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36">
            <a:extLst>
              <a:ext uri="{FF2B5EF4-FFF2-40B4-BE49-F238E27FC236}">
                <a16:creationId xmlns:a16="http://schemas.microsoft.com/office/drawing/2014/main" id="{ECDA627C-7364-723F-05C6-AA735E632C8E}"/>
              </a:ext>
            </a:extLst>
          </p:cNvPr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62">
            <a:extLst>
              <a:ext uri="{FF2B5EF4-FFF2-40B4-BE49-F238E27FC236}">
                <a16:creationId xmlns:a16="http://schemas.microsoft.com/office/drawing/2014/main" id="{5ADFA0D0-B636-B449-DF7B-80A74D425CDE}"/>
              </a:ext>
            </a:extLst>
          </p:cNvPr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D31D68-7B39-DAC2-2401-A330980CDFCC}"/>
              </a:ext>
            </a:extLst>
          </p:cNvPr>
          <p:cNvCxnSpPr>
            <a:cxnSpLocks/>
          </p:cNvCxnSpPr>
          <p:nvPr/>
        </p:nvCxnSpPr>
        <p:spPr>
          <a:xfrm flipH="1" flipV="1">
            <a:off x="1513739" y="3666576"/>
            <a:ext cx="8966858" cy="22836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804F1CAC-B7B8-9016-F1B5-FB7A6E2C4653}"/>
              </a:ext>
            </a:extLst>
          </p:cNvPr>
          <p:cNvSpPr/>
          <p:nvPr/>
        </p:nvSpPr>
        <p:spPr>
          <a:xfrm>
            <a:off x="2222319" y="2779589"/>
            <a:ext cx="1811532" cy="18593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9:</a:t>
            </a:r>
          </a:p>
          <a:p>
            <a:r>
              <a:rPr lang="en-US" dirty="0">
                <a:solidFill>
                  <a:srgbClr val="00B050"/>
                </a:solidFill>
              </a:rPr>
              <a:t>Exam #2 </a:t>
            </a:r>
            <a:r>
              <a:rPr lang="en-US" dirty="0">
                <a:solidFill>
                  <a:schemeClr val="tx1"/>
                </a:solidFill>
              </a:rPr>
              <a:t>&amp; JavaScript Unit #1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tx1"/>
                </a:solidFill>
              </a:rPr>
              <a:t>Parts I &amp; 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Hello World, Variables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id="{C45CA758-CD84-0E54-9105-0EFFC80D293F}"/>
              </a:ext>
            </a:extLst>
          </p:cNvPr>
          <p:cNvSpPr/>
          <p:nvPr/>
        </p:nvSpPr>
        <p:spPr>
          <a:xfrm>
            <a:off x="4193907" y="2779588"/>
            <a:ext cx="1806992" cy="18593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8:</a:t>
            </a:r>
          </a:p>
          <a:p>
            <a:r>
              <a:rPr lang="en-US" sz="1300" dirty="0">
                <a:solidFill>
                  <a:schemeClr val="tx1"/>
                </a:solidFill>
              </a:rPr>
              <a:t>Cybersecurity &amp; AI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Cybersecurity</a:t>
            </a: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Protection Protocols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Artificial Intelligence</a:t>
            </a: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Rounded Rectangle 31">
            <a:extLst>
              <a:ext uri="{FF2B5EF4-FFF2-40B4-BE49-F238E27FC236}">
                <a16:creationId xmlns:a16="http://schemas.microsoft.com/office/drawing/2014/main" id="{2287181E-A8E8-05BC-95E8-FA4B286F81B3}"/>
              </a:ext>
            </a:extLst>
          </p:cNvPr>
          <p:cNvSpPr/>
          <p:nvPr/>
        </p:nvSpPr>
        <p:spPr>
          <a:xfrm>
            <a:off x="6160956" y="2779587"/>
            <a:ext cx="1806992" cy="18593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7:</a:t>
            </a:r>
          </a:p>
          <a:p>
            <a:r>
              <a:rPr lang="en-US" sz="1300" dirty="0">
                <a:solidFill>
                  <a:schemeClr val="tx1"/>
                </a:solidFill>
              </a:rPr>
              <a:t>Information Systems: </a:t>
            </a:r>
            <a:r>
              <a:rPr lang="en-US" sz="1000" dirty="0">
                <a:solidFill>
                  <a:schemeClr val="tx1"/>
                </a:solidFill>
              </a:rPr>
              <a:t>Part IV </a:t>
            </a:r>
            <a:r>
              <a:rPr lang="en-US" sz="1300" dirty="0">
                <a:solidFill>
                  <a:schemeClr val="tx1"/>
                </a:solidFill>
              </a:rPr>
              <a:t>Platforms &amp; Digital Business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Platforms &amp; Digital Models</a:t>
            </a:r>
          </a:p>
          <a:p>
            <a:endParaRPr lang="en-US" sz="2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651A8F30-070E-812A-379B-072C8DC27A26}"/>
              </a:ext>
            </a:extLst>
          </p:cNvPr>
          <p:cNvSpPr/>
          <p:nvPr/>
        </p:nvSpPr>
        <p:spPr>
          <a:xfrm>
            <a:off x="8128004" y="2764349"/>
            <a:ext cx="1806992" cy="18593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6: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</a:t>
            </a:r>
          </a:p>
          <a:p>
            <a:r>
              <a:rPr lang="en-US" dirty="0">
                <a:solidFill>
                  <a:schemeClr val="tx1"/>
                </a:solidFill>
              </a:rPr>
              <a:t>Systems: </a:t>
            </a:r>
            <a:r>
              <a:rPr lang="en-US" sz="1000" dirty="0">
                <a:solidFill>
                  <a:schemeClr val="tx1"/>
                </a:solidFill>
              </a:rPr>
              <a:t>Parts II &amp; III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CRM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Data Analytics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#06</a:t>
            </a:r>
          </a:p>
        </p:txBody>
      </p:sp>
      <p:sp>
        <p:nvSpPr>
          <p:cNvPr id="24" name="Rounded Rectangle 38">
            <a:extLst>
              <a:ext uri="{FF2B5EF4-FFF2-40B4-BE49-F238E27FC236}">
                <a16:creationId xmlns:a16="http://schemas.microsoft.com/office/drawing/2014/main" id="{4AC0FF88-EB34-C97A-7044-31151886B78F}"/>
              </a:ext>
            </a:extLst>
          </p:cNvPr>
          <p:cNvSpPr/>
          <p:nvPr/>
        </p:nvSpPr>
        <p:spPr>
          <a:xfrm>
            <a:off x="1359919" y="4897306"/>
            <a:ext cx="1806992" cy="18440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10:</a:t>
            </a:r>
          </a:p>
          <a:p>
            <a:r>
              <a:rPr lang="en-US" dirty="0">
                <a:solidFill>
                  <a:schemeClr val="tx1"/>
                </a:solidFill>
              </a:rPr>
              <a:t>JavaScript Unit #2 Functions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Values &amp; Variables 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Operator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Strings</a:t>
            </a:r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500" dirty="0">
              <a:solidFill>
                <a:srgbClr val="000000"/>
              </a:solidFill>
            </a:endParaRPr>
          </a:p>
          <a:p>
            <a:endParaRPr lang="en-US" sz="500" dirty="0">
              <a:solidFill>
                <a:schemeClr val="tx1"/>
              </a:solidFill>
            </a:endParaRPr>
          </a:p>
          <a:p>
            <a:endParaRPr lang="en-US" sz="500" dirty="0">
              <a:solidFill>
                <a:schemeClr val="tx1"/>
              </a:solidFill>
            </a:endParaRPr>
          </a:p>
          <a:p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25" name="Rounded Rectangle 39">
            <a:extLst>
              <a:ext uri="{FF2B5EF4-FFF2-40B4-BE49-F238E27FC236}">
                <a16:creationId xmlns:a16="http://schemas.microsoft.com/office/drawing/2014/main" id="{D3586BC1-8169-4327-A9C1-3E618138382B}"/>
              </a:ext>
            </a:extLst>
          </p:cNvPr>
          <p:cNvSpPr/>
          <p:nvPr/>
        </p:nvSpPr>
        <p:spPr>
          <a:xfrm>
            <a:off x="3271194" y="4897306"/>
            <a:ext cx="1806992" cy="18440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11: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#3 </a:t>
            </a:r>
            <a:r>
              <a:rPr lang="en-US" sz="1300" dirty="0">
                <a:solidFill>
                  <a:srgbClr val="000000"/>
                </a:solidFill>
              </a:rPr>
              <a:t>Logical Operators &amp; Conditional Logic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Logical Operators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Conditional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26" name="Rounded Rectangle 40">
            <a:extLst>
              <a:ext uri="{FF2B5EF4-FFF2-40B4-BE49-F238E27FC236}">
                <a16:creationId xmlns:a16="http://schemas.microsoft.com/office/drawing/2014/main" id="{F21EA95E-3E7F-C74D-5B53-F8D35C80DF33}"/>
              </a:ext>
            </a:extLst>
          </p:cNvPr>
          <p:cNvSpPr/>
          <p:nvPr/>
        </p:nvSpPr>
        <p:spPr>
          <a:xfrm>
            <a:off x="1313124" y="640567"/>
            <a:ext cx="1763577" cy="1880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1: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&amp; Systems Analysis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Course Description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Thinking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Assignments #01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Rounded Rectangle 41">
            <a:extLst>
              <a:ext uri="{FF2B5EF4-FFF2-40B4-BE49-F238E27FC236}">
                <a16:creationId xmlns:a16="http://schemas.microsoft.com/office/drawing/2014/main" id="{EE84FE7F-0B73-62BE-8526-9CE40FE55225}"/>
              </a:ext>
            </a:extLst>
          </p:cNvPr>
          <p:cNvSpPr/>
          <p:nvPr/>
        </p:nvSpPr>
        <p:spPr>
          <a:xfrm>
            <a:off x="3231183" y="640567"/>
            <a:ext cx="1806992" cy="1880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800" dirty="0">
                <a:solidFill>
                  <a:srgbClr val="ED7D31"/>
                </a:solidFill>
              </a:rPr>
              <a:t>Week 2:</a:t>
            </a:r>
          </a:p>
          <a:p>
            <a:r>
              <a:rPr lang="en-US" dirty="0">
                <a:solidFill>
                  <a:srgbClr val="000000"/>
                </a:solidFill>
              </a:rPr>
              <a:t>Digital Product Management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Max Labs 1a &amp; 1b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Systems &amp; Processes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#02</a:t>
            </a:r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2BB89CE4-5147-E5F1-DCB5-4A51FA0EAD0F}"/>
              </a:ext>
            </a:extLst>
          </p:cNvPr>
          <p:cNvSpPr/>
          <p:nvPr/>
        </p:nvSpPr>
        <p:spPr>
          <a:xfrm>
            <a:off x="5149242" y="640567"/>
            <a:ext cx="1806992" cy="1880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800" dirty="0">
                <a:solidFill>
                  <a:srgbClr val="ED7D31"/>
                </a:solidFill>
              </a:rPr>
              <a:t>Week 3: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Introduction to Process Mapping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Swim Lane Diagrams</a:t>
            </a: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#03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Rounded Rectangle 43">
            <a:extLst>
              <a:ext uri="{FF2B5EF4-FFF2-40B4-BE49-F238E27FC236}">
                <a16:creationId xmlns:a16="http://schemas.microsoft.com/office/drawing/2014/main" id="{B060646D-E169-5EAA-EAD1-25BDD7B33DE8}"/>
              </a:ext>
            </a:extLst>
          </p:cNvPr>
          <p:cNvSpPr/>
          <p:nvPr/>
        </p:nvSpPr>
        <p:spPr>
          <a:xfrm>
            <a:off x="7064452" y="640568"/>
            <a:ext cx="1806992" cy="18593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4: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Data Modeling with Entity Relationship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ERD Diagrams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#04</a:t>
            </a:r>
          </a:p>
        </p:txBody>
      </p:sp>
      <p:sp>
        <p:nvSpPr>
          <p:cNvPr id="32" name="Right Arrow 56">
            <a:extLst>
              <a:ext uri="{FF2B5EF4-FFF2-40B4-BE49-F238E27FC236}">
                <a16:creationId xmlns:a16="http://schemas.microsoft.com/office/drawing/2014/main" id="{588D1927-927B-B15C-A4C5-9AF54BBB7AF7}"/>
              </a:ext>
            </a:extLst>
          </p:cNvPr>
          <p:cNvSpPr/>
          <p:nvPr/>
        </p:nvSpPr>
        <p:spPr>
          <a:xfrm rot="10800000">
            <a:off x="10618136" y="3939191"/>
            <a:ext cx="145028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58">
            <a:extLst>
              <a:ext uri="{FF2B5EF4-FFF2-40B4-BE49-F238E27FC236}">
                <a16:creationId xmlns:a16="http://schemas.microsoft.com/office/drawing/2014/main" id="{498A921B-3486-DF2F-CA8F-316B5C4054BF}"/>
              </a:ext>
            </a:extLst>
          </p:cNvPr>
          <p:cNvSpPr/>
          <p:nvPr/>
        </p:nvSpPr>
        <p:spPr>
          <a:xfrm>
            <a:off x="5182469" y="4897306"/>
            <a:ext cx="1806992" cy="185440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12: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#4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Intro to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While and Do</a:t>
            </a: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39" name="Rounded Rectangle 59">
            <a:extLst>
              <a:ext uri="{FF2B5EF4-FFF2-40B4-BE49-F238E27FC236}">
                <a16:creationId xmlns:a16="http://schemas.microsoft.com/office/drawing/2014/main" id="{91605DD4-4DFB-A6B8-53A2-91DA008434B8}"/>
              </a:ext>
            </a:extLst>
          </p:cNvPr>
          <p:cNvSpPr/>
          <p:nvPr/>
        </p:nvSpPr>
        <p:spPr>
          <a:xfrm>
            <a:off x="7093744" y="4897306"/>
            <a:ext cx="1806992" cy="18440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13: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#4 Working with Loops &amp; </a:t>
            </a:r>
          </a:p>
          <a:p>
            <a:r>
              <a:rPr lang="en-US" dirty="0">
                <a:solidFill>
                  <a:srgbClr val="000000"/>
                </a:solidFill>
              </a:rPr>
              <a:t>HTML &amp; CSS Unit 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Writing the code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HTML &amp; CSS Basics</a:t>
            </a:r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400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#9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40" name="Rounded Rectangle 60">
            <a:extLst>
              <a:ext uri="{FF2B5EF4-FFF2-40B4-BE49-F238E27FC236}">
                <a16:creationId xmlns:a16="http://schemas.microsoft.com/office/drawing/2014/main" id="{AA682C07-5DF9-5AA2-1D5C-32E88EA5D05F}"/>
              </a:ext>
            </a:extLst>
          </p:cNvPr>
          <p:cNvSpPr/>
          <p:nvPr/>
        </p:nvSpPr>
        <p:spPr>
          <a:xfrm>
            <a:off x="9005019" y="4930872"/>
            <a:ext cx="1806992" cy="181049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14 + 1: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HTML &amp; CSS Unit</a:t>
            </a:r>
          </a:p>
          <a:p>
            <a:pPr lvl="0"/>
            <a:r>
              <a:rPr lang="en-US" sz="1000" dirty="0">
                <a:solidFill>
                  <a:srgbClr val="000000"/>
                </a:solidFill>
              </a:rPr>
              <a:t>(continued) </a:t>
            </a: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HTML &amp; CSS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Course Reflection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B050"/>
                </a:solidFill>
              </a:rPr>
              <a:t>Exam #3</a:t>
            </a: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Assignments #10 &amp; #11</a:t>
            </a:r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41" name="Rounded Rectangle 53">
            <a:extLst>
              <a:ext uri="{FF2B5EF4-FFF2-40B4-BE49-F238E27FC236}">
                <a16:creationId xmlns:a16="http://schemas.microsoft.com/office/drawing/2014/main" id="{B14D8840-9E04-3CD5-CB74-FC3C8BE79265}"/>
              </a:ext>
            </a:extLst>
          </p:cNvPr>
          <p:cNvSpPr/>
          <p:nvPr/>
        </p:nvSpPr>
        <p:spPr>
          <a:xfrm>
            <a:off x="8978750" y="599362"/>
            <a:ext cx="1806992" cy="190053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5:</a:t>
            </a:r>
          </a:p>
          <a:p>
            <a:r>
              <a:rPr lang="en-US" dirty="0">
                <a:solidFill>
                  <a:srgbClr val="00B050"/>
                </a:solidFill>
              </a:rPr>
              <a:t>Exam #1 </a:t>
            </a:r>
            <a:r>
              <a:rPr lang="en-US" dirty="0">
                <a:solidFill>
                  <a:schemeClr val="tx1"/>
                </a:solidFill>
              </a:rPr>
              <a:t>&amp;</a:t>
            </a:r>
          </a:p>
          <a:p>
            <a:r>
              <a:rPr lang="en-US" dirty="0">
                <a:solidFill>
                  <a:schemeClr val="tx1"/>
                </a:solidFill>
              </a:rPr>
              <a:t>Digital Systems &amp; Information Systems: </a:t>
            </a:r>
            <a:r>
              <a:rPr lang="en-US" sz="1000" dirty="0">
                <a:solidFill>
                  <a:schemeClr val="tx1"/>
                </a:solidFill>
              </a:rPr>
              <a:t>Part I &amp; 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Learn IT #1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ERP &amp; CRM</a:t>
            </a:r>
          </a:p>
          <a:p>
            <a:endParaRPr lang="en-US" sz="200" dirty="0">
              <a:solidFill>
                <a:srgbClr val="7030A0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#05</a:t>
            </a:r>
            <a:endParaRPr lang="en-US" sz="1000" dirty="0">
              <a:solidFill>
                <a:srgbClr val="7030A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332064C-5E93-0A02-37D0-C29CC4894132}"/>
              </a:ext>
            </a:extLst>
          </p:cNvPr>
          <p:cNvSpPr/>
          <p:nvPr/>
        </p:nvSpPr>
        <p:spPr>
          <a:xfrm>
            <a:off x="8952752" y="6103933"/>
            <a:ext cx="1801563" cy="39311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B9A777F-D3D6-4955-14C9-49F52CB35828}"/>
              </a:ext>
            </a:extLst>
          </p:cNvPr>
          <p:cNvSpPr/>
          <p:nvPr/>
        </p:nvSpPr>
        <p:spPr>
          <a:xfrm>
            <a:off x="10097651" y="6443476"/>
            <a:ext cx="790563" cy="39311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47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Thank-you-word-cloud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36" y="554718"/>
            <a:ext cx="921067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7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Credit Opportunity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ACA0235A-B8D7-9814-F77F-6539345A35AF}"/>
              </a:ext>
            </a:extLst>
          </p:cNvPr>
          <p:cNvSpPr/>
          <p:nvPr/>
        </p:nvSpPr>
        <p:spPr>
          <a:xfrm>
            <a:off x="7195111" y="1284370"/>
            <a:ext cx="4282369" cy="4282369"/>
          </a:xfrm>
          <a:prstGeom prst="star10">
            <a:avLst/>
          </a:prstGeom>
          <a:solidFill>
            <a:srgbClr val="A41E3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LAST CHANCE TO EARN</a:t>
            </a:r>
          </a:p>
          <a:p>
            <a:pPr algn="ctr"/>
            <a:r>
              <a:rPr lang="en-US" sz="4800" dirty="0"/>
              <a:t>EXTRA </a:t>
            </a:r>
          </a:p>
          <a:p>
            <a:pPr algn="ctr"/>
            <a:r>
              <a:rPr lang="en-US" sz="4800" dirty="0"/>
              <a:t>CREDIT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DEFB0DF-D9EC-B8A7-CB4F-6804DC634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972" y="1572769"/>
            <a:ext cx="7479004" cy="4016502"/>
          </a:xfrm>
        </p:spPr>
        <p:txBody>
          <a:bodyPr/>
          <a:lstStyle/>
          <a:p>
            <a:r>
              <a:rPr lang="en-US" dirty="0"/>
              <a:t>Onetime opportunity!!!</a:t>
            </a:r>
          </a:p>
          <a:p>
            <a:r>
              <a:rPr lang="en-US" dirty="0"/>
              <a:t>Improve your final score</a:t>
            </a:r>
          </a:p>
          <a:p>
            <a:r>
              <a:rPr lang="en-US" dirty="0"/>
              <a:t>Complete two Certificate Program Courses</a:t>
            </a:r>
          </a:p>
          <a:p>
            <a:pPr lvl="1"/>
            <a:r>
              <a:rPr lang="en-US" dirty="0"/>
              <a:t>Certify your skills</a:t>
            </a:r>
          </a:p>
          <a:p>
            <a:pPr lvl="1"/>
            <a:r>
              <a:rPr lang="en-US" dirty="0"/>
              <a:t>Stand out from the crowd</a:t>
            </a:r>
          </a:p>
          <a:p>
            <a:pPr lvl="1"/>
            <a:r>
              <a:rPr lang="en-US" dirty="0"/>
              <a:t>Earn 1-point added to your final score</a:t>
            </a:r>
          </a:p>
          <a:p>
            <a:r>
              <a:rPr lang="en-US" u="sng" dirty="0">
                <a:solidFill>
                  <a:srgbClr val="A41E35"/>
                </a:solidFill>
              </a:rPr>
              <a:t>Canvas closes on Monday </a:t>
            </a:r>
          </a:p>
        </p:txBody>
      </p:sp>
    </p:spTree>
    <p:extLst>
      <p:ext uri="{BB962C8B-B14F-4D97-AF65-F5344CB8AC3E}">
        <p14:creationId xmlns:p14="http://schemas.microsoft.com/office/powerpoint/2010/main" val="76410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69F35E-8F7F-4E47-A0A8-173BAB728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791" y="685800"/>
            <a:ext cx="10980300" cy="3235651"/>
          </a:xfrm>
        </p:spPr>
        <p:txBody>
          <a:bodyPr/>
          <a:lstStyle/>
          <a:p>
            <a:r>
              <a:rPr lang="en-US" sz="6600" dirty="0">
                <a:latin typeface="+mn-lt"/>
              </a:rPr>
              <a:t>Exam 3 is on: </a:t>
            </a:r>
            <a:br>
              <a:rPr lang="en-US" sz="6600" dirty="0">
                <a:latin typeface="+mn-lt"/>
              </a:rPr>
            </a:br>
            <a:r>
              <a:rPr lang="en-US" sz="6000" dirty="0">
                <a:latin typeface="+mn-lt"/>
              </a:rPr>
              <a:t>May 7 from 10:30-11:30 am in our regular classroom</a:t>
            </a:r>
            <a:endParaRPr lang="en-US" sz="6600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Bring: Calculator &amp; pencil #2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860FD1-B482-E5E6-AB1C-053B0C32836D}"/>
              </a:ext>
            </a:extLst>
          </p:cNvPr>
          <p:cNvSpPr/>
          <p:nvPr/>
        </p:nvSpPr>
        <p:spPr>
          <a:xfrm>
            <a:off x="4976261" y="2021305"/>
            <a:ext cx="2213811" cy="11742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404" y="608097"/>
            <a:ext cx="6123582" cy="4953000"/>
          </a:xfrm>
        </p:spPr>
        <p:txBody>
          <a:bodyPr/>
          <a:lstStyle/>
          <a:p>
            <a:r>
              <a:rPr lang="en-US" sz="2400" dirty="0"/>
              <a:t>Total of 20 </a:t>
            </a:r>
            <a:r>
              <a:rPr lang="en-US" sz="2400" u="sng" dirty="0">
                <a:solidFill>
                  <a:srgbClr val="A41E35"/>
                </a:solidFill>
              </a:rPr>
              <a:t>multiple choice questions</a:t>
            </a:r>
          </a:p>
          <a:p>
            <a:r>
              <a:rPr lang="en-US" sz="2400" dirty="0"/>
              <a:t>Readings and Lectures (50% - 10 questions)</a:t>
            </a:r>
          </a:p>
          <a:p>
            <a:pPr lvl="1"/>
            <a:r>
              <a:rPr lang="en-US" sz="1600" dirty="0"/>
              <a:t>Values &amp; Variables</a:t>
            </a:r>
          </a:p>
          <a:p>
            <a:pPr lvl="1"/>
            <a:r>
              <a:rPr lang="en-US" sz="1600" dirty="0"/>
              <a:t>Functions</a:t>
            </a:r>
          </a:p>
          <a:p>
            <a:pPr lvl="1"/>
            <a:r>
              <a:rPr lang="en-US" sz="1600" dirty="0"/>
              <a:t>Logical Operators</a:t>
            </a:r>
          </a:p>
          <a:p>
            <a:pPr lvl="1"/>
            <a:r>
              <a:rPr lang="en-US" sz="1600" dirty="0"/>
              <a:t>Conditional Logic</a:t>
            </a:r>
          </a:p>
          <a:p>
            <a:pPr lvl="1"/>
            <a:r>
              <a:rPr lang="en-US" sz="1600" dirty="0"/>
              <a:t>Loops</a:t>
            </a:r>
          </a:p>
          <a:p>
            <a:pPr lvl="1"/>
            <a:r>
              <a:rPr lang="en-US" sz="1600" dirty="0"/>
              <a:t>CSS, HTML and JavaScript basics</a:t>
            </a:r>
          </a:p>
          <a:p>
            <a:r>
              <a:rPr lang="en-US" sz="2400" dirty="0"/>
              <a:t>Coding – Demonstrate your ability to apply (50% - 10 questions)</a:t>
            </a:r>
            <a:endParaRPr lang="en-US" sz="1800" dirty="0"/>
          </a:p>
          <a:p>
            <a:pPr lvl="1"/>
            <a:r>
              <a:rPr lang="en-US" sz="1800" dirty="0"/>
              <a:t> </a:t>
            </a:r>
            <a:r>
              <a:rPr lang="en-US" sz="1600" dirty="0"/>
              <a:t>Code Analysis &amp; Diagnosis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404" y="-6599"/>
            <a:ext cx="11862028" cy="736336"/>
          </a:xfrm>
        </p:spPr>
        <p:txBody>
          <a:bodyPr/>
          <a:lstStyle/>
          <a:p>
            <a:r>
              <a:rPr lang="en-US" dirty="0">
                <a:solidFill>
                  <a:srgbClr val="A41E35"/>
                </a:solidFill>
              </a:rPr>
              <a:t>Exam will Cover Discussions from </a:t>
            </a:r>
            <a:r>
              <a:rPr lang="en-US" u="sng" dirty="0">
                <a:solidFill>
                  <a:srgbClr val="A41E35"/>
                </a:solidFill>
              </a:rPr>
              <a:t>week 9-14</a:t>
            </a:r>
            <a:endParaRPr lang="en-US" sz="3600" u="sng" dirty="0">
              <a:solidFill>
                <a:srgbClr val="A41E3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/>
          <a:stretch/>
        </p:blipFill>
        <p:spPr>
          <a:xfrm>
            <a:off x="9047746" y="1643287"/>
            <a:ext cx="3144253" cy="31391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5041" y="5287381"/>
            <a:ext cx="5146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https://target.scene7.com/is/image/Target/GUEST_a97f68d0-6348-4802-9d47-89b3a854a20e?wid=488&amp;hei=488&amp;fmt=pjpeg</a:t>
            </a:r>
          </a:p>
          <a:p>
            <a:endParaRPr lang="en-US" sz="800" dirty="0"/>
          </a:p>
          <a:p>
            <a:r>
              <a:rPr lang="en-US" sz="800" dirty="0"/>
              <a:t>Source: https://ccesnews.org/opinion/2018/04/23/10-tips-for-exam-preparation/#photo</a:t>
            </a:r>
          </a:p>
          <a:p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2380" r="21764" b="2142"/>
          <a:stretch/>
        </p:blipFill>
        <p:spPr>
          <a:xfrm>
            <a:off x="7045041" y="1643287"/>
            <a:ext cx="1858764" cy="3139101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4885898" y="2546279"/>
            <a:ext cx="2159142" cy="1333115"/>
          </a:xfrm>
          <a:prstGeom prst="rightArrowCallout">
            <a:avLst>
              <a:gd name="adj1" fmla="val 17593"/>
              <a:gd name="adj2" fmla="val 25000"/>
              <a:gd name="adj3" fmla="val 37037"/>
              <a:gd name="adj4" fmla="val 6497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can use a CALCULATOR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972" y="5568176"/>
            <a:ext cx="647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41E35"/>
                </a:solidFill>
              </a:rPr>
              <a:t>Note: </a:t>
            </a:r>
            <a:r>
              <a:rPr lang="en-US" dirty="0"/>
              <a:t>there may be “none of the above” answer as part of the multiple choices </a:t>
            </a:r>
          </a:p>
        </p:txBody>
      </p:sp>
    </p:spTree>
    <p:extLst>
      <p:ext uri="{BB962C8B-B14F-4D97-AF65-F5344CB8AC3E}">
        <p14:creationId xmlns:p14="http://schemas.microsoft.com/office/powerpoint/2010/main" val="4007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number?</a:t>
            </a:r>
          </a:p>
          <a:p>
            <a:pPr lvl="1"/>
            <a:r>
              <a:rPr lang="en-US" sz="3200" dirty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/>
              <a:t>for (let i = -10; i &lt;= 30; i=i+5) {</a:t>
            </a:r>
          </a:p>
          <a:p>
            <a:r>
              <a:rPr lang="en-US" sz="3200" dirty="0"/>
              <a:t>True  or  False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108770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642" y="3554857"/>
            <a:ext cx="1119116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number?</a:t>
            </a:r>
          </a:p>
          <a:p>
            <a:pPr lvl="1"/>
            <a:r>
              <a:rPr lang="en-US" sz="3200" dirty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/>
              <a:t>for (let i = -10; i &lt;= 30; i=i+5) {</a:t>
            </a:r>
          </a:p>
          <a:p>
            <a:r>
              <a:rPr lang="en-US" sz="3200" dirty="0"/>
              <a:t>True  or  </a:t>
            </a:r>
            <a:r>
              <a:rPr lang="en-US" sz="3200" dirty="0">
                <a:solidFill>
                  <a:srgbClr val="FF0000"/>
                </a:solidFill>
              </a:rPr>
              <a:t>False</a:t>
            </a:r>
          </a:p>
          <a:p>
            <a:r>
              <a:rPr lang="en-US" sz="3200" dirty="0">
                <a:solidFill>
                  <a:schemeClr val="tx1"/>
                </a:solidFill>
              </a:rPr>
              <a:t>How many times will the loop run?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347416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642" y="3554857"/>
            <a:ext cx="1119116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number?</a:t>
            </a:r>
          </a:p>
          <a:p>
            <a:pPr lvl="1"/>
            <a:r>
              <a:rPr lang="en-US" sz="3200" dirty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/>
              <a:t>for (let i = -10; i &lt;= 30; i=i+5) {</a:t>
            </a:r>
          </a:p>
          <a:p>
            <a:r>
              <a:rPr lang="en-US" sz="3200" dirty="0"/>
              <a:t>True  or  </a:t>
            </a:r>
            <a:r>
              <a:rPr lang="en-US" sz="3200" dirty="0">
                <a:solidFill>
                  <a:srgbClr val="FF0000"/>
                </a:solidFill>
              </a:rPr>
              <a:t>False</a:t>
            </a:r>
          </a:p>
          <a:p>
            <a:r>
              <a:rPr lang="en-US" sz="3200" dirty="0">
                <a:solidFill>
                  <a:schemeClr val="tx1"/>
                </a:solidFill>
              </a:rPr>
              <a:t>How many times will the loop run?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9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17679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MPG if you have driven 320 Miles and used 20 Gallons of gas? (analyze the code)</a:t>
            </a:r>
          </a:p>
          <a:p>
            <a:pPr marL="50800" indent="0">
              <a:buNone/>
            </a:pPr>
            <a:r>
              <a:rPr lang="en-US" sz="2600" dirty="0"/>
              <a:t>A. 15</a:t>
            </a:r>
          </a:p>
          <a:p>
            <a:pPr marL="50800" indent="0">
              <a:buNone/>
            </a:pPr>
            <a:r>
              <a:rPr lang="en-US" sz="2600" dirty="0"/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91" y="0"/>
            <a:ext cx="7091509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79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661CD-B166-48C1-B0B8-B1382E61D682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1184</Words>
  <Application>Microsoft Office PowerPoint</Application>
  <PresentationFormat>Widescreen</PresentationFormat>
  <Paragraphs>291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Black</vt:lpstr>
      <vt:lpstr>Georgia</vt:lpstr>
      <vt:lpstr>Arial Narrow</vt:lpstr>
      <vt:lpstr>Calibri</vt:lpstr>
      <vt:lpstr>Arial</vt:lpstr>
      <vt:lpstr>Office Theme</vt:lpstr>
      <vt:lpstr>Digital Systems</vt:lpstr>
      <vt:lpstr>PowerPoint Presentation</vt:lpstr>
      <vt:lpstr>Extra Credit Opportunity</vt:lpstr>
      <vt:lpstr>Exam 3 is on:  May 7 from 10:30-11:30 am in our regular classroom</vt:lpstr>
      <vt:lpstr>Exam will Cover Discussions from week 9-14</vt:lpstr>
      <vt:lpstr>Sample Question:</vt:lpstr>
      <vt:lpstr>Sample Question:</vt:lpstr>
      <vt:lpstr>Sample Question:</vt:lpstr>
      <vt:lpstr>Sample Question:</vt:lpstr>
      <vt:lpstr>Sample Question:</vt:lpstr>
      <vt:lpstr>Sample Questions:</vt:lpstr>
      <vt:lpstr>Sample Questions:</vt:lpstr>
      <vt:lpstr>Sample Questions:</vt:lpstr>
      <vt:lpstr>Sample Question:</vt:lpstr>
      <vt:lpstr>Sample Question:</vt:lpstr>
      <vt:lpstr>Individual Practice Exam:</vt:lpstr>
      <vt:lpstr>ICA Answers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Title</dc:title>
  <dc:creator>Steven Sclarow</dc:creator>
  <cp:lastModifiedBy>Marie-Christine Martin</cp:lastModifiedBy>
  <cp:revision>119</cp:revision>
  <cp:lastPrinted>2019-04-10T22:15:37Z</cp:lastPrinted>
  <dcterms:modified xsi:type="dcterms:W3CDTF">2024-04-18T19:06:01Z</dcterms:modified>
</cp:coreProperties>
</file>