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256" r:id="rId2"/>
    <p:sldId id="369" r:id="rId3"/>
    <p:sldId id="364" r:id="rId4"/>
    <p:sldId id="362" r:id="rId5"/>
    <p:sldId id="341" r:id="rId6"/>
    <p:sldId id="344" r:id="rId7"/>
    <p:sldId id="365" r:id="rId8"/>
    <p:sldId id="366" r:id="rId9"/>
    <p:sldId id="367" r:id="rId10"/>
    <p:sldId id="345" r:id="rId11"/>
    <p:sldId id="291" r:id="rId12"/>
    <p:sldId id="346" r:id="rId13"/>
    <p:sldId id="350" r:id="rId14"/>
    <p:sldId id="349" r:id="rId15"/>
    <p:sldId id="368" r:id="rId16"/>
    <p:sldId id="305" r:id="rId17"/>
    <p:sldId id="306" r:id="rId18"/>
    <p:sldId id="342" r:id="rId19"/>
    <p:sldId id="351" r:id="rId20"/>
    <p:sldId id="352" r:id="rId21"/>
    <p:sldId id="355" r:id="rId22"/>
    <p:sldId id="303" r:id="rId23"/>
    <p:sldId id="314" r:id="rId24"/>
    <p:sldId id="315" r:id="rId25"/>
    <p:sldId id="338" r:id="rId26"/>
    <p:sldId id="339" r:id="rId27"/>
    <p:sldId id="307" r:id="rId28"/>
    <p:sldId id="313" r:id="rId29"/>
    <p:sldId id="311" r:id="rId30"/>
    <p:sldId id="370" r:id="rId31"/>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Martin" initials="MM" lastIdx="1" clrIdx="0">
    <p:extLst>
      <p:ext uri="{19B8F6BF-5375-455C-9EA6-DF929625EA0E}">
        <p15:presenceInfo xmlns:p15="http://schemas.microsoft.com/office/powerpoint/2012/main" userId="dd42925f1cd866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09" autoAdjust="0"/>
    <p:restoredTop sz="96136" autoAdjust="0"/>
  </p:normalViewPr>
  <p:slideViewPr>
    <p:cSldViewPr>
      <p:cViewPr varScale="1">
        <p:scale>
          <a:sx n="88" d="100"/>
          <a:sy n="88" d="100"/>
        </p:scale>
        <p:origin x="384" y="90"/>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49DF5669-022A-4FD8-9835-2B6A85473BCD}" type="presOf" srcId="{E451AE18-38F9-4C5A-AC76-A182501E3E50}" destId="{5D32F783-3446-4B2C-94A8-0CB20ABBBB42}" srcOrd="0" destOrd="0" presId="urn:microsoft.com/office/officeart/2005/8/layout/default"/>
    <dgm:cxn modelId="{9250593F-3F0D-44ED-A9D4-796193312F46}" type="presOf" srcId="{B6CCF2DE-BAB2-4A3C-B262-45D6FC9202A9}" destId="{72316C7D-1DCA-48D0-B7A5-E788D4F384A4}" srcOrd="0" destOrd="2" presId="urn:microsoft.com/office/officeart/2005/8/layout/default"/>
    <dgm:cxn modelId="{22503EBC-EA03-4EB5-9136-957D51C360F1}" type="presOf" srcId="{0CA84C88-809A-47A6-814C-9A73F0837E46}" destId="{F284DE59-DCC2-4FB0-9983-E52AD31606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49DF5669-022A-4FD8-9835-2B6A85473BCD}" type="presOf" srcId="{E451AE18-38F9-4C5A-AC76-A182501E3E50}" destId="{5D32F783-3446-4B2C-94A8-0CB20ABBBB42}" srcOrd="0" destOrd="0" presId="urn:microsoft.com/office/officeart/2005/8/layout/default"/>
    <dgm:cxn modelId="{9250593F-3F0D-44ED-A9D4-796193312F46}" type="presOf" srcId="{B6CCF2DE-BAB2-4A3C-B262-45D6FC9202A9}" destId="{72316C7D-1DCA-48D0-B7A5-E788D4F384A4}" srcOrd="0" destOrd="2" presId="urn:microsoft.com/office/officeart/2005/8/layout/default"/>
    <dgm:cxn modelId="{22503EBC-EA03-4EB5-9136-957D51C360F1}" type="presOf" srcId="{0CA84C88-809A-47A6-814C-9A73F0837E46}" destId="{F284DE59-DCC2-4FB0-9983-E52AD31606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9/5/2017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a:t>
            </a:fld>
            <a:endParaRPr lang="en-US"/>
          </a:p>
        </p:txBody>
      </p:sp>
    </p:spTree>
    <p:extLst>
      <p:ext uri="{BB962C8B-B14F-4D97-AF65-F5344CB8AC3E}">
        <p14:creationId xmlns:p14="http://schemas.microsoft.com/office/powerpoint/2010/main" val="391904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28</a:t>
            </a:fld>
            <a:endParaRPr lang="en-US"/>
          </a:p>
        </p:txBody>
      </p:sp>
    </p:spTree>
    <p:extLst>
      <p:ext uri="{BB962C8B-B14F-4D97-AF65-F5344CB8AC3E}">
        <p14:creationId xmlns:p14="http://schemas.microsoft.com/office/powerpoint/2010/main" val="429338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29</a:t>
            </a:fld>
            <a:endParaRPr lang="en-US"/>
          </a:p>
        </p:txBody>
      </p:sp>
    </p:spTree>
    <p:extLst>
      <p:ext uri="{BB962C8B-B14F-4D97-AF65-F5344CB8AC3E}">
        <p14:creationId xmlns:p14="http://schemas.microsoft.com/office/powerpoint/2010/main" val="233293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7</a:t>
            </a:fld>
            <a:endParaRPr lang="en-US"/>
          </a:p>
        </p:txBody>
      </p:sp>
    </p:spTree>
    <p:extLst>
      <p:ext uri="{BB962C8B-B14F-4D97-AF65-F5344CB8AC3E}">
        <p14:creationId xmlns:p14="http://schemas.microsoft.com/office/powerpoint/2010/main" val="41407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8</a:t>
            </a:fld>
            <a:endParaRPr lang="en-US"/>
          </a:p>
        </p:txBody>
      </p:sp>
    </p:spTree>
    <p:extLst>
      <p:ext uri="{BB962C8B-B14F-4D97-AF65-F5344CB8AC3E}">
        <p14:creationId xmlns:p14="http://schemas.microsoft.com/office/powerpoint/2010/main" val="16866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9</a:t>
            </a:fld>
            <a:endParaRPr lang="en-US"/>
          </a:p>
        </p:txBody>
      </p:sp>
    </p:spTree>
    <p:extLst>
      <p:ext uri="{BB962C8B-B14F-4D97-AF65-F5344CB8AC3E}">
        <p14:creationId xmlns:p14="http://schemas.microsoft.com/office/powerpoint/2010/main" val="297778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20</a:t>
            </a:fld>
            <a:endParaRPr lang="en-US"/>
          </a:p>
        </p:txBody>
      </p:sp>
    </p:spTree>
    <p:extLst>
      <p:ext uri="{BB962C8B-B14F-4D97-AF65-F5344CB8AC3E}">
        <p14:creationId xmlns:p14="http://schemas.microsoft.com/office/powerpoint/2010/main" val="66086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366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7690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25</a:t>
            </a:fld>
            <a:endParaRPr lang="en-US"/>
          </a:p>
        </p:txBody>
      </p:sp>
    </p:spTree>
    <p:extLst>
      <p:ext uri="{BB962C8B-B14F-4D97-AF65-F5344CB8AC3E}">
        <p14:creationId xmlns:p14="http://schemas.microsoft.com/office/powerpoint/2010/main" val="339529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27</a:t>
            </a:fld>
            <a:endParaRPr lang="en-US"/>
          </a:p>
        </p:txBody>
      </p:sp>
    </p:spTree>
    <p:extLst>
      <p:ext uri="{BB962C8B-B14F-4D97-AF65-F5344CB8AC3E}">
        <p14:creationId xmlns:p14="http://schemas.microsoft.com/office/powerpoint/2010/main" val="385798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6"/>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7" indent="0" algn="ctr">
              <a:buNone/>
              <a:defRPr>
                <a:solidFill>
                  <a:schemeClr val="tx1">
                    <a:tint val="75000"/>
                  </a:schemeClr>
                </a:solidFill>
              </a:defRPr>
            </a:lvl2pPr>
            <a:lvl3pPr marL="449953" indent="0" algn="ctr">
              <a:buNone/>
              <a:defRPr>
                <a:solidFill>
                  <a:schemeClr val="tx1">
                    <a:tint val="75000"/>
                  </a:schemeClr>
                </a:solidFill>
              </a:defRPr>
            </a:lvl3pPr>
            <a:lvl4pPr marL="674930" indent="0" algn="ctr">
              <a:buNone/>
              <a:defRPr>
                <a:solidFill>
                  <a:schemeClr val="tx1">
                    <a:tint val="75000"/>
                  </a:schemeClr>
                </a:solidFill>
              </a:defRPr>
            </a:lvl4pPr>
            <a:lvl5pPr marL="899906" indent="0" algn="ctr">
              <a:buNone/>
              <a:defRPr>
                <a:solidFill>
                  <a:schemeClr val="tx1">
                    <a:tint val="75000"/>
                  </a:schemeClr>
                </a:solidFill>
              </a:defRPr>
            </a:lvl5pPr>
            <a:lvl6pPr marL="1124884" indent="0" algn="ctr">
              <a:buNone/>
              <a:defRPr>
                <a:solidFill>
                  <a:schemeClr val="tx1">
                    <a:tint val="75000"/>
                  </a:schemeClr>
                </a:solidFill>
              </a:defRPr>
            </a:lvl6pPr>
            <a:lvl7pPr marL="1349861" indent="0" algn="ctr">
              <a:buNone/>
              <a:defRPr>
                <a:solidFill>
                  <a:schemeClr val="tx1">
                    <a:tint val="75000"/>
                  </a:schemeClr>
                </a:solidFill>
              </a:defRPr>
            </a:lvl7pPr>
            <a:lvl8pPr marL="1574837" indent="0" algn="ctr">
              <a:buNone/>
              <a:defRPr>
                <a:solidFill>
                  <a:schemeClr val="tx1">
                    <a:tint val="75000"/>
                  </a:schemeClr>
                </a:solidFill>
              </a:defRPr>
            </a:lvl8pPr>
            <a:lvl9pPr marL="179981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18120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8" y="456506"/>
            <a:ext cx="8451499" cy="3180672"/>
          </a:xfrm>
          <a:prstGeom prst="rect">
            <a:avLst/>
          </a:prstGeom>
        </p:spPr>
      </p:pic>
      <p:sp>
        <p:nvSpPr>
          <p:cNvPr id="2" name="Title 1"/>
          <p:cNvSpPr>
            <a:spLocks noGrp="1"/>
          </p:cNvSpPr>
          <p:nvPr>
            <p:ph type="title"/>
          </p:nvPr>
        </p:nvSpPr>
        <p:spPr>
          <a:xfrm>
            <a:off x="761509"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5"/>
            </a:lvl1pPr>
            <a:lvl2pPr marL="224977" indent="0">
              <a:buNone/>
              <a:defRPr sz="985"/>
            </a:lvl2pPr>
            <a:lvl3pPr marL="449953" indent="0">
              <a:buNone/>
              <a:defRPr sz="985"/>
            </a:lvl3pPr>
            <a:lvl4pPr marL="674930" indent="0">
              <a:buNone/>
              <a:defRPr sz="985"/>
            </a:lvl4pPr>
            <a:lvl5pPr marL="899906" indent="0">
              <a:buNone/>
              <a:defRPr sz="985"/>
            </a:lvl5pPr>
            <a:lvl6pPr marL="1124884" indent="0">
              <a:buNone/>
              <a:defRPr sz="985"/>
            </a:lvl6pPr>
            <a:lvl7pPr marL="1349861" indent="0">
              <a:buNone/>
              <a:defRPr sz="985"/>
            </a:lvl7pPr>
            <a:lvl8pPr marL="1574837" indent="0">
              <a:buNone/>
              <a:defRPr sz="985"/>
            </a:lvl8pPr>
            <a:lvl9pPr marL="1799814" indent="0">
              <a:buNone/>
              <a:defRPr sz="985"/>
            </a:lvl9pPr>
          </a:lstStyle>
          <a:p>
            <a:r>
              <a:rPr lang="en-US"/>
              <a:t>Click icon to add picture</a:t>
            </a:r>
            <a:endParaRPr lang="en-US" dirty="0"/>
          </a:p>
        </p:txBody>
      </p:sp>
      <p:sp>
        <p:nvSpPr>
          <p:cNvPr id="4" name="Text Placeholder 3"/>
          <p:cNvSpPr>
            <a:spLocks noGrp="1"/>
          </p:cNvSpPr>
          <p:nvPr>
            <p:ph type="body" sz="half" idx="2"/>
          </p:nvPr>
        </p:nvSpPr>
        <p:spPr>
          <a:xfrm>
            <a:off x="761495" y="4257282"/>
            <a:ext cx="8628136" cy="568727"/>
          </a:xfrm>
        </p:spPr>
        <p:txBody>
          <a:bodyPr anchor="t"/>
          <a:lstStyle>
            <a:lvl1pPr marL="0" indent="0" algn="ctr">
              <a:buNone/>
              <a:defRPr sz="788"/>
            </a:lvl1pPr>
            <a:lvl2pPr marL="224977" indent="0">
              <a:buNone/>
              <a:defRPr sz="689"/>
            </a:lvl2pPr>
            <a:lvl3pPr marL="449953" indent="0">
              <a:buNone/>
              <a:defRPr sz="590"/>
            </a:lvl3pPr>
            <a:lvl4pPr marL="674930" indent="0">
              <a:buNone/>
              <a:defRPr sz="492"/>
            </a:lvl4pPr>
            <a:lvl5pPr marL="899906" indent="0">
              <a:buNone/>
              <a:defRPr sz="492"/>
            </a:lvl5pPr>
            <a:lvl6pPr marL="1124884" indent="0">
              <a:buNone/>
              <a:defRPr sz="492"/>
            </a:lvl6pPr>
            <a:lvl7pPr marL="1349861" indent="0">
              <a:buNone/>
              <a:defRPr sz="492"/>
            </a:lvl7pPr>
            <a:lvl8pPr marL="1574837" indent="0">
              <a:buNone/>
              <a:defRPr sz="492"/>
            </a:lvl8pPr>
            <a:lvl9pPr marL="1799814"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90279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5"/>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7" indent="0">
              <a:buNone/>
              <a:defRPr sz="689"/>
            </a:lvl2pPr>
            <a:lvl3pPr marL="449953" indent="0">
              <a:buNone/>
              <a:defRPr sz="590"/>
            </a:lvl3pPr>
            <a:lvl4pPr marL="674930" indent="0">
              <a:buNone/>
              <a:defRPr sz="492"/>
            </a:lvl4pPr>
            <a:lvl5pPr marL="899906" indent="0">
              <a:buNone/>
              <a:defRPr sz="492"/>
            </a:lvl5pPr>
            <a:lvl6pPr marL="1124884" indent="0">
              <a:buNone/>
              <a:defRPr sz="492"/>
            </a:lvl6pPr>
            <a:lvl7pPr marL="1349861" indent="0">
              <a:buNone/>
              <a:defRPr sz="492"/>
            </a:lvl7pPr>
            <a:lvl8pPr marL="1574837" indent="0">
              <a:buNone/>
              <a:defRPr sz="492"/>
            </a:lvl8pPr>
            <a:lvl9pPr marL="1799814"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415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5"/>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7" indent="0">
              <a:buNone/>
              <a:defRPr sz="689"/>
            </a:lvl2pPr>
            <a:lvl3pPr marL="449953" indent="0">
              <a:buNone/>
              <a:defRPr sz="590"/>
            </a:lvl3pPr>
            <a:lvl4pPr marL="674930" indent="0">
              <a:buNone/>
              <a:defRPr sz="492"/>
            </a:lvl4pPr>
            <a:lvl5pPr marL="899906" indent="0">
              <a:buNone/>
              <a:defRPr sz="492"/>
            </a:lvl5pPr>
            <a:lvl6pPr marL="1124884" indent="0">
              <a:buNone/>
              <a:defRPr sz="492"/>
            </a:lvl6pPr>
            <a:lvl7pPr marL="1349861" indent="0">
              <a:buNone/>
              <a:defRPr sz="492"/>
            </a:lvl7pPr>
            <a:lvl8pPr marL="1574837" indent="0">
              <a:buNone/>
              <a:defRPr sz="492"/>
            </a:lvl8pPr>
            <a:lvl9pPr marL="1799814"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0"/>
            <a:ext cx="8628136" cy="1241247"/>
          </a:xfrm>
        </p:spPr>
        <p:txBody>
          <a:bodyPr anchor="ctr">
            <a:normAutofit/>
          </a:bodyPr>
          <a:lstStyle>
            <a:lvl1pPr marL="0" indent="0" algn="ctr">
              <a:buNone/>
              <a:defRPr sz="788"/>
            </a:lvl1pPr>
            <a:lvl2pPr marL="224977" indent="0">
              <a:buNone/>
              <a:defRPr sz="689"/>
            </a:lvl2pPr>
            <a:lvl3pPr marL="449953" indent="0">
              <a:buNone/>
              <a:defRPr sz="590"/>
            </a:lvl3pPr>
            <a:lvl4pPr marL="674930" indent="0">
              <a:buNone/>
              <a:defRPr sz="492"/>
            </a:lvl4pPr>
            <a:lvl5pPr marL="899906" indent="0">
              <a:buNone/>
              <a:defRPr sz="492"/>
            </a:lvl5pPr>
            <a:lvl6pPr marL="1124884" indent="0">
              <a:buNone/>
              <a:defRPr sz="492"/>
            </a:lvl6pPr>
            <a:lvl7pPr marL="1349861" indent="0">
              <a:buNone/>
              <a:defRPr sz="492"/>
            </a:lvl7pPr>
            <a:lvl8pPr marL="1574837" indent="0">
              <a:buNone/>
              <a:defRPr sz="492"/>
            </a:lvl8pPr>
            <a:lvl9pPr marL="1799814"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4"/>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181422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5"/>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2"/>
            <a:ext cx="8626832" cy="950537"/>
          </a:xfrm>
        </p:spPr>
        <p:txBody>
          <a:bodyPr anchor="t"/>
          <a:lstStyle>
            <a:lvl1pPr marL="0" indent="0" algn="ctr">
              <a:buNone/>
              <a:defRPr sz="788"/>
            </a:lvl1pPr>
            <a:lvl2pPr marL="224977" indent="0">
              <a:buNone/>
              <a:defRPr sz="689"/>
            </a:lvl2pPr>
            <a:lvl3pPr marL="449953" indent="0">
              <a:buNone/>
              <a:defRPr sz="590"/>
            </a:lvl3pPr>
            <a:lvl4pPr marL="674930" indent="0">
              <a:buNone/>
              <a:defRPr sz="492"/>
            </a:lvl4pPr>
            <a:lvl5pPr marL="899906" indent="0">
              <a:buNone/>
              <a:defRPr sz="492"/>
            </a:lvl5pPr>
            <a:lvl6pPr marL="1124884" indent="0">
              <a:buNone/>
              <a:defRPr sz="492"/>
            </a:lvl6pPr>
            <a:lvl7pPr marL="1349861" indent="0">
              <a:buNone/>
              <a:defRPr sz="492"/>
            </a:lvl7pPr>
            <a:lvl8pPr marL="1574837" indent="0">
              <a:buNone/>
              <a:defRPr sz="492"/>
            </a:lvl8pPr>
            <a:lvl9pPr marL="1799814"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95752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238186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5" b="0">
                <a:solidFill>
                  <a:schemeClr val="tx1"/>
                </a:solidFill>
              </a:defRPr>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4"/>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7" indent="0">
              <a:buNone/>
              <a:defRPr sz="788"/>
            </a:lvl2pPr>
            <a:lvl3pPr marL="449953" indent="0">
              <a:buNone/>
              <a:defRPr sz="788"/>
            </a:lvl3pPr>
            <a:lvl4pPr marL="674930" indent="0">
              <a:buNone/>
              <a:defRPr sz="788"/>
            </a:lvl4pPr>
            <a:lvl5pPr marL="899906" indent="0">
              <a:buNone/>
              <a:defRPr sz="788"/>
            </a:lvl5pPr>
            <a:lvl6pPr marL="1124884" indent="0">
              <a:buNone/>
              <a:defRPr sz="788"/>
            </a:lvl6pPr>
            <a:lvl7pPr marL="1349861" indent="0">
              <a:buNone/>
              <a:defRPr sz="788"/>
            </a:lvl7pPr>
            <a:lvl8pPr marL="1574837" indent="0">
              <a:buNone/>
              <a:defRPr sz="788"/>
            </a:lvl8pPr>
            <a:lvl9pPr marL="1799814"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49"/>
            <a:ext cx="2750820" cy="1092361"/>
          </a:xfrm>
        </p:spPr>
        <p:txBody>
          <a:bodyPr anchor="t">
            <a:normAutofit/>
          </a:bodyPr>
          <a:lstStyle>
            <a:lvl1pPr marL="0" indent="0" algn="ctr">
              <a:buNone/>
              <a:defRPr sz="689"/>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5" b="0">
                <a:solidFill>
                  <a:schemeClr val="tx1"/>
                </a:solidFill>
              </a:defRPr>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1"/>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7" indent="0">
              <a:buNone/>
              <a:defRPr sz="788"/>
            </a:lvl2pPr>
            <a:lvl3pPr marL="449953" indent="0">
              <a:buNone/>
              <a:defRPr sz="788"/>
            </a:lvl3pPr>
            <a:lvl4pPr marL="674930" indent="0">
              <a:buNone/>
              <a:defRPr sz="788"/>
            </a:lvl4pPr>
            <a:lvl5pPr marL="899906" indent="0">
              <a:buNone/>
              <a:defRPr sz="788"/>
            </a:lvl5pPr>
            <a:lvl6pPr marL="1124884" indent="0">
              <a:buNone/>
              <a:defRPr sz="788"/>
            </a:lvl6pPr>
            <a:lvl7pPr marL="1349861" indent="0">
              <a:buNone/>
              <a:defRPr sz="788"/>
            </a:lvl7pPr>
            <a:lvl8pPr marL="1574837" indent="0">
              <a:buNone/>
              <a:defRPr sz="788"/>
            </a:lvl8pPr>
            <a:lvl9pPr marL="1799814"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49"/>
            <a:ext cx="2750820" cy="1092361"/>
          </a:xfrm>
        </p:spPr>
        <p:txBody>
          <a:bodyPr anchor="t">
            <a:normAutofit/>
          </a:bodyPr>
          <a:lstStyle>
            <a:lvl1pPr marL="0" indent="0" algn="ctr">
              <a:buNone/>
              <a:defRPr sz="689"/>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5" b="0">
                <a:solidFill>
                  <a:schemeClr val="tx1"/>
                </a:solidFill>
              </a:defRPr>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7" indent="0">
              <a:buNone/>
              <a:defRPr sz="788"/>
            </a:lvl2pPr>
            <a:lvl3pPr marL="449953" indent="0">
              <a:buNone/>
              <a:defRPr sz="788"/>
            </a:lvl3pPr>
            <a:lvl4pPr marL="674930" indent="0">
              <a:buNone/>
              <a:defRPr sz="788"/>
            </a:lvl4pPr>
            <a:lvl5pPr marL="899906" indent="0">
              <a:buNone/>
              <a:defRPr sz="788"/>
            </a:lvl5pPr>
            <a:lvl6pPr marL="1124884" indent="0">
              <a:buNone/>
              <a:defRPr sz="788"/>
            </a:lvl6pPr>
            <a:lvl7pPr marL="1349861" indent="0">
              <a:buNone/>
              <a:defRPr sz="788"/>
            </a:lvl7pPr>
            <a:lvl8pPr marL="1574837" indent="0">
              <a:buNone/>
              <a:defRPr sz="788"/>
            </a:lvl8pPr>
            <a:lvl9pPr marL="1799814"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7"/>
            <a:ext cx="2750820" cy="1092363"/>
          </a:xfrm>
        </p:spPr>
        <p:txBody>
          <a:bodyPr anchor="t">
            <a:normAutofit/>
          </a:bodyPr>
          <a:lstStyle>
            <a:lvl1pPr marL="0" indent="0" algn="ctr">
              <a:buNone/>
              <a:defRPr sz="689"/>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7087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919791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6" y="508009"/>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09"/>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5418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8531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5"/>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5">
                <a:solidFill>
                  <a:schemeClr val="tx1"/>
                </a:solidFill>
              </a:defRPr>
            </a:lvl1pPr>
            <a:lvl2pPr marL="224977" indent="0">
              <a:buNone/>
              <a:defRPr sz="887">
                <a:solidFill>
                  <a:schemeClr val="tx1">
                    <a:tint val="75000"/>
                  </a:schemeClr>
                </a:solidFill>
              </a:defRPr>
            </a:lvl2pPr>
            <a:lvl3pPr marL="449953" indent="0">
              <a:buNone/>
              <a:defRPr sz="788">
                <a:solidFill>
                  <a:schemeClr val="tx1">
                    <a:tint val="75000"/>
                  </a:schemeClr>
                </a:solidFill>
              </a:defRPr>
            </a:lvl3pPr>
            <a:lvl4pPr marL="674930" indent="0">
              <a:buNone/>
              <a:defRPr sz="689">
                <a:solidFill>
                  <a:schemeClr val="tx1">
                    <a:tint val="75000"/>
                  </a:schemeClr>
                </a:solidFill>
              </a:defRPr>
            </a:lvl4pPr>
            <a:lvl5pPr marL="899906" indent="0">
              <a:buNone/>
              <a:defRPr sz="689">
                <a:solidFill>
                  <a:schemeClr val="tx1">
                    <a:tint val="75000"/>
                  </a:schemeClr>
                </a:solidFill>
              </a:defRPr>
            </a:lvl5pPr>
            <a:lvl6pPr marL="1124884" indent="0">
              <a:buNone/>
              <a:defRPr sz="689">
                <a:solidFill>
                  <a:schemeClr val="tx1">
                    <a:tint val="75000"/>
                  </a:schemeClr>
                </a:solidFill>
              </a:defRPr>
            </a:lvl6pPr>
            <a:lvl7pPr marL="1349861" indent="0">
              <a:buNone/>
              <a:defRPr sz="689">
                <a:solidFill>
                  <a:schemeClr val="tx1">
                    <a:tint val="75000"/>
                  </a:schemeClr>
                </a:solidFill>
              </a:defRPr>
            </a:lvl7pPr>
            <a:lvl8pPr marL="1574837" indent="0">
              <a:buNone/>
              <a:defRPr sz="689">
                <a:solidFill>
                  <a:schemeClr val="tx1">
                    <a:tint val="75000"/>
                  </a:schemeClr>
                </a:solidFill>
              </a:defRPr>
            </a:lvl8pPr>
            <a:lvl9pPr marL="1799814"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96045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2"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4509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98925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EA7D6F30-B90C-4B8B-A9EC-5A92029B9428}" type="datetimeFigureOut">
              <a:rPr lang="en-US" smtClean="0"/>
              <a:pPr/>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73863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96794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9"/>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5923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5"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7" indent="0">
              <a:buNone/>
              <a:defRPr sz="788"/>
            </a:lvl2pPr>
            <a:lvl3pPr marL="449953" indent="0">
              <a:buNone/>
              <a:defRPr sz="788"/>
            </a:lvl3pPr>
            <a:lvl4pPr marL="674930" indent="0">
              <a:buNone/>
              <a:defRPr sz="788"/>
            </a:lvl4pPr>
            <a:lvl5pPr marL="899906" indent="0">
              <a:buNone/>
              <a:defRPr sz="788"/>
            </a:lvl5pPr>
            <a:lvl6pPr marL="1124884" indent="0">
              <a:buNone/>
              <a:defRPr sz="788"/>
            </a:lvl6pPr>
            <a:lvl7pPr marL="1349861" indent="0">
              <a:buNone/>
              <a:defRPr sz="788"/>
            </a:lvl7pPr>
            <a:lvl8pPr marL="1574837" indent="0">
              <a:buNone/>
              <a:defRPr sz="788"/>
            </a:lvl8pPr>
            <a:lvl9pPr marL="1799814"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4374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9"/>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9/5/2017</a:t>
            </a:fld>
            <a:endParaRPr lang="en-US"/>
          </a:p>
        </p:txBody>
      </p:sp>
      <p:sp>
        <p:nvSpPr>
          <p:cNvPr id="5" name="Footer Placeholder 4"/>
          <p:cNvSpPr>
            <a:spLocks noGrp="1"/>
          </p:cNvSpPr>
          <p:nvPr>
            <p:ph type="ftr" sz="quarter" idx="3"/>
          </p:nvPr>
        </p:nvSpPr>
        <p:spPr>
          <a:xfrm>
            <a:off x="761502" y="4902739"/>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39"/>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321622484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7"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3" indent="-150575" algn="l" defTabSz="224977"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4" indent="-132861" algn="l" defTabSz="224977"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9" indent="-106288" algn="l" defTabSz="224977"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16" indent="-106288" algn="l" defTabSz="224977"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34" indent="-106288" algn="l" defTabSz="224977"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35" indent="-112489" algn="l" defTabSz="224977"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67" indent="-112489" algn="l" defTabSz="224977"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97" indent="-112489" algn="l" defTabSz="224977"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84" indent="-112489" algn="l" defTabSz="224977"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7" rtl="0" eaLnBrk="1" latinLnBrk="0" hangingPunct="1">
        <a:defRPr sz="887" kern="1200">
          <a:solidFill>
            <a:schemeClr val="tx1"/>
          </a:solidFill>
          <a:latin typeface="+mn-lt"/>
          <a:ea typeface="+mn-ea"/>
          <a:cs typeface="+mn-cs"/>
        </a:defRPr>
      </a:lvl1pPr>
      <a:lvl2pPr marL="224977" algn="l" defTabSz="224977" rtl="0" eaLnBrk="1" latinLnBrk="0" hangingPunct="1">
        <a:defRPr sz="887" kern="1200">
          <a:solidFill>
            <a:schemeClr val="tx1"/>
          </a:solidFill>
          <a:latin typeface="+mn-lt"/>
          <a:ea typeface="+mn-ea"/>
          <a:cs typeface="+mn-cs"/>
        </a:defRPr>
      </a:lvl2pPr>
      <a:lvl3pPr marL="449953" algn="l" defTabSz="224977" rtl="0" eaLnBrk="1" latinLnBrk="0" hangingPunct="1">
        <a:defRPr sz="887" kern="1200">
          <a:solidFill>
            <a:schemeClr val="tx1"/>
          </a:solidFill>
          <a:latin typeface="+mn-lt"/>
          <a:ea typeface="+mn-ea"/>
          <a:cs typeface="+mn-cs"/>
        </a:defRPr>
      </a:lvl3pPr>
      <a:lvl4pPr marL="674930" algn="l" defTabSz="224977" rtl="0" eaLnBrk="1" latinLnBrk="0" hangingPunct="1">
        <a:defRPr sz="887" kern="1200">
          <a:solidFill>
            <a:schemeClr val="tx1"/>
          </a:solidFill>
          <a:latin typeface="+mn-lt"/>
          <a:ea typeface="+mn-ea"/>
          <a:cs typeface="+mn-cs"/>
        </a:defRPr>
      </a:lvl4pPr>
      <a:lvl5pPr marL="899906" algn="l" defTabSz="224977" rtl="0" eaLnBrk="1" latinLnBrk="0" hangingPunct="1">
        <a:defRPr sz="887" kern="1200">
          <a:solidFill>
            <a:schemeClr val="tx1"/>
          </a:solidFill>
          <a:latin typeface="+mn-lt"/>
          <a:ea typeface="+mn-ea"/>
          <a:cs typeface="+mn-cs"/>
        </a:defRPr>
      </a:lvl5pPr>
      <a:lvl6pPr marL="1124884" algn="l" defTabSz="224977" rtl="0" eaLnBrk="1" latinLnBrk="0" hangingPunct="1">
        <a:defRPr sz="887" kern="1200">
          <a:solidFill>
            <a:schemeClr val="tx1"/>
          </a:solidFill>
          <a:latin typeface="+mn-lt"/>
          <a:ea typeface="+mn-ea"/>
          <a:cs typeface="+mn-cs"/>
        </a:defRPr>
      </a:lvl6pPr>
      <a:lvl7pPr marL="1349861" algn="l" defTabSz="224977" rtl="0" eaLnBrk="1" latinLnBrk="0" hangingPunct="1">
        <a:defRPr sz="887" kern="1200">
          <a:solidFill>
            <a:schemeClr val="tx1"/>
          </a:solidFill>
          <a:latin typeface="+mn-lt"/>
          <a:ea typeface="+mn-ea"/>
          <a:cs typeface="+mn-cs"/>
        </a:defRPr>
      </a:lvl7pPr>
      <a:lvl8pPr marL="1574837" algn="l" defTabSz="224977" rtl="0" eaLnBrk="1" latinLnBrk="0" hangingPunct="1">
        <a:defRPr sz="887" kern="1200">
          <a:solidFill>
            <a:schemeClr val="tx1"/>
          </a:solidFill>
          <a:latin typeface="+mn-lt"/>
          <a:ea typeface="+mn-ea"/>
          <a:cs typeface="+mn-cs"/>
        </a:defRPr>
      </a:lvl8pPr>
      <a:lvl9pPr marL="1799814" algn="l" defTabSz="224977"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Systems_analysi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Systems_architectur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it.toolbox.com/blogs/bridging-gaps/systems-architecture-fundamentals-conceptual-logical-physical-designs-1135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hefis.org/wp-content/uploads/2015/11/Best-Practice-A-Guide-to-Process-Mapping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hyperlink" Target="http://www.modernanalyst.com/Resources/Articles/tabid/115/ID/1868/An-Introduction-to-Swimlane-Diagram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2781300"/>
            <a:ext cx="730862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2.1 Analyzing Organizations as Systems and Processes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2.1.1 Modeling Processes with Swimlane Diagrams</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1/2</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8677" y="1562100"/>
            <a:ext cx="5253771" cy="2955246"/>
          </a:xfrm>
          <a:prstGeom prst="rect">
            <a:avLst/>
          </a:prstGeom>
        </p:spPr>
      </p:pic>
    </p:spTree>
    <p:extLst>
      <p:ext uri="{BB962C8B-B14F-4D97-AF65-F5344CB8AC3E}">
        <p14:creationId xmlns:p14="http://schemas.microsoft.com/office/powerpoint/2010/main" val="424153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812800" y="2160032"/>
            <a:ext cx="7010400" cy="2554545"/>
          </a:xfrm>
          <a:prstGeom prst="rect">
            <a:avLst/>
          </a:prstGeom>
          <a:noFill/>
        </p:spPr>
        <p:txBody>
          <a:bodyPr wrap="square" rtlCol="0">
            <a:spAutoFit/>
          </a:bodyPr>
          <a:lstStyle/>
          <a:p>
            <a:r>
              <a:rPr lang="en-US" sz="4000" dirty="0"/>
              <a:t>What is “systems analysis”?</a:t>
            </a:r>
          </a:p>
          <a:p>
            <a:endParaRPr lang="en-US" sz="4000" dirty="0"/>
          </a:p>
          <a:p>
            <a:r>
              <a:rPr lang="en-US" sz="4000" dirty="0"/>
              <a:t>What is “systems architecture”?</a:t>
            </a:r>
          </a:p>
        </p:txBody>
      </p:sp>
      <p:sp>
        <p:nvSpPr>
          <p:cNvPr id="2" name="TextBox 1"/>
          <p:cNvSpPr txBox="1"/>
          <p:nvPr/>
        </p:nvSpPr>
        <p:spPr>
          <a:xfrm>
            <a:off x="1193800" y="571500"/>
            <a:ext cx="3886200" cy="381000"/>
          </a:xfrm>
          <a:prstGeom prst="rect">
            <a:avLst/>
          </a:prstGeom>
          <a:noFill/>
        </p:spPr>
        <p:txBody>
          <a:bodyPr wrap="square" rtlCol="0">
            <a:spAutoFit/>
          </a:bodyPr>
          <a:lstStyle/>
          <a:p>
            <a:r>
              <a:rPr lang="en-US" dirty="0"/>
              <a:t>Problem Solving Technique</a:t>
            </a:r>
          </a:p>
        </p:txBody>
      </p:sp>
      <p:sp>
        <p:nvSpPr>
          <p:cNvPr id="4" name="TextBox 3"/>
          <p:cNvSpPr txBox="1"/>
          <p:nvPr/>
        </p:nvSpPr>
        <p:spPr>
          <a:xfrm>
            <a:off x="5689600" y="5155168"/>
            <a:ext cx="2667000" cy="369332"/>
          </a:xfrm>
          <a:prstGeom prst="rect">
            <a:avLst/>
          </a:prstGeom>
          <a:noFill/>
        </p:spPr>
        <p:txBody>
          <a:bodyPr wrap="square" rtlCol="0">
            <a:spAutoFit/>
          </a:bodyPr>
          <a:lstStyle/>
          <a:p>
            <a:r>
              <a:rPr lang="en-US" dirty="0"/>
              <a:t>Decomposition</a:t>
            </a:r>
          </a:p>
        </p:txBody>
      </p:sp>
      <p:sp>
        <p:nvSpPr>
          <p:cNvPr id="5" name="TextBox 4"/>
          <p:cNvSpPr txBox="1"/>
          <p:nvPr/>
        </p:nvSpPr>
        <p:spPr>
          <a:xfrm>
            <a:off x="4089400" y="1181100"/>
            <a:ext cx="3048000" cy="369332"/>
          </a:xfrm>
          <a:prstGeom prst="rect">
            <a:avLst/>
          </a:prstGeom>
          <a:noFill/>
        </p:spPr>
        <p:txBody>
          <a:bodyPr wrap="square" rtlCol="0">
            <a:spAutoFit/>
          </a:bodyPr>
          <a:lstStyle/>
          <a:p>
            <a:r>
              <a:rPr lang="en-US" dirty="0"/>
              <a:t>Business Process</a:t>
            </a:r>
          </a:p>
        </p:txBody>
      </p:sp>
      <p:sp>
        <p:nvSpPr>
          <p:cNvPr id="6" name="TextBox 5"/>
          <p:cNvSpPr txBox="1"/>
          <p:nvPr/>
        </p:nvSpPr>
        <p:spPr>
          <a:xfrm>
            <a:off x="812800" y="4850368"/>
            <a:ext cx="2895600" cy="369332"/>
          </a:xfrm>
          <a:prstGeom prst="rect">
            <a:avLst/>
          </a:prstGeom>
          <a:noFill/>
        </p:spPr>
        <p:txBody>
          <a:bodyPr wrap="square" rtlCol="0">
            <a:spAutoFit/>
          </a:bodyPr>
          <a:lstStyle/>
          <a:p>
            <a:r>
              <a:rPr lang="en-US" dirty="0"/>
              <a:t>Modeling</a:t>
            </a:r>
          </a:p>
        </p:txBody>
      </p:sp>
      <p:sp>
        <p:nvSpPr>
          <p:cNvPr id="7" name="TextBox 6"/>
          <p:cNvSpPr txBox="1"/>
          <p:nvPr/>
        </p:nvSpPr>
        <p:spPr>
          <a:xfrm>
            <a:off x="2108200" y="1790700"/>
            <a:ext cx="2590800" cy="369332"/>
          </a:xfrm>
          <a:prstGeom prst="rect">
            <a:avLst/>
          </a:prstGeom>
          <a:noFill/>
        </p:spPr>
        <p:txBody>
          <a:bodyPr wrap="square" rtlCol="0">
            <a:spAutoFit/>
          </a:bodyPr>
          <a:lstStyle/>
          <a:p>
            <a:r>
              <a:rPr lang="en-US" dirty="0"/>
              <a:t>What is the problem?</a:t>
            </a:r>
          </a:p>
        </p:txBody>
      </p:sp>
      <p:sp>
        <p:nvSpPr>
          <p:cNvPr id="8" name="TextBox 7"/>
          <p:cNvSpPr txBox="1"/>
          <p:nvPr/>
        </p:nvSpPr>
        <p:spPr>
          <a:xfrm>
            <a:off x="3784524" y="4533900"/>
            <a:ext cx="2362276" cy="369332"/>
          </a:xfrm>
          <a:prstGeom prst="rect">
            <a:avLst/>
          </a:prstGeom>
          <a:noFill/>
        </p:spPr>
        <p:txBody>
          <a:bodyPr wrap="square" rtlCol="0">
            <a:spAutoFit/>
          </a:bodyPr>
          <a:lstStyle/>
          <a:p>
            <a:r>
              <a:rPr lang="en-US" dirty="0"/>
              <a:t>What is the solution?</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3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3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7500"/>
                            </p:stCondLst>
                            <p:childTnLst>
                              <p:par>
                                <p:cTn id="20" presetID="2" presetClass="entr" presetSubtype="4" fill="hold" grpId="0" nodeType="afterEffect">
                                  <p:stCondLst>
                                    <p:cond delay="3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1000"/>
                            </p:stCondLst>
                            <p:childTnLst>
                              <p:par>
                                <p:cTn id="25" presetID="2" presetClass="entr" presetSubtype="4" fill="hold" grpId="0" nodeType="afterEffect">
                                  <p:stCondLst>
                                    <p:cond delay="3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4500"/>
                            </p:stCondLst>
                            <p:childTnLst>
                              <p:par>
                                <p:cTn id="30" presetID="2" presetClass="entr" presetSubtype="4" fill="hold" grpId="0" nodeType="afterEffect">
                                  <p:stCondLst>
                                    <p:cond delay="3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5388" y="114300"/>
            <a:ext cx="8628136" cy="808708"/>
          </a:xfrm>
        </p:spPr>
        <p:txBody>
          <a:bodyPr>
            <a:normAutofit/>
          </a:bodyPr>
          <a:lstStyle/>
          <a:p>
            <a:r>
              <a:rPr lang="en-US" sz="3600" dirty="0">
                <a:solidFill>
                  <a:srgbClr val="FF0000"/>
                </a:solidFill>
                <a:hlinkClick r:id="rId2"/>
              </a:rPr>
              <a:t>Wikipedia, Systems Analysis</a:t>
            </a:r>
            <a:endParaRPr lang="en-US" sz="3600" dirty="0">
              <a:solidFill>
                <a:srgbClr val="FF0000"/>
              </a:solidFill>
            </a:endParaRPr>
          </a:p>
        </p:txBody>
      </p:sp>
      <p:sp>
        <p:nvSpPr>
          <p:cNvPr id="5" name="Content Placeholder 4"/>
          <p:cNvSpPr>
            <a:spLocks noGrp="1"/>
          </p:cNvSpPr>
          <p:nvPr>
            <p:ph idx="1"/>
          </p:nvPr>
        </p:nvSpPr>
        <p:spPr>
          <a:xfrm>
            <a:off x="759017" y="927654"/>
            <a:ext cx="8628136" cy="4292046"/>
          </a:xfrm>
        </p:spPr>
        <p:txBody>
          <a:bodyPr>
            <a:normAutofit/>
          </a:bodyPr>
          <a:lstStyle/>
          <a:p>
            <a:pPr marL="18158" indent="0">
              <a:buNone/>
            </a:pPr>
            <a:r>
              <a:rPr lang="en-US" dirty="0">
                <a:effectLst/>
              </a:rPr>
              <a:t>Discuss:</a:t>
            </a:r>
          </a:p>
          <a:p>
            <a:pPr marL="18158" indent="0">
              <a:buNone/>
            </a:pPr>
            <a:r>
              <a:rPr lang="en-US" dirty="0">
                <a:effectLst/>
              </a:rPr>
              <a:t>	1. What was this article about?</a:t>
            </a:r>
          </a:p>
          <a:p>
            <a:pPr marL="18158" indent="0">
              <a:buNone/>
            </a:pPr>
            <a:endParaRPr lang="en-US" dirty="0">
              <a:effectLst/>
            </a:endParaRPr>
          </a:p>
          <a:p>
            <a:pPr marL="18158" indent="0">
              <a:buNone/>
            </a:pPr>
            <a:endParaRPr lang="en-US" dirty="0">
              <a:effectLst/>
            </a:endParaRPr>
          </a:p>
          <a:p>
            <a:pPr marL="18158" indent="0">
              <a:buNone/>
            </a:pPr>
            <a:endParaRPr lang="en-US" dirty="0">
              <a:effectLst/>
            </a:endParaRPr>
          </a:p>
          <a:p>
            <a:pPr marL="18158" indent="0">
              <a:buNone/>
            </a:pPr>
            <a:r>
              <a:rPr lang="en-US" dirty="0">
                <a:effectLst/>
              </a:rPr>
              <a:t>	</a:t>
            </a:r>
          </a:p>
          <a:p>
            <a:pPr marL="18158" indent="0">
              <a:buNone/>
            </a:pPr>
            <a:r>
              <a:rPr lang="en-US" dirty="0">
                <a:effectLst/>
              </a:rPr>
              <a:t>	2. Why should you care?</a:t>
            </a:r>
          </a:p>
        </p:txBody>
      </p:sp>
      <p:sp>
        <p:nvSpPr>
          <p:cNvPr id="6" name="TextBox 5"/>
          <p:cNvSpPr txBox="1"/>
          <p:nvPr/>
        </p:nvSpPr>
        <p:spPr>
          <a:xfrm>
            <a:off x="1498600" y="1761172"/>
            <a:ext cx="8610600" cy="1477328"/>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Systems analysis is a </a:t>
            </a:r>
            <a:r>
              <a:rPr lang="en-US" sz="2250" b="1" dirty="0">
                <a:effectLst>
                  <a:outerShdw blurRad="38100" dist="38100" dir="2700000" algn="tl">
                    <a:srgbClr val="000000">
                      <a:alpha val="43137"/>
                    </a:srgbClr>
                  </a:outerShdw>
                </a:effectLst>
              </a:rPr>
              <a:t>problem solving technique </a:t>
            </a:r>
            <a:r>
              <a:rPr lang="en-US" sz="2250" dirty="0">
                <a:effectLst>
                  <a:outerShdw blurRad="38100" dist="38100" dir="2700000" algn="tl">
                    <a:srgbClr val="000000">
                      <a:alpha val="43137"/>
                    </a:srgbClr>
                  </a:outerShdw>
                </a:effectLst>
              </a:rPr>
              <a:t>that decomposes a system into its component pieces for the purpose of studying how well those component parts work and interact to accomplish their purpose.</a:t>
            </a:r>
          </a:p>
        </p:txBody>
      </p:sp>
      <p:sp>
        <p:nvSpPr>
          <p:cNvPr id="7" name="TextBox 6"/>
          <p:cNvSpPr txBox="1"/>
          <p:nvPr/>
        </p:nvSpPr>
        <p:spPr>
          <a:xfrm>
            <a:off x="1498600" y="4164821"/>
            <a:ext cx="8610600" cy="1131079"/>
          </a:xfrm>
          <a:prstGeom prst="rect">
            <a:avLst/>
          </a:prstGeom>
          <a:noFill/>
        </p:spPr>
        <p:txBody>
          <a:bodyPr wrap="square" rtlCol="0">
            <a:spAutoFit/>
          </a:bodyPr>
          <a:lstStyle/>
          <a:p>
            <a:r>
              <a:rPr lang="en-US" sz="2250" b="1" dirty="0">
                <a:effectLst>
                  <a:outerShdw blurRad="38100" dist="38100" dir="2700000" algn="tl">
                    <a:srgbClr val="000000">
                      <a:alpha val="43137"/>
                    </a:srgbClr>
                  </a:outerShdw>
                </a:effectLst>
              </a:rPr>
              <a:t>All business professionals work with systems </a:t>
            </a:r>
            <a:r>
              <a:rPr lang="en-US" sz="2250" dirty="0">
                <a:effectLst>
                  <a:outerShdw blurRad="38100" dist="38100" dir="2700000" algn="tl">
                    <a:srgbClr val="000000">
                      <a:alpha val="43137"/>
                    </a:srgbClr>
                  </a:outerShdw>
                </a:effectLst>
              </a:rPr>
              <a:t>every day and need to be able to understand how things work in order to be successful in their role.</a:t>
            </a:r>
          </a:p>
        </p:txBody>
      </p:sp>
    </p:spTree>
    <p:extLst>
      <p:ext uri="{BB962C8B-B14F-4D97-AF65-F5344CB8AC3E}">
        <p14:creationId xmlns:p14="http://schemas.microsoft.com/office/powerpoint/2010/main" val="197479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FF0000"/>
                </a:solidFill>
                <a:hlinkClick r:id="rId2"/>
              </a:rPr>
              <a:t>Wikipedia, Systems Architecture</a:t>
            </a:r>
            <a:endParaRPr lang="en-US" sz="3600" dirty="0">
              <a:solidFill>
                <a:srgbClr val="FF0000"/>
              </a:solidFill>
            </a:endParaRPr>
          </a:p>
        </p:txBody>
      </p:sp>
      <p:sp>
        <p:nvSpPr>
          <p:cNvPr id="5" name="Content Placeholder 4"/>
          <p:cNvSpPr>
            <a:spLocks noGrp="1"/>
          </p:cNvSpPr>
          <p:nvPr>
            <p:ph idx="1"/>
          </p:nvPr>
        </p:nvSpPr>
        <p:spPr/>
        <p:txBody>
          <a:bodyPr>
            <a:normAutofit/>
          </a:bodyPr>
          <a:lstStyle/>
          <a:p>
            <a:pPr marL="18158" indent="0">
              <a:buSzPct val="100000"/>
              <a:buNone/>
            </a:pPr>
            <a:r>
              <a:rPr lang="en-US" sz="2400" dirty="0">
                <a:effectLst/>
              </a:rPr>
              <a:t>Discuss:</a:t>
            </a:r>
          </a:p>
          <a:p>
            <a:pPr marL="18158" indent="0">
              <a:buSzPct val="100000"/>
              <a:buNone/>
            </a:pPr>
            <a:r>
              <a:rPr lang="en-US" sz="2400" dirty="0">
                <a:effectLst/>
              </a:rPr>
              <a:t>	1. What was this article about?</a:t>
            </a:r>
          </a:p>
          <a:p>
            <a:pPr marL="221433" lvl="1" indent="0">
              <a:buSzPct val="100000"/>
              <a:buNone/>
            </a:pPr>
            <a:r>
              <a:rPr lang="en-US" dirty="0">
                <a:effectLst/>
              </a:rPr>
              <a:t>		</a:t>
            </a:r>
          </a:p>
          <a:p>
            <a:pPr marL="221433" lvl="1" indent="0">
              <a:buSzPct val="100000"/>
              <a:buNone/>
            </a:pPr>
            <a:endParaRPr lang="en-US" dirty="0">
              <a:effectLst/>
            </a:endParaRPr>
          </a:p>
          <a:p>
            <a:pPr marL="564333" lvl="1" indent="-342900">
              <a:buSzPct val="100000"/>
              <a:buFont typeface="+mj-lt"/>
              <a:buAutoNum type="arabicPeriod"/>
            </a:pPr>
            <a:endParaRPr lang="en-US" dirty="0">
              <a:effectLst/>
            </a:endParaRPr>
          </a:p>
          <a:p>
            <a:pPr marL="18158" indent="0">
              <a:buSzPct val="100000"/>
              <a:buNone/>
            </a:pPr>
            <a:r>
              <a:rPr lang="en-US" dirty="0">
                <a:effectLst/>
              </a:rPr>
              <a:t>	2. </a:t>
            </a:r>
            <a:r>
              <a:rPr lang="en-US" sz="2400" dirty="0">
                <a:effectLst/>
              </a:rPr>
              <a:t>Why should </a:t>
            </a:r>
            <a:r>
              <a:rPr lang="en-US" dirty="0">
                <a:effectLst/>
              </a:rPr>
              <a:t>you</a:t>
            </a:r>
            <a:r>
              <a:rPr lang="en-US" sz="2400" dirty="0">
                <a:effectLst/>
              </a:rPr>
              <a:t> care?</a:t>
            </a:r>
          </a:p>
          <a:p>
            <a:pPr marL="221433" lvl="1" indent="0">
              <a:buSzPct val="100000"/>
              <a:buNone/>
            </a:pPr>
            <a:endParaRPr lang="en-US" dirty="0">
              <a:effectLst/>
            </a:endParaRPr>
          </a:p>
        </p:txBody>
      </p:sp>
      <p:sp>
        <p:nvSpPr>
          <p:cNvPr id="2" name="TextBox 1"/>
          <p:cNvSpPr txBox="1"/>
          <p:nvPr/>
        </p:nvSpPr>
        <p:spPr>
          <a:xfrm>
            <a:off x="1498600" y="2301270"/>
            <a:ext cx="8610600" cy="784830"/>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Systems architecture provides a </a:t>
            </a:r>
            <a:r>
              <a:rPr lang="en-US" sz="2250" b="1" dirty="0">
                <a:effectLst>
                  <a:outerShdw blurRad="38100" dist="38100" dir="2700000" algn="tl">
                    <a:srgbClr val="000000">
                      <a:alpha val="43137"/>
                    </a:srgbClr>
                  </a:outerShdw>
                </a:effectLst>
              </a:rPr>
              <a:t>plan</a:t>
            </a:r>
            <a:r>
              <a:rPr lang="en-US" sz="2250" dirty="0">
                <a:effectLst>
                  <a:outerShdw blurRad="38100" dist="38100" dir="2700000" algn="tl">
                    <a:srgbClr val="000000">
                      <a:alpha val="43137"/>
                    </a:srgbClr>
                  </a:outerShdw>
                </a:effectLst>
              </a:rPr>
              <a:t> from which solutions to business problems can be procured or developed.</a:t>
            </a:r>
          </a:p>
        </p:txBody>
      </p:sp>
      <p:sp>
        <p:nvSpPr>
          <p:cNvPr id="6" name="TextBox 5"/>
          <p:cNvSpPr txBox="1"/>
          <p:nvPr/>
        </p:nvSpPr>
        <p:spPr>
          <a:xfrm>
            <a:off x="1498600" y="3848100"/>
            <a:ext cx="8610600" cy="1477328"/>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As a business professional, you will be involved in the creation of systems to solve problems. You must </a:t>
            </a:r>
            <a:r>
              <a:rPr lang="en-US" sz="2250" b="1" dirty="0">
                <a:effectLst>
                  <a:outerShdw blurRad="38100" dist="38100" dir="2700000" algn="tl">
                    <a:srgbClr val="000000">
                      <a:alpha val="43137"/>
                    </a:srgbClr>
                  </a:outerShdw>
                </a:effectLst>
              </a:rPr>
              <a:t>understand the structure </a:t>
            </a:r>
            <a:r>
              <a:rPr lang="en-US" sz="2250" dirty="0">
                <a:effectLst>
                  <a:outerShdw blurRad="38100" dist="38100" dir="2700000" algn="tl">
                    <a:srgbClr val="000000">
                      <a:alpha val="43137"/>
                    </a:srgbClr>
                  </a:outerShdw>
                </a:effectLst>
              </a:rPr>
              <a:t>of these systems and how they work to solve the problems that you are facing.</a:t>
            </a:r>
          </a:p>
        </p:txBody>
      </p:sp>
    </p:spTree>
    <p:extLst>
      <p:ext uri="{BB962C8B-B14F-4D97-AF65-F5344CB8AC3E}">
        <p14:creationId xmlns:p14="http://schemas.microsoft.com/office/powerpoint/2010/main" val="12099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solidFill>
                  <a:srgbClr val="FF0000"/>
                </a:solidFill>
                <a:hlinkClick r:id="rId2"/>
              </a:rPr>
              <a:t>Systems Architecture Fundamentals – Conceptual, Logical, Physical Designs</a:t>
            </a:r>
            <a:endParaRPr lang="en-US" sz="3600" dirty="0">
              <a:solidFill>
                <a:srgbClr val="FF0000"/>
              </a:solidFill>
            </a:endParaRPr>
          </a:p>
        </p:txBody>
      </p:sp>
      <p:sp>
        <p:nvSpPr>
          <p:cNvPr id="5" name="Content Placeholder 4"/>
          <p:cNvSpPr>
            <a:spLocks noGrp="1"/>
          </p:cNvSpPr>
          <p:nvPr>
            <p:ph idx="1"/>
          </p:nvPr>
        </p:nvSpPr>
        <p:spPr/>
        <p:txBody>
          <a:bodyPr>
            <a:normAutofit/>
          </a:bodyPr>
          <a:lstStyle/>
          <a:p>
            <a:pPr marL="18158" indent="0">
              <a:buNone/>
            </a:pPr>
            <a:r>
              <a:rPr lang="en-US" sz="2400" dirty="0">
                <a:effectLst/>
              </a:rPr>
              <a:t>Discuss:</a:t>
            </a:r>
          </a:p>
          <a:p>
            <a:pPr marL="18158" indent="0">
              <a:buNone/>
            </a:pPr>
            <a:r>
              <a:rPr lang="en-US" sz="2400" dirty="0">
                <a:effectLst/>
              </a:rPr>
              <a:t>	1. What was this article about?</a:t>
            </a:r>
          </a:p>
          <a:p>
            <a:pPr marL="221433" lvl="1" indent="0">
              <a:buNone/>
            </a:pPr>
            <a:endParaRPr lang="en-US" dirty="0">
              <a:effectLst/>
            </a:endParaRPr>
          </a:p>
          <a:p>
            <a:pPr marL="18158" indent="0">
              <a:buNone/>
            </a:pPr>
            <a:endParaRPr lang="en-US" dirty="0">
              <a:effectLst/>
            </a:endParaRPr>
          </a:p>
          <a:p>
            <a:pPr marL="18158" indent="0">
              <a:buNone/>
            </a:pPr>
            <a:r>
              <a:rPr lang="en-US" sz="2400" dirty="0">
                <a:effectLst/>
              </a:rPr>
              <a:t>	</a:t>
            </a:r>
          </a:p>
          <a:p>
            <a:pPr marL="18158" indent="0">
              <a:buNone/>
            </a:pPr>
            <a:r>
              <a:rPr lang="en-US" sz="2400" dirty="0">
                <a:effectLst/>
              </a:rPr>
              <a:t>	2. Why should </a:t>
            </a:r>
            <a:r>
              <a:rPr lang="en-US" dirty="0">
                <a:effectLst/>
              </a:rPr>
              <a:t>you</a:t>
            </a:r>
            <a:r>
              <a:rPr lang="en-US" sz="2400" dirty="0">
                <a:effectLst/>
              </a:rPr>
              <a:t> care?</a:t>
            </a:r>
          </a:p>
        </p:txBody>
      </p:sp>
      <p:sp>
        <p:nvSpPr>
          <p:cNvPr id="6" name="TextBox 5"/>
          <p:cNvSpPr txBox="1"/>
          <p:nvPr/>
        </p:nvSpPr>
        <p:spPr>
          <a:xfrm>
            <a:off x="1498600" y="2247900"/>
            <a:ext cx="8610600" cy="784830"/>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We use a variety of </a:t>
            </a:r>
            <a:r>
              <a:rPr lang="en-US" sz="2250" b="1" dirty="0">
                <a:effectLst>
                  <a:outerShdw blurRad="38100" dist="38100" dir="2700000" algn="tl">
                    <a:srgbClr val="000000">
                      <a:alpha val="43137"/>
                    </a:srgbClr>
                  </a:outerShdw>
                </a:effectLst>
              </a:rPr>
              <a:t>tools to document </a:t>
            </a:r>
            <a:r>
              <a:rPr lang="en-US" sz="2250" dirty="0">
                <a:effectLst>
                  <a:outerShdw blurRad="38100" dist="38100" dir="2700000" algn="tl">
                    <a:srgbClr val="000000">
                      <a:alpha val="43137"/>
                    </a:srgbClr>
                  </a:outerShdw>
                </a:effectLst>
              </a:rPr>
              <a:t>how a system is going to be built and work.</a:t>
            </a:r>
          </a:p>
        </p:txBody>
      </p:sp>
      <p:sp>
        <p:nvSpPr>
          <p:cNvPr id="7" name="TextBox 6"/>
          <p:cNvSpPr txBox="1"/>
          <p:nvPr/>
        </p:nvSpPr>
        <p:spPr>
          <a:xfrm>
            <a:off x="1498600" y="4076700"/>
            <a:ext cx="8610600" cy="1131079"/>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Business professionals and IT professionals use these tools to </a:t>
            </a:r>
            <a:r>
              <a:rPr lang="en-US" sz="2250" b="1" dirty="0">
                <a:effectLst>
                  <a:outerShdw blurRad="38100" dist="38100" dir="2700000" algn="tl">
                    <a:srgbClr val="000000">
                      <a:alpha val="43137"/>
                    </a:srgbClr>
                  </a:outerShdw>
                </a:effectLst>
              </a:rPr>
              <a:t>communicate</a:t>
            </a:r>
            <a:r>
              <a:rPr lang="en-US" sz="2250" dirty="0">
                <a:effectLst>
                  <a:outerShdw blurRad="38100" dist="38100" dir="2700000" algn="tl">
                    <a:srgbClr val="000000">
                      <a:alpha val="43137"/>
                    </a:srgbClr>
                  </a:outerShdw>
                </a:effectLst>
              </a:rPr>
              <a:t> how systems which will solve business problems will work.</a:t>
            </a:r>
          </a:p>
        </p:txBody>
      </p:sp>
    </p:spTree>
    <p:extLst>
      <p:ext uri="{BB962C8B-B14F-4D97-AF65-F5344CB8AC3E}">
        <p14:creationId xmlns:p14="http://schemas.microsoft.com/office/powerpoint/2010/main" val="379987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11" y="105191"/>
            <a:ext cx="9623005" cy="492053"/>
          </a:xfrm>
        </p:spPr>
        <p:txBody>
          <a:bodyPr>
            <a:noAutofit/>
          </a:bodyPr>
          <a:lstStyle/>
          <a:p>
            <a:r>
              <a:rPr lang="en-US" sz="2000" dirty="0"/>
              <a:t>Example of system architecture :  Learning environment for automatic ratings notions</a:t>
            </a:r>
          </a:p>
        </p:txBody>
      </p:sp>
      <p:pic>
        <p:nvPicPr>
          <p:cNvPr id="3" name="Picture 2" descr="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597645"/>
            <a:ext cx="5061647" cy="36761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2428" y="4391946"/>
            <a:ext cx="7153189" cy="1323054"/>
          </a:xfrm>
          <a:prstGeom prst="rect">
            <a:avLst/>
          </a:prstGeom>
          <a:noFill/>
        </p:spPr>
        <p:txBody>
          <a:bodyPr wrap="square" rtlCol="0">
            <a:spAutoFit/>
          </a:bodyPr>
          <a:lstStyle/>
          <a:p>
            <a:pPr marL="238115" indent="-238115">
              <a:buFont typeface="Arial" panose="020B0604020202020204" pitchFamily="34" charset="0"/>
              <a:buChar char="•"/>
            </a:pPr>
            <a:r>
              <a:rPr lang="en-US" sz="1333" dirty="0"/>
              <a:t>An item is a question that is defined by a teacher by means of the Authoring Tool.</a:t>
            </a:r>
          </a:p>
          <a:p>
            <a:pPr marL="238115" indent="-238115">
              <a:buFont typeface="Arial" panose="020B0604020202020204" pitchFamily="34" charset="0"/>
              <a:buChar char="•"/>
            </a:pPr>
            <a:r>
              <a:rPr lang="en-US" sz="1333" dirty="0"/>
              <a:t>Once defined, the items may be included in a remote test by means of the Remote Test Module.</a:t>
            </a:r>
          </a:p>
          <a:p>
            <a:pPr marL="238115" indent="-238115">
              <a:buFont typeface="Arial" panose="020B0604020202020204" pitchFamily="34" charset="0"/>
              <a:buChar char="•"/>
            </a:pPr>
            <a:r>
              <a:rPr lang="en-US" sz="1333" dirty="0"/>
              <a:t>The students introduce the responses to the items of a remote test by means of the Remote Test Module. These responses are sent to the corresponding scorer to be executed and evaluated.</a:t>
            </a:r>
          </a:p>
        </p:txBody>
      </p:sp>
    </p:spTree>
    <p:extLst>
      <p:ext uri="{BB962C8B-B14F-4D97-AF65-F5344CB8AC3E}">
        <p14:creationId xmlns:p14="http://schemas.microsoft.com/office/powerpoint/2010/main" val="264677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Systems Analysis</a:t>
            </a:r>
          </a:p>
        </p:txBody>
      </p:sp>
      <p:sp>
        <p:nvSpPr>
          <p:cNvPr id="4" name="TextBox 3"/>
          <p:cNvSpPr txBox="1"/>
          <p:nvPr/>
        </p:nvSpPr>
        <p:spPr>
          <a:xfrm>
            <a:off x="1075063" y="2019300"/>
            <a:ext cx="8001000" cy="1938992"/>
          </a:xfrm>
          <a:prstGeom prst="rect">
            <a:avLst/>
          </a:prstGeom>
          <a:noFill/>
        </p:spPr>
        <p:txBody>
          <a:bodyPr wrap="square" rtlCol="0">
            <a:spAutoFit/>
          </a:bodyPr>
          <a:lstStyle/>
          <a:p>
            <a:pPr algn="ctr"/>
            <a:r>
              <a:rPr lang="en-US" sz="2400" dirty="0"/>
              <a:t>“the process of studying a procedure or business in order to identify its goals and purposes and create systems and procedures that will achieve them in an efficient way”</a:t>
            </a:r>
          </a:p>
          <a:p>
            <a:r>
              <a:rPr lang="en-US" sz="2400" dirty="0"/>
              <a:t> </a:t>
            </a:r>
          </a:p>
          <a:p>
            <a:pPr algn="r"/>
            <a:r>
              <a:rPr lang="en-US" sz="2000" dirty="0"/>
              <a:t>– Merriam-Webster Dictionary</a:t>
            </a:r>
          </a:p>
        </p:txBody>
      </p:sp>
    </p:spTree>
    <p:extLst>
      <p:ext uri="{BB962C8B-B14F-4D97-AF65-F5344CB8AC3E}">
        <p14:creationId xmlns:p14="http://schemas.microsoft.com/office/powerpoint/2010/main" val="254304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Systems Architecture</a:t>
            </a:r>
          </a:p>
        </p:txBody>
      </p:sp>
      <p:sp>
        <p:nvSpPr>
          <p:cNvPr id="3" name="TextBox 2"/>
          <p:cNvSpPr txBox="1"/>
          <p:nvPr/>
        </p:nvSpPr>
        <p:spPr>
          <a:xfrm>
            <a:off x="889000" y="1409700"/>
            <a:ext cx="8382000" cy="1754326"/>
          </a:xfrm>
          <a:prstGeom prst="rect">
            <a:avLst/>
          </a:prstGeom>
          <a:noFill/>
        </p:spPr>
        <p:txBody>
          <a:bodyPr wrap="square" rtlCol="0">
            <a:spAutoFit/>
          </a:bodyPr>
          <a:lstStyle/>
          <a:p>
            <a:r>
              <a:rPr lang="en-US" dirty="0"/>
              <a:t>Systems Architecture is a generic discipline to handle objects (existing or to be created) called "systems", in a way that supports reasoning about the structural properties of these objects.</a:t>
            </a:r>
            <a:br>
              <a:rPr lang="en-US" dirty="0"/>
            </a:br>
            <a:r>
              <a:rPr lang="en-US" dirty="0"/>
              <a:t/>
            </a:r>
            <a:br>
              <a:rPr lang="en-US" dirty="0"/>
            </a:br>
            <a:r>
              <a:rPr lang="en-US" dirty="0"/>
              <a:t>Systems Architecture is a response to the conceptual and practical difficulties of the description and the design of complex systems. – Boris Golden</a:t>
            </a:r>
          </a:p>
        </p:txBody>
      </p:sp>
      <p:sp>
        <p:nvSpPr>
          <p:cNvPr id="4" name="TextBox 3"/>
          <p:cNvSpPr txBox="1"/>
          <p:nvPr/>
        </p:nvSpPr>
        <p:spPr>
          <a:xfrm>
            <a:off x="1422400" y="3924300"/>
            <a:ext cx="8077200" cy="1077218"/>
          </a:xfrm>
          <a:prstGeom prst="rect">
            <a:avLst/>
          </a:prstGeom>
          <a:noFill/>
        </p:spPr>
        <p:txBody>
          <a:bodyPr wrap="square" rtlCol="0">
            <a:spAutoFit/>
          </a:bodyPr>
          <a:lstStyle/>
          <a:p>
            <a:r>
              <a:rPr lang="en-US" sz="3200" dirty="0">
                <a:solidFill>
                  <a:srgbClr val="FF0000"/>
                </a:solidFill>
              </a:rPr>
              <a:t>Once a systems analyst understands the business problem, they architect a solution </a:t>
            </a:r>
          </a:p>
        </p:txBody>
      </p:sp>
    </p:spTree>
    <p:extLst>
      <p:ext uri="{BB962C8B-B14F-4D97-AF65-F5344CB8AC3E}">
        <p14:creationId xmlns:p14="http://schemas.microsoft.com/office/powerpoint/2010/main" val="12610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rmAutofit fontScale="90000"/>
          </a:bodyPr>
          <a:lstStyle/>
          <a:p>
            <a:r>
              <a:rPr lang="en-US" dirty="0">
                <a:solidFill>
                  <a:srgbClr val="FF0000"/>
                </a:solidFill>
              </a:rPr>
              <a:t>Tools for Discussing: Processes,</a:t>
            </a:r>
            <a:br>
              <a:rPr lang="en-US" dirty="0">
                <a:solidFill>
                  <a:srgbClr val="FF0000"/>
                </a:solidFill>
              </a:rPr>
            </a:br>
            <a:r>
              <a:rPr lang="en-US" dirty="0">
                <a:solidFill>
                  <a:srgbClr val="FF0000"/>
                </a:solidFill>
              </a:rPr>
              <a:t>Information, Business Rules, &amp; Systems</a:t>
            </a:r>
            <a:r>
              <a:rPr lang="en-US" dirty="0"/>
              <a:t/>
            </a:r>
            <a:br>
              <a:rPr lang="en-US" dirty="0"/>
            </a:br>
            <a:endParaRPr lang="en-US"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2.1 Analyzing Organizations as Systems Processes</a:t>
            </a:r>
          </a:p>
          <a:p>
            <a:pPr marL="0" indent="0">
              <a:buNone/>
            </a:pPr>
            <a:r>
              <a:rPr lang="en-US" dirty="0">
                <a:solidFill>
                  <a:schemeClr val="bg2">
                    <a:lumMod val="10000"/>
                    <a:lumOff val="90000"/>
                  </a:schemeClr>
                </a:solidFill>
              </a:rPr>
              <a:t>	Systems Analysis</a:t>
            </a:r>
          </a:p>
          <a:p>
            <a:pPr marL="0" indent="0">
              <a:buNone/>
            </a:pPr>
            <a:r>
              <a:rPr lang="en-US" dirty="0">
                <a:solidFill>
                  <a:schemeClr val="bg2">
                    <a:lumMod val="10000"/>
                    <a:lumOff val="90000"/>
                  </a:schemeClr>
                </a:solidFill>
              </a:rPr>
              <a:t>	Systems Architecture</a:t>
            </a:r>
          </a:p>
          <a:p>
            <a:pPr marL="0" indent="0">
              <a:buNone/>
            </a:pPr>
            <a:r>
              <a:rPr lang="en-US" dirty="0"/>
              <a:t>2.1.1 Modeling Processes with Swimlane Diagrams</a:t>
            </a:r>
          </a:p>
          <a:p>
            <a:pPr marL="0" indent="0">
              <a:buNone/>
            </a:pPr>
            <a:r>
              <a:rPr lang="en-US" dirty="0">
                <a:solidFill>
                  <a:schemeClr val="bg2">
                    <a:lumMod val="10000"/>
                    <a:lumOff val="90000"/>
                  </a:schemeClr>
                </a:solidFill>
              </a:rPr>
              <a:t>2.1.2 Data Modeling with ERDs</a:t>
            </a:r>
          </a:p>
          <a:p>
            <a:pPr marL="0" indent="0">
              <a:buNone/>
            </a:pPr>
            <a:r>
              <a:rPr lang="en-US" dirty="0">
                <a:solidFill>
                  <a:schemeClr val="bg2">
                    <a:lumMod val="10000"/>
                    <a:lumOff val="90000"/>
                  </a:schemeClr>
                </a:solidFill>
              </a:rPr>
              <a:t>2.1.3 Modeling Business Rules with Decision Trees</a:t>
            </a:r>
          </a:p>
          <a:p>
            <a:pPr marL="0" indent="0">
              <a:buNone/>
            </a:pPr>
            <a:r>
              <a:rPr lang="en-US" dirty="0">
                <a:solidFill>
                  <a:schemeClr val="bg2">
                    <a:lumMod val="10000"/>
                    <a:lumOff val="90000"/>
                  </a:schemeClr>
                </a:solidFill>
              </a:rPr>
              <a:t>2.1.4 Conceptual Architecture Diagrams</a:t>
            </a:r>
          </a:p>
          <a:p>
            <a:pPr marL="0" indent="0">
              <a:buNone/>
            </a:pPr>
            <a:endParaRPr lang="en-US" dirty="0"/>
          </a:p>
        </p:txBody>
      </p:sp>
    </p:spTree>
    <p:extLst>
      <p:ext uri="{BB962C8B-B14F-4D97-AF65-F5344CB8AC3E}">
        <p14:creationId xmlns:p14="http://schemas.microsoft.com/office/powerpoint/2010/main" val="295765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FF0000"/>
                </a:solidFill>
                <a:hlinkClick r:id="rId2"/>
              </a:rPr>
              <a:t>A Guide to Process Mapping</a:t>
            </a:r>
            <a:endParaRPr lang="en-US" sz="3600" dirty="0">
              <a:solidFill>
                <a:srgbClr val="FF0000"/>
              </a:solidFill>
            </a:endParaRPr>
          </a:p>
        </p:txBody>
      </p:sp>
      <p:sp>
        <p:nvSpPr>
          <p:cNvPr id="5" name="Content Placeholder 4"/>
          <p:cNvSpPr>
            <a:spLocks noGrp="1"/>
          </p:cNvSpPr>
          <p:nvPr>
            <p:ph idx="1"/>
          </p:nvPr>
        </p:nvSpPr>
        <p:spPr>
          <a:xfrm>
            <a:off x="761495" y="1443709"/>
            <a:ext cx="8628136" cy="3852191"/>
          </a:xfrm>
        </p:spPr>
        <p:txBody>
          <a:bodyPr>
            <a:normAutofit/>
          </a:bodyPr>
          <a:lstStyle/>
          <a:p>
            <a:pPr marL="18158" indent="0">
              <a:buNone/>
            </a:pPr>
            <a:r>
              <a:rPr lang="en-US" sz="2400" dirty="0">
                <a:effectLst/>
              </a:rPr>
              <a:t>Discuss:</a:t>
            </a:r>
          </a:p>
          <a:p>
            <a:pPr marL="18158" indent="0">
              <a:buNone/>
            </a:pPr>
            <a:r>
              <a:rPr lang="en-US" sz="2400" dirty="0">
                <a:effectLst/>
              </a:rPr>
              <a:t>	1. What was this article about?</a:t>
            </a:r>
          </a:p>
          <a:p>
            <a:pPr marL="18158" indent="0">
              <a:buNone/>
            </a:pPr>
            <a:endParaRPr lang="en-US" dirty="0">
              <a:effectLst/>
            </a:endParaRPr>
          </a:p>
          <a:p>
            <a:pPr marL="18158" indent="0">
              <a:buNone/>
            </a:pPr>
            <a:endParaRPr lang="en-US" dirty="0">
              <a:effectLst/>
            </a:endParaRPr>
          </a:p>
          <a:p>
            <a:pPr marL="18158" indent="0">
              <a:buNone/>
            </a:pPr>
            <a:r>
              <a:rPr lang="en-US" dirty="0">
                <a:effectLst/>
              </a:rPr>
              <a:t>	</a:t>
            </a:r>
            <a:r>
              <a:rPr lang="en-US" sz="2400" dirty="0">
                <a:effectLst/>
              </a:rPr>
              <a:t>2. Why should </a:t>
            </a:r>
            <a:r>
              <a:rPr lang="en-US" dirty="0">
                <a:effectLst/>
              </a:rPr>
              <a:t>you</a:t>
            </a:r>
            <a:r>
              <a:rPr lang="en-US" sz="2400" dirty="0">
                <a:effectLst/>
              </a:rPr>
              <a:t> care?</a:t>
            </a:r>
          </a:p>
        </p:txBody>
      </p:sp>
      <p:sp>
        <p:nvSpPr>
          <p:cNvPr id="6" name="TextBox 5"/>
          <p:cNvSpPr txBox="1"/>
          <p:nvPr/>
        </p:nvSpPr>
        <p:spPr>
          <a:xfrm>
            <a:off x="1498600" y="2247900"/>
            <a:ext cx="8610600" cy="784830"/>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We need to be able to </a:t>
            </a:r>
            <a:r>
              <a:rPr lang="en-US" sz="2250" b="1" dirty="0">
                <a:effectLst>
                  <a:outerShdw blurRad="38100" dist="38100" dir="2700000" algn="tl">
                    <a:srgbClr val="000000">
                      <a:alpha val="43137"/>
                    </a:srgbClr>
                  </a:outerShdw>
                </a:effectLst>
              </a:rPr>
              <a:t>model</a:t>
            </a:r>
            <a:r>
              <a:rPr lang="en-US" sz="2250" dirty="0">
                <a:effectLst>
                  <a:outerShdw blurRad="38100" dist="38100" dir="2700000" algn="tl">
                    <a:srgbClr val="000000">
                      <a:alpha val="43137"/>
                    </a:srgbClr>
                  </a:outerShdw>
                </a:effectLst>
              </a:rPr>
              <a:t> business processes to ensure that we understand how they work.</a:t>
            </a:r>
          </a:p>
        </p:txBody>
      </p:sp>
      <p:sp>
        <p:nvSpPr>
          <p:cNvPr id="7" name="TextBox 6"/>
          <p:cNvSpPr txBox="1"/>
          <p:nvPr/>
        </p:nvSpPr>
        <p:spPr>
          <a:xfrm>
            <a:off x="1498600" y="3695700"/>
            <a:ext cx="8610600" cy="1477328"/>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Business processes are </a:t>
            </a:r>
            <a:r>
              <a:rPr lang="en-US" sz="2250" b="1" dirty="0">
                <a:effectLst>
                  <a:outerShdw blurRad="38100" dist="38100" dir="2700000" algn="tl">
                    <a:srgbClr val="000000">
                      <a:alpha val="43137"/>
                    </a:srgbClr>
                  </a:outerShdw>
                </a:effectLst>
              </a:rPr>
              <a:t>how work gets done </a:t>
            </a:r>
            <a:r>
              <a:rPr lang="en-US" sz="2250" dirty="0">
                <a:effectLst>
                  <a:outerShdw blurRad="38100" dist="38100" dir="2700000" algn="tl">
                    <a:srgbClr val="000000">
                      <a:alpha val="43137"/>
                    </a:srgbClr>
                  </a:outerShdw>
                </a:effectLst>
              </a:rPr>
              <a:t>in an organization. If you can’t model the process, odds are you do not really understand the process. If you don’t understand the process then you will not be successful trying to improve the process.</a:t>
            </a:r>
          </a:p>
        </p:txBody>
      </p:sp>
    </p:spTree>
    <p:extLst>
      <p:ext uri="{BB962C8B-B14F-4D97-AF65-F5344CB8AC3E}">
        <p14:creationId xmlns:p14="http://schemas.microsoft.com/office/powerpoint/2010/main" val="379236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618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1495" y="376385"/>
            <a:ext cx="8628136" cy="808708"/>
          </a:xfrm>
        </p:spPr>
        <p:txBody>
          <a:bodyPr>
            <a:normAutofit/>
          </a:bodyPr>
          <a:lstStyle/>
          <a:p>
            <a:r>
              <a:rPr lang="en-US" sz="3600" dirty="0">
                <a:solidFill>
                  <a:srgbClr val="FF0000"/>
                </a:solidFill>
                <a:hlinkClick r:id="rId3"/>
              </a:rPr>
              <a:t>An Introduction to Swimlane Diagrams</a:t>
            </a:r>
            <a:endParaRPr lang="en-US" sz="3600" dirty="0">
              <a:solidFill>
                <a:srgbClr val="FF0000"/>
              </a:solidFill>
            </a:endParaRPr>
          </a:p>
        </p:txBody>
      </p:sp>
      <p:sp>
        <p:nvSpPr>
          <p:cNvPr id="5" name="Content Placeholder 4"/>
          <p:cNvSpPr>
            <a:spLocks noGrp="1"/>
          </p:cNvSpPr>
          <p:nvPr>
            <p:ph idx="1"/>
          </p:nvPr>
        </p:nvSpPr>
        <p:spPr/>
        <p:txBody>
          <a:bodyPr>
            <a:normAutofit/>
          </a:bodyPr>
          <a:lstStyle/>
          <a:p>
            <a:pPr marL="18158" indent="0">
              <a:buNone/>
            </a:pPr>
            <a:r>
              <a:rPr lang="en-US" sz="2400" dirty="0">
                <a:effectLst/>
              </a:rPr>
              <a:t>Discuss:</a:t>
            </a:r>
          </a:p>
          <a:p>
            <a:pPr marL="18158" indent="0">
              <a:buNone/>
            </a:pPr>
            <a:r>
              <a:rPr lang="en-US" sz="2400" dirty="0">
                <a:effectLst/>
              </a:rPr>
              <a:t>	1. What was this article about?</a:t>
            </a:r>
          </a:p>
          <a:p>
            <a:pPr marL="18158" indent="0">
              <a:buNone/>
            </a:pPr>
            <a:r>
              <a:rPr lang="en-US" dirty="0">
                <a:effectLst/>
              </a:rPr>
              <a:t>	</a:t>
            </a:r>
          </a:p>
          <a:p>
            <a:pPr marL="18158" indent="0">
              <a:buNone/>
            </a:pPr>
            <a:r>
              <a:rPr lang="en-US" sz="2400" dirty="0">
                <a:effectLst/>
              </a:rPr>
              <a:t>	</a:t>
            </a:r>
          </a:p>
          <a:p>
            <a:pPr marL="18158" indent="0">
              <a:buNone/>
            </a:pPr>
            <a:r>
              <a:rPr lang="en-US" sz="2400" dirty="0">
                <a:effectLst/>
              </a:rPr>
              <a:t>	2. Why should </a:t>
            </a:r>
            <a:r>
              <a:rPr lang="en-US" dirty="0">
                <a:effectLst/>
              </a:rPr>
              <a:t>you</a:t>
            </a:r>
            <a:r>
              <a:rPr lang="en-US" sz="2400" dirty="0">
                <a:effectLst/>
              </a:rPr>
              <a:t> care?</a:t>
            </a:r>
          </a:p>
        </p:txBody>
      </p:sp>
      <p:sp>
        <p:nvSpPr>
          <p:cNvPr id="6" name="TextBox 5"/>
          <p:cNvSpPr txBox="1"/>
          <p:nvPr/>
        </p:nvSpPr>
        <p:spPr>
          <a:xfrm>
            <a:off x="1498600" y="2247900"/>
            <a:ext cx="8610600" cy="784830"/>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Swimlane diagrams are very simple yet effective tools for </a:t>
            </a:r>
            <a:r>
              <a:rPr lang="en-US" sz="2250" b="1" dirty="0">
                <a:effectLst>
                  <a:outerShdw blurRad="38100" dist="38100" dir="2700000" algn="tl">
                    <a:srgbClr val="000000">
                      <a:alpha val="43137"/>
                    </a:srgbClr>
                  </a:outerShdw>
                </a:effectLst>
              </a:rPr>
              <a:t>documenting</a:t>
            </a:r>
            <a:r>
              <a:rPr lang="en-US" sz="2250" dirty="0">
                <a:effectLst>
                  <a:outerShdw blurRad="38100" dist="38100" dir="2700000" algn="tl">
                    <a:srgbClr val="000000">
                      <a:alpha val="43137"/>
                    </a:srgbClr>
                  </a:outerShdw>
                </a:effectLst>
              </a:rPr>
              <a:t> how a business process is performed. </a:t>
            </a:r>
          </a:p>
        </p:txBody>
      </p:sp>
      <p:sp>
        <p:nvSpPr>
          <p:cNvPr id="7" name="TextBox 6"/>
          <p:cNvSpPr txBox="1"/>
          <p:nvPr/>
        </p:nvSpPr>
        <p:spPr>
          <a:xfrm>
            <a:off x="1498600" y="3695700"/>
            <a:ext cx="8610600" cy="1477328"/>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Almost everything you do at work is part of a business process. By </a:t>
            </a:r>
            <a:r>
              <a:rPr lang="en-US" sz="2250" b="1" dirty="0">
                <a:effectLst>
                  <a:outerShdw blurRad="38100" dist="38100" dir="2700000" algn="tl">
                    <a:srgbClr val="000000">
                      <a:alpha val="43137"/>
                    </a:srgbClr>
                  </a:outerShdw>
                </a:effectLst>
              </a:rPr>
              <a:t>modeling</a:t>
            </a:r>
            <a:r>
              <a:rPr lang="en-US" sz="2250" dirty="0">
                <a:effectLst>
                  <a:outerShdw blurRad="38100" dist="38100" dir="2700000" algn="tl">
                    <a:srgbClr val="000000">
                      <a:alpha val="43137"/>
                    </a:srgbClr>
                  </a:outerShdw>
                </a:effectLst>
              </a:rPr>
              <a:t> these business processes you can study how they are performed and </a:t>
            </a:r>
            <a:r>
              <a:rPr lang="en-US" sz="2250" b="1" u="sng" dirty="0">
                <a:effectLst>
                  <a:outerShdw blurRad="38100" dist="38100" dir="2700000" algn="tl">
                    <a:srgbClr val="000000">
                      <a:alpha val="43137"/>
                    </a:srgbClr>
                  </a:outerShdw>
                </a:effectLst>
              </a:rPr>
              <a:t>improve these business processes</a:t>
            </a:r>
            <a:r>
              <a:rPr lang="en-US" sz="2250" dirty="0">
                <a:effectLst>
                  <a:outerShdw blurRad="38100" dist="38100" dir="2700000" algn="tl">
                    <a:srgbClr val="000000">
                      <a:alpha val="43137"/>
                    </a:srgbClr>
                  </a:outerShdw>
                </a:effectLst>
              </a:rPr>
              <a:t>, creating value for our organizations.</a:t>
            </a:r>
          </a:p>
        </p:txBody>
      </p:sp>
    </p:spTree>
    <p:extLst>
      <p:ext uri="{BB962C8B-B14F-4D97-AF65-F5344CB8AC3E}">
        <p14:creationId xmlns:p14="http://schemas.microsoft.com/office/powerpoint/2010/main" val="33202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2/2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6229" y="1485900"/>
            <a:ext cx="5418667" cy="3048000"/>
          </a:xfrm>
          <a:prstGeom prst="rect">
            <a:avLst/>
          </a:prstGeom>
        </p:spPr>
      </p:pic>
    </p:spTree>
    <p:extLst>
      <p:ext uri="{BB962C8B-B14F-4D97-AF65-F5344CB8AC3E}">
        <p14:creationId xmlns:p14="http://schemas.microsoft.com/office/powerpoint/2010/main" val="478322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1041400" y="2476501"/>
            <a:ext cx="6781800" cy="1323439"/>
          </a:xfrm>
          <a:prstGeom prst="rect">
            <a:avLst/>
          </a:prstGeom>
          <a:noFill/>
        </p:spPr>
        <p:txBody>
          <a:bodyPr wrap="square" rtlCol="0">
            <a:spAutoFit/>
          </a:bodyPr>
          <a:lstStyle/>
          <a:p>
            <a:r>
              <a:rPr lang="en-US" sz="4000" dirty="0"/>
              <a:t>What is a “swim lane diagram”?</a:t>
            </a:r>
          </a:p>
        </p:txBody>
      </p:sp>
      <p:sp>
        <p:nvSpPr>
          <p:cNvPr id="2" name="TextBox 1"/>
          <p:cNvSpPr txBox="1"/>
          <p:nvPr/>
        </p:nvSpPr>
        <p:spPr>
          <a:xfrm>
            <a:off x="1041400" y="647700"/>
            <a:ext cx="4191000" cy="369332"/>
          </a:xfrm>
          <a:prstGeom prst="rect">
            <a:avLst/>
          </a:prstGeom>
          <a:noFill/>
        </p:spPr>
        <p:txBody>
          <a:bodyPr wrap="square" rtlCol="0">
            <a:spAutoFit/>
          </a:bodyPr>
          <a:lstStyle/>
          <a:p>
            <a:r>
              <a:rPr lang="en-US" dirty="0"/>
              <a:t>How is a process performed?</a:t>
            </a:r>
          </a:p>
        </p:txBody>
      </p:sp>
      <p:sp>
        <p:nvSpPr>
          <p:cNvPr id="4" name="TextBox 3"/>
          <p:cNvSpPr txBox="1"/>
          <p:nvPr/>
        </p:nvSpPr>
        <p:spPr>
          <a:xfrm>
            <a:off x="5232400" y="4914900"/>
            <a:ext cx="2209800" cy="369332"/>
          </a:xfrm>
          <a:prstGeom prst="rect">
            <a:avLst/>
          </a:prstGeom>
          <a:noFill/>
        </p:spPr>
        <p:txBody>
          <a:bodyPr wrap="square" rtlCol="0">
            <a:spAutoFit/>
          </a:bodyPr>
          <a:lstStyle/>
          <a:p>
            <a:r>
              <a:rPr lang="en-US" dirty="0"/>
              <a:t>Who does what?</a:t>
            </a:r>
          </a:p>
        </p:txBody>
      </p:sp>
      <p:sp>
        <p:nvSpPr>
          <p:cNvPr id="5" name="TextBox 4"/>
          <p:cNvSpPr txBox="1"/>
          <p:nvPr/>
        </p:nvSpPr>
        <p:spPr>
          <a:xfrm>
            <a:off x="3136900" y="2030968"/>
            <a:ext cx="2933700" cy="369332"/>
          </a:xfrm>
          <a:prstGeom prst="rect">
            <a:avLst/>
          </a:prstGeom>
          <a:noFill/>
        </p:spPr>
        <p:txBody>
          <a:bodyPr wrap="square" rtlCol="0">
            <a:spAutoFit/>
          </a:bodyPr>
          <a:lstStyle/>
          <a:p>
            <a:r>
              <a:rPr lang="en-US" dirty="0"/>
              <a:t>When do they do it?</a:t>
            </a:r>
          </a:p>
        </p:txBody>
      </p:sp>
      <p:sp>
        <p:nvSpPr>
          <p:cNvPr id="6" name="TextBox 5"/>
          <p:cNvSpPr txBox="1"/>
          <p:nvPr/>
        </p:nvSpPr>
        <p:spPr>
          <a:xfrm>
            <a:off x="1193800" y="4076700"/>
            <a:ext cx="3238500" cy="369332"/>
          </a:xfrm>
          <a:prstGeom prst="rect">
            <a:avLst/>
          </a:prstGeom>
          <a:noFill/>
        </p:spPr>
        <p:txBody>
          <a:bodyPr wrap="square" rtlCol="0">
            <a:spAutoFit/>
          </a:bodyPr>
          <a:lstStyle/>
          <a:p>
            <a:r>
              <a:rPr lang="en-US" dirty="0"/>
              <a:t>What happens before?</a:t>
            </a:r>
          </a:p>
        </p:txBody>
      </p:sp>
      <p:sp>
        <p:nvSpPr>
          <p:cNvPr id="7" name="TextBox 6"/>
          <p:cNvSpPr txBox="1"/>
          <p:nvPr/>
        </p:nvSpPr>
        <p:spPr>
          <a:xfrm>
            <a:off x="4013200" y="1257300"/>
            <a:ext cx="2324100" cy="369332"/>
          </a:xfrm>
          <a:prstGeom prst="rect">
            <a:avLst/>
          </a:prstGeom>
          <a:noFill/>
        </p:spPr>
        <p:txBody>
          <a:bodyPr wrap="square" rtlCol="0">
            <a:spAutoFit/>
          </a:bodyPr>
          <a:lstStyle/>
          <a:p>
            <a:r>
              <a:rPr lang="en-US" dirty="0"/>
              <a:t>What happens after?</a:t>
            </a:r>
          </a:p>
        </p:txBody>
      </p:sp>
    </p:spTree>
    <p:extLst>
      <p:ext uri="{BB962C8B-B14F-4D97-AF65-F5344CB8AC3E}">
        <p14:creationId xmlns:p14="http://schemas.microsoft.com/office/powerpoint/2010/main" val="38250639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swim lane diagram?</a:t>
            </a:r>
          </a:p>
        </p:txBody>
      </p:sp>
      <p:sp>
        <p:nvSpPr>
          <p:cNvPr id="3" name="Content Placeholder 2"/>
          <p:cNvSpPr>
            <a:spLocks noGrp="1"/>
          </p:cNvSpPr>
          <p:nvPr>
            <p:ph idx="1"/>
          </p:nvPr>
        </p:nvSpPr>
        <p:spPr/>
        <p:txBody>
          <a:bodyPr>
            <a:normAutofit/>
          </a:bodyPr>
          <a:lstStyle/>
          <a:p>
            <a:pPr marL="18158" indent="0">
              <a:buNone/>
            </a:pPr>
            <a:r>
              <a:rPr lang="en-US" dirty="0">
                <a:effectLst/>
              </a:rPr>
              <a:t>A type of process flow diagram that features divisions or "lanes.“</a:t>
            </a:r>
          </a:p>
          <a:p>
            <a:pPr marL="18158" indent="0">
              <a:buNone/>
            </a:pPr>
            <a:r>
              <a:rPr lang="en-US" dirty="0">
                <a:effectLst/>
              </a:rPr>
              <a:t>Each lane is assigned an actor (which may be an individual, department, division, group, machine, entity, and so on), or even a phase or stage in a process, that is responsible for the activity or work described in the lane.</a:t>
            </a:r>
          </a:p>
          <a:p>
            <a:endParaRPr lang="en-US" dirty="0"/>
          </a:p>
        </p:txBody>
      </p:sp>
    </p:spTree>
    <p:extLst>
      <p:ext uri="{BB962C8B-B14F-4D97-AF65-F5344CB8AC3E}">
        <p14:creationId xmlns:p14="http://schemas.microsoft.com/office/powerpoint/2010/main" val="3154371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map a swim lane diagram</a:t>
            </a:r>
          </a:p>
        </p:txBody>
      </p:sp>
      <p:sp>
        <p:nvSpPr>
          <p:cNvPr id="3" name="Content Placeholder 2"/>
          <p:cNvSpPr>
            <a:spLocks noGrp="1"/>
          </p:cNvSpPr>
          <p:nvPr>
            <p:ph idx="1"/>
          </p:nvPr>
        </p:nvSpPr>
        <p:spPr>
          <a:xfrm>
            <a:off x="1740405" y="1435374"/>
            <a:ext cx="7391400" cy="3771636"/>
          </a:xfrm>
        </p:spPr>
        <p:txBody>
          <a:bodyPr>
            <a:normAutofit fontScale="92500" lnSpcReduction="20000"/>
          </a:bodyPr>
          <a:lstStyle/>
          <a:p>
            <a:pPr marL="18158" indent="0">
              <a:buNone/>
            </a:pPr>
            <a:r>
              <a:rPr lang="en-US" dirty="0">
                <a:effectLst/>
              </a:rPr>
              <a:t>A circle signifies the </a:t>
            </a:r>
            <a:r>
              <a:rPr lang="en-US" b="1" dirty="0">
                <a:effectLst/>
              </a:rPr>
              <a:t>start</a:t>
            </a:r>
            <a:r>
              <a:rPr lang="en-US" dirty="0">
                <a:effectLst/>
              </a:rPr>
              <a:t>ing and </a:t>
            </a:r>
            <a:r>
              <a:rPr lang="en-US" b="1" dirty="0">
                <a:effectLst/>
              </a:rPr>
              <a:t>end</a:t>
            </a:r>
            <a:r>
              <a:rPr lang="en-US" dirty="0">
                <a:effectLst/>
              </a:rPr>
              <a:t>ing of an event in the process</a:t>
            </a:r>
          </a:p>
          <a:p>
            <a:pPr marL="18158" indent="0">
              <a:buNone/>
            </a:pPr>
            <a:endParaRPr lang="en-US" dirty="0">
              <a:effectLst/>
            </a:endParaRPr>
          </a:p>
          <a:p>
            <a:pPr marL="18158" indent="0">
              <a:buNone/>
            </a:pPr>
            <a:r>
              <a:rPr lang="en-US" dirty="0">
                <a:effectLst/>
              </a:rPr>
              <a:t>A rectangle represents an </a:t>
            </a:r>
            <a:r>
              <a:rPr lang="en-US" b="1" dirty="0">
                <a:effectLst/>
              </a:rPr>
              <a:t>activity</a:t>
            </a:r>
            <a:r>
              <a:rPr lang="en-US" dirty="0">
                <a:effectLst/>
              </a:rPr>
              <a:t> in the process. </a:t>
            </a:r>
          </a:p>
          <a:p>
            <a:pPr marL="18158" indent="0">
              <a:buNone/>
            </a:pPr>
            <a:endParaRPr lang="en-US" dirty="0">
              <a:effectLst/>
            </a:endParaRPr>
          </a:p>
          <a:p>
            <a:pPr marL="18158" indent="0">
              <a:buNone/>
            </a:pPr>
            <a:r>
              <a:rPr lang="en-US" dirty="0">
                <a:effectLst/>
              </a:rPr>
              <a:t>A diamond represents a </a:t>
            </a:r>
            <a:r>
              <a:rPr lang="en-US" b="1" dirty="0">
                <a:effectLst/>
              </a:rPr>
              <a:t>decision</a:t>
            </a:r>
            <a:r>
              <a:rPr lang="en-US" dirty="0">
                <a:effectLst/>
              </a:rPr>
              <a:t> that must be made. </a:t>
            </a:r>
          </a:p>
          <a:p>
            <a:pPr marL="18158" indent="0">
              <a:buNone/>
            </a:pPr>
            <a:endParaRPr lang="en-US" dirty="0">
              <a:effectLst/>
            </a:endParaRPr>
          </a:p>
          <a:p>
            <a:pPr marL="18158" indent="0">
              <a:buNone/>
            </a:pPr>
            <a:r>
              <a:rPr lang="en-US" dirty="0">
                <a:effectLst/>
              </a:rPr>
              <a:t>Arrows indicate the </a:t>
            </a:r>
            <a:r>
              <a:rPr lang="en-US" b="1" dirty="0">
                <a:effectLst/>
              </a:rPr>
              <a:t>flow</a:t>
            </a:r>
            <a:r>
              <a:rPr lang="en-US" dirty="0">
                <a:effectLst/>
              </a:rPr>
              <a:t> of the process. </a:t>
            </a:r>
          </a:p>
          <a:p>
            <a:pPr marL="18158" indent="0">
              <a:buNone/>
            </a:pPr>
            <a:endParaRPr lang="en-US" dirty="0">
              <a:effectLst/>
            </a:endParaRPr>
          </a:p>
          <a:p>
            <a:pPr marL="18158" indent="0">
              <a:buNone/>
            </a:pPr>
            <a:r>
              <a:rPr lang="en-US" dirty="0">
                <a:effectLst/>
              </a:rPr>
              <a:t>A cylinder represents </a:t>
            </a:r>
            <a:r>
              <a:rPr lang="en-US" b="1" dirty="0">
                <a:effectLst/>
              </a:rPr>
              <a:t>stored data. </a:t>
            </a:r>
          </a:p>
        </p:txBody>
      </p:sp>
      <p:sp>
        <p:nvSpPr>
          <p:cNvPr id="5" name="Oval 4"/>
          <p:cNvSpPr/>
          <p:nvPr/>
        </p:nvSpPr>
        <p:spPr>
          <a:xfrm>
            <a:off x="908050" y="1392907"/>
            <a:ext cx="685800" cy="609600"/>
          </a:xfrm>
          <a:prstGeom prst="ellipse">
            <a:avLst/>
          </a:prstGeom>
          <a:noFill/>
          <a:ln w="254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ectangle 5"/>
          <p:cNvSpPr/>
          <p:nvPr/>
        </p:nvSpPr>
        <p:spPr>
          <a:xfrm>
            <a:off x="794989" y="2261049"/>
            <a:ext cx="911922" cy="475462"/>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lowchart: Decision 6"/>
          <p:cNvSpPr/>
          <p:nvPr/>
        </p:nvSpPr>
        <p:spPr>
          <a:xfrm>
            <a:off x="755650" y="2999796"/>
            <a:ext cx="990600" cy="533400"/>
          </a:xfrm>
          <a:prstGeom prst="flowChartDecision">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23395" y="4000500"/>
            <a:ext cx="9906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Flowchart: Magnetic Disk 9"/>
          <p:cNvSpPr/>
          <p:nvPr/>
        </p:nvSpPr>
        <p:spPr>
          <a:xfrm>
            <a:off x="771778" y="4496619"/>
            <a:ext cx="952500" cy="418836"/>
          </a:xfrm>
          <a:prstGeom prst="flowChartMagneticDisk">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554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4300"/>
            <a:ext cx="8229600" cy="952500"/>
          </a:xfrm>
        </p:spPr>
        <p:txBody>
          <a:bodyPr/>
          <a:lstStyle/>
          <a:p>
            <a:r>
              <a:rPr lang="en-US" dirty="0"/>
              <a:t>Order to Cash (O2C)</a:t>
            </a:r>
          </a:p>
        </p:txBody>
      </p:sp>
      <p:sp>
        <p:nvSpPr>
          <p:cNvPr id="3" name="TextBox 2"/>
          <p:cNvSpPr txBox="1"/>
          <p:nvPr/>
        </p:nvSpPr>
        <p:spPr>
          <a:xfrm>
            <a:off x="736600" y="723900"/>
            <a:ext cx="8763000" cy="5016758"/>
          </a:xfrm>
          <a:prstGeom prst="rect">
            <a:avLst/>
          </a:prstGeom>
          <a:noFill/>
        </p:spPr>
        <p:txBody>
          <a:bodyPr wrap="square" rtlCol="0">
            <a:spAutoFit/>
          </a:bodyPr>
          <a:lstStyle/>
          <a:p>
            <a:r>
              <a:rPr lang="en-US" sz="2000" dirty="0"/>
              <a:t>The process starts when the customer contacts Sales to place an order.  The person in Sales creates the sales order.  As part of doing this the person in sales first checks to see if the customer has enough available credit to cover the order.  They do this by looking up the customer’s credit on a report that is generated by Accounting and sent to Sales every Monday morning.  If the customer doesn’t have enough available credit then the person in sales notifies the customer who can then either update or cancel their order.  Next the person in sales checks to see if the items being ordered are in stock.  </a:t>
            </a:r>
            <a:r>
              <a:rPr lang="en-US" sz="2000"/>
              <a:t>They do </a:t>
            </a:r>
            <a:r>
              <a:rPr lang="en-US" sz="2000" dirty="0"/>
              <a:t>this by checking a report on inventory that the Warehouse created at the end of each day.  If the items being ordered are not in stock then the person in Sales notifies the customer who can then update or cancel their order.  If the report indicates the items are in stock then the order goes to the Warehouse where the workers there will pick the order.  Since Sales is looking at a report that is only updated at the end of each day, there is a chance that they accepted an order for an item that is not really in stock.  If that is the case the Warehouse notifies Sales who then notifies the customer who can update or cancel their order…</a:t>
            </a:r>
          </a:p>
        </p:txBody>
      </p:sp>
    </p:spTree>
    <p:extLst>
      <p:ext uri="{BB962C8B-B14F-4D97-AF65-F5344CB8AC3E}">
        <p14:creationId xmlns:p14="http://schemas.microsoft.com/office/powerpoint/2010/main" val="3804810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4300"/>
            <a:ext cx="8229600" cy="952500"/>
          </a:xfrm>
        </p:spPr>
        <p:txBody>
          <a:bodyPr/>
          <a:lstStyle/>
          <a:p>
            <a:r>
              <a:rPr lang="en-US" dirty="0"/>
              <a:t>Order to Cash (O2C)</a:t>
            </a:r>
          </a:p>
        </p:txBody>
      </p:sp>
      <p:sp>
        <p:nvSpPr>
          <p:cNvPr id="3" name="TextBox 2"/>
          <p:cNvSpPr txBox="1"/>
          <p:nvPr/>
        </p:nvSpPr>
        <p:spPr>
          <a:xfrm>
            <a:off x="736600" y="1257300"/>
            <a:ext cx="8763000" cy="4093428"/>
          </a:xfrm>
          <a:prstGeom prst="rect">
            <a:avLst/>
          </a:prstGeom>
          <a:noFill/>
        </p:spPr>
        <p:txBody>
          <a:bodyPr wrap="square" rtlCol="0">
            <a:spAutoFit/>
          </a:bodyPr>
          <a:lstStyle/>
          <a:p>
            <a:r>
              <a:rPr lang="en-US" sz="2000" dirty="0"/>
              <a:t>…Once the people in the warehouse pick the order, the people in Accounting have to make sure that the customer actually has enough credit to cover the order.  Since the people in Sales use a credit report that is generated on Monday morning, there is a chance that the information on the credit report is old.  If the customer doesn’t have enough available credit then Accounting notifies Sales who then notifies the customer who can then choose to update or cancel their order.  If the customer has enough available credit then their available credit is reduced by the total cost of the order and the warehouse is notified and they pack and ship the order.  As soon as the order is shipped the people in the warehouse notify accounting and accounting generates and sends the invoice to the customer.  When the customer pays the invoice the people in Accounting increase the customer’s available credit by the amount of the payment, they post the payment and we’re done.</a:t>
            </a:r>
          </a:p>
        </p:txBody>
      </p:sp>
    </p:spTree>
    <p:extLst>
      <p:ext uri="{BB962C8B-B14F-4D97-AF65-F5344CB8AC3E}">
        <p14:creationId xmlns:p14="http://schemas.microsoft.com/office/powerpoint/2010/main" val="1421080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90500"/>
            <a:ext cx="8628136" cy="808708"/>
          </a:xfrm>
        </p:spPr>
        <p:txBody>
          <a:bodyPr>
            <a:normAutofit fontScale="90000"/>
          </a:bodyPr>
          <a:lstStyle/>
          <a:p>
            <a:r>
              <a:rPr lang="en-US" dirty="0"/>
              <a:t>Swim Lane Diagram</a:t>
            </a:r>
            <a:br>
              <a:rPr lang="en-US" dirty="0"/>
            </a:br>
            <a:r>
              <a:rPr lang="en-US" sz="3600" dirty="0">
                <a:solidFill>
                  <a:srgbClr val="FF0000"/>
                </a:solidFill>
              </a:rPr>
              <a:t>Who does what and when?</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2" y="1231364"/>
            <a:ext cx="7772399" cy="425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39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90" y="76200"/>
            <a:ext cx="902611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443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812800" y="2552700"/>
            <a:ext cx="7315200" cy="1323439"/>
          </a:xfrm>
          <a:prstGeom prst="rect">
            <a:avLst/>
          </a:prstGeom>
          <a:noFill/>
        </p:spPr>
        <p:txBody>
          <a:bodyPr wrap="square" rtlCol="0">
            <a:spAutoFit/>
          </a:bodyPr>
          <a:lstStyle/>
          <a:p>
            <a:r>
              <a:rPr lang="en-US" sz="4000" dirty="0"/>
              <a:t>Give me a process and let’s make a swim lane diagram…</a:t>
            </a:r>
            <a:endParaRPr lang="en-US" sz="5400" dirty="0"/>
          </a:p>
        </p:txBody>
      </p:sp>
    </p:spTree>
    <p:extLst>
      <p:ext uri="{BB962C8B-B14F-4D97-AF65-F5344CB8AC3E}">
        <p14:creationId xmlns:p14="http://schemas.microsoft.com/office/powerpoint/2010/main" val="292436403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a:t>
            </a:r>
            <a:r>
              <a:rPr lang="en-US" sz="2000" dirty="0" smtClean="0"/>
              <a:t>9/8</a:t>
            </a:r>
            <a:endParaRPr lang="en-US" sz="2000" b="1" u="sng" dirty="0">
              <a:solidFill>
                <a:srgbClr val="FF0000"/>
              </a:solidFill>
            </a:endParaRPr>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solidFill>
                  <a:srgbClr val="FF0000"/>
                </a:solidFill>
              </a:rPr>
              <a:t>DO NOT COMPLETE : </a:t>
            </a:r>
            <a:r>
              <a:rPr lang="en-US" sz="1850" dirty="0"/>
              <a:t>Part 5</a:t>
            </a:r>
          </a:p>
          <a:p>
            <a:pPr lvl="1"/>
            <a:r>
              <a:rPr lang="en-US" sz="1850" dirty="0" smtClean="0"/>
              <a:t>Upload to </a:t>
            </a:r>
            <a:r>
              <a:rPr lang="en-US" sz="1850" dirty="0" err="1" smtClean="0"/>
              <a:t>OWLbox</a:t>
            </a:r>
            <a:r>
              <a:rPr lang="en-US" sz="1850" dirty="0" smtClean="0"/>
              <a:t> from the course site</a:t>
            </a:r>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983880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747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Max Labs 0</a:t>
            </a:r>
          </a:p>
        </p:txBody>
      </p:sp>
      <p:pic>
        <p:nvPicPr>
          <p:cNvPr id="3" name="Picture 2"/>
          <p:cNvPicPr>
            <a:picLocks noChangeAspect="1"/>
          </p:cNvPicPr>
          <p:nvPr/>
        </p:nvPicPr>
        <p:blipFill>
          <a:blip r:embed="rId2"/>
          <a:stretch>
            <a:fillRect/>
          </a:stretch>
        </p:blipFill>
        <p:spPr>
          <a:xfrm>
            <a:off x="1517976" y="1316708"/>
            <a:ext cx="7115175" cy="2114550"/>
          </a:xfrm>
          <a:prstGeom prst="rect">
            <a:avLst/>
          </a:prstGeom>
        </p:spPr>
      </p:pic>
      <p:sp>
        <p:nvSpPr>
          <p:cNvPr id="4" name="TextBox 3"/>
          <p:cNvSpPr txBox="1"/>
          <p:nvPr/>
        </p:nvSpPr>
        <p:spPr>
          <a:xfrm>
            <a:off x="820809" y="4239966"/>
            <a:ext cx="8509505" cy="646331"/>
          </a:xfrm>
          <a:prstGeom prst="rect">
            <a:avLst/>
          </a:prstGeom>
          <a:noFill/>
        </p:spPr>
        <p:txBody>
          <a:bodyPr wrap="square" rtlCol="0">
            <a:spAutoFit/>
          </a:bodyPr>
          <a:lstStyle/>
          <a:p>
            <a:pPr algn="ctr"/>
            <a:r>
              <a:rPr lang="en-US" dirty="0"/>
              <a:t>This assignment is purely reading- read it! The other Max Labs are based off this reading.</a:t>
            </a:r>
          </a:p>
        </p:txBody>
      </p:sp>
    </p:spTree>
    <p:extLst>
      <p:ext uri="{BB962C8B-B14F-4D97-AF65-F5344CB8AC3E}">
        <p14:creationId xmlns:p14="http://schemas.microsoft.com/office/powerpoint/2010/main" val="152637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Tools for Discussing: Processes,</a:t>
            </a:r>
            <a:br>
              <a:rPr lang="en-US" sz="2800" dirty="0">
                <a:solidFill>
                  <a:srgbClr val="FF0000"/>
                </a:solidFill>
              </a:rPr>
            </a:br>
            <a:r>
              <a:rPr lang="en-US" sz="2800" dirty="0">
                <a:solidFill>
                  <a:srgbClr val="FF0000"/>
                </a:solidFill>
              </a:rPr>
              <a:t>Information, Business Rules, &amp; Systems</a:t>
            </a:r>
            <a:r>
              <a:rPr lang="en-US" sz="2800" dirty="0"/>
              <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t>2.1 Analyzing Organizations as Systems Processes</a:t>
            </a:r>
          </a:p>
          <a:p>
            <a:pPr marL="0" indent="0">
              <a:buNone/>
            </a:pPr>
            <a:r>
              <a:rPr lang="en-US" dirty="0"/>
              <a:t>	Systems Analysis</a:t>
            </a:r>
          </a:p>
          <a:p>
            <a:pPr marL="0" indent="0">
              <a:buNone/>
            </a:pPr>
            <a:r>
              <a:rPr lang="en-US" dirty="0"/>
              <a:t>	Systems Architecture</a:t>
            </a:r>
          </a:p>
          <a:p>
            <a:pPr marL="0" indent="0">
              <a:buNone/>
            </a:pPr>
            <a:r>
              <a:rPr lang="en-US" dirty="0">
                <a:solidFill>
                  <a:schemeClr val="bg2">
                    <a:lumMod val="10000"/>
                    <a:lumOff val="90000"/>
                  </a:schemeClr>
                </a:solidFill>
              </a:rPr>
              <a:t>2.1.1 Modeling Processes with Swimlane Diagrams</a:t>
            </a:r>
          </a:p>
          <a:p>
            <a:pPr marL="0" indent="0">
              <a:buNone/>
            </a:pPr>
            <a:r>
              <a:rPr lang="en-US" dirty="0">
                <a:solidFill>
                  <a:schemeClr val="bg2">
                    <a:lumMod val="10000"/>
                    <a:lumOff val="90000"/>
                  </a:schemeClr>
                </a:solidFill>
              </a:rPr>
              <a:t>2.1.2 Data Modeling with ERDs</a:t>
            </a:r>
          </a:p>
          <a:p>
            <a:pPr marL="0" indent="0">
              <a:buNone/>
            </a:pPr>
            <a:r>
              <a:rPr lang="en-US" dirty="0">
                <a:solidFill>
                  <a:schemeClr val="bg2">
                    <a:lumMod val="10000"/>
                    <a:lumOff val="90000"/>
                  </a:schemeClr>
                </a:solidFill>
              </a:rPr>
              <a:t>2.1.3 Modeling Business Rules with Decision Trees</a:t>
            </a:r>
          </a:p>
          <a:p>
            <a:pPr marL="0" indent="0">
              <a:buNone/>
            </a:pPr>
            <a:r>
              <a:rPr lang="en-US" dirty="0">
                <a:solidFill>
                  <a:schemeClr val="bg2">
                    <a:lumMod val="10000"/>
                    <a:lumOff val="90000"/>
                  </a:schemeClr>
                </a:solidFill>
              </a:rPr>
              <a:t>2.1.4 Conceptual Architecture Diagrams</a:t>
            </a:r>
          </a:p>
          <a:p>
            <a:pPr marL="0" indent="0">
              <a:buNone/>
            </a:pPr>
            <a:endParaRPr lang="en-US" dirty="0"/>
          </a:p>
        </p:txBody>
      </p:sp>
    </p:spTree>
    <p:extLst>
      <p:ext uri="{BB962C8B-B14F-4D97-AF65-F5344CB8AC3E}">
        <p14:creationId xmlns:p14="http://schemas.microsoft.com/office/powerpoint/2010/main" val="284303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a:t>
            </a:r>
            <a:r>
              <a:rPr lang="en-US" sz="3200" dirty="0">
                <a:solidFill>
                  <a:schemeClr val="tx1"/>
                </a:solidFill>
              </a:rPr>
              <a:t> </a:t>
            </a:r>
            <a:r>
              <a:rPr lang="en-US" sz="3000" dirty="0">
                <a:solidFill>
                  <a:schemeClr val="tx1"/>
                </a:solidFill>
              </a:rPr>
              <a:t>Reading</a:t>
            </a:r>
          </a:p>
        </p:txBody>
      </p:sp>
      <p:sp>
        <p:nvSpPr>
          <p:cNvPr id="3" name="Content Placeholder 2"/>
          <p:cNvSpPr>
            <a:spLocks noGrp="1"/>
          </p:cNvSpPr>
          <p:nvPr>
            <p:ph idx="1"/>
          </p:nvPr>
        </p:nvSpPr>
        <p:spPr>
          <a:effectLst/>
        </p:spPr>
        <p:txBody>
          <a:bodyPr>
            <a:normAutofit/>
          </a:bodyPr>
          <a:lstStyle/>
          <a:p>
            <a:r>
              <a:rPr lang="en-US" sz="2000" dirty="0">
                <a:effectLst/>
              </a:rPr>
              <a:t> </a:t>
            </a:r>
            <a:r>
              <a:rPr lang="en-US" sz="2000" dirty="0"/>
              <a:t>Wikipedia, Systems Analysis</a:t>
            </a:r>
          </a:p>
          <a:p>
            <a:r>
              <a:rPr lang="en-US" sz="2000" dirty="0"/>
              <a:t> Wikipedia, Systems Architecture</a:t>
            </a:r>
          </a:p>
          <a:p>
            <a:r>
              <a:rPr lang="en-US" sz="2000" dirty="0"/>
              <a:t> Systems Architecture Fundamentals – Conceptual, Logical, Physical    Designs</a:t>
            </a:r>
          </a:p>
          <a:p>
            <a:r>
              <a:rPr lang="en-US" sz="2000" dirty="0"/>
              <a:t> A Guide to Process Mapping</a:t>
            </a:r>
          </a:p>
          <a:p>
            <a:r>
              <a:rPr lang="en-US" sz="2000" dirty="0"/>
              <a:t> An Introduction to Swimlane Diagrams</a:t>
            </a:r>
          </a:p>
        </p:txBody>
      </p:sp>
    </p:spTree>
    <p:extLst>
      <p:ext uri="{BB962C8B-B14F-4D97-AF65-F5344CB8AC3E}">
        <p14:creationId xmlns:p14="http://schemas.microsoft.com/office/powerpoint/2010/main" val="412717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MIS People View the World as a Collection of “Systems”</a:t>
            </a:r>
          </a:p>
        </p:txBody>
      </p:sp>
      <p:sp>
        <p:nvSpPr>
          <p:cNvPr id="3" name="Content Placeholder 2"/>
          <p:cNvSpPr>
            <a:spLocks noGrp="1"/>
          </p:cNvSpPr>
          <p:nvPr>
            <p:ph idx="1"/>
          </p:nvPr>
        </p:nvSpPr>
        <p:spPr>
          <a:xfrm>
            <a:off x="4427969" y="1761207"/>
            <a:ext cx="5605031" cy="3382293"/>
          </a:xfrm>
          <a:effectLst/>
        </p:spPr>
        <p:txBody>
          <a:bodyPr/>
          <a:lstStyle/>
          <a:p>
            <a:r>
              <a:rPr lang="en-US" dirty="0"/>
              <a:t> All “Systems” are a mix of people, process and technology</a:t>
            </a:r>
          </a:p>
          <a:p>
            <a:r>
              <a:rPr lang="en-US" dirty="0"/>
              <a:t> All “Systems” manipulate information to create value</a:t>
            </a:r>
          </a:p>
          <a:p>
            <a:r>
              <a:rPr lang="en-US" dirty="0"/>
              <a:t> MIS professionals create and manage these “Systems” </a:t>
            </a:r>
          </a:p>
          <a:p>
            <a:r>
              <a:rPr lang="en-US" dirty="0"/>
              <a:t> Some are simple…some are complex!</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714500"/>
            <a:ext cx="4188326" cy="2971800"/>
          </a:xfrm>
          <a:prstGeom prst="rect">
            <a:avLst/>
          </a:prstGeom>
        </p:spPr>
      </p:pic>
    </p:spTree>
    <p:extLst>
      <p:ext uri="{BB962C8B-B14F-4D97-AF65-F5344CB8AC3E}">
        <p14:creationId xmlns:p14="http://schemas.microsoft.com/office/powerpoint/2010/main" val="34501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“Systems” are simple and don’t use much technology</a:t>
            </a:r>
          </a:p>
        </p:txBody>
      </p:sp>
      <p:sp>
        <p:nvSpPr>
          <p:cNvPr id="3" name="Content Placeholder 2"/>
          <p:cNvSpPr>
            <a:spLocks noGrp="1"/>
          </p:cNvSpPr>
          <p:nvPr>
            <p:ph idx="1"/>
          </p:nvPr>
        </p:nvSpPr>
        <p:spPr>
          <a:xfrm>
            <a:off x="4427969" y="1761207"/>
            <a:ext cx="5605031" cy="3382293"/>
          </a:xfrm>
          <a:effectLst/>
        </p:spPr>
        <p:txBody>
          <a:bodyPr/>
          <a:lstStyle/>
          <a:p>
            <a:r>
              <a:rPr lang="en-US" dirty="0"/>
              <a:t> All “Systems” are a mix of people, process and technology</a:t>
            </a:r>
          </a:p>
          <a:p>
            <a:r>
              <a:rPr lang="en-US" dirty="0"/>
              <a:t> All “Systems” manipulate information to create value</a:t>
            </a:r>
          </a:p>
          <a:p>
            <a:r>
              <a:rPr lang="en-US" dirty="0"/>
              <a:t> MIS professionals create and manage these “Systems” </a:t>
            </a:r>
          </a:p>
        </p:txBody>
      </p:sp>
      <p:sp>
        <p:nvSpPr>
          <p:cNvPr id="6" name="TextBox 5"/>
          <p:cNvSpPr txBox="1"/>
          <p:nvPr/>
        </p:nvSpPr>
        <p:spPr>
          <a:xfrm>
            <a:off x="127000" y="5143500"/>
            <a:ext cx="10033000" cy="415498"/>
          </a:xfrm>
          <a:prstGeom prst="rect">
            <a:avLst/>
          </a:prstGeom>
          <a:noFill/>
        </p:spPr>
        <p:txBody>
          <a:bodyPr wrap="square" rtlCol="0">
            <a:spAutoFit/>
          </a:bodyPr>
          <a:lstStyle/>
          <a:p>
            <a:r>
              <a:rPr lang="en-US" sz="2100" dirty="0"/>
              <a:t>Can you describe the people, process and technology?  What information is required?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800" y="2705100"/>
            <a:ext cx="3302000" cy="2476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99" y="1200473"/>
            <a:ext cx="2522970" cy="3924619"/>
          </a:xfrm>
          <a:prstGeom prst="rect">
            <a:avLst/>
          </a:prstGeom>
        </p:spPr>
      </p:pic>
    </p:spTree>
    <p:extLst>
      <p:ext uri="{BB962C8B-B14F-4D97-AF65-F5344CB8AC3E}">
        <p14:creationId xmlns:p14="http://schemas.microsoft.com/office/powerpoint/2010/main" val="117335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“Systems” are complex and use lots of technology</a:t>
            </a:r>
          </a:p>
        </p:txBody>
      </p:sp>
      <p:sp>
        <p:nvSpPr>
          <p:cNvPr id="3" name="Content Placeholder 2"/>
          <p:cNvSpPr>
            <a:spLocks noGrp="1"/>
          </p:cNvSpPr>
          <p:nvPr>
            <p:ph idx="1"/>
          </p:nvPr>
        </p:nvSpPr>
        <p:spPr>
          <a:xfrm>
            <a:off x="4427969" y="1761207"/>
            <a:ext cx="5605031" cy="3382293"/>
          </a:xfrm>
          <a:effectLst/>
        </p:spPr>
        <p:txBody>
          <a:bodyPr/>
          <a:lstStyle/>
          <a:p>
            <a:r>
              <a:rPr lang="en-US" dirty="0"/>
              <a:t> All “Systems” are a mix of people, process and technology</a:t>
            </a:r>
          </a:p>
          <a:p>
            <a:r>
              <a:rPr lang="en-US" dirty="0"/>
              <a:t> All “Systems” manipulate information to create value</a:t>
            </a:r>
          </a:p>
          <a:p>
            <a:r>
              <a:rPr lang="en-US" dirty="0"/>
              <a:t> MIS professionals create and manage these “Systems”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1875068"/>
            <a:ext cx="4910569" cy="2430231"/>
          </a:xfrm>
          <a:prstGeom prst="rect">
            <a:avLst/>
          </a:prstGeom>
        </p:spPr>
      </p:pic>
      <p:sp>
        <p:nvSpPr>
          <p:cNvPr id="6" name="Oval 5"/>
          <p:cNvSpPr/>
          <p:nvPr/>
        </p:nvSpPr>
        <p:spPr>
          <a:xfrm>
            <a:off x="1498600" y="3771900"/>
            <a:ext cx="1905000" cy="457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7000" y="5143500"/>
            <a:ext cx="10033000" cy="415498"/>
          </a:xfrm>
          <a:prstGeom prst="rect">
            <a:avLst/>
          </a:prstGeom>
          <a:noFill/>
        </p:spPr>
        <p:txBody>
          <a:bodyPr wrap="square" rtlCol="0">
            <a:spAutoFit/>
          </a:bodyPr>
          <a:lstStyle/>
          <a:p>
            <a:r>
              <a:rPr lang="en-US" sz="2100" dirty="0"/>
              <a:t>Can you describe the people, process and technology?  What information is required?</a:t>
            </a:r>
          </a:p>
        </p:txBody>
      </p:sp>
    </p:spTree>
    <p:extLst>
      <p:ext uri="{BB962C8B-B14F-4D97-AF65-F5344CB8AC3E}">
        <p14:creationId xmlns:p14="http://schemas.microsoft.com/office/powerpoint/2010/main" val="154096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D2895F1F-6161-4ACF-A2B5-5594C2E409D7}" vid="{66D33044-2397-4B57-B19D-79D7FC36F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1850</TotalTime>
  <Words>1704</Words>
  <Application>Microsoft Office PowerPoint</Application>
  <PresentationFormat>Custom</PresentationFormat>
  <Paragraphs>230</Paragraphs>
  <Slides>30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Calisto MT</vt:lpstr>
      <vt:lpstr>Helvetica</vt:lpstr>
      <vt:lpstr>Trebuchet MS</vt:lpstr>
      <vt:lpstr>Wingdings 2</vt:lpstr>
      <vt:lpstr>MIS2101</vt:lpstr>
      <vt:lpstr>Information Systems in Organizations  2.1 Analyzing Organizations as Systems and Processes  2.1.1 Modeling Processes with Swimlane Diagrams</vt:lpstr>
      <vt:lpstr>Roadmap</vt:lpstr>
      <vt:lpstr>Learn IT! #1 Digital Identity Management</vt:lpstr>
      <vt:lpstr>Max Labs 0</vt:lpstr>
      <vt:lpstr>Tools for Discussing: Processes, Information, Business Rules, &amp; Systems </vt:lpstr>
      <vt:lpstr>Required Reading</vt:lpstr>
      <vt:lpstr>MIS People View the World as a Collection of “Systems”</vt:lpstr>
      <vt:lpstr>Some “Systems” are simple and don’t use much technology</vt:lpstr>
      <vt:lpstr>Some “Systems” are complex and use lots of technology</vt:lpstr>
      <vt:lpstr>Required Viewing 1/2</vt:lpstr>
      <vt:lpstr>PowerPoint Presentation</vt:lpstr>
      <vt:lpstr>Wikipedia, Systems Analysis</vt:lpstr>
      <vt:lpstr>Wikipedia, Systems Architecture</vt:lpstr>
      <vt:lpstr>Systems Architecture Fundamentals – Conceptual, Logical, Physical Designs</vt:lpstr>
      <vt:lpstr>Example of system architecture :  Learning environment for automatic ratings notions</vt:lpstr>
      <vt:lpstr>Systems Analysis</vt:lpstr>
      <vt:lpstr>Systems Architecture</vt:lpstr>
      <vt:lpstr>Tools for Discussing: Processes, Information, Business Rules, &amp; Systems </vt:lpstr>
      <vt:lpstr>A Guide to Process Mapping</vt:lpstr>
      <vt:lpstr>An Introduction to Swimlane Diagrams</vt:lpstr>
      <vt:lpstr>Required Viewing 2/2</vt:lpstr>
      <vt:lpstr>PowerPoint Presentation</vt:lpstr>
      <vt:lpstr>What is a swim lane diagram?</vt:lpstr>
      <vt:lpstr>How to map a swim lane diagram</vt:lpstr>
      <vt:lpstr>Order to Cash (O2C)</vt:lpstr>
      <vt:lpstr>Order to Cash (O2C)</vt:lpstr>
      <vt:lpstr>Swim Lane Diagram Who does what and when?</vt:lpstr>
      <vt:lpstr>PowerPoint Presentation</vt:lpstr>
      <vt:lpstr>PowerPoint Presentation</vt:lpstr>
      <vt:lpstr>Roadmap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Amy Lavin</cp:lastModifiedBy>
  <cp:revision>133</cp:revision>
  <dcterms:created xsi:type="dcterms:W3CDTF">2015-03-16T11:37:14Z</dcterms:created>
  <dcterms:modified xsi:type="dcterms:W3CDTF">2017-09-05T15:55:41Z</dcterms:modified>
</cp:coreProperties>
</file>