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media/image61.jpg" ContentType="image/png"/>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2" r:id="rId1"/>
  </p:sldMasterIdLst>
  <p:notesMasterIdLst>
    <p:notesMasterId r:id="rId79"/>
  </p:notesMasterIdLst>
  <p:sldIdLst>
    <p:sldId id="256" r:id="rId2"/>
    <p:sldId id="292" r:id="rId3"/>
    <p:sldId id="278" r:id="rId4"/>
    <p:sldId id="384" r:id="rId5"/>
    <p:sldId id="385" r:id="rId6"/>
    <p:sldId id="420" r:id="rId7"/>
    <p:sldId id="311" r:id="rId8"/>
    <p:sldId id="296" r:id="rId9"/>
    <p:sldId id="297" r:id="rId10"/>
    <p:sldId id="298" r:id="rId11"/>
    <p:sldId id="299" r:id="rId12"/>
    <p:sldId id="300" r:id="rId13"/>
    <p:sldId id="424" r:id="rId14"/>
    <p:sldId id="302" r:id="rId15"/>
    <p:sldId id="301" r:id="rId16"/>
    <p:sldId id="280" r:id="rId17"/>
    <p:sldId id="281" r:id="rId18"/>
    <p:sldId id="305" r:id="rId19"/>
    <p:sldId id="306" r:id="rId20"/>
    <p:sldId id="310" r:id="rId21"/>
    <p:sldId id="421" r:id="rId22"/>
    <p:sldId id="422" r:id="rId23"/>
    <p:sldId id="293" r:id="rId24"/>
    <p:sldId id="339" r:id="rId25"/>
    <p:sldId id="315" r:id="rId26"/>
    <p:sldId id="309" r:id="rId27"/>
    <p:sldId id="425" r:id="rId28"/>
    <p:sldId id="313" r:id="rId29"/>
    <p:sldId id="331" r:id="rId30"/>
    <p:sldId id="316" r:id="rId31"/>
    <p:sldId id="317" r:id="rId32"/>
    <p:sldId id="318" r:id="rId33"/>
    <p:sldId id="319" r:id="rId34"/>
    <p:sldId id="320" r:id="rId35"/>
    <p:sldId id="322" r:id="rId36"/>
    <p:sldId id="324" r:id="rId37"/>
    <p:sldId id="325" r:id="rId38"/>
    <p:sldId id="326" r:id="rId39"/>
    <p:sldId id="327" r:id="rId40"/>
    <p:sldId id="328" r:id="rId41"/>
    <p:sldId id="329" r:id="rId42"/>
    <p:sldId id="426" r:id="rId43"/>
    <p:sldId id="439" r:id="rId44"/>
    <p:sldId id="428" r:id="rId45"/>
    <p:sldId id="429" r:id="rId46"/>
    <p:sldId id="386" r:id="rId47"/>
    <p:sldId id="323" r:id="rId48"/>
    <p:sldId id="430" r:id="rId49"/>
    <p:sldId id="431" r:id="rId50"/>
    <p:sldId id="432" r:id="rId51"/>
    <p:sldId id="433" r:id="rId52"/>
    <p:sldId id="330" r:id="rId53"/>
    <p:sldId id="275" r:id="rId54"/>
    <p:sldId id="332" r:id="rId55"/>
    <p:sldId id="334" r:id="rId56"/>
    <p:sldId id="335" r:id="rId57"/>
    <p:sldId id="337" r:id="rId58"/>
    <p:sldId id="336" r:id="rId59"/>
    <p:sldId id="321" r:id="rId60"/>
    <p:sldId id="338" r:id="rId61"/>
    <p:sldId id="434" r:id="rId62"/>
    <p:sldId id="340" r:id="rId63"/>
    <p:sldId id="341" r:id="rId64"/>
    <p:sldId id="342" r:id="rId65"/>
    <p:sldId id="360" r:id="rId66"/>
    <p:sldId id="364" r:id="rId67"/>
    <p:sldId id="365" r:id="rId68"/>
    <p:sldId id="366" r:id="rId69"/>
    <p:sldId id="367" r:id="rId70"/>
    <p:sldId id="368" r:id="rId71"/>
    <p:sldId id="369" r:id="rId72"/>
    <p:sldId id="370" r:id="rId73"/>
    <p:sldId id="371" r:id="rId74"/>
    <p:sldId id="372" r:id="rId75"/>
    <p:sldId id="383" r:id="rId76"/>
    <p:sldId id="437" r:id="rId77"/>
    <p:sldId id="418" r:id="rId78"/>
  </p:sldIdLst>
  <p:sldSz cx="12192000" cy="6858000"/>
  <p:notesSz cx="7102475" cy="9388475"/>
  <p:embeddedFontLst>
    <p:embeddedFont>
      <p:font typeface="Arial Black" panose="020B0A04020102020204" pitchFamily="34" charset="0"/>
      <p:bold r:id="rId80"/>
    </p:embeddedFont>
    <p:embeddedFont>
      <p:font typeface="Arial Narrow" panose="020B0606020202030204" pitchFamily="34" charset="0"/>
      <p:regular r:id="rId81"/>
      <p:bold r:id="rId82"/>
      <p:italic r:id="rId83"/>
      <p:boldItalic r:id="rId84"/>
    </p:embeddedFont>
    <p:embeddedFont>
      <p:font typeface="Georgia" panose="02040502050405020303" pitchFamily="18" charset="0"/>
      <p:regular r:id="rId85"/>
      <p:bold r:id="rId86"/>
      <p:italic r:id="rId87"/>
      <p:boldItalic r:id="rId8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288" userDrawn="1">
          <p15:clr>
            <a:srgbClr val="F26B43"/>
          </p15:clr>
        </p15:guide>
        <p15:guide id="2" pos="7344" userDrawn="1">
          <p15:clr>
            <a:srgbClr val="A4A3A4"/>
          </p15:clr>
        </p15:guide>
        <p15:guide id="3" orient="horz" pos="21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41E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A078C34-9DD4-4FF6-A8B3-301DA20EA9BA}">
  <a:tblStyle styleId="{CA078C34-9DD4-4FF6-A8B3-301DA20EA9B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360" autoAdjust="0"/>
    <p:restoredTop sz="84021" autoAdjust="0"/>
  </p:normalViewPr>
  <p:slideViewPr>
    <p:cSldViewPr snapToGrid="0">
      <p:cViewPr varScale="1">
        <p:scale>
          <a:sx n="62" d="100"/>
          <a:sy n="62" d="100"/>
        </p:scale>
        <p:origin x="740" y="48"/>
      </p:cViewPr>
      <p:guideLst>
        <p:guide pos="288"/>
        <p:guide pos="7344"/>
        <p:guide orient="horz" pos="2184"/>
      </p:guideLst>
    </p:cSldViewPr>
  </p:slideViewPr>
  <p:outlineViewPr>
    <p:cViewPr>
      <p:scale>
        <a:sx n="33" d="100"/>
        <a:sy n="33" d="100"/>
      </p:scale>
      <p:origin x="0" y="-7350"/>
    </p:cViewPr>
  </p:outlineViewPr>
  <p:notesTextViewPr>
    <p:cViewPr>
      <p:scale>
        <a:sx n="1" d="1"/>
        <a:sy n="1" d="1"/>
      </p:scale>
      <p:origin x="0" y="0"/>
    </p:cViewPr>
  </p:notesTextViewPr>
  <p:sorterViewPr>
    <p:cViewPr varScale="1">
      <p:scale>
        <a:sx n="100" d="100"/>
        <a:sy n="100" d="100"/>
      </p:scale>
      <p:origin x="0" y="-8376"/>
    </p:cViewPr>
  </p:sorterViewPr>
  <p:notesViewPr>
    <p:cSldViewPr snapToGrid="0">
      <p:cViewPr varScale="1">
        <p:scale>
          <a:sx n="115" d="100"/>
          <a:sy n="115" d="100"/>
        </p:scale>
        <p:origin x="5016" y="8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5.fntdata"/><Relationship Id="rId89"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font" Target="fonts/font1.fntdata"/><Relationship Id="rId85" Type="http://schemas.openxmlformats.org/officeDocument/2006/relationships/font" Target="fonts/font6.fntdata"/><Relationship Id="rId93"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4.fntdata"/><Relationship Id="rId88" Type="http://schemas.openxmlformats.org/officeDocument/2006/relationships/font" Target="fonts/font9.fntdata"/><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font" Target="fonts/font2.fntdata"/><Relationship Id="rId86"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8.fntdata"/><Relationship Id="rId61" Type="http://schemas.openxmlformats.org/officeDocument/2006/relationships/slide" Target="slides/slide60.xml"/><Relationship Id="rId82" Type="http://schemas.openxmlformats.org/officeDocument/2006/relationships/font" Target="fonts/font3.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e-Christine Martin" userId="3f04a9e6-8652-4b3c-b462-956eaf9c05a8" providerId="ADAL" clId="{258604EE-A03D-4B33-A238-414F578D7C0A}"/>
    <pc:docChg chg="delSld modSld">
      <pc:chgData name="Marie-Christine Martin" userId="3f04a9e6-8652-4b3c-b462-956eaf9c05a8" providerId="ADAL" clId="{258604EE-A03D-4B33-A238-414F578D7C0A}" dt="2024-01-17T16:33:07.119" v="33" actId="47"/>
      <pc:docMkLst>
        <pc:docMk/>
      </pc:docMkLst>
      <pc:sldChg chg="modSp mod">
        <pc:chgData name="Marie-Christine Martin" userId="3f04a9e6-8652-4b3c-b462-956eaf9c05a8" providerId="ADAL" clId="{258604EE-A03D-4B33-A238-414F578D7C0A}" dt="2024-01-17T16:32:26.946" v="32" actId="20577"/>
        <pc:sldMkLst>
          <pc:docMk/>
          <pc:sldMk cId="1798090946" sldId="315"/>
        </pc:sldMkLst>
        <pc:spChg chg="mod">
          <ac:chgData name="Marie-Christine Martin" userId="3f04a9e6-8652-4b3c-b462-956eaf9c05a8" providerId="ADAL" clId="{258604EE-A03D-4B33-A238-414F578D7C0A}" dt="2024-01-17T16:32:26.946" v="32" actId="20577"/>
          <ac:spMkLst>
            <pc:docMk/>
            <pc:sldMk cId="1798090946" sldId="315"/>
            <ac:spMk id="5" creationId="{00000000-0000-0000-0000-000000000000}"/>
          </ac:spMkLst>
        </pc:spChg>
      </pc:sldChg>
      <pc:sldChg chg="modSp mod">
        <pc:chgData name="Marie-Christine Martin" userId="3f04a9e6-8652-4b3c-b462-956eaf9c05a8" providerId="ADAL" clId="{258604EE-A03D-4B33-A238-414F578D7C0A}" dt="2024-01-17T16:32:20.381" v="26" actId="20577"/>
        <pc:sldMkLst>
          <pc:docMk/>
          <pc:sldMk cId="27580146" sldId="339"/>
        </pc:sldMkLst>
        <pc:spChg chg="mod">
          <ac:chgData name="Marie-Christine Martin" userId="3f04a9e6-8652-4b3c-b462-956eaf9c05a8" providerId="ADAL" clId="{258604EE-A03D-4B33-A238-414F578D7C0A}" dt="2024-01-17T16:32:20.381" v="26" actId="20577"/>
          <ac:spMkLst>
            <pc:docMk/>
            <pc:sldMk cId="27580146" sldId="339"/>
            <ac:spMk id="5" creationId="{00000000-0000-0000-0000-000000000000}"/>
          </ac:spMkLst>
        </pc:spChg>
      </pc:sldChg>
      <pc:sldChg chg="del">
        <pc:chgData name="Marie-Christine Martin" userId="3f04a9e6-8652-4b3c-b462-956eaf9c05a8" providerId="ADAL" clId="{258604EE-A03D-4B33-A238-414F578D7C0A}" dt="2024-01-11T20:17:41.993" v="0" actId="47"/>
        <pc:sldMkLst>
          <pc:docMk/>
          <pc:sldMk cId="1415928338" sldId="389"/>
        </pc:sldMkLst>
      </pc:sldChg>
      <pc:sldChg chg="del">
        <pc:chgData name="Marie-Christine Martin" userId="3f04a9e6-8652-4b3c-b462-956eaf9c05a8" providerId="ADAL" clId="{258604EE-A03D-4B33-A238-414F578D7C0A}" dt="2024-01-11T20:17:43.124" v="1" actId="47"/>
        <pc:sldMkLst>
          <pc:docMk/>
          <pc:sldMk cId="139895063" sldId="390"/>
        </pc:sldMkLst>
      </pc:sldChg>
      <pc:sldChg chg="del">
        <pc:chgData name="Marie-Christine Martin" userId="3f04a9e6-8652-4b3c-b462-956eaf9c05a8" providerId="ADAL" clId="{258604EE-A03D-4B33-A238-414F578D7C0A}" dt="2024-01-11T20:17:43.517" v="2" actId="47"/>
        <pc:sldMkLst>
          <pc:docMk/>
          <pc:sldMk cId="45637961" sldId="391"/>
        </pc:sldMkLst>
      </pc:sldChg>
      <pc:sldChg chg="del">
        <pc:chgData name="Marie-Christine Martin" userId="3f04a9e6-8652-4b3c-b462-956eaf9c05a8" providerId="ADAL" clId="{258604EE-A03D-4B33-A238-414F578D7C0A}" dt="2024-01-11T20:17:44.114" v="3" actId="47"/>
        <pc:sldMkLst>
          <pc:docMk/>
          <pc:sldMk cId="979138123" sldId="392"/>
        </pc:sldMkLst>
      </pc:sldChg>
      <pc:sldChg chg="del">
        <pc:chgData name="Marie-Christine Martin" userId="3f04a9e6-8652-4b3c-b462-956eaf9c05a8" providerId="ADAL" clId="{258604EE-A03D-4B33-A238-414F578D7C0A}" dt="2024-01-11T20:17:44.632" v="4" actId="47"/>
        <pc:sldMkLst>
          <pc:docMk/>
          <pc:sldMk cId="93215316" sldId="393"/>
        </pc:sldMkLst>
      </pc:sldChg>
      <pc:sldChg chg="del">
        <pc:chgData name="Marie-Christine Martin" userId="3f04a9e6-8652-4b3c-b462-956eaf9c05a8" providerId="ADAL" clId="{258604EE-A03D-4B33-A238-414F578D7C0A}" dt="2024-01-11T20:17:45.309" v="5" actId="47"/>
        <pc:sldMkLst>
          <pc:docMk/>
          <pc:sldMk cId="1801866484" sldId="394"/>
        </pc:sldMkLst>
      </pc:sldChg>
      <pc:sldChg chg="del">
        <pc:chgData name="Marie-Christine Martin" userId="3f04a9e6-8652-4b3c-b462-956eaf9c05a8" providerId="ADAL" clId="{258604EE-A03D-4B33-A238-414F578D7C0A}" dt="2024-01-11T20:17:46.158" v="6" actId="47"/>
        <pc:sldMkLst>
          <pc:docMk/>
          <pc:sldMk cId="171794692" sldId="395"/>
        </pc:sldMkLst>
      </pc:sldChg>
      <pc:sldChg chg="del">
        <pc:chgData name="Marie-Christine Martin" userId="3f04a9e6-8652-4b3c-b462-956eaf9c05a8" providerId="ADAL" clId="{258604EE-A03D-4B33-A238-414F578D7C0A}" dt="2024-01-11T20:17:46.692" v="7" actId="47"/>
        <pc:sldMkLst>
          <pc:docMk/>
          <pc:sldMk cId="1931561430" sldId="396"/>
        </pc:sldMkLst>
      </pc:sldChg>
      <pc:sldChg chg="del">
        <pc:chgData name="Marie-Christine Martin" userId="3f04a9e6-8652-4b3c-b462-956eaf9c05a8" providerId="ADAL" clId="{258604EE-A03D-4B33-A238-414F578D7C0A}" dt="2024-01-11T20:18:04.392" v="9" actId="47"/>
        <pc:sldMkLst>
          <pc:docMk/>
          <pc:sldMk cId="1563707335" sldId="397"/>
        </pc:sldMkLst>
      </pc:sldChg>
      <pc:sldChg chg="del">
        <pc:chgData name="Marie-Christine Martin" userId="3f04a9e6-8652-4b3c-b462-956eaf9c05a8" providerId="ADAL" clId="{258604EE-A03D-4B33-A238-414F578D7C0A}" dt="2024-01-11T20:18:05.099" v="10" actId="47"/>
        <pc:sldMkLst>
          <pc:docMk/>
          <pc:sldMk cId="996119949" sldId="398"/>
        </pc:sldMkLst>
      </pc:sldChg>
      <pc:sldChg chg="del">
        <pc:chgData name="Marie-Christine Martin" userId="3f04a9e6-8652-4b3c-b462-956eaf9c05a8" providerId="ADAL" clId="{258604EE-A03D-4B33-A238-414F578D7C0A}" dt="2024-01-11T20:18:05.633" v="11" actId="47"/>
        <pc:sldMkLst>
          <pc:docMk/>
          <pc:sldMk cId="324057636" sldId="399"/>
        </pc:sldMkLst>
      </pc:sldChg>
      <pc:sldChg chg="del">
        <pc:chgData name="Marie-Christine Martin" userId="3f04a9e6-8652-4b3c-b462-956eaf9c05a8" providerId="ADAL" clId="{258604EE-A03D-4B33-A238-414F578D7C0A}" dt="2024-01-11T20:18:06.200" v="12" actId="47"/>
        <pc:sldMkLst>
          <pc:docMk/>
          <pc:sldMk cId="3236867718" sldId="400"/>
        </pc:sldMkLst>
      </pc:sldChg>
      <pc:sldChg chg="del">
        <pc:chgData name="Marie-Christine Martin" userId="3f04a9e6-8652-4b3c-b462-956eaf9c05a8" providerId="ADAL" clId="{258604EE-A03D-4B33-A238-414F578D7C0A}" dt="2024-01-11T20:18:06.781" v="13" actId="47"/>
        <pc:sldMkLst>
          <pc:docMk/>
          <pc:sldMk cId="3135271506" sldId="401"/>
        </pc:sldMkLst>
      </pc:sldChg>
      <pc:sldChg chg="del">
        <pc:chgData name="Marie-Christine Martin" userId="3f04a9e6-8652-4b3c-b462-956eaf9c05a8" providerId="ADAL" clId="{258604EE-A03D-4B33-A238-414F578D7C0A}" dt="2024-01-11T20:18:11.778" v="14" actId="47"/>
        <pc:sldMkLst>
          <pc:docMk/>
          <pc:sldMk cId="2397422518" sldId="402"/>
        </pc:sldMkLst>
      </pc:sldChg>
      <pc:sldChg chg="del">
        <pc:chgData name="Marie-Christine Martin" userId="3f04a9e6-8652-4b3c-b462-956eaf9c05a8" providerId="ADAL" clId="{258604EE-A03D-4B33-A238-414F578D7C0A}" dt="2024-01-11T20:18:18.659" v="15" actId="47"/>
        <pc:sldMkLst>
          <pc:docMk/>
          <pc:sldMk cId="3495593631" sldId="403"/>
        </pc:sldMkLst>
      </pc:sldChg>
      <pc:sldChg chg="del">
        <pc:chgData name="Marie-Christine Martin" userId="3f04a9e6-8652-4b3c-b462-956eaf9c05a8" providerId="ADAL" clId="{258604EE-A03D-4B33-A238-414F578D7C0A}" dt="2024-01-11T20:18:19.648" v="16" actId="47"/>
        <pc:sldMkLst>
          <pc:docMk/>
          <pc:sldMk cId="1340033437" sldId="404"/>
        </pc:sldMkLst>
      </pc:sldChg>
      <pc:sldChg chg="del">
        <pc:chgData name="Marie-Christine Martin" userId="3f04a9e6-8652-4b3c-b462-956eaf9c05a8" providerId="ADAL" clId="{258604EE-A03D-4B33-A238-414F578D7C0A}" dt="2024-01-11T20:18:21.220" v="17" actId="47"/>
        <pc:sldMkLst>
          <pc:docMk/>
          <pc:sldMk cId="3006599528" sldId="405"/>
        </pc:sldMkLst>
      </pc:sldChg>
      <pc:sldChg chg="del">
        <pc:chgData name="Marie-Christine Martin" userId="3f04a9e6-8652-4b3c-b462-956eaf9c05a8" providerId="ADAL" clId="{258604EE-A03D-4B33-A238-414F578D7C0A}" dt="2024-01-11T20:18:22.559" v="18" actId="47"/>
        <pc:sldMkLst>
          <pc:docMk/>
          <pc:sldMk cId="3653813238" sldId="406"/>
        </pc:sldMkLst>
      </pc:sldChg>
      <pc:sldChg chg="del">
        <pc:chgData name="Marie-Christine Martin" userId="3f04a9e6-8652-4b3c-b462-956eaf9c05a8" providerId="ADAL" clId="{258604EE-A03D-4B33-A238-414F578D7C0A}" dt="2024-01-11T20:18:23.749" v="19" actId="47"/>
        <pc:sldMkLst>
          <pc:docMk/>
          <pc:sldMk cId="2404805966" sldId="407"/>
        </pc:sldMkLst>
      </pc:sldChg>
      <pc:sldChg chg="del">
        <pc:chgData name="Marie-Christine Martin" userId="3f04a9e6-8652-4b3c-b462-956eaf9c05a8" providerId="ADAL" clId="{258604EE-A03D-4B33-A238-414F578D7C0A}" dt="2024-01-17T16:33:07.119" v="33" actId="47"/>
        <pc:sldMkLst>
          <pc:docMk/>
          <pc:sldMk cId="1951871738" sldId="436"/>
        </pc:sldMkLst>
      </pc:sldChg>
      <pc:sldChg chg="del">
        <pc:chgData name="Marie-Christine Martin" userId="3f04a9e6-8652-4b3c-b462-956eaf9c05a8" providerId="ADAL" clId="{258604EE-A03D-4B33-A238-414F578D7C0A}" dt="2024-01-11T20:18:03.590" v="8" actId="47"/>
        <pc:sldMkLst>
          <pc:docMk/>
          <pc:sldMk cId="2770974960" sldId="438"/>
        </pc:sldMkLst>
      </pc:sldChg>
      <pc:sldMasterChg chg="delSldLayout">
        <pc:chgData name="Marie-Christine Martin" userId="3f04a9e6-8652-4b3c-b462-956eaf9c05a8" providerId="ADAL" clId="{258604EE-A03D-4B33-A238-414F578D7C0A}" dt="2024-01-11T20:18:19.648" v="16" actId="47"/>
        <pc:sldMasterMkLst>
          <pc:docMk/>
          <pc:sldMasterMk cId="0" sldId="2147483662"/>
        </pc:sldMasterMkLst>
        <pc:sldLayoutChg chg="del">
          <pc:chgData name="Marie-Christine Martin" userId="3f04a9e6-8652-4b3c-b462-956eaf9c05a8" providerId="ADAL" clId="{258604EE-A03D-4B33-A238-414F578D7C0A}" dt="2024-01-11T20:18:19.648" v="16" actId="47"/>
          <pc:sldLayoutMkLst>
            <pc:docMk/>
            <pc:sldMasterMk cId="0" sldId="2147483662"/>
            <pc:sldLayoutMk cId="0" sldId="2147483652"/>
          </pc:sldLayoutMkLst>
        </pc:sldLayoutChg>
        <pc:sldLayoutChg chg="del">
          <pc:chgData name="Marie-Christine Martin" userId="3f04a9e6-8652-4b3c-b462-956eaf9c05a8" providerId="ADAL" clId="{258604EE-A03D-4B33-A238-414F578D7C0A}" dt="2024-01-11T20:18:05.099" v="10" actId="47"/>
          <pc:sldLayoutMkLst>
            <pc:docMk/>
            <pc:sldMasterMk cId="0" sldId="2147483662"/>
            <pc:sldLayoutMk cId="3866558586" sldId="2147483666"/>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669DE3-A144-4B8E-BB2C-5CF3AE3EBA68}" type="doc">
      <dgm:prSet loTypeId="urn:microsoft.com/office/officeart/2005/8/layout/funnel1" loCatId="relationship" qsTypeId="urn:microsoft.com/office/officeart/2005/8/quickstyle/simple1" qsCatId="simple" csTypeId="urn:microsoft.com/office/officeart/2005/8/colors/accent1_2" csCatId="accent1" phldr="1"/>
      <dgm:spPr/>
      <dgm:t>
        <a:bodyPr/>
        <a:lstStyle/>
        <a:p>
          <a:endParaRPr lang="en-US"/>
        </a:p>
      </dgm:t>
    </dgm:pt>
    <dgm:pt modelId="{9BD3A3B4-2697-40AB-AA15-15B6D389B209}">
      <dgm:prSet phldrT="[Text]"/>
      <dgm:spPr>
        <a:solidFill>
          <a:srgbClr val="C00000"/>
        </a:solidFill>
        <a:ln>
          <a:noFill/>
        </a:ln>
      </dgm:spPr>
      <dgm:t>
        <a:bodyPr/>
        <a:lstStyle/>
        <a:p>
          <a:r>
            <a:rPr lang="en-US" dirty="0"/>
            <a:t>CONTENT</a:t>
          </a:r>
        </a:p>
      </dgm:t>
    </dgm:pt>
    <dgm:pt modelId="{850A0F83-BF08-4F68-B1DE-A745F66F50B1}" type="parTrans" cxnId="{DF7D6F55-61D6-448B-883D-16280D4FB9DE}">
      <dgm:prSet/>
      <dgm:spPr/>
      <dgm:t>
        <a:bodyPr/>
        <a:lstStyle/>
        <a:p>
          <a:endParaRPr lang="en-US"/>
        </a:p>
      </dgm:t>
    </dgm:pt>
    <dgm:pt modelId="{88D45979-B6C8-4C4F-8522-ED1BC4508749}" type="sibTrans" cxnId="{DF7D6F55-61D6-448B-883D-16280D4FB9DE}">
      <dgm:prSet/>
      <dgm:spPr/>
      <dgm:t>
        <a:bodyPr/>
        <a:lstStyle/>
        <a:p>
          <a:endParaRPr lang="en-US"/>
        </a:p>
      </dgm:t>
    </dgm:pt>
    <dgm:pt modelId="{97E7A18C-F8E8-4579-9BF7-98F2549A4AFB}">
      <dgm:prSet phldrT="[Text]"/>
      <dgm:spPr>
        <a:solidFill>
          <a:schemeClr val="accent2"/>
        </a:solidFill>
        <a:ln>
          <a:noFill/>
        </a:ln>
      </dgm:spPr>
      <dgm:t>
        <a:bodyPr/>
        <a:lstStyle/>
        <a:p>
          <a:r>
            <a:rPr lang="en-US" dirty="0"/>
            <a:t>TECHNOLOGY</a:t>
          </a:r>
        </a:p>
      </dgm:t>
    </dgm:pt>
    <dgm:pt modelId="{0FDD3986-E0C6-4AD0-B38C-E6F246127207}" type="parTrans" cxnId="{357B1DBA-585C-4FA7-BD89-8867324D7F3E}">
      <dgm:prSet/>
      <dgm:spPr/>
      <dgm:t>
        <a:bodyPr/>
        <a:lstStyle/>
        <a:p>
          <a:endParaRPr lang="en-US"/>
        </a:p>
      </dgm:t>
    </dgm:pt>
    <dgm:pt modelId="{BCB029FF-5E53-441F-ACE0-3D6B741E1C30}" type="sibTrans" cxnId="{357B1DBA-585C-4FA7-BD89-8867324D7F3E}">
      <dgm:prSet/>
      <dgm:spPr/>
      <dgm:t>
        <a:bodyPr/>
        <a:lstStyle/>
        <a:p>
          <a:endParaRPr lang="en-US"/>
        </a:p>
      </dgm:t>
    </dgm:pt>
    <dgm:pt modelId="{A2C976CF-2680-44E2-B9E4-373CC6003DDC}">
      <dgm:prSet phldrT="[Text]"/>
      <dgm:spPr/>
      <dgm:t>
        <a:bodyPr/>
        <a:lstStyle/>
        <a:p>
          <a:r>
            <a:rPr lang="en-US" dirty="0"/>
            <a:t>ACTIVITY</a:t>
          </a:r>
        </a:p>
      </dgm:t>
    </dgm:pt>
    <dgm:pt modelId="{5416E672-0C06-47F0-9B8E-00978A345C77}" type="parTrans" cxnId="{5C6A4FB7-5D72-4B37-9BC6-B0E5DADC4F15}">
      <dgm:prSet/>
      <dgm:spPr/>
      <dgm:t>
        <a:bodyPr/>
        <a:lstStyle/>
        <a:p>
          <a:endParaRPr lang="en-US"/>
        </a:p>
      </dgm:t>
    </dgm:pt>
    <dgm:pt modelId="{668EBD0E-2BF5-45E0-83DD-99C5279065D1}" type="sibTrans" cxnId="{5C6A4FB7-5D72-4B37-9BC6-B0E5DADC4F15}">
      <dgm:prSet/>
      <dgm:spPr/>
      <dgm:t>
        <a:bodyPr/>
        <a:lstStyle/>
        <a:p>
          <a:endParaRPr lang="en-US"/>
        </a:p>
      </dgm:t>
    </dgm:pt>
    <dgm:pt modelId="{23DE4FB2-5E8C-4ABB-B385-4E01E394138E}">
      <dgm:prSet phldrT="[Text]" custT="1"/>
      <dgm:spPr/>
      <dgm:t>
        <a:bodyPr/>
        <a:lstStyle/>
        <a:p>
          <a:endParaRPr lang="en-US" sz="1800" dirty="0"/>
        </a:p>
      </dgm:t>
    </dgm:pt>
    <dgm:pt modelId="{F1925580-40AD-49BC-BF1D-50E94906C452}" type="parTrans" cxnId="{ACB648B6-D6DD-48CF-9257-CFB032727DA3}">
      <dgm:prSet/>
      <dgm:spPr/>
      <dgm:t>
        <a:bodyPr/>
        <a:lstStyle/>
        <a:p>
          <a:endParaRPr lang="en-US"/>
        </a:p>
      </dgm:t>
    </dgm:pt>
    <dgm:pt modelId="{0D33D76D-B883-4BE4-A944-E065F54608BC}" type="sibTrans" cxnId="{ACB648B6-D6DD-48CF-9257-CFB032727DA3}">
      <dgm:prSet/>
      <dgm:spPr/>
      <dgm:t>
        <a:bodyPr/>
        <a:lstStyle/>
        <a:p>
          <a:endParaRPr lang="en-US"/>
        </a:p>
      </dgm:t>
    </dgm:pt>
    <dgm:pt modelId="{84174731-93BC-4CE1-8941-707AA74FBF1B}" type="pres">
      <dgm:prSet presAssocID="{5C669DE3-A144-4B8E-BB2C-5CF3AE3EBA68}" presName="Name0" presStyleCnt="0">
        <dgm:presLayoutVars>
          <dgm:chMax val="4"/>
          <dgm:resizeHandles val="exact"/>
        </dgm:presLayoutVars>
      </dgm:prSet>
      <dgm:spPr/>
    </dgm:pt>
    <dgm:pt modelId="{811CBC66-CAF2-48C7-97C2-CE4719242785}" type="pres">
      <dgm:prSet presAssocID="{5C669DE3-A144-4B8E-BB2C-5CF3AE3EBA68}" presName="ellipse" presStyleLbl="trBgShp" presStyleIdx="0" presStyleCnt="1"/>
      <dgm:spPr/>
    </dgm:pt>
    <dgm:pt modelId="{4C065957-320F-4B97-90CE-26D57241FB92}" type="pres">
      <dgm:prSet presAssocID="{5C669DE3-A144-4B8E-BB2C-5CF3AE3EBA68}" presName="arrow1" presStyleLbl="fgShp" presStyleIdx="0" presStyleCnt="1"/>
      <dgm:spPr/>
    </dgm:pt>
    <dgm:pt modelId="{DEBC237D-6F78-4547-9016-2C6C4FEA6C55}" type="pres">
      <dgm:prSet presAssocID="{5C669DE3-A144-4B8E-BB2C-5CF3AE3EBA68}" presName="rectangle" presStyleLbl="revTx" presStyleIdx="0" presStyleCnt="1">
        <dgm:presLayoutVars>
          <dgm:bulletEnabled val="1"/>
        </dgm:presLayoutVars>
      </dgm:prSet>
      <dgm:spPr/>
    </dgm:pt>
    <dgm:pt modelId="{D1A06E9E-D84A-4243-A1CC-AF6A01F7D49E}" type="pres">
      <dgm:prSet presAssocID="{97E7A18C-F8E8-4579-9BF7-98F2549A4AFB}" presName="item1" presStyleLbl="node1" presStyleIdx="0" presStyleCnt="3">
        <dgm:presLayoutVars>
          <dgm:bulletEnabled val="1"/>
        </dgm:presLayoutVars>
      </dgm:prSet>
      <dgm:spPr/>
    </dgm:pt>
    <dgm:pt modelId="{DB91E417-DDB3-4481-9DD0-E73B1D75A474}" type="pres">
      <dgm:prSet presAssocID="{A2C976CF-2680-44E2-B9E4-373CC6003DDC}" presName="item2" presStyleLbl="node1" presStyleIdx="1" presStyleCnt="3">
        <dgm:presLayoutVars>
          <dgm:bulletEnabled val="1"/>
        </dgm:presLayoutVars>
      </dgm:prSet>
      <dgm:spPr/>
    </dgm:pt>
    <dgm:pt modelId="{1F30B65E-C2EF-4C62-A58B-134FD4288FC9}" type="pres">
      <dgm:prSet presAssocID="{23DE4FB2-5E8C-4ABB-B385-4E01E394138E}" presName="item3" presStyleLbl="node1" presStyleIdx="2" presStyleCnt="3">
        <dgm:presLayoutVars>
          <dgm:bulletEnabled val="1"/>
        </dgm:presLayoutVars>
      </dgm:prSet>
      <dgm:spPr/>
    </dgm:pt>
    <dgm:pt modelId="{D0EDB206-8741-493F-8267-2BADF7CF65C5}" type="pres">
      <dgm:prSet presAssocID="{5C669DE3-A144-4B8E-BB2C-5CF3AE3EBA68}" presName="funnel" presStyleLbl="trAlignAcc1" presStyleIdx="0" presStyleCnt="1" custLinFactNeighborY="-416"/>
      <dgm:spPr>
        <a:solidFill>
          <a:schemeClr val="accent5">
            <a:alpha val="40000"/>
          </a:schemeClr>
        </a:solidFill>
      </dgm:spPr>
    </dgm:pt>
  </dgm:ptLst>
  <dgm:cxnLst>
    <dgm:cxn modelId="{FD284B14-24A7-482A-9EB0-48CD674EC866}" type="presOf" srcId="{9BD3A3B4-2697-40AB-AA15-15B6D389B209}" destId="{1F30B65E-C2EF-4C62-A58B-134FD4288FC9}" srcOrd="0" destOrd="0" presId="urn:microsoft.com/office/officeart/2005/8/layout/funnel1"/>
    <dgm:cxn modelId="{97C8486F-7ECA-4914-A4E4-1FF8605C4DBA}" type="presOf" srcId="{97E7A18C-F8E8-4579-9BF7-98F2549A4AFB}" destId="{DB91E417-DDB3-4481-9DD0-E73B1D75A474}" srcOrd="0" destOrd="0" presId="urn:microsoft.com/office/officeart/2005/8/layout/funnel1"/>
    <dgm:cxn modelId="{DF7D6F55-61D6-448B-883D-16280D4FB9DE}" srcId="{5C669DE3-A144-4B8E-BB2C-5CF3AE3EBA68}" destId="{9BD3A3B4-2697-40AB-AA15-15B6D389B209}" srcOrd="0" destOrd="0" parTransId="{850A0F83-BF08-4F68-B1DE-A745F66F50B1}" sibTransId="{88D45979-B6C8-4C4F-8522-ED1BC4508749}"/>
    <dgm:cxn modelId="{4B9BED76-343F-4EFD-80C5-A1CD002B69EF}" type="presOf" srcId="{5C669DE3-A144-4B8E-BB2C-5CF3AE3EBA68}" destId="{84174731-93BC-4CE1-8941-707AA74FBF1B}" srcOrd="0" destOrd="0" presId="urn:microsoft.com/office/officeart/2005/8/layout/funnel1"/>
    <dgm:cxn modelId="{6C7FD68F-9E4B-4CF7-A157-A60EA8F29CB5}" type="presOf" srcId="{23DE4FB2-5E8C-4ABB-B385-4E01E394138E}" destId="{DEBC237D-6F78-4547-9016-2C6C4FEA6C55}" srcOrd="0" destOrd="0" presId="urn:microsoft.com/office/officeart/2005/8/layout/funnel1"/>
    <dgm:cxn modelId="{ACB648B6-D6DD-48CF-9257-CFB032727DA3}" srcId="{5C669DE3-A144-4B8E-BB2C-5CF3AE3EBA68}" destId="{23DE4FB2-5E8C-4ABB-B385-4E01E394138E}" srcOrd="3" destOrd="0" parTransId="{F1925580-40AD-49BC-BF1D-50E94906C452}" sibTransId="{0D33D76D-B883-4BE4-A944-E065F54608BC}"/>
    <dgm:cxn modelId="{5C6A4FB7-5D72-4B37-9BC6-B0E5DADC4F15}" srcId="{5C669DE3-A144-4B8E-BB2C-5CF3AE3EBA68}" destId="{A2C976CF-2680-44E2-B9E4-373CC6003DDC}" srcOrd="2" destOrd="0" parTransId="{5416E672-0C06-47F0-9B8E-00978A345C77}" sibTransId="{668EBD0E-2BF5-45E0-83DD-99C5279065D1}"/>
    <dgm:cxn modelId="{357B1DBA-585C-4FA7-BD89-8867324D7F3E}" srcId="{5C669DE3-A144-4B8E-BB2C-5CF3AE3EBA68}" destId="{97E7A18C-F8E8-4579-9BF7-98F2549A4AFB}" srcOrd="1" destOrd="0" parTransId="{0FDD3986-E0C6-4AD0-B38C-E6F246127207}" sibTransId="{BCB029FF-5E53-441F-ACE0-3D6B741E1C30}"/>
    <dgm:cxn modelId="{7CE826E9-6C18-4A6B-9620-6488310A2E1C}" type="presOf" srcId="{A2C976CF-2680-44E2-B9E4-373CC6003DDC}" destId="{D1A06E9E-D84A-4243-A1CC-AF6A01F7D49E}" srcOrd="0" destOrd="0" presId="urn:microsoft.com/office/officeart/2005/8/layout/funnel1"/>
    <dgm:cxn modelId="{7AD26B75-CA57-428C-85B5-49BA37D3353D}" type="presParOf" srcId="{84174731-93BC-4CE1-8941-707AA74FBF1B}" destId="{811CBC66-CAF2-48C7-97C2-CE4719242785}" srcOrd="0" destOrd="0" presId="urn:microsoft.com/office/officeart/2005/8/layout/funnel1"/>
    <dgm:cxn modelId="{146EF85C-42D9-4ABB-BCD7-9E82A241299E}" type="presParOf" srcId="{84174731-93BC-4CE1-8941-707AA74FBF1B}" destId="{4C065957-320F-4B97-90CE-26D57241FB92}" srcOrd="1" destOrd="0" presId="urn:microsoft.com/office/officeart/2005/8/layout/funnel1"/>
    <dgm:cxn modelId="{48EFC6F0-C16E-418D-A879-AE16FA03FFDC}" type="presParOf" srcId="{84174731-93BC-4CE1-8941-707AA74FBF1B}" destId="{DEBC237D-6F78-4547-9016-2C6C4FEA6C55}" srcOrd="2" destOrd="0" presId="urn:microsoft.com/office/officeart/2005/8/layout/funnel1"/>
    <dgm:cxn modelId="{58F3696C-5936-4201-9312-7E624ECA8B05}" type="presParOf" srcId="{84174731-93BC-4CE1-8941-707AA74FBF1B}" destId="{D1A06E9E-D84A-4243-A1CC-AF6A01F7D49E}" srcOrd="3" destOrd="0" presId="urn:microsoft.com/office/officeart/2005/8/layout/funnel1"/>
    <dgm:cxn modelId="{8057C562-9959-43E2-A252-C2A239623DB0}" type="presParOf" srcId="{84174731-93BC-4CE1-8941-707AA74FBF1B}" destId="{DB91E417-DDB3-4481-9DD0-E73B1D75A474}" srcOrd="4" destOrd="0" presId="urn:microsoft.com/office/officeart/2005/8/layout/funnel1"/>
    <dgm:cxn modelId="{4559F157-53BD-420F-84C8-3D057F910181}" type="presParOf" srcId="{84174731-93BC-4CE1-8941-707AA74FBF1B}" destId="{1F30B65E-C2EF-4C62-A58B-134FD4288FC9}" srcOrd="5" destOrd="0" presId="urn:microsoft.com/office/officeart/2005/8/layout/funnel1"/>
    <dgm:cxn modelId="{1F3D2A66-AE8F-4F8F-B0D9-28DDE690B5F4}" type="presParOf" srcId="{84174731-93BC-4CE1-8941-707AA74FBF1B}" destId="{D0EDB206-8741-493F-8267-2BADF7CF65C5}" srcOrd="6" destOrd="0" presId="urn:microsoft.com/office/officeart/2005/8/layout/funne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1CBC66-CAF2-48C7-97C2-CE4719242785}">
      <dsp:nvSpPr>
        <dsp:cNvPr id="0" name=""/>
        <dsp:cNvSpPr/>
      </dsp:nvSpPr>
      <dsp:spPr>
        <a:xfrm>
          <a:off x="1372679" y="161345"/>
          <a:ext cx="3202092" cy="1112044"/>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C065957-320F-4B97-90CE-26D57241FB92}">
      <dsp:nvSpPr>
        <dsp:cNvPr id="0" name=""/>
        <dsp:cNvSpPr/>
      </dsp:nvSpPr>
      <dsp:spPr>
        <a:xfrm>
          <a:off x="2668410" y="2884365"/>
          <a:ext cx="620560" cy="397158"/>
        </a:xfrm>
        <a:prstGeom prst="down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EBC237D-6F78-4547-9016-2C6C4FEA6C55}">
      <dsp:nvSpPr>
        <dsp:cNvPr id="0" name=""/>
        <dsp:cNvSpPr/>
      </dsp:nvSpPr>
      <dsp:spPr>
        <a:xfrm>
          <a:off x="1489345" y="3202092"/>
          <a:ext cx="2978691" cy="7446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endParaRPr lang="en-US" sz="1800" kern="1200" dirty="0"/>
        </a:p>
      </dsp:txBody>
      <dsp:txXfrm>
        <a:off x="1489345" y="3202092"/>
        <a:ext cx="2978691" cy="744672"/>
      </dsp:txXfrm>
    </dsp:sp>
    <dsp:sp modelId="{D1A06E9E-D84A-4243-A1CC-AF6A01F7D49E}">
      <dsp:nvSpPr>
        <dsp:cNvPr id="0" name=""/>
        <dsp:cNvSpPr/>
      </dsp:nvSpPr>
      <dsp:spPr>
        <a:xfrm>
          <a:off x="2536851" y="1359275"/>
          <a:ext cx="1117009" cy="111700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kern="1200" dirty="0"/>
            <a:t>ACTIVITY</a:t>
          </a:r>
        </a:p>
      </dsp:txBody>
      <dsp:txXfrm>
        <a:off x="2700433" y="1522857"/>
        <a:ext cx="789845" cy="789845"/>
      </dsp:txXfrm>
    </dsp:sp>
    <dsp:sp modelId="{DB91E417-DDB3-4481-9DD0-E73B1D75A474}">
      <dsp:nvSpPr>
        <dsp:cNvPr id="0" name=""/>
        <dsp:cNvSpPr/>
      </dsp:nvSpPr>
      <dsp:spPr>
        <a:xfrm>
          <a:off x="1737569" y="521270"/>
          <a:ext cx="1117009" cy="1117009"/>
        </a:xfrm>
        <a:prstGeom prst="ellipse">
          <a:avLst/>
        </a:prstGeom>
        <a:solidFill>
          <a:schemeClr val="accent2"/>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kern="1200" dirty="0"/>
            <a:t>TECHNOLOGY</a:t>
          </a:r>
        </a:p>
      </dsp:txBody>
      <dsp:txXfrm>
        <a:off x="1901151" y="684852"/>
        <a:ext cx="789845" cy="789845"/>
      </dsp:txXfrm>
    </dsp:sp>
    <dsp:sp modelId="{1F30B65E-C2EF-4C62-A58B-134FD4288FC9}">
      <dsp:nvSpPr>
        <dsp:cNvPr id="0" name=""/>
        <dsp:cNvSpPr/>
      </dsp:nvSpPr>
      <dsp:spPr>
        <a:xfrm>
          <a:off x="2879400" y="251202"/>
          <a:ext cx="1117009" cy="1117009"/>
        </a:xfrm>
        <a:prstGeom prst="ellipse">
          <a:avLst/>
        </a:prstGeom>
        <a:solidFill>
          <a:srgbClr val="C000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kern="1200" dirty="0"/>
            <a:t>CONTENT</a:t>
          </a:r>
        </a:p>
      </dsp:txBody>
      <dsp:txXfrm>
        <a:off x="3042982" y="414784"/>
        <a:ext cx="789845" cy="789845"/>
      </dsp:txXfrm>
    </dsp:sp>
    <dsp:sp modelId="{D0EDB206-8741-493F-8267-2BADF7CF65C5}">
      <dsp:nvSpPr>
        <dsp:cNvPr id="0" name=""/>
        <dsp:cNvSpPr/>
      </dsp:nvSpPr>
      <dsp:spPr>
        <a:xfrm>
          <a:off x="1241120" y="13257"/>
          <a:ext cx="3475139" cy="2780111"/>
        </a:xfrm>
        <a:prstGeom prst="funnel">
          <a:avLst/>
        </a:prstGeom>
        <a:solidFill>
          <a:schemeClr val="accent5">
            <a:alpha val="4000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77739" cy="471055"/>
          </a:xfrm>
          <a:prstGeom prst="rect">
            <a:avLst/>
          </a:prstGeom>
          <a:noFill/>
          <a:ln>
            <a:noFill/>
          </a:ln>
        </p:spPr>
        <p:txBody>
          <a:bodyPr spcFirstLastPara="1" wrap="square" lIns="94213" tIns="47093" rIns="94213" bIns="47093"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4023093" y="0"/>
            <a:ext cx="3077739" cy="471055"/>
          </a:xfrm>
          <a:prstGeom prst="rect">
            <a:avLst/>
          </a:prstGeom>
          <a:noFill/>
          <a:ln>
            <a:noFill/>
          </a:ln>
        </p:spPr>
        <p:txBody>
          <a:bodyPr spcFirstLastPara="1" wrap="square" lIns="94213" tIns="47093" rIns="94213" bIns="47093"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10248" y="4518203"/>
            <a:ext cx="5681980" cy="3696712"/>
          </a:xfrm>
          <a:prstGeom prst="rect">
            <a:avLst/>
          </a:prstGeom>
          <a:noFill/>
          <a:ln>
            <a:noFill/>
          </a:ln>
        </p:spPr>
        <p:txBody>
          <a:bodyPr spcFirstLastPara="1" wrap="square" lIns="94213" tIns="47093" rIns="94213" bIns="47093"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917423"/>
            <a:ext cx="3077739" cy="471054"/>
          </a:xfrm>
          <a:prstGeom prst="rect">
            <a:avLst/>
          </a:prstGeom>
          <a:noFill/>
          <a:ln>
            <a:noFill/>
          </a:ln>
        </p:spPr>
        <p:txBody>
          <a:bodyPr spcFirstLastPara="1" wrap="square" lIns="94213" tIns="47093" rIns="94213" bIns="47093"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4023093" y="8917423"/>
            <a:ext cx="3077739" cy="471054"/>
          </a:xfrm>
          <a:prstGeom prst="rect">
            <a:avLst/>
          </a:prstGeom>
          <a:noFill/>
          <a:ln>
            <a:noFill/>
          </a:ln>
        </p:spPr>
        <p:txBody>
          <a:bodyPr spcFirstLastPara="1" wrap="square" lIns="94213" tIns="47093" rIns="94213" bIns="47093" anchor="b" anchorCtr="0">
            <a:noAutofit/>
          </a:bodyPr>
          <a:lstStyle/>
          <a:p>
            <a:pPr algn="r"/>
            <a:fld id="{00000000-1234-1234-1234-123412341234}" type="slidenum">
              <a:rPr lang="en-US" sz="1200" smtClean="0">
                <a:solidFill>
                  <a:schemeClr val="dk1"/>
                </a:solidFill>
                <a:latin typeface="Calibri"/>
                <a:ea typeface="Calibri"/>
                <a:cs typeface="Calibri"/>
                <a:sym typeface="Calibri"/>
              </a:rPr>
              <a:pPr algn="r"/>
              <a:t>‹#›</a:t>
            </a:fld>
            <a:endParaRPr lang="en-US" sz="1200" dirty="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innovativearchitects.com/KnowledgeCenter/basic-IT-systems/8-SDLC-models.aspx"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3" Type="http://schemas.openxmlformats.org/officeDocument/2006/relationships/hyperlink" Target="https://tax.thomsonreuters.com/blog/the-importance-of-visual-content-marketing-infographic/" TargetMode="External"/><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1: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1:notes"/>
          <p:cNvSpPr txBox="1">
            <a:spLocks noGrp="1"/>
          </p:cNvSpPr>
          <p:nvPr>
            <p:ph type="body" idx="1"/>
          </p:nvPr>
        </p:nvSpPr>
        <p:spPr>
          <a:xfrm>
            <a:off x="710248" y="4518203"/>
            <a:ext cx="5681980" cy="3696712"/>
          </a:xfrm>
          <a:prstGeom prst="rect">
            <a:avLst/>
          </a:prstGeom>
          <a:noFill/>
          <a:ln>
            <a:noFill/>
          </a:ln>
        </p:spPr>
        <p:txBody>
          <a:bodyPr spcFirstLastPara="1" wrap="square" lIns="94213" tIns="47093" rIns="94213" bIns="47093" anchor="t" anchorCtr="0">
            <a:noAutofit/>
          </a:bodyPr>
          <a:lstStyle/>
          <a:p>
            <a:pPr marL="0" indent="0"/>
            <a:endParaRPr dirty="0"/>
          </a:p>
        </p:txBody>
      </p:sp>
      <p:sp>
        <p:nvSpPr>
          <p:cNvPr id="101" name="Google Shape;101;p1:notes"/>
          <p:cNvSpPr txBox="1">
            <a:spLocks noGrp="1"/>
          </p:cNvSpPr>
          <p:nvPr>
            <p:ph type="sldNum" idx="12"/>
          </p:nvPr>
        </p:nvSpPr>
        <p:spPr>
          <a:xfrm>
            <a:off x="4023093" y="8917423"/>
            <a:ext cx="3077739" cy="471054"/>
          </a:xfrm>
          <a:prstGeom prst="rect">
            <a:avLst/>
          </a:prstGeom>
          <a:noFill/>
          <a:ln>
            <a:noFill/>
          </a:ln>
        </p:spPr>
        <p:txBody>
          <a:bodyPr spcFirstLastPara="1" wrap="square" lIns="94213" tIns="47093" rIns="94213" bIns="47093" anchor="b" anchorCtr="0">
            <a:noAutofit/>
          </a:bodyPr>
          <a:lstStyle/>
          <a:p>
            <a:pPr algn="r"/>
            <a:fld id="{00000000-1234-1234-1234-123412341234}" type="slidenum">
              <a:rPr lang="en-US" sz="1200">
                <a:solidFill>
                  <a:schemeClr val="dk1"/>
                </a:solidFill>
                <a:latin typeface="Calibri"/>
                <a:ea typeface="Calibri"/>
                <a:cs typeface="Calibri"/>
                <a:sym typeface="Calibri"/>
              </a:rPr>
              <a:pPr algn="r"/>
              <a:t>1</a:t>
            </a:fld>
            <a:endParaRPr sz="1200" dirty="0">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61635" indent="-230817" defTabSz="923270">
              <a:defRPr/>
            </a:pPr>
            <a:r>
              <a:rPr lang="en-US" dirty="0"/>
              <a:t>MIS – Management Information Systems</a:t>
            </a:r>
            <a:r>
              <a:rPr lang="en-US" baseline="0" dirty="0"/>
              <a:t> – “The Language of Business” --- technology is EVERYWHERE!</a:t>
            </a:r>
          </a:p>
          <a:p>
            <a:pPr marL="461635" indent="-230817" defTabSz="923270">
              <a:defRPr/>
            </a:pPr>
            <a:r>
              <a:rPr lang="en-US" baseline="0" dirty="0"/>
              <a:t>API: </a:t>
            </a:r>
            <a:r>
              <a:rPr lang="en-US" sz="1200" b="0" i="0" u="none" strike="noStrike" cap="none" dirty="0">
                <a:solidFill>
                  <a:schemeClr val="dk1"/>
                </a:solidFill>
                <a:effectLst/>
                <a:latin typeface="Calibri"/>
                <a:ea typeface="Calibri"/>
                <a:cs typeface="Calibri"/>
                <a:sym typeface="Calibri"/>
              </a:rPr>
              <a:t>Application Programming Interface, which is a software intermediary that allows two applications to talk to each other.</a:t>
            </a:r>
            <a:endParaRPr lang="en-US" dirty="0"/>
          </a:p>
          <a:p>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11</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766622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a:t>*In-Class activities must be submitted while in class. (you are able to miss two without penalty)</a:t>
            </a:r>
          </a:p>
          <a:p>
            <a:pPr algn="just"/>
            <a:r>
              <a:rPr lang="en-US" sz="1200" dirty="0"/>
              <a:t>( Exceptions will be provided for Covid-19 mandatory quarantines)</a:t>
            </a:r>
          </a:p>
          <a:p>
            <a:pPr algn="just"/>
            <a:endParaRPr lang="en-US" sz="1200" dirty="0"/>
          </a:p>
          <a:p>
            <a:pPr algn="just"/>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12</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144842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a:t>There is one opportunity for extra credit this semester. It is open after exam #1 and will close the last day of class. Details will be explained after exams #1 &amp; 2. Don’t miss out on this one time offer for 1-point added to your final score. </a:t>
            </a:r>
            <a:endParaRPr lang="en-US" sz="1200" dirty="0"/>
          </a:p>
          <a:p>
            <a:pPr algn="just"/>
            <a:endParaRPr lang="en-US" sz="1200" dirty="0"/>
          </a:p>
          <a:p>
            <a:pPr algn="just"/>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13</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825540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Life as a business professional does not have a textbook that you can turn to for the</a:t>
            </a:r>
          </a:p>
          <a:p>
            <a:r>
              <a:rPr lang="en-US" dirty="0"/>
              <a:t>answers.  This is how you will learn what you need to be successful in the real world.</a:t>
            </a:r>
          </a:p>
          <a:p>
            <a:endParaRPr lang="en-US" dirty="0"/>
          </a:p>
          <a:p>
            <a:r>
              <a:rPr lang="en-US" dirty="0"/>
              <a:t>What you will love!</a:t>
            </a:r>
          </a:p>
          <a:p>
            <a:pPr>
              <a:buFont typeface="Arial" panose="020B0604020202020204" pitchFamily="34" charset="0"/>
              <a:buChar char="•"/>
            </a:pPr>
            <a:r>
              <a:rPr lang="en-US" dirty="0"/>
              <a:t>How much does the typical textbook cost?</a:t>
            </a:r>
          </a:p>
          <a:p>
            <a:pPr>
              <a:buFont typeface="Arial" panose="020B0604020202020204" pitchFamily="34" charset="0"/>
              <a:buChar char="•"/>
            </a:pPr>
            <a:r>
              <a:rPr lang="en-US" dirty="0"/>
              <a:t>No publisher that constantly changes editions so you can’t sell your old textbook</a:t>
            </a:r>
          </a:p>
          <a:p>
            <a:pPr>
              <a:buFont typeface="Arial" panose="020B0604020202020204" pitchFamily="34" charset="0"/>
              <a:buChar char="•"/>
            </a:pPr>
            <a:r>
              <a:rPr lang="en-US" dirty="0"/>
              <a:t>How old is the majority of the material in a traditional textbook?</a:t>
            </a:r>
          </a:p>
          <a:p>
            <a:pPr marL="230817" indent="0"/>
            <a:endParaRPr lang="en-US" dirty="0"/>
          </a:p>
          <a:p>
            <a:pPr marL="230817" indent="0" defTabSz="923270">
              <a:defRPr/>
            </a:pPr>
            <a:r>
              <a:rPr lang="en-US" dirty="0"/>
              <a:t>What you may dislike!</a:t>
            </a:r>
          </a:p>
          <a:p>
            <a:pPr>
              <a:buFont typeface="Arial" panose="020B0604020202020204" pitchFamily="34" charset="0"/>
              <a:buChar char="•"/>
            </a:pPr>
            <a:r>
              <a:rPr lang="en-US" dirty="0"/>
              <a:t>Lots of different articles from:</a:t>
            </a:r>
          </a:p>
          <a:p>
            <a:pPr lvl="1">
              <a:buFont typeface="Wingdings" panose="05000000000000000000" pitchFamily="2" charset="2"/>
              <a:buChar char="Ø"/>
            </a:pPr>
            <a:r>
              <a:rPr lang="en-US" dirty="0"/>
              <a:t>Different authors</a:t>
            </a:r>
          </a:p>
          <a:p>
            <a:pPr lvl="1">
              <a:buFont typeface="Wingdings" panose="05000000000000000000" pitchFamily="2" charset="2"/>
              <a:buChar char="Ø"/>
            </a:pPr>
            <a:r>
              <a:rPr lang="en-US" dirty="0"/>
              <a:t>Different audiences</a:t>
            </a:r>
          </a:p>
          <a:p>
            <a:pPr lvl="1">
              <a:buFont typeface="Wingdings" panose="05000000000000000000" pitchFamily="2" charset="2"/>
              <a:buChar char="Ø"/>
            </a:pPr>
            <a:r>
              <a:rPr lang="en-US" dirty="0"/>
              <a:t>Different formats</a:t>
            </a:r>
          </a:p>
          <a:p>
            <a:pPr>
              <a:buFont typeface="Arial" panose="020B0604020202020204" pitchFamily="34" charset="0"/>
              <a:buChar char="•"/>
            </a:pPr>
            <a:r>
              <a:rPr lang="en-US" dirty="0"/>
              <a:t>No author, editors &amp; reviewers making the connections for you </a:t>
            </a:r>
          </a:p>
          <a:p>
            <a:pPr marL="230817" indent="0"/>
            <a:endParaRPr lang="en-US" dirty="0"/>
          </a:p>
          <a:p>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14</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053764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15</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983527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Active Learning is the Key (refer back to the Ben Franklin</a:t>
            </a:r>
            <a:r>
              <a:rPr lang="en-US" baseline="0" dirty="0"/>
              <a:t> quote &amp; contract)</a:t>
            </a:r>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16</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244871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components</a:t>
            </a:r>
            <a:r>
              <a:rPr lang="en-US" baseline="0" dirty="0"/>
              <a:t> of Active Learning</a:t>
            </a:r>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17</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295135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With our Enhanced Learning Environment we can more effectively work</a:t>
            </a:r>
            <a:r>
              <a:rPr lang="en-US" dirty="0"/>
              <a:t> together</a:t>
            </a:r>
            <a:r>
              <a:rPr lang="en-US" baseline="0" dirty="0"/>
              <a:t> and Solve Business Problems</a:t>
            </a:r>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18</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386742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Ask the class…Who knows what this is?</a:t>
            </a:r>
          </a:p>
          <a:p>
            <a:endParaRPr lang="en-US" baseline="0" dirty="0"/>
          </a:p>
          <a:p>
            <a:r>
              <a:rPr lang="en-US" baseline="0" dirty="0"/>
              <a:t>It’s a swim lane  diagram (a type of process diagram)</a:t>
            </a:r>
          </a:p>
          <a:p>
            <a:pPr>
              <a:buFont typeface="Arial" panose="020B0604020202020204" pitchFamily="34" charset="0"/>
              <a:buChar char="•"/>
            </a:pPr>
            <a:r>
              <a:rPr lang="en-US" dirty="0"/>
              <a:t>A step-by-step process how an organization completes a task</a:t>
            </a:r>
          </a:p>
          <a:p>
            <a:pPr>
              <a:buFont typeface="Arial" panose="020B0604020202020204" pitchFamily="34" charset="0"/>
              <a:buChar char="•"/>
            </a:pPr>
            <a:r>
              <a:rPr lang="en-US" dirty="0"/>
              <a:t>Looks</a:t>
            </a:r>
            <a:r>
              <a:rPr lang="en-US" baseline="0" dirty="0"/>
              <a:t> at efficiencies</a:t>
            </a:r>
          </a:p>
          <a:p>
            <a:pPr>
              <a:buFont typeface="Arial" panose="020B0604020202020204" pitchFamily="34" charset="0"/>
              <a:buChar char="•"/>
            </a:pPr>
            <a:r>
              <a:rPr lang="en-US" baseline="0" dirty="0"/>
              <a:t>Allows you to identify pain-points too</a:t>
            </a:r>
          </a:p>
          <a:p>
            <a:pPr marL="230817" indent="0"/>
            <a:endParaRPr lang="en-US" baseline="0" dirty="0"/>
          </a:p>
          <a:p>
            <a:pPr marL="403930" indent="-173113">
              <a:buFont typeface="Courier New" panose="02070309020205020404" pitchFamily="49" charset="0"/>
              <a:buChar char="o"/>
            </a:pPr>
            <a:r>
              <a:rPr lang="en-US" baseline="0" dirty="0"/>
              <a:t>Business processes are crucial to any organization.  </a:t>
            </a:r>
          </a:p>
          <a:p>
            <a:pPr marL="403930" indent="-173113">
              <a:buFont typeface="Courier New" panose="02070309020205020404" pitchFamily="49" charset="0"/>
              <a:buChar char="o"/>
            </a:pPr>
            <a:r>
              <a:rPr lang="en-US" baseline="0" dirty="0"/>
              <a:t>Business processes vary from one organization to the next, even if they are trying to accomplish the same thing.  </a:t>
            </a:r>
          </a:p>
          <a:p>
            <a:pPr marL="403930" indent="-173113">
              <a:buFont typeface="Courier New" panose="02070309020205020404" pitchFamily="49" charset="0"/>
              <a:buChar char="o"/>
            </a:pPr>
            <a:r>
              <a:rPr lang="en-US" b="1" i="0" baseline="0" dirty="0"/>
              <a:t>Swim lanes are a graphical “model” of a process</a:t>
            </a:r>
            <a:r>
              <a:rPr lang="en-US" i="0" baseline="0" dirty="0"/>
              <a:t>. </a:t>
            </a:r>
            <a:r>
              <a:rPr lang="en-US" baseline="0" dirty="0"/>
              <a:t> </a:t>
            </a:r>
          </a:p>
          <a:p>
            <a:pPr marL="403930" indent="-173113">
              <a:buFont typeface="Courier New" panose="02070309020205020404" pitchFamily="49" charset="0"/>
              <a:buChar char="o"/>
            </a:pPr>
            <a:r>
              <a:rPr lang="en-US" baseline="0" dirty="0"/>
              <a:t>With this “model” we can identify issues and address them by changing the bad parts of the process. </a:t>
            </a:r>
          </a:p>
          <a:p>
            <a:pPr marL="403930" indent="-173113">
              <a:buFont typeface="Courier New" panose="02070309020205020404" pitchFamily="49" charset="0"/>
              <a:buChar char="o"/>
            </a:pPr>
            <a:r>
              <a:rPr lang="en-US" baseline="0" dirty="0"/>
              <a:t>Most organizations never take the time to model their business processes!</a:t>
            </a:r>
          </a:p>
          <a:p>
            <a:pPr>
              <a:buFont typeface="Arial" panose="020B0604020202020204" pitchFamily="34" charset="0"/>
              <a:buChar char="•"/>
            </a:pPr>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19</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510395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20</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255864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2</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43558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21</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221952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our department’s job placement rate. Pre-</a:t>
            </a:r>
            <a:r>
              <a:rPr lang="en-US" dirty="0" err="1"/>
              <a:t>covid</a:t>
            </a:r>
            <a:r>
              <a:rPr lang="en-US" dirty="0"/>
              <a:t> it was 100% for 7-years in a row. Now it hovers around 80%!</a:t>
            </a:r>
          </a:p>
          <a:p>
            <a:endParaRPr lang="en-US" dirty="0"/>
          </a:p>
          <a:p>
            <a:r>
              <a:rPr lang="en-US" dirty="0"/>
              <a:t>Check IBIT site for national statistic updates</a:t>
            </a:r>
          </a:p>
          <a:p>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22</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920543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smtClean="0">
                <a:solidFill>
                  <a:schemeClr val="dk1"/>
                </a:solidFill>
                <a:latin typeface="Calibri"/>
                <a:ea typeface="Calibri"/>
                <a:cs typeface="Calibri"/>
                <a:sym typeface="Calibri"/>
              </a:rPr>
              <a:pPr algn="r"/>
              <a:t>23</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238312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This is your first assignment…due tomorrow….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6 short videos (total &lt;20</a:t>
            </a:r>
            <a:r>
              <a:rPr lang="en-US" baseline="0" dirty="0"/>
              <a:t> min)</a:t>
            </a:r>
            <a:endParaRPr lang="en-US" dirty="0"/>
          </a:p>
          <a:p>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smtClean="0">
                <a:solidFill>
                  <a:schemeClr val="dk1"/>
                </a:solidFill>
                <a:latin typeface="Calibri"/>
                <a:ea typeface="Calibri"/>
                <a:cs typeface="Calibri"/>
                <a:sym typeface="Calibri"/>
              </a:rPr>
              <a:pPr algn="r"/>
              <a:t>24</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540724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60896" indent="-230448" defTabSz="921792">
              <a:defRPr/>
            </a:pPr>
            <a:r>
              <a:rPr lang="en-US" dirty="0"/>
              <a:t>This assignment is purely reading- read it! The other Max Labs are based off this reading.</a:t>
            </a:r>
          </a:p>
          <a:p>
            <a:pPr marL="460896" indent="-230448" defTabSz="921792">
              <a:buFont typeface="Arial" panose="020B0604020202020204" pitchFamily="34" charset="0"/>
              <a:buChar char="•"/>
              <a:defRPr/>
            </a:pPr>
            <a:r>
              <a:rPr lang="en-US" dirty="0"/>
              <a:t>You</a:t>
            </a:r>
            <a:r>
              <a:rPr lang="en-US" baseline="0" dirty="0"/>
              <a:t> will need to submit a screen shot as part of this assignment!!!</a:t>
            </a:r>
            <a:endParaRPr lang="en-US" dirty="0"/>
          </a:p>
          <a:p>
            <a:pPr marL="460896" indent="-230448" defTabSz="921792">
              <a:defRPr/>
            </a:pPr>
            <a:r>
              <a:rPr lang="en-US" dirty="0"/>
              <a:t>Follow hyper link to course site.</a:t>
            </a:r>
          </a:p>
          <a:p>
            <a:pPr marL="460896" indent="-230448" defTabSz="921792">
              <a:defRPr/>
            </a:pPr>
            <a:r>
              <a:rPr lang="en-US" dirty="0"/>
              <a:t>We will discuss </a:t>
            </a:r>
            <a:r>
              <a:rPr lang="en-US" dirty="0" err="1"/>
              <a:t>MaxLab</a:t>
            </a:r>
            <a:r>
              <a:rPr lang="en-US" baseline="0" dirty="0"/>
              <a:t> in week 3</a:t>
            </a:r>
            <a:endParaRPr lang="en-US" dirty="0"/>
          </a:p>
          <a:p>
            <a:pPr marL="460896" indent="-230448" defTabSz="921792">
              <a:defRPr/>
            </a:pPr>
            <a:r>
              <a:rPr lang="en-US" dirty="0"/>
              <a:t>Cost of Max labs is $19.99 (don’t skip ahead)</a:t>
            </a:r>
          </a:p>
          <a:p>
            <a:pPr marL="460896" indent="-230448" defTabSz="921792">
              <a:defRPr/>
            </a:pPr>
            <a:endParaRPr lang="en-US" dirty="0"/>
          </a:p>
          <a:p>
            <a:pPr marL="460896" marR="0" indent="-230448" algn="l" defTabSz="921792" rtl="0" eaLnBrk="1" fontAlgn="auto" latinLnBrk="0" hangingPunct="1">
              <a:lnSpc>
                <a:spcPct val="100000"/>
              </a:lnSpc>
              <a:spcBef>
                <a:spcPts val="0"/>
              </a:spcBef>
              <a:spcAft>
                <a:spcPts val="0"/>
              </a:spcAft>
              <a:buClr>
                <a:srgbClr val="000000"/>
              </a:buClr>
              <a:buSzPts val="1400"/>
              <a:buFont typeface="Arial"/>
              <a:buNone/>
              <a:tabLst/>
              <a:defRPr/>
            </a:pPr>
            <a:r>
              <a:rPr lang="en-US" dirty="0"/>
              <a:t>PRE-FLIGHT= easiest assignment ever…read and take a screenshot</a:t>
            </a:r>
          </a:p>
          <a:p>
            <a:pPr marL="460896" indent="-230448" defTabSz="921792">
              <a:defRPr/>
            </a:pPr>
            <a:endParaRPr lang="en-US" dirty="0"/>
          </a:p>
          <a:p>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25</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255502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Course is different…</a:t>
            </a:r>
          </a:p>
          <a:p>
            <a:r>
              <a:rPr lang="en-US" dirty="0"/>
              <a:t>Everything you need to know is on our MIS Course Site…</a:t>
            </a:r>
          </a:p>
          <a:p>
            <a:pPr>
              <a:buFont typeface="Arial" panose="020B0604020202020204" pitchFamily="34" charset="0"/>
              <a:buChar char="•"/>
            </a:pPr>
            <a:r>
              <a:rPr lang="en-US" dirty="0"/>
              <a:t>Let’s look at the calendar</a:t>
            </a:r>
          </a:p>
          <a:p>
            <a:pPr>
              <a:buFont typeface="Arial" panose="020B0604020202020204" pitchFamily="34" charset="0"/>
              <a:buChar char="•"/>
            </a:pPr>
            <a:r>
              <a:rPr lang="en-US" dirty="0"/>
              <a:t>Video vault</a:t>
            </a:r>
          </a:p>
          <a:p>
            <a:pPr>
              <a:buFont typeface="Arial" panose="020B0604020202020204" pitchFamily="34" charset="0"/>
              <a:buChar char="•"/>
            </a:pPr>
            <a:r>
              <a:rPr lang="en-US" dirty="0"/>
              <a:t>Course Structure</a:t>
            </a:r>
          </a:p>
          <a:p>
            <a:pPr lvl="1">
              <a:buFont typeface="Courier New" panose="02070309020205020404" pitchFamily="49" charset="0"/>
              <a:buChar char="o"/>
            </a:pPr>
            <a:r>
              <a:rPr lang="en-US" dirty="0"/>
              <a:t>Course</a:t>
            </a:r>
            <a:r>
              <a:rPr lang="en-US" baseline="0" dirty="0"/>
              <a:t> Materials</a:t>
            </a:r>
          </a:p>
          <a:p>
            <a:pPr lvl="1">
              <a:buFont typeface="Courier New" panose="02070309020205020404" pitchFamily="49" charset="0"/>
              <a:buChar char="o"/>
            </a:pPr>
            <a:r>
              <a:rPr lang="en-US" baseline="0" dirty="0"/>
              <a:t>Use of Canvas</a:t>
            </a:r>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26</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35754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1: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1:notes"/>
          <p:cNvSpPr txBox="1">
            <a:spLocks noGrp="1"/>
          </p:cNvSpPr>
          <p:nvPr>
            <p:ph type="body" idx="1"/>
          </p:nvPr>
        </p:nvSpPr>
        <p:spPr>
          <a:xfrm>
            <a:off x="702310" y="4480004"/>
            <a:ext cx="5618480" cy="3665458"/>
          </a:xfrm>
          <a:prstGeom prst="rect">
            <a:avLst/>
          </a:prstGeom>
          <a:noFill/>
          <a:ln>
            <a:noFill/>
          </a:ln>
        </p:spPr>
        <p:txBody>
          <a:bodyPr spcFirstLastPara="1" wrap="square" lIns="93308" tIns="46641" rIns="93308" bIns="46641" anchor="t" anchorCtr="0">
            <a:noAutofit/>
          </a:bodyPr>
          <a:lstStyle/>
          <a:p>
            <a:pPr marL="0" indent="0"/>
            <a:endParaRPr dirty="0"/>
          </a:p>
        </p:txBody>
      </p:sp>
      <p:sp>
        <p:nvSpPr>
          <p:cNvPr id="101" name="Google Shape;101;p1:notes"/>
          <p:cNvSpPr txBox="1">
            <a:spLocks noGrp="1"/>
          </p:cNvSpPr>
          <p:nvPr>
            <p:ph type="sldNum" idx="12"/>
          </p:nvPr>
        </p:nvSpPr>
        <p:spPr>
          <a:xfrm>
            <a:off x="3978132" y="8842030"/>
            <a:ext cx="3043343" cy="467071"/>
          </a:xfrm>
          <a:prstGeom prst="rect">
            <a:avLst/>
          </a:prstGeom>
          <a:noFill/>
          <a:ln>
            <a:noFill/>
          </a:ln>
        </p:spPr>
        <p:txBody>
          <a:bodyPr spcFirstLastPara="1" wrap="square" lIns="93308" tIns="46641" rIns="93308" bIns="46641" anchor="b" anchorCtr="0">
            <a:noAutofit/>
          </a:bodyPr>
          <a:lstStyle/>
          <a:p>
            <a:pPr algn="r"/>
            <a:endParaRPr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869947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1:notes"/>
          <p:cNvSpPr>
            <a:spLocks noGrp="1" noRot="1" noChangeAspect="1"/>
          </p:cNvSpPr>
          <p:nvPr>
            <p:ph type="sldImg" idx="2"/>
          </p:nvPr>
        </p:nvSpPr>
        <p:spPr>
          <a:xfrm>
            <a:off x="731838" y="1171575"/>
            <a:ext cx="5626100" cy="31638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1:notes"/>
          <p:cNvSpPr txBox="1">
            <a:spLocks noGrp="1"/>
          </p:cNvSpPr>
          <p:nvPr>
            <p:ph type="body" idx="1"/>
          </p:nvPr>
        </p:nvSpPr>
        <p:spPr>
          <a:xfrm>
            <a:off x="708963" y="4512040"/>
            <a:ext cx="5671705" cy="3691668"/>
          </a:xfrm>
          <a:prstGeom prst="rect">
            <a:avLst/>
          </a:prstGeom>
          <a:noFill/>
          <a:ln>
            <a:noFill/>
          </a:ln>
        </p:spPr>
        <p:txBody>
          <a:bodyPr spcFirstLastPara="1" wrap="square" lIns="94063" tIns="47018" rIns="94063" bIns="47018" anchor="t" anchorCtr="0">
            <a:noAutofit/>
          </a:bodyPr>
          <a:lstStyle/>
          <a:p>
            <a:pPr marL="0" indent="0"/>
            <a:r>
              <a:rPr lang="en-US" dirty="0"/>
              <a:t>Our focus this week is Systems Analysis</a:t>
            </a:r>
            <a:r>
              <a:rPr lang="en-US" baseline="0" dirty="0"/>
              <a:t> </a:t>
            </a:r>
            <a:endParaRPr dirty="0"/>
          </a:p>
        </p:txBody>
      </p:sp>
      <p:sp>
        <p:nvSpPr>
          <p:cNvPr id="101" name="Google Shape;101;p1:notes"/>
          <p:cNvSpPr txBox="1">
            <a:spLocks noGrp="1"/>
          </p:cNvSpPr>
          <p:nvPr>
            <p:ph type="sldNum" idx="12"/>
          </p:nvPr>
        </p:nvSpPr>
        <p:spPr>
          <a:xfrm>
            <a:off x="4015818" y="8905258"/>
            <a:ext cx="3072174" cy="470411"/>
          </a:xfrm>
          <a:prstGeom prst="rect">
            <a:avLst/>
          </a:prstGeom>
          <a:noFill/>
          <a:ln>
            <a:noFill/>
          </a:ln>
        </p:spPr>
        <p:txBody>
          <a:bodyPr spcFirstLastPara="1" wrap="square" lIns="94063" tIns="47018" rIns="94063" bIns="47018" anchor="b" anchorCtr="0">
            <a:noAutofit/>
          </a:bodyPr>
          <a:lstStyle/>
          <a:p>
            <a:pPr algn="r"/>
            <a:fld id="{00000000-1234-1234-1234-123412341234}" type="slidenum">
              <a:rPr lang="en-US" sz="1200">
                <a:solidFill>
                  <a:schemeClr val="dk1"/>
                </a:solidFill>
                <a:latin typeface="Calibri"/>
                <a:ea typeface="Calibri"/>
                <a:cs typeface="Calibri"/>
                <a:sym typeface="Calibri"/>
              </a:rPr>
              <a:pPr algn="r"/>
              <a:t>28</a:t>
            </a:fld>
            <a:endParaRPr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476179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1211" indent="0"/>
            <a:r>
              <a:rPr lang="en-US" dirty="0"/>
              <a:t>MIS is not computer science. It's about business. This is where we train people to use technology to solve the day-to-day business problems that organizations have. </a:t>
            </a:r>
          </a:p>
          <a:p>
            <a:pPr marL="51211" indent="0"/>
            <a:endParaRPr lang="en-US" dirty="0"/>
          </a:p>
          <a:p>
            <a:pPr marL="51211" indent="0"/>
            <a:r>
              <a:rPr lang="en-US" dirty="0"/>
              <a:t>And as we're going to talk about, businesses have many problems. MIS is the primary tool that they use to help address organizational issues. </a:t>
            </a:r>
          </a:p>
          <a:p>
            <a:pPr marL="51211" indent="0"/>
            <a:endParaRPr lang="en-US" dirty="0"/>
          </a:p>
          <a:p>
            <a:pPr marL="51211" indent="0"/>
            <a:r>
              <a:rPr lang="en-US" dirty="0"/>
              <a:t>IT today drives all business. As we understand as living today in a digital world, IT is the key enabler of the global economy. It is driving all of the rapid change that we're seeing today in business.</a:t>
            </a:r>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29</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297514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students: What is this slide really</a:t>
            </a:r>
            <a:r>
              <a:rPr lang="en-US" baseline="0" dirty="0"/>
              <a:t> talking about?</a:t>
            </a:r>
          </a:p>
          <a:p>
            <a:pPr>
              <a:buFont typeface="Arial" panose="020B0604020202020204" pitchFamily="34" charset="0"/>
              <a:buChar char="•"/>
            </a:pPr>
            <a:r>
              <a:rPr lang="en-US" baseline="0" dirty="0"/>
              <a:t>Systems are all around us. They range from completely manual to completely automated.</a:t>
            </a:r>
          </a:p>
          <a:p>
            <a:pPr>
              <a:buFont typeface="Arial" panose="020B0604020202020204" pitchFamily="34" charset="0"/>
              <a:buChar char="•"/>
            </a:pPr>
            <a:r>
              <a:rPr lang="en-US" baseline="0" dirty="0"/>
              <a:t>***See the world as a series of components***</a:t>
            </a:r>
          </a:p>
          <a:p>
            <a:pPr lvl="1">
              <a:buFont typeface="Arial" panose="020B0604020202020204" pitchFamily="34" charset="0"/>
              <a:buChar char="•"/>
            </a:pPr>
            <a:r>
              <a:rPr lang="en-US" baseline="0" dirty="0"/>
              <a:t>See everything through the lens of all products are components of a larger whole.</a:t>
            </a:r>
          </a:p>
          <a:p>
            <a:endParaRPr lang="en-US" baseline="0" dirty="0"/>
          </a:p>
          <a:p>
            <a:r>
              <a:rPr lang="en-US" baseline="0" dirty="0"/>
              <a:t>Let’s look at two examples in the next few slides</a:t>
            </a:r>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30</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949748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3</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999427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Ask the students:</a:t>
            </a:r>
          </a:p>
          <a:p>
            <a:pPr>
              <a:buFont typeface="+mj-lt"/>
              <a:buAutoNum type="arabicPeriod"/>
            </a:pPr>
            <a:r>
              <a:rPr lang="en-US" sz="1000" dirty="0"/>
              <a:t>Who has purchased a text book on Amazon?</a:t>
            </a:r>
          </a:p>
          <a:p>
            <a:pPr>
              <a:buFont typeface="+mj-lt"/>
              <a:buAutoNum type="arabicPeriod"/>
            </a:pPr>
            <a:r>
              <a:rPr lang="en-US" sz="1000" dirty="0"/>
              <a:t>Next ask the question…What was part of the system?</a:t>
            </a:r>
          </a:p>
          <a:p>
            <a:pPr lvl="1">
              <a:buFont typeface="Arial" panose="020B0604020202020204" pitchFamily="34" charset="0"/>
              <a:buChar char="•"/>
            </a:pPr>
            <a:r>
              <a:rPr lang="en-US" sz="1000" dirty="0"/>
              <a:t>Let them discuss ideas with you before scrolling through the animation…keep working with them to consider all of the System Users (internal and External to the organization)</a:t>
            </a:r>
          </a:p>
          <a:p>
            <a:pPr lvl="1">
              <a:buFont typeface="Arial" panose="020B0604020202020204" pitchFamily="34" charset="0"/>
              <a:buChar char="•"/>
            </a:pPr>
            <a:endParaRPr lang="en-US" sz="1000" dirty="0"/>
          </a:p>
          <a:p>
            <a:pPr marL="230448" indent="0"/>
            <a:r>
              <a:rPr lang="en-US" sz="1000" dirty="0"/>
              <a:t>Fun facts…How is this all maintained:</a:t>
            </a:r>
          </a:p>
          <a:p>
            <a:pPr marL="403284" indent="-172836">
              <a:buFont typeface="Arial" panose="020B0604020202020204" pitchFamily="34" charset="0"/>
              <a:buChar char="•"/>
            </a:pPr>
            <a:r>
              <a:rPr lang="en-US" sz="1000" dirty="0"/>
              <a:t>Amazon – 49% of US e-commerce market</a:t>
            </a:r>
          </a:p>
          <a:p>
            <a:pPr marL="403284" indent="-172836">
              <a:buFont typeface="Arial" panose="020B0604020202020204" pitchFamily="34" charset="0"/>
              <a:buChar char="•"/>
            </a:pPr>
            <a:r>
              <a:rPr lang="en-US" sz="1000" dirty="0"/>
              <a:t>5% of all retail</a:t>
            </a:r>
          </a:p>
          <a:p>
            <a:pPr marL="403284" indent="-172836">
              <a:buFont typeface="Arial" panose="020B0604020202020204" pitchFamily="34" charset="0"/>
              <a:buChar char="•"/>
            </a:pPr>
            <a:r>
              <a:rPr lang="en-US" sz="1000" dirty="0"/>
              <a:t>More than 12 million different products sold</a:t>
            </a:r>
          </a:p>
          <a:p>
            <a:pPr marL="403284" indent="-172836">
              <a:buFont typeface="Arial" panose="020B0604020202020204" pitchFamily="34" charset="0"/>
              <a:buChar char="•"/>
            </a:pPr>
            <a:r>
              <a:rPr lang="en-US" sz="1000" dirty="0"/>
              <a:t>95 million Prime Accounts</a:t>
            </a:r>
          </a:p>
          <a:p>
            <a:pPr marL="864180" lvl="1" indent="-172836">
              <a:buFont typeface="Arial" panose="020B0604020202020204" pitchFamily="34" charset="0"/>
              <a:buChar char="•"/>
            </a:pPr>
            <a:r>
              <a:rPr lang="en-US" sz="1000" dirty="0"/>
              <a:t>$1.4k – average spend per person/per year</a:t>
            </a:r>
          </a:p>
          <a:p>
            <a:pPr marL="403284" indent="-172836">
              <a:buFont typeface="Arial" panose="020B0604020202020204" pitchFamily="34" charset="0"/>
              <a:buChar char="•"/>
            </a:pPr>
            <a:r>
              <a:rPr lang="en-US" sz="1000" dirty="0"/>
              <a:t>Shipped over 50 Billion products in 2017</a:t>
            </a:r>
          </a:p>
          <a:p>
            <a:pPr marL="403284" indent="-172836">
              <a:buFont typeface="Arial" panose="020B0604020202020204" pitchFamily="34" charset="0"/>
              <a:buChar char="•"/>
            </a:pPr>
            <a:r>
              <a:rPr lang="en-US" sz="1000" dirty="0"/>
              <a:t>647,500 employees</a:t>
            </a:r>
          </a:p>
          <a:p>
            <a:pPr marL="403284" indent="-172836">
              <a:buFont typeface="Arial" panose="020B0604020202020204" pitchFamily="34" charset="0"/>
              <a:buChar char="•"/>
            </a:pPr>
            <a:r>
              <a:rPr lang="en-US" sz="1000" dirty="0"/>
              <a:t>30 Million average monthly users</a:t>
            </a:r>
          </a:p>
          <a:p>
            <a:pPr marL="403284" indent="-172836">
              <a:buFont typeface="Arial" panose="020B0604020202020204" pitchFamily="34" charset="0"/>
              <a:buChar char="•"/>
            </a:pPr>
            <a:r>
              <a:rPr lang="en-US" sz="1000" dirty="0"/>
              <a:t>2 million sellers</a:t>
            </a:r>
          </a:p>
          <a:p>
            <a:pPr marL="403284" indent="-172836">
              <a:buFont typeface="Arial" panose="020B0604020202020204" pitchFamily="34" charset="0"/>
              <a:buChar char="•"/>
            </a:pPr>
            <a:r>
              <a:rPr lang="en-US" sz="1000" dirty="0"/>
              <a:t>45,000 robots</a:t>
            </a:r>
          </a:p>
          <a:p>
            <a:pPr marL="403284" indent="-172836">
              <a:buFont typeface="Arial" panose="020B0604020202020204" pitchFamily="34" charset="0"/>
              <a:buChar char="•"/>
            </a:pPr>
            <a:r>
              <a:rPr lang="en-US" sz="1000" dirty="0"/>
              <a:t>In 2017, 35 orders per second</a:t>
            </a:r>
          </a:p>
          <a:p>
            <a:endParaRPr lang="en-US" sz="1000" dirty="0"/>
          </a:p>
          <a:p>
            <a:r>
              <a:rPr lang="en-US" sz="1000" dirty="0"/>
              <a:t>Follow up with…we will look at this system in more detail in just a bit</a:t>
            </a:r>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31</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71026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a:t>
            </a:r>
            <a:r>
              <a:rPr lang="en-US" baseline="0" dirty="0"/>
              <a:t> this the most efficient system?</a:t>
            </a:r>
          </a:p>
          <a:p>
            <a:r>
              <a:rPr lang="en-US" baseline="0" dirty="0"/>
              <a:t>(only technology is the order pad and pencil used to write the order, maybe the phone too for call-in orders)</a:t>
            </a:r>
          </a:p>
          <a:p>
            <a:r>
              <a:rPr lang="en-US" baseline="0" dirty="0"/>
              <a:t>Would technology help?</a:t>
            </a:r>
          </a:p>
          <a:p>
            <a:r>
              <a:rPr lang="en-US" baseline="0" dirty="0"/>
              <a:t>How?</a:t>
            </a:r>
          </a:p>
          <a:p>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32</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923981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a:t>
            </a:r>
            <a:r>
              <a:rPr lang="en-US" baseline="0" dirty="0"/>
              <a:t> the students:</a:t>
            </a:r>
          </a:p>
          <a:p>
            <a:pPr>
              <a:buFont typeface="+mj-lt"/>
              <a:buAutoNum type="arabicPeriod"/>
            </a:pPr>
            <a:r>
              <a:rPr lang="en-US" baseline="0" dirty="0"/>
              <a:t>Who can describe the Process of Ordering a text book on Amazon?</a:t>
            </a:r>
          </a:p>
          <a:p>
            <a:pPr>
              <a:buFont typeface="+mj-lt"/>
              <a:buAutoNum type="arabicPeriod"/>
            </a:pPr>
            <a:r>
              <a:rPr lang="en-US" baseline="0" dirty="0"/>
              <a:t>What keeps information about inventory current &amp; accurate? (DATA!)</a:t>
            </a:r>
          </a:p>
          <a:p>
            <a:pPr>
              <a:buFont typeface="+mj-lt"/>
              <a:buAutoNum type="arabicPeriod"/>
            </a:pPr>
            <a:r>
              <a:rPr lang="en-US" baseline="0" dirty="0"/>
              <a:t>Discuss with them who is involved in the process</a:t>
            </a:r>
          </a:p>
          <a:p>
            <a:pPr>
              <a:buFont typeface="+mj-lt"/>
              <a:buAutoNum type="arabicPeriod"/>
            </a:pPr>
            <a:r>
              <a:rPr lang="en-US" baseline="0" dirty="0"/>
              <a:t>Pause on the effort question and ask them to really think about it. Why none??? It’s automated, Technology!!!</a:t>
            </a:r>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33</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228840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need to start understanding</a:t>
            </a:r>
            <a:r>
              <a:rPr lang="en-US" baseline="0" dirty="0"/>
              <a:t> what a System is</a:t>
            </a:r>
          </a:p>
          <a:p>
            <a:r>
              <a:rPr lang="en-US" baseline="0" dirty="0"/>
              <a:t>Organizations rely on Information…it’s a critical asset</a:t>
            </a:r>
          </a:p>
          <a:p>
            <a:r>
              <a:rPr lang="en-US" dirty="0"/>
              <a:t>So, What is an Information System?</a:t>
            </a:r>
            <a:r>
              <a:rPr lang="en-US" baseline="0" dirty="0"/>
              <a:t> What does this definition really mean?</a:t>
            </a:r>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34</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137615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1211" indent="0"/>
            <a:r>
              <a:rPr lang="en-US" dirty="0"/>
              <a:t>Used to achieve Organizational Goals</a:t>
            </a:r>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35</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671884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1211" indent="0"/>
            <a:r>
              <a:rPr lang="en-US" sz="1000" u="sng" dirty="0"/>
              <a:t>Waterfall</a:t>
            </a:r>
            <a:r>
              <a:rPr lang="en-US" sz="1000" dirty="0"/>
              <a:t> – oldest approach. It is sequential, non-iterative. (still good for large unwieldy projects)</a:t>
            </a:r>
          </a:p>
          <a:p>
            <a:pPr marL="51211" indent="0"/>
            <a:endParaRPr lang="en-US" sz="1000" dirty="0"/>
          </a:p>
          <a:p>
            <a:pPr marL="51211" indent="0"/>
            <a:r>
              <a:rPr lang="en-US" sz="1000" u="sng" dirty="0"/>
              <a:t>Agile</a:t>
            </a:r>
            <a:r>
              <a:rPr lang="en-US" sz="1000" dirty="0"/>
              <a:t> – iterative approach (opposite of waterfall). Work is completed in 2-4 week “sprints”. More flexible and leads to more innovation.</a:t>
            </a:r>
          </a:p>
          <a:p>
            <a:pPr marL="51211" indent="0"/>
            <a:endParaRPr lang="en-US" sz="1000" dirty="0"/>
          </a:p>
          <a:p>
            <a:pPr marL="51211" indent="0"/>
            <a:r>
              <a:rPr lang="en-US" sz="1000" u="sng" dirty="0"/>
              <a:t>Lean</a:t>
            </a:r>
            <a:r>
              <a:rPr lang="en-US" sz="1000" dirty="0"/>
              <a:t> – The agile and lean approaches are closely interconnected, as they both focus on delivery speed and continuous improvement. In contrast, the lean model is rooted in manufacturing best practices where excess waste and effort are seen as the largest risk to an organization.</a:t>
            </a:r>
          </a:p>
          <a:p>
            <a:pPr marL="51211" indent="0"/>
            <a:endParaRPr lang="en-US" sz="1000" dirty="0"/>
          </a:p>
          <a:p>
            <a:pPr marL="51211" indent="0"/>
            <a:r>
              <a:rPr lang="en-US" sz="1000" u="sng" dirty="0"/>
              <a:t>Scrum</a:t>
            </a:r>
            <a:r>
              <a:rPr lang="en-US" sz="1000" dirty="0"/>
              <a:t> – A framework that enables you to implement Agile. Consists of a series of events incorporating a form of task board to track the progress to establish ownership and build consensus </a:t>
            </a:r>
          </a:p>
          <a:p>
            <a:pPr marL="51211" indent="0"/>
            <a:endParaRPr lang="en-US" sz="1000" u="sng" dirty="0"/>
          </a:p>
          <a:p>
            <a:pPr marL="51211" indent="0"/>
            <a:r>
              <a:rPr lang="en-US" sz="1000" u="sng" dirty="0"/>
              <a:t>DevOps</a:t>
            </a:r>
            <a:r>
              <a:rPr lang="en-US" sz="1000" dirty="0"/>
              <a:t> –  “DevOps is one of the newest SDLC methodologies and is being adopted by many software companies and IT organizations. As its name suggests, the premise of DevOps is to bring development teams together with operational teams in order to streamline delivery and support.</a:t>
            </a:r>
          </a:p>
          <a:p>
            <a:pPr marL="51211" indent="0"/>
            <a:endParaRPr lang="en-US" sz="1000" dirty="0"/>
          </a:p>
          <a:p>
            <a:pPr marL="51211" indent="0"/>
            <a:r>
              <a:rPr lang="en-US" sz="1000" dirty="0"/>
              <a:t>The advantages of such an approach are that changes become more fluid, while organizational risk is reduced. Teams must have flexible resources in order for a DevOps arrangement to succeed.”</a:t>
            </a:r>
          </a:p>
          <a:p>
            <a:pPr marL="51211" indent="0"/>
            <a:endParaRPr lang="en-US" sz="1000" u="sng" dirty="0"/>
          </a:p>
          <a:p>
            <a:pPr marL="51211" indent="0"/>
            <a:r>
              <a:rPr lang="en-US" sz="1000" dirty="0">
                <a:hlinkClick r:id="rId3"/>
              </a:rPr>
              <a:t>https://www.innovativearchitects.com/KnowledgeCenter/basic-IT-systems/8-SDLC-models.aspx</a:t>
            </a:r>
            <a:endParaRPr lang="en-US" sz="1000"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36</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230341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37</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476484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1211" indent="0"/>
            <a:r>
              <a:rPr lang="en-US" dirty="0"/>
              <a:t>Discuss</a:t>
            </a:r>
            <a:r>
              <a:rPr lang="en-US" baseline="0" dirty="0"/>
              <a:t> the Amazon Text ordering Process and Decompose the steps</a:t>
            </a:r>
          </a:p>
          <a:p>
            <a:pPr marL="51211" indent="0"/>
            <a:r>
              <a:rPr lang="en-US" baseline="0" dirty="0"/>
              <a:t>Ask the students to define another system in Fox/Temple that they can decompose (Registering for class)</a:t>
            </a:r>
          </a:p>
          <a:p>
            <a:pPr marL="51211" indent="0"/>
            <a:r>
              <a:rPr lang="en-US" baseline="0" dirty="0"/>
              <a:t>Each piece could be an (API) or software product</a:t>
            </a:r>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38</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931482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39</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338224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305" indent="0"/>
            <a:r>
              <a:rPr lang="en-US" dirty="0"/>
              <a:t>The Fundamental Organization of a System!!!</a:t>
            </a:r>
          </a:p>
          <a:p>
            <a:pPr marL="18305" indent="0"/>
            <a:endParaRPr lang="en-US" dirty="0"/>
          </a:p>
          <a:p>
            <a:pPr marL="18305" indent="0"/>
            <a:r>
              <a:rPr lang="en-US" dirty="0"/>
              <a:t>Conceptual Design – (Abstract Diagram)</a:t>
            </a:r>
          </a:p>
          <a:p>
            <a:pPr marL="191141" indent="-172836">
              <a:buFont typeface="Arial" panose="020B0604020202020204" pitchFamily="34" charset="0"/>
              <a:buChar char="•"/>
            </a:pPr>
            <a:r>
              <a:rPr lang="en-US" dirty="0"/>
              <a:t>High level, provides picture of overall purpose of solution</a:t>
            </a:r>
            <a:br>
              <a:rPr lang="en-US" dirty="0"/>
            </a:br>
            <a:endParaRPr lang="en-US" dirty="0"/>
          </a:p>
          <a:p>
            <a:pPr marL="18305" indent="0"/>
            <a:r>
              <a:rPr lang="en-US" dirty="0"/>
              <a:t>Logical Design – (More detailed, includes major components)</a:t>
            </a:r>
          </a:p>
          <a:p>
            <a:pPr marL="191141" indent="-172836">
              <a:buFont typeface="Arial" panose="020B0604020202020204" pitchFamily="34" charset="0"/>
              <a:buChar char="•"/>
            </a:pPr>
            <a:r>
              <a:rPr lang="en-US" dirty="0"/>
              <a:t>More detailed for typical audience of developers or other systems architects</a:t>
            </a:r>
          </a:p>
          <a:p>
            <a:pPr marL="191141" indent="-172836">
              <a:buFont typeface="Arial" panose="020B0604020202020204" pitchFamily="34" charset="0"/>
              <a:buChar char="•"/>
            </a:pPr>
            <a:r>
              <a:rPr lang="en-US" dirty="0"/>
              <a:t>Does not include physical server names, but does include business services, application names and details</a:t>
            </a:r>
            <a:br>
              <a:rPr lang="en-US" dirty="0"/>
            </a:br>
            <a:endParaRPr lang="en-US" dirty="0"/>
          </a:p>
          <a:p>
            <a:pPr marL="18305" indent="0"/>
            <a:r>
              <a:rPr lang="en-US" dirty="0"/>
              <a:t>Physical Design – (Has all major components – leads to implementation)</a:t>
            </a:r>
          </a:p>
          <a:p>
            <a:pPr marL="191141" indent="-172836">
              <a:buFont typeface="Arial" panose="020B0604020202020204" pitchFamily="34" charset="0"/>
              <a:buChar char="•"/>
            </a:pPr>
            <a:r>
              <a:rPr lang="en-US" dirty="0"/>
              <a:t>Has everything, including specific server names and locations</a:t>
            </a:r>
          </a:p>
          <a:p>
            <a:pPr marL="191141" indent="-172836">
              <a:buFont typeface="Arial" panose="020B0604020202020204" pitchFamily="34" charset="0"/>
              <a:buChar char="•"/>
            </a:pPr>
            <a:r>
              <a:rPr lang="en-US" dirty="0"/>
              <a:t>Includes all known details such as operating systems and version numbers, constraints</a:t>
            </a:r>
          </a:p>
          <a:p>
            <a:pPr marL="191141" indent="-172836">
              <a:buFont typeface="Arial" panose="020B0604020202020204" pitchFamily="34" charset="0"/>
              <a:buChar char="•"/>
            </a:pPr>
            <a:endParaRPr lang="en-US" dirty="0"/>
          </a:p>
          <a:p>
            <a:pPr marL="191141" indent="-172836">
              <a:buFont typeface="Arial" panose="020B0604020202020204" pitchFamily="34" charset="0"/>
              <a:buChar char="•"/>
            </a:pPr>
            <a:r>
              <a:rPr lang="en-US" dirty="0"/>
              <a:t>They all have different systems or API’s that communicate with one another</a:t>
            </a:r>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40</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958871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4</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7265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1211" indent="0"/>
            <a:r>
              <a:rPr lang="en-US" dirty="0"/>
              <a:t>Diagram</a:t>
            </a:r>
            <a:r>
              <a:rPr lang="en-US" baseline="0" dirty="0"/>
              <a:t> of People, Process &amp; Tech – this is conceptual!</a:t>
            </a:r>
          </a:p>
          <a:p>
            <a:pPr marL="51211" indent="0"/>
            <a:endParaRPr lang="en-US" baseline="0" dirty="0"/>
          </a:p>
          <a:p>
            <a:pPr marL="51211" indent="0"/>
            <a:r>
              <a:rPr lang="en-US" baseline="0" dirty="0"/>
              <a:t>The Specifications to build the System</a:t>
            </a:r>
          </a:p>
          <a:p>
            <a:pPr marL="51211" indent="0"/>
            <a:endParaRPr lang="en-US" baseline="0" dirty="0"/>
          </a:p>
          <a:p>
            <a:pPr marL="51211" indent="0"/>
            <a:r>
              <a:rPr lang="en-US" baseline="0" dirty="0"/>
              <a:t>This is an ERP philosophy…how could we improve this API’s</a:t>
            </a:r>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41</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8196878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1: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1:notes"/>
          <p:cNvSpPr txBox="1">
            <a:spLocks noGrp="1"/>
          </p:cNvSpPr>
          <p:nvPr>
            <p:ph type="body" idx="1"/>
          </p:nvPr>
        </p:nvSpPr>
        <p:spPr>
          <a:xfrm>
            <a:off x="685800" y="4482296"/>
            <a:ext cx="5486400" cy="3667334"/>
          </a:xfrm>
          <a:prstGeom prst="rect">
            <a:avLst/>
          </a:prstGeom>
          <a:noFill/>
          <a:ln>
            <a:noFill/>
          </a:ln>
        </p:spPr>
        <p:txBody>
          <a:bodyPr spcFirstLastPara="1" wrap="square" lIns="92376" tIns="46174" rIns="92376" bIns="46174" anchor="t" anchorCtr="0">
            <a:noAutofit/>
          </a:bodyPr>
          <a:lstStyle/>
          <a:p>
            <a:pPr marL="0" indent="0"/>
            <a:r>
              <a:rPr lang="en-US" dirty="0"/>
              <a:t>Our focus this week is Digital Product Management</a:t>
            </a:r>
            <a:endParaRPr lang="en-US" baseline="0" dirty="0"/>
          </a:p>
          <a:p>
            <a:pPr marL="0" indent="0"/>
            <a:endParaRPr lang="en-US" baseline="0" dirty="0"/>
          </a:p>
          <a:p>
            <a:pPr marL="0" indent="0"/>
            <a:r>
              <a:rPr lang="en-US" baseline="0" dirty="0"/>
              <a:t>/*Note to Instructors</a:t>
            </a:r>
          </a:p>
          <a:p>
            <a:pPr marL="0" indent="0"/>
            <a:r>
              <a:rPr lang="en-US" dirty="0"/>
              <a:t>You might want to consider using the podium PC and use the projectors in "Presenter's View" so the students will see the slides up on the big-screen and you can see the notes on the monitor at the podium.  I tend to print out the notes to keep them handy. This week’s presentation includes the infused new core content and concepts from our Digital Product Management perspective. </a:t>
            </a:r>
          </a:p>
          <a:p>
            <a:pPr marL="0" indent="0" defTabSz="905273">
              <a:defRPr/>
            </a:pPr>
            <a:endParaRPr lang="en-US" dirty="0"/>
          </a:p>
          <a:p>
            <a:pPr marL="0" indent="0" defTabSz="905273">
              <a:defRPr/>
            </a:pPr>
            <a:r>
              <a:rPr lang="en-US" dirty="0"/>
              <a:t>Please be certain to watch/familiarize yourself with the new videos too!</a:t>
            </a:r>
          </a:p>
          <a:p>
            <a:pPr marL="0" indent="0" defTabSz="905273">
              <a:defRPr/>
            </a:pPr>
            <a:r>
              <a:rPr lang="en-US" dirty="0"/>
              <a:t>*/</a:t>
            </a:r>
          </a:p>
          <a:p>
            <a:pPr marL="0" indent="0" defTabSz="905273">
              <a:defRPr/>
            </a:pPr>
            <a:endParaRPr lang="en-US" dirty="0"/>
          </a:p>
          <a:p>
            <a:pPr marL="0" indent="0"/>
            <a:endParaRPr dirty="0"/>
          </a:p>
        </p:txBody>
      </p:sp>
      <p:sp>
        <p:nvSpPr>
          <p:cNvPr id="101" name="Google Shape;101;p1:notes"/>
          <p:cNvSpPr txBox="1">
            <a:spLocks noGrp="1"/>
          </p:cNvSpPr>
          <p:nvPr>
            <p:ph type="sldNum" idx="12"/>
          </p:nvPr>
        </p:nvSpPr>
        <p:spPr>
          <a:xfrm>
            <a:off x="3884615" y="8846556"/>
            <a:ext cx="2971800" cy="467310"/>
          </a:xfrm>
          <a:prstGeom prst="rect">
            <a:avLst/>
          </a:prstGeom>
          <a:noFill/>
          <a:ln>
            <a:noFill/>
          </a:ln>
        </p:spPr>
        <p:txBody>
          <a:bodyPr spcFirstLastPara="1" wrap="square" lIns="92376" tIns="46174" rIns="92376" bIns="46174" anchor="b" anchorCtr="0">
            <a:noAutofit/>
          </a:bodyPr>
          <a:lstStyle/>
          <a:p>
            <a:pPr algn="r"/>
            <a:fld id="{00000000-1234-1234-1234-123412341234}" type="slidenum">
              <a:rPr lang="en-US" sz="1200">
                <a:solidFill>
                  <a:schemeClr val="dk1"/>
                </a:solidFill>
                <a:latin typeface="Calibri"/>
                <a:ea typeface="Calibri"/>
                <a:cs typeface="Calibri"/>
                <a:sym typeface="Calibri"/>
              </a:rPr>
              <a:pPr algn="r"/>
              <a:t>42</a:t>
            </a:fld>
            <a:endParaRPr sz="1200" dirty="0">
              <a:solidFill>
                <a:schemeClr val="dk1"/>
              </a:solidFill>
              <a:latin typeface="Calibri"/>
              <a:ea typeface="Calibri"/>
              <a:cs typeface="Calibri"/>
              <a:sym typeface="Calibri"/>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smtClean="0">
                <a:solidFill>
                  <a:schemeClr val="dk1"/>
                </a:solidFill>
                <a:latin typeface="Calibri"/>
                <a:ea typeface="Calibri"/>
                <a:cs typeface="Calibri"/>
                <a:sym typeface="Calibri"/>
              </a:rPr>
              <a:pPr algn="r"/>
              <a:t>43</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2799663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2636" indent="-226318" defTabSz="905273">
              <a:defRPr/>
            </a:pPr>
            <a:r>
              <a:rPr lang="en-US" dirty="0"/>
              <a:t>Let’s start off</a:t>
            </a:r>
            <a:r>
              <a:rPr lang="en-US" baseline="0" dirty="0"/>
              <a:t> the discussion by describing what or rather who is a </a:t>
            </a:r>
            <a:r>
              <a:rPr lang="en-US" b="1" baseline="0" dirty="0"/>
              <a:t>Digital Product Manger</a:t>
            </a:r>
            <a:r>
              <a:rPr lang="en-US" baseline="0" dirty="0"/>
              <a:t> (DPM)</a:t>
            </a:r>
          </a:p>
          <a:p>
            <a:pPr marL="452636" indent="-226318" defTabSz="905273">
              <a:defRPr/>
            </a:pPr>
            <a:endParaRPr lang="en-US" baseline="0" dirty="0"/>
          </a:p>
          <a:p>
            <a:pPr marL="0" indent="-226318" defTabSz="905273">
              <a:defRPr/>
            </a:pPr>
            <a:r>
              <a:rPr lang="en-US" dirty="0"/>
              <a:t>A DPM envisions, plans for, deploys and supports digital products and services which solve problems for organizations. </a:t>
            </a:r>
          </a:p>
          <a:p>
            <a:pPr marL="0" indent="-226318" defTabSz="905273">
              <a:defRPr/>
            </a:pPr>
            <a:endParaRPr lang="en-US" dirty="0"/>
          </a:p>
          <a:p>
            <a:pPr marL="452636" lvl="1" indent="-226318" defTabSz="905273">
              <a:defRPr/>
            </a:pPr>
            <a:r>
              <a:rPr lang="en-US" dirty="0"/>
              <a:t>Digital product managers must have:</a:t>
            </a:r>
          </a:p>
          <a:p>
            <a:pPr marL="452636" lvl="1" indent="-226318" defTabSz="905273">
              <a:defRPr/>
            </a:pPr>
            <a:endParaRPr lang="en-US" dirty="0"/>
          </a:p>
          <a:p>
            <a:pPr marL="452636" lvl="1" indent="-226318" defTabSz="905273">
              <a:buFont typeface="Courier New" panose="02070309020205020404" pitchFamily="49" charset="0"/>
              <a:buChar char="o"/>
              <a:defRPr/>
            </a:pPr>
            <a:r>
              <a:rPr lang="en-US" dirty="0"/>
              <a:t>Strong technical skills</a:t>
            </a:r>
          </a:p>
          <a:p>
            <a:pPr marL="452636" lvl="1" indent="-226318" defTabSz="905273">
              <a:buFont typeface="Courier New" panose="02070309020205020404" pitchFamily="49" charset="0"/>
              <a:buChar char="o"/>
              <a:defRPr/>
            </a:pPr>
            <a:endParaRPr lang="en-US" dirty="0"/>
          </a:p>
          <a:p>
            <a:pPr marL="452636" lvl="1" indent="-226318" defTabSz="905273">
              <a:buFont typeface="Courier New" panose="02070309020205020404" pitchFamily="49" charset="0"/>
              <a:buChar char="o"/>
              <a:defRPr/>
            </a:pPr>
            <a:r>
              <a:rPr lang="en-US" dirty="0"/>
              <a:t>Understand the users of their products and how they interact with their systems </a:t>
            </a:r>
          </a:p>
          <a:p>
            <a:pPr marL="452636" lvl="1" indent="-226318" defTabSz="905273">
              <a:buFont typeface="Courier New" panose="02070309020205020404" pitchFamily="49" charset="0"/>
              <a:buChar char="o"/>
              <a:defRPr/>
            </a:pPr>
            <a:endParaRPr lang="en-US" dirty="0"/>
          </a:p>
          <a:p>
            <a:pPr marL="452636" lvl="1" indent="-226318" defTabSz="905273">
              <a:buFont typeface="Courier New" panose="02070309020205020404" pitchFamily="49" charset="0"/>
              <a:buChar char="o"/>
              <a:defRPr/>
            </a:pPr>
            <a:r>
              <a:rPr lang="en-US" dirty="0"/>
              <a:t>Have an intimate understanding of their business and the problems that their business need to solve. </a:t>
            </a:r>
          </a:p>
          <a:p>
            <a:endParaRPr lang="en-US" dirty="0"/>
          </a:p>
          <a:p>
            <a:pPr marL="0"/>
            <a:r>
              <a:rPr lang="en-US" dirty="0"/>
              <a:t>With</a:t>
            </a:r>
            <a:r>
              <a:rPr lang="en-US" baseline="0" dirty="0"/>
              <a:t> Max Labs, we are going to follow along with Max’s journey and learn first hand the tools, skill and training needed to become Digital Product Manager…let’s get started!</a:t>
            </a:r>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44</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0855535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806" indent="0"/>
            <a:r>
              <a:rPr lang="en-US" sz="1000" dirty="0"/>
              <a:t>Discuss the concept of DPM Soft skills This is an exam question!!!</a:t>
            </a:r>
          </a:p>
          <a:p>
            <a:pPr marL="17806" indent="0"/>
            <a:r>
              <a:rPr lang="en-US" sz="1000" dirty="0"/>
              <a:t>Reference article: https://www.cio.com/article/221885/what-is-a-product-manager-a-complex-cross-functional-role-in-it.html</a:t>
            </a:r>
          </a:p>
          <a:p>
            <a:pPr marL="17806" indent="0"/>
            <a:endParaRPr lang="en-US" dirty="0"/>
          </a:p>
          <a:p>
            <a:pPr marL="17806" indent="0"/>
            <a:r>
              <a:rPr lang="en-US" dirty="0"/>
              <a:t>Ask why these are so important and what do they mean?</a:t>
            </a:r>
            <a:endParaRPr lang="en-US" sz="1000"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45</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758486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806" indent="0"/>
            <a:r>
              <a:rPr lang="en-US" sz="1000" dirty="0"/>
              <a:t>Discuss the concept of DPM Soft skills This is an exam question!!!</a:t>
            </a:r>
          </a:p>
          <a:p>
            <a:pPr marL="17806" indent="0"/>
            <a:r>
              <a:rPr lang="en-US" sz="1000" dirty="0"/>
              <a:t>Reference article: https://www.cio.com/article/221885/what-is-a-product-manager-a-complex-cross-functional-role-in-it.html</a:t>
            </a:r>
          </a:p>
          <a:p>
            <a:pPr marL="17806" indent="0"/>
            <a:endParaRPr lang="en-US" dirty="0"/>
          </a:p>
          <a:p>
            <a:pPr marL="17806" indent="0"/>
            <a:r>
              <a:rPr lang="en-US" dirty="0"/>
              <a:t>Ask why these are so important and what do they mean?</a:t>
            </a:r>
            <a:endParaRPr lang="en-US" sz="1000"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46</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035252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976" indent="0"/>
            <a:r>
              <a:rPr lang="en-US" sz="1000" dirty="0"/>
              <a:t>Why Salesforce</a:t>
            </a:r>
          </a:p>
          <a:p>
            <a:pPr marL="17976" indent="0"/>
            <a:r>
              <a:rPr lang="en-US" sz="1000" dirty="0"/>
              <a:t>This is not Salesforce training—it’s just a great platform for learning how to pull together functional services to deliver cloud-based systems products that enable/enhance business.</a:t>
            </a:r>
          </a:p>
          <a:p>
            <a:pPr marL="17976" indent="0"/>
            <a:endParaRPr lang="en-US" sz="1000" dirty="0"/>
          </a:p>
          <a:p>
            <a:pPr marL="17976" indent="0"/>
            <a:r>
              <a:rPr lang="en-US" sz="1000" dirty="0"/>
              <a:t>That said, Salesforce exposure can help you get an interview and/or a job:</a:t>
            </a:r>
          </a:p>
          <a:p>
            <a:pPr marL="17976" indent="0"/>
            <a:endParaRPr lang="en-US" sz="1000" dirty="0"/>
          </a:p>
          <a:p>
            <a:pPr marL="187715" indent="-169739">
              <a:buFont typeface="Arial" panose="020B0604020202020204" pitchFamily="34" charset="0"/>
              <a:buChar char="•"/>
            </a:pPr>
            <a:r>
              <a:rPr lang="en-US" sz="1000" dirty="0"/>
              <a:t>High profile, Fortune 500, dominant player</a:t>
            </a:r>
          </a:p>
          <a:p>
            <a:pPr marL="187715" indent="-169739">
              <a:buFont typeface="Arial" panose="020B0604020202020204" pitchFamily="34" charset="0"/>
              <a:buChar char="•"/>
            </a:pPr>
            <a:endParaRPr lang="en-US" sz="1000" dirty="0"/>
          </a:p>
          <a:p>
            <a:pPr marL="187715" indent="-169739">
              <a:buFont typeface="Arial" panose="020B0604020202020204" pitchFamily="34" charset="0"/>
              <a:buChar char="•"/>
            </a:pPr>
            <a:r>
              <a:rPr lang="en-US" sz="1000" dirty="0"/>
              <a:t>Forbes rated Most Innovative Company year after year</a:t>
            </a:r>
          </a:p>
          <a:p>
            <a:pPr marL="187715" indent="-169739">
              <a:buFont typeface="Arial" panose="020B0604020202020204" pitchFamily="34" charset="0"/>
              <a:buChar char="•"/>
            </a:pPr>
            <a:endParaRPr lang="en-US" sz="1000" dirty="0"/>
          </a:p>
          <a:p>
            <a:pPr marL="187715" indent="-169739">
              <a:buFont typeface="Arial" panose="020B0604020202020204" pitchFamily="34" charset="0"/>
              <a:buChar char="•"/>
            </a:pPr>
            <a:r>
              <a:rPr lang="en-US" sz="1000" dirty="0"/>
              <a:t>Used by Amazon, Facebook, Toyota, Shazam, Fitbit, Coke, GM, American Express, Sony, GE, Verizon, Mattel, Intuit, ... </a:t>
            </a:r>
          </a:p>
          <a:p>
            <a:pPr marL="187715" indent="-169739">
              <a:buFont typeface="Arial" panose="020B0604020202020204" pitchFamily="34" charset="0"/>
              <a:buChar char="•"/>
            </a:pPr>
            <a:endParaRPr lang="en-US" sz="1000" dirty="0"/>
          </a:p>
          <a:p>
            <a:pPr marL="187715" indent="-169739">
              <a:buFont typeface="Arial" panose="020B0604020202020204" pitchFamily="34" charset="0"/>
              <a:buChar char="•"/>
            </a:pPr>
            <a:r>
              <a:rPr lang="en-US" sz="1000" dirty="0"/>
              <a:t>Salesforce isn't just about Marketing. It cuts across all Business functions: Accounting, Finance, Manufacturing, HR,</a:t>
            </a:r>
          </a:p>
          <a:p>
            <a:pPr marL="187715" indent="-169739">
              <a:buFont typeface="Arial" panose="020B0604020202020204" pitchFamily="34" charset="0"/>
              <a:buChar char="•"/>
            </a:pPr>
            <a:endParaRPr lang="en-US" sz="1000" dirty="0"/>
          </a:p>
          <a:p>
            <a:pPr marL="187715" indent="-169739">
              <a:buFont typeface="Arial" panose="020B0604020202020204" pitchFamily="34" charset="0"/>
              <a:buChar char="•"/>
            </a:pPr>
            <a:r>
              <a:rPr lang="en-US" sz="1000" dirty="0"/>
              <a:t>See </a:t>
            </a:r>
            <a:r>
              <a:rPr lang="en-US" sz="1000" b="1" dirty="0"/>
              <a:t>www.Maxzplace.com</a:t>
            </a:r>
            <a:r>
              <a:rPr lang="en-US" sz="1000" dirty="0"/>
              <a:t> for more</a:t>
            </a:r>
          </a:p>
          <a:p>
            <a:pPr marL="17976" indent="0"/>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47</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8221290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976" indent="0"/>
            <a:r>
              <a:rPr lang="en-US" dirty="0"/>
              <a:t>Tech is key to enabling organizations to do what they do better/faster/smarter across all functional areas, eg. Finance, Operations, HR, etc. so knowing how it works “under the hood” will benefit you, whatever your job may be.</a:t>
            </a:r>
          </a:p>
          <a:p>
            <a:pPr marL="17976" indent="0"/>
            <a:endParaRPr lang="en-US" dirty="0"/>
          </a:p>
          <a:p>
            <a:pPr marL="187715" indent="-169739">
              <a:buFont typeface="Arial" panose="020B0604020202020204" pitchFamily="34" charset="0"/>
              <a:buChar char="•"/>
            </a:pPr>
            <a:r>
              <a:rPr lang="en-US" dirty="0"/>
              <a:t>You might want to build your own work app someday—tools like Salesforce are making it easier everyday with “clicks, not code” etc.</a:t>
            </a:r>
          </a:p>
          <a:p>
            <a:pPr marL="187715" indent="-169739">
              <a:buFont typeface="Arial" panose="020B0604020202020204" pitchFamily="34" charset="0"/>
              <a:buChar char="•"/>
            </a:pPr>
            <a:endParaRPr lang="en-US" dirty="0"/>
          </a:p>
          <a:p>
            <a:pPr marL="187715" indent="-169739">
              <a:buFont typeface="Arial" panose="020B0604020202020204" pitchFamily="34" charset="0"/>
              <a:buChar char="•"/>
            </a:pPr>
            <a:r>
              <a:rPr lang="en-US" dirty="0"/>
              <a:t>You will want to master the work apps you’re given—you can do that better when you “get” how they work inside &amp; what data structures they’re relying on.</a:t>
            </a:r>
          </a:p>
          <a:p>
            <a:pPr marL="187715" indent="-169739">
              <a:buFont typeface="Arial" panose="020B0604020202020204" pitchFamily="34" charset="0"/>
              <a:buChar char="•"/>
            </a:pPr>
            <a:endParaRPr lang="en-US" dirty="0"/>
          </a:p>
          <a:p>
            <a:pPr marL="187715" indent="-169739">
              <a:buFont typeface="Arial" panose="020B0604020202020204" pitchFamily="34" charset="0"/>
              <a:buChar char="•"/>
            </a:pPr>
            <a:r>
              <a:rPr lang="en-US" dirty="0"/>
              <a:t>You’ll be better able to work with IT support to get across what you want/need to do your job if you get where they’re coming from, what tech can do, what’s hard/easy, etc.</a:t>
            </a:r>
          </a:p>
          <a:p>
            <a:pPr marL="187715" indent="-169739">
              <a:buFont typeface="Arial" panose="020B0604020202020204" pitchFamily="34" charset="0"/>
              <a:buChar char="•"/>
            </a:pPr>
            <a:endParaRPr lang="en-US" dirty="0"/>
          </a:p>
          <a:p>
            <a:pPr marL="187715" indent="-169739">
              <a:buFont typeface="Arial" panose="020B0604020202020204" pitchFamily="34" charset="0"/>
              <a:buChar char="•"/>
            </a:pPr>
            <a:r>
              <a:rPr lang="en-US" dirty="0"/>
              <a:t>Bottom line: if you know tech well, you’ll be able leverage it </a:t>
            </a:r>
            <a:r>
              <a:rPr lang="en-US" u="sng" dirty="0"/>
              <a:t>innovatively</a:t>
            </a:r>
            <a:r>
              <a:rPr lang="en-US" dirty="0"/>
              <a:t> to excel at your job.</a:t>
            </a:r>
          </a:p>
          <a:p>
            <a:pPr marL="17976" indent="0"/>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48</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0287116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05273">
              <a:spcAft>
                <a:spcPts val="1188"/>
              </a:spcAft>
              <a:defRPr/>
            </a:pPr>
            <a:r>
              <a:rPr lang="en-US" dirty="0"/>
              <a:t>Salesforce’s powerful platform makes it easy to build high-level functionality with no coding (we’ll look at the coding component later this semester!).</a:t>
            </a:r>
          </a:p>
          <a:p>
            <a:pPr marL="169739" indent="-169739">
              <a:spcAft>
                <a:spcPts val="1188"/>
              </a:spcAft>
              <a:buFont typeface="Arial" panose="020B0604020202020204" pitchFamily="34" charset="0"/>
              <a:buChar char="•"/>
            </a:pPr>
            <a:r>
              <a:rPr lang="en-US" dirty="0"/>
              <a:t>Following Max’s story, you’ll build a database with apps for adding, accessing &amp; analyzing the data to support the venture capital campaign of a Silicon Valley startup</a:t>
            </a:r>
          </a:p>
          <a:p>
            <a:pPr marL="169739" indent="-169739">
              <a:spcAft>
                <a:spcPts val="1188"/>
              </a:spcAft>
              <a:buFont typeface="Arial" panose="020B0604020202020204" pitchFamily="34" charset="0"/>
              <a:buChar char="•"/>
            </a:pPr>
            <a:r>
              <a:rPr lang="en-US" dirty="0"/>
              <a:t>You’ll also customize functional services within Salesforces' platform to automate business processes so the organization can scale to keep up with growth</a:t>
            </a:r>
          </a:p>
          <a:p>
            <a:pPr marL="169739" indent="-169739">
              <a:spcAft>
                <a:spcPts val="1188"/>
              </a:spcAft>
              <a:buFont typeface="Arial" panose="020B0604020202020204" pitchFamily="34" charset="0"/>
              <a:buChar char="•"/>
            </a:pPr>
            <a:r>
              <a:rPr lang="en-US" dirty="0"/>
              <a:t>You’ll get a chance to explore the social business features to leverage colleague’s knowledge across the organization</a:t>
            </a:r>
          </a:p>
          <a:p>
            <a:pPr marL="169739" indent="-169739">
              <a:spcAft>
                <a:spcPts val="1188"/>
              </a:spcAft>
              <a:buFont typeface="Arial" panose="020B0604020202020204" pitchFamily="34" charset="0"/>
              <a:buChar char="•"/>
            </a:pPr>
            <a:r>
              <a:rPr lang="en-US" dirty="0"/>
              <a:t>You’ll explore Customer Relationship Management (CRM) features to enable virtual 1-to-1 customer service at scale</a:t>
            </a:r>
          </a:p>
          <a:p>
            <a:pPr marL="169739" indent="-169739">
              <a:spcAft>
                <a:spcPts val="1188"/>
              </a:spcAft>
              <a:buFont typeface="Arial" panose="020B0604020202020204" pitchFamily="34" charset="0"/>
              <a:buChar char="•"/>
            </a:pPr>
            <a:r>
              <a:rPr lang="en-US" dirty="0"/>
              <a:t>You’ll embed database triggers that take actions based on business rules you specify</a:t>
            </a:r>
          </a:p>
          <a:p>
            <a:pPr marL="169739" indent="-169739">
              <a:spcAft>
                <a:spcPts val="1188"/>
              </a:spcAft>
              <a:buFont typeface="Arial" panose="020B0604020202020204" pitchFamily="34" charset="0"/>
              <a:buChar char="•"/>
            </a:pPr>
            <a:r>
              <a:rPr lang="en-US" dirty="0"/>
              <a:t>You’ll build and implement web-based access to your database with automated features</a:t>
            </a:r>
          </a:p>
          <a:p>
            <a:pPr marL="169739" indent="-169739">
              <a:spcAft>
                <a:spcPts val="1188"/>
              </a:spcAft>
              <a:buFont typeface="Arial" panose="020B0604020202020204" pitchFamily="34" charset="0"/>
              <a:buChar char="•"/>
            </a:pPr>
            <a:r>
              <a:rPr lang="en-US" dirty="0"/>
              <a:t>You’ll get a brief behind-the-scenes tour of how HTML tells browsers how to render web pages &amp; functions and how apps “talk” to each other over the web through Application Programming Interfaces (APIs)</a:t>
            </a:r>
          </a:p>
          <a:p>
            <a:pPr marL="187715" indent="-169739">
              <a:buFont typeface="Arial" panose="020B0604020202020204" pitchFamily="34" charset="0"/>
              <a:buChar char="•"/>
            </a:pPr>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49</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9663690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976" indent="0"/>
            <a:r>
              <a:rPr lang="en-US" b="1" dirty="0"/>
              <a:t>Tips for Your Success:</a:t>
            </a:r>
          </a:p>
          <a:p>
            <a:pPr marL="17976" indent="0"/>
            <a:endParaRPr lang="en-US" b="1" dirty="0"/>
          </a:p>
          <a:p>
            <a:pPr marL="187715" indent="-169739">
              <a:buFont typeface="Arial" panose="020B0604020202020204" pitchFamily="34" charset="0"/>
              <a:buChar char="•"/>
            </a:pPr>
            <a:r>
              <a:rPr lang="en-US" dirty="0"/>
              <a:t>READ the Pre-lab first. (10 min to set up your entire experience.)</a:t>
            </a:r>
          </a:p>
          <a:p>
            <a:pPr marL="17976" indent="0"/>
            <a:endParaRPr lang="en-US" dirty="0"/>
          </a:p>
          <a:p>
            <a:pPr marL="187715" indent="-169739">
              <a:buFont typeface="Arial" panose="020B0604020202020204" pitchFamily="34" charset="0"/>
              <a:buChar char="•"/>
            </a:pPr>
            <a:r>
              <a:rPr lang="en-US" dirty="0"/>
              <a:t>READ &amp; FOLLOW every single instruction EXACTLY, in order. (You'll have no problems.)</a:t>
            </a:r>
          </a:p>
          <a:p>
            <a:pPr marL="17976" indent="0"/>
            <a:endParaRPr lang="en-US" dirty="0"/>
          </a:p>
          <a:p>
            <a:pPr marL="187715" indent="-169739">
              <a:buFont typeface="Arial" panose="020B0604020202020204" pitchFamily="34" charset="0"/>
              <a:buChar char="•"/>
            </a:pPr>
            <a:r>
              <a:rPr lang="en-US" dirty="0"/>
              <a:t>READ the cover sheet BEFORE you start every lab. (3 min on what to learn &amp; look out for.)</a:t>
            </a:r>
          </a:p>
          <a:p>
            <a:pPr marL="17976" indent="0"/>
            <a:endParaRPr lang="en-US" dirty="0"/>
          </a:p>
          <a:p>
            <a:pPr marL="187715" indent="-169739">
              <a:buFont typeface="Arial" panose="020B0604020202020204" pitchFamily="34" charset="0"/>
              <a:buChar char="•"/>
            </a:pPr>
            <a:r>
              <a:rPr lang="en-US" dirty="0"/>
              <a:t>ALWAYS read the story part BETWEEN the instructions. (Connections to our key Course Concepts, That tells you the what &amp; why.)</a:t>
            </a:r>
          </a:p>
          <a:p>
            <a:pPr marL="17976" indent="0"/>
            <a:endParaRPr lang="en-US" dirty="0"/>
          </a:p>
          <a:p>
            <a:pPr marL="187715" indent="-169739">
              <a:buFont typeface="Arial" panose="020B0604020202020204" pitchFamily="34" charset="0"/>
              <a:buChar char="•"/>
            </a:pPr>
            <a:r>
              <a:rPr lang="en-US" dirty="0"/>
              <a:t>Allow 60-90 min for each lab. (But you can stop, logout &amp; resume later on any device w/login.)</a:t>
            </a:r>
          </a:p>
          <a:p>
            <a:pPr marL="17976" indent="0"/>
            <a:endParaRPr lang="en-US" dirty="0"/>
          </a:p>
          <a:p>
            <a:pPr marL="187715" indent="-169739">
              <a:buFont typeface="Arial" panose="020B0604020202020204" pitchFamily="34" charset="0"/>
              <a:buChar char="•"/>
            </a:pPr>
            <a:r>
              <a:rPr lang="en-US" dirty="0"/>
              <a:t>DO NOT get the 30-day trial account from www.salesforce.com. (Just follow instructions in 1a.)</a:t>
            </a:r>
          </a:p>
          <a:p>
            <a:pPr marL="17976" indent="0"/>
            <a:endParaRPr lang="en-US" dirty="0"/>
          </a:p>
          <a:p>
            <a:pPr marL="187715" indent="-169739">
              <a:buFont typeface="Arial" panose="020B0604020202020204" pitchFamily="34" charset="0"/>
              <a:buChar char="•"/>
            </a:pPr>
            <a:r>
              <a:rPr lang="en-US" dirty="0"/>
              <a:t>The Lab 1b instructions tell you EXACTLY how to pay the lab fee. (Just follow them them.)</a:t>
            </a:r>
          </a:p>
          <a:p>
            <a:pPr marL="17976" indent="0"/>
            <a:endParaRPr lang="en-US" dirty="0"/>
          </a:p>
          <a:p>
            <a:pPr marL="187715" indent="-169739">
              <a:buFont typeface="Arial" panose="020B0604020202020204" pitchFamily="34" charset="0"/>
              <a:buChar char="•"/>
            </a:pPr>
            <a:r>
              <a:rPr lang="en-US" dirty="0"/>
              <a:t>If you’re stuck, FIRST check the Help FAQ at MaxzPlace.com. (You can probably fix it yourself!)</a:t>
            </a:r>
          </a:p>
          <a:p>
            <a:pPr marL="17976" indent="0"/>
            <a:endParaRPr lang="en-US" dirty="0"/>
          </a:p>
          <a:p>
            <a:pPr marL="187715" indent="-169739">
              <a:buFont typeface="Arial" panose="020B0604020202020204" pitchFamily="34" charset="0"/>
              <a:buChar char="•"/>
            </a:pPr>
            <a:r>
              <a:rPr lang="en-US" dirty="0"/>
              <a:t>BE SURE your name appears on every screen-capture you submit to show your progress.</a:t>
            </a:r>
          </a:p>
          <a:p>
            <a:pPr marL="17976" indent="0"/>
            <a:endParaRPr lang="en-US" dirty="0"/>
          </a:p>
          <a:p>
            <a:pPr marL="187715" indent="-169739">
              <a:buFont typeface="Arial" panose="020B0604020202020204" pitchFamily="34" charset="0"/>
              <a:buChar char="•"/>
            </a:pPr>
            <a:r>
              <a:rPr lang="en-US" dirty="0"/>
              <a:t>DO NOT use Yahoo! for your Salesforce account email. (They don't play nice. Use Gmail)</a:t>
            </a:r>
          </a:p>
          <a:p>
            <a:pPr marL="187715" indent="-169739">
              <a:buFont typeface="Arial" panose="020B0604020202020204" pitchFamily="34" charset="0"/>
              <a:buChar char="•"/>
            </a:pPr>
            <a:endParaRPr lang="en-US" dirty="0"/>
          </a:p>
          <a:p>
            <a:pPr marL="17976" indent="0"/>
            <a:r>
              <a:rPr lang="en-US" b="1" dirty="0"/>
              <a:t>Top 4 Ways Things go Wrong:</a:t>
            </a:r>
          </a:p>
          <a:p>
            <a:pPr marL="17976" indent="0"/>
            <a:endParaRPr lang="en-US" dirty="0"/>
          </a:p>
          <a:p>
            <a:pPr marL="187715" indent="-169739">
              <a:buFont typeface="Arial" panose="020B0604020202020204" pitchFamily="34" charset="0"/>
              <a:buChar char="•"/>
            </a:pPr>
            <a:r>
              <a:rPr lang="en-US" dirty="0"/>
              <a:t>Quickly skim the instructions to get done fast. (You'll mess up &amp; take way longer to fix.)</a:t>
            </a:r>
          </a:p>
          <a:p>
            <a:pPr marL="17976" indent="0"/>
            <a:endParaRPr lang="en-US" dirty="0"/>
          </a:p>
          <a:p>
            <a:pPr marL="187715" indent="-169739">
              <a:buFont typeface="Arial" panose="020B0604020202020204" pitchFamily="34" charset="0"/>
              <a:buChar char="•"/>
            </a:pPr>
            <a:r>
              <a:rPr lang="en-US" dirty="0"/>
              <a:t>Skip the Pre-lab reading to save 10 minutes. (The rest will make little sense.) </a:t>
            </a:r>
          </a:p>
          <a:p>
            <a:pPr marL="17976" indent="0"/>
            <a:endParaRPr lang="en-US" dirty="0"/>
          </a:p>
          <a:p>
            <a:pPr marL="187715" indent="-169739">
              <a:buFont typeface="Arial" panose="020B0604020202020204" pitchFamily="34" charset="0"/>
              <a:buChar char="•"/>
            </a:pPr>
            <a:r>
              <a:rPr lang="en-US" dirty="0"/>
              <a:t>Skip the Pre-flight Checklists to save 2 minutes. (You'll have no idea what you're learning or why.)</a:t>
            </a:r>
          </a:p>
          <a:p>
            <a:pPr marL="17976" indent="0"/>
            <a:endParaRPr lang="en-US" dirty="0"/>
          </a:p>
          <a:p>
            <a:pPr marL="187715" indent="-169739">
              <a:buFont typeface="Arial" panose="020B0604020202020204" pitchFamily="34" charset="0"/>
              <a:buChar char="•"/>
            </a:pPr>
            <a:r>
              <a:rPr lang="en-US" dirty="0"/>
              <a:t>Skip the text in between the steps to save time. (You'll get the credit but learn next to nothing.) </a:t>
            </a:r>
          </a:p>
          <a:p>
            <a:pPr marL="187715" indent="-169739">
              <a:buFont typeface="Arial" panose="020B0604020202020204" pitchFamily="34" charset="0"/>
              <a:buChar char="•"/>
            </a:pPr>
            <a:endParaRPr lang="en-US" dirty="0"/>
          </a:p>
          <a:p>
            <a:pPr marL="17976" indent="0"/>
            <a:endParaRPr lang="en-US" dirty="0"/>
          </a:p>
          <a:p>
            <a:pPr marL="17976" indent="0"/>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50</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99116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5</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4947790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2636" indent="-226318" defTabSz="905273">
              <a:defRPr/>
            </a:pPr>
            <a:r>
              <a:rPr lang="en-US" dirty="0"/>
              <a:t>This assignment was purely reading</a:t>
            </a:r>
            <a:r>
              <a:rPr lang="en-US" baseline="0" dirty="0"/>
              <a:t>…Who didn’t </a:t>
            </a:r>
            <a:r>
              <a:rPr lang="en-US" dirty="0"/>
              <a:t>read it?</a:t>
            </a:r>
          </a:p>
          <a:p>
            <a:pPr marL="452636" indent="-226318" defTabSz="905273">
              <a:defRPr/>
            </a:pPr>
            <a:r>
              <a:rPr lang="en-US" dirty="0"/>
              <a:t>Keep</a:t>
            </a:r>
            <a:r>
              <a:rPr lang="en-US" baseline="0" dirty="0"/>
              <a:t> in mind, t</a:t>
            </a:r>
            <a:r>
              <a:rPr lang="en-US" dirty="0"/>
              <a:t>he other Max Labs are based off this reading.</a:t>
            </a:r>
          </a:p>
          <a:p>
            <a:pPr marL="452636" indent="-226318" defTabSz="905273">
              <a:defRPr/>
            </a:pPr>
            <a:r>
              <a:rPr lang="en-US" dirty="0"/>
              <a:t>Let’s review</a:t>
            </a:r>
            <a:r>
              <a:rPr lang="en-US" baseline="0" dirty="0"/>
              <a:t> and discuss in relation to our course…</a:t>
            </a:r>
          </a:p>
          <a:p>
            <a:pPr marL="452636" indent="-226318" defTabSz="905273">
              <a:defRPr/>
            </a:pPr>
            <a:endParaRPr lang="en-US" dirty="0"/>
          </a:p>
          <a:p>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51</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1029841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976" indent="0"/>
            <a:r>
              <a:rPr lang="en-US" b="1" i="1" dirty="0"/>
              <a:t>Key Takeaways:</a:t>
            </a:r>
          </a:p>
          <a:p>
            <a:pPr marL="17976" indent="0"/>
            <a:endParaRPr lang="en-US" dirty="0"/>
          </a:p>
          <a:p>
            <a:pPr marL="17976" indent="0" defTabSz="905273">
              <a:defRPr/>
            </a:pPr>
            <a:r>
              <a:rPr lang="en-US" b="1" dirty="0"/>
              <a:t>Professional Development</a:t>
            </a:r>
          </a:p>
          <a:p>
            <a:pPr marL="17976" indent="0" defTabSz="905273">
              <a:defRPr/>
            </a:pPr>
            <a:r>
              <a:rPr lang="en-US" dirty="0"/>
              <a:t>(Page 2, 2</a:t>
            </a:r>
            <a:r>
              <a:rPr lang="en-US" baseline="30000" dirty="0"/>
              <a:t>nd</a:t>
            </a:r>
            <a:r>
              <a:rPr lang="en-US" dirty="0"/>
              <a:t> &amp; 3</a:t>
            </a:r>
            <a:r>
              <a:rPr lang="en-US" baseline="30000" dirty="0"/>
              <a:t>rd</a:t>
            </a:r>
            <a:r>
              <a:rPr lang="en-US" dirty="0"/>
              <a:t> ¶)  Introduces digital identity awareness and personal branding to convey professionalism. Encourages attention to financial literacy.</a:t>
            </a:r>
          </a:p>
          <a:p>
            <a:pPr marL="17976" indent="0" defTabSz="905273">
              <a:defRPr/>
            </a:pPr>
            <a:endParaRPr lang="en-US" dirty="0"/>
          </a:p>
          <a:p>
            <a:pPr marL="17976" indent="0" defTabSz="905273">
              <a:defRPr/>
            </a:pPr>
            <a:r>
              <a:rPr lang="en-US" b="1" dirty="0"/>
              <a:t>Business &amp; Digital Business Models</a:t>
            </a:r>
          </a:p>
          <a:p>
            <a:pPr marL="17976" indent="0" defTabSz="905273">
              <a:defRPr/>
            </a:pPr>
            <a:r>
              <a:rPr lang="en-US" dirty="0"/>
              <a:t>(Page 3) Innovation and the Innovation industry overview w/brief history of Silicon Valley plus terminology, including "entrepreneur", "startup", "IP", "unicorns", etc.</a:t>
            </a:r>
          </a:p>
          <a:p>
            <a:pPr marL="17976" indent="0" defTabSz="905273">
              <a:defRPr/>
            </a:pPr>
            <a:endParaRPr lang="en-US" dirty="0"/>
          </a:p>
          <a:p>
            <a:pPr marL="17976" indent="0" defTabSz="905273">
              <a:defRPr/>
            </a:pPr>
            <a:r>
              <a:rPr lang="en-US" b="1" dirty="0"/>
              <a:t>Data/Databases/Apps/Platforms</a:t>
            </a:r>
          </a:p>
          <a:p>
            <a:pPr marL="17976" indent="0" defTabSz="905273">
              <a:defRPr/>
            </a:pPr>
            <a:r>
              <a:rPr lang="en-US" dirty="0"/>
              <a:t>(Page 5) </a:t>
            </a:r>
          </a:p>
          <a:p>
            <a:pPr marL="17976" indent="0" defTabSz="905273">
              <a:defRPr/>
            </a:pPr>
            <a:r>
              <a:rPr lang="en-US" dirty="0"/>
              <a:t>Introduces the basic concept of data and of databases as systems for managing data, serving as foundations upon which apps are built and operate</a:t>
            </a:r>
          </a:p>
          <a:p>
            <a:pPr marL="17976" indent="0" defTabSz="905273">
              <a:defRPr/>
            </a:pPr>
            <a:r>
              <a:rPr lang="en-US" dirty="0"/>
              <a:t>Introducing Salesforce and terminology: "B2B" vs. "B2C" and previewing the concept of CRM.</a:t>
            </a:r>
          </a:p>
          <a:p>
            <a:pPr marL="17976" indent="0" defTabSz="905273">
              <a:defRPr/>
            </a:pPr>
            <a:r>
              <a:rPr lang="en-US" dirty="0"/>
              <a:t>Introduces Platform Concept </a:t>
            </a:r>
            <a:r>
              <a:rPr lang="en-US" b="1" dirty="0"/>
              <a:t>(we will dive deeper into in Week 7)</a:t>
            </a:r>
          </a:p>
          <a:p>
            <a:pPr marL="187715" indent="-169739" defTabSz="905273">
              <a:buFont typeface="Arial" panose="020B0604020202020204" pitchFamily="34" charset="0"/>
              <a:buChar char="•"/>
              <a:defRPr/>
            </a:pPr>
            <a:r>
              <a:rPr lang="en-US" dirty="0"/>
              <a:t>Tech Competence/Confidence/Initiative</a:t>
            </a:r>
          </a:p>
          <a:p>
            <a:pPr marL="640351" lvl="1" indent="-169739" defTabSz="905273">
              <a:buFont typeface="Wingdings" panose="05000000000000000000" pitchFamily="2" charset="2"/>
              <a:buChar char="q"/>
              <a:defRPr/>
            </a:pPr>
            <a:r>
              <a:rPr lang="en-US" dirty="0"/>
              <a:t>Reassurance that, with good tools, non-techies leverage can tech too + modeling curious, achievement-directed attitude (this is another value of the Max Labs!)</a:t>
            </a:r>
          </a:p>
          <a:p>
            <a:pPr marL="640351" lvl="1" indent="-169739" defTabSz="905273">
              <a:buFont typeface="Wingdings" panose="05000000000000000000" pitchFamily="2" charset="2"/>
              <a:buChar char="q"/>
              <a:defRPr/>
            </a:pPr>
            <a:r>
              <a:rPr lang="en-US" dirty="0"/>
              <a:t>Max models intellectual curiosity, initiative and confidence in trying out new tech</a:t>
            </a:r>
          </a:p>
          <a:p>
            <a:pPr marL="470613" lvl="1" indent="0" defTabSz="905273">
              <a:defRPr/>
            </a:pPr>
            <a:endParaRPr lang="en-US" dirty="0"/>
          </a:p>
          <a:p>
            <a:pPr marL="0" lvl="1" indent="0" defTabSz="905273">
              <a:defRPr/>
            </a:pPr>
            <a:r>
              <a:rPr lang="en-US" b="1" dirty="0"/>
              <a:t>Business &amp; Digital Business Models</a:t>
            </a:r>
          </a:p>
          <a:p>
            <a:pPr marL="0" lvl="1" indent="0" defTabSz="905273">
              <a:defRPr/>
            </a:pPr>
            <a:r>
              <a:rPr lang="en-US" dirty="0"/>
              <a:t>(Page 6) Salesforce recognized the supply of trained admins/developers as a growth constraint for enterprise tech firms. Salesforce is an example of the PaaS and SaaS digital business model and browser/device independence as major advantages of the cloud for service delivery.</a:t>
            </a:r>
          </a:p>
          <a:p>
            <a:pPr marL="0" lvl="1" indent="0" defTabSz="905273">
              <a:defRPr/>
            </a:pPr>
            <a:endParaRPr lang="en-US" dirty="0"/>
          </a:p>
          <a:p>
            <a:pPr marL="0" lvl="1" indent="0" defTabSz="905273">
              <a:defRPr/>
            </a:pPr>
            <a:r>
              <a:rPr lang="en-US" dirty="0"/>
              <a:t>(Page 7) More on innovation industry plus reinforcing previous terminology and adding “suits”, “geeks”, MPVs, "venture capital", "angels", "unicorns" and "pitches", etc.</a:t>
            </a:r>
          </a:p>
          <a:p>
            <a:pPr marL="0" lvl="1" indent="0" defTabSz="905273">
              <a:defRPr/>
            </a:pPr>
            <a:endParaRPr lang="en-US" dirty="0"/>
          </a:p>
          <a:p>
            <a:pPr marL="0" lvl="1" indent="0" defTabSz="905273">
              <a:defRPr/>
            </a:pPr>
            <a:r>
              <a:rPr lang="en-US" dirty="0"/>
              <a:t>(Page 8) Adding "prototyping", "bootstrap funds", plus introducing contracting as model for developer services in the tech industry.</a:t>
            </a:r>
          </a:p>
          <a:p>
            <a:pPr marL="0" lvl="1" indent="0" defTabSz="905273">
              <a:defRPr/>
            </a:pPr>
            <a:r>
              <a:rPr lang="en-US" dirty="0"/>
              <a:t> </a:t>
            </a:r>
          </a:p>
          <a:p>
            <a:pPr marL="0" lvl="1" indent="0" defTabSz="905273">
              <a:defRPr/>
            </a:pPr>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52</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6055436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2636" indent="-226318" defTabSz="905273">
              <a:defRPr/>
            </a:pPr>
            <a:r>
              <a:rPr lang="en-US" dirty="0"/>
              <a:t>Cost of Max labs is $19.99 (don’t skip ahead) – wait until Max Labs 1 b!!!!</a:t>
            </a:r>
          </a:p>
          <a:p>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53</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6947229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976" indent="0"/>
            <a:r>
              <a:rPr lang="en-US" b="1" i="1" dirty="0"/>
              <a:t>&gt;&gt;&gt;&gt;&gt;&gt;Note the image is a gif…give it a few moments to run through while you are discussing this slide&lt;&lt;&lt;&lt;&lt;&lt;</a:t>
            </a:r>
          </a:p>
          <a:p>
            <a:pPr marL="17976" indent="0"/>
            <a:endParaRPr lang="en-US" b="1" i="1" dirty="0"/>
          </a:p>
          <a:p>
            <a:pPr marL="17976" indent="0" defTabSz="905273">
              <a:defRPr/>
            </a:pPr>
            <a:r>
              <a:rPr lang="en-US" b="1" i="1" dirty="0"/>
              <a:t>Pages 1 &amp; 2</a:t>
            </a:r>
          </a:p>
          <a:p>
            <a:pPr marL="17976" indent="0"/>
            <a:endParaRPr lang="en-US" b="1" i="1" dirty="0"/>
          </a:p>
          <a:p>
            <a:pPr marL="17976" indent="0"/>
            <a:endParaRPr lang="en-US" b="1" i="1" dirty="0"/>
          </a:p>
          <a:p>
            <a:pPr marL="17976" indent="0"/>
            <a:r>
              <a:rPr lang="en-US" b="1" i="1" dirty="0"/>
              <a:t>Key Takeaways:</a:t>
            </a:r>
          </a:p>
          <a:p>
            <a:pPr marL="17976" indent="0"/>
            <a:endParaRPr lang="en-US" dirty="0"/>
          </a:p>
          <a:p>
            <a:pPr marL="17976" indent="0" defTabSz="905273">
              <a:defRPr/>
            </a:pPr>
            <a:r>
              <a:rPr lang="en-US" b="1" dirty="0"/>
              <a:t>Introducing database basics: </a:t>
            </a:r>
          </a:p>
          <a:p>
            <a:pPr marL="17976" indent="0" defTabSz="905273">
              <a:defRPr/>
            </a:pPr>
            <a:r>
              <a:rPr lang="en-US" dirty="0"/>
              <a:t>(Page 2) Tables as lists, records as rows, fields as columns + reinforcing databases as foundations for apps (from Pre-lab)</a:t>
            </a:r>
          </a:p>
          <a:p>
            <a:pPr marL="17976" indent="0" defTabSz="905273">
              <a:defRPr/>
            </a:pPr>
            <a:endParaRPr lang="en-US" dirty="0"/>
          </a:p>
          <a:p>
            <a:pPr marL="17976" indent="0" defTabSz="905273">
              <a:defRPr/>
            </a:pPr>
            <a:r>
              <a:rPr lang="en-US" b="1" dirty="0"/>
              <a:t>Data/Databases/Apps/Platforms</a:t>
            </a:r>
            <a:endParaRPr lang="en-US" dirty="0"/>
          </a:p>
          <a:p>
            <a:pPr marL="17976" indent="0" defTabSz="905273">
              <a:defRPr/>
            </a:pPr>
            <a:r>
              <a:rPr lang="en-US" dirty="0"/>
              <a:t>(Page 3) Conceptualizing unique record IDs</a:t>
            </a:r>
          </a:p>
          <a:p>
            <a:pPr marL="17976" indent="0"/>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54</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9841743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976" indent="0"/>
            <a:r>
              <a:rPr lang="en-US" b="1" i="1" dirty="0"/>
              <a:t>Pages 3 &amp;4</a:t>
            </a:r>
          </a:p>
          <a:p>
            <a:pPr marL="17976" indent="0"/>
            <a:endParaRPr lang="en-US" dirty="0"/>
          </a:p>
          <a:p>
            <a:pPr marL="17976" indent="0"/>
            <a:r>
              <a:rPr lang="en-US" dirty="0"/>
              <a:t>Leave this slide up while you walk the class through pages 3 &amp; 4.</a:t>
            </a:r>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55</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1271475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976" indent="0" defTabSz="905273">
              <a:defRPr/>
            </a:pPr>
            <a:r>
              <a:rPr lang="en-US" b="1" i="1" dirty="0"/>
              <a:t>&gt;&gt;&gt;&gt;&gt;&gt;Notes there is one animation before the gif image…give it a few moments to run through gif while you are discussing this slide&lt;&lt;&lt;&lt;&lt;&lt;</a:t>
            </a:r>
          </a:p>
          <a:p>
            <a:pPr marL="17976" indent="0"/>
            <a:endParaRPr lang="en-US" b="1" i="1" dirty="0"/>
          </a:p>
          <a:p>
            <a:pPr marL="17976" indent="0"/>
            <a:r>
              <a:rPr lang="en-US" b="1" i="1" dirty="0"/>
              <a:t>Pages 5, 6 &amp; 7</a:t>
            </a:r>
          </a:p>
          <a:p>
            <a:pPr marL="17976" indent="0"/>
            <a:endParaRPr lang="en-US" b="1" i="1" dirty="0"/>
          </a:p>
          <a:p>
            <a:pPr marL="17976" indent="0"/>
            <a:r>
              <a:rPr lang="en-US" b="1" i="1" dirty="0"/>
              <a:t>Key Takeaways:</a:t>
            </a:r>
          </a:p>
          <a:p>
            <a:pPr marL="17976" indent="0"/>
            <a:endParaRPr lang="en-US" dirty="0"/>
          </a:p>
          <a:p>
            <a:pPr marL="17976" indent="0" defTabSz="905273">
              <a:defRPr/>
            </a:pPr>
            <a:r>
              <a:rPr lang="en-US" b="1" dirty="0"/>
              <a:t>User Requirements / UX Design: </a:t>
            </a:r>
          </a:p>
          <a:p>
            <a:pPr marL="17976" indent="0" defTabSz="905273">
              <a:defRPr/>
            </a:pPr>
            <a:r>
              <a:rPr lang="en-US" dirty="0"/>
              <a:t>(Page 5) Max envisions user (Riley's) data needs to determine database specifications</a:t>
            </a:r>
          </a:p>
          <a:p>
            <a:pPr marL="17976" indent="0" defTabSz="905273">
              <a:defRPr/>
            </a:pPr>
            <a:endParaRPr lang="en-US" dirty="0"/>
          </a:p>
          <a:p>
            <a:pPr marL="17976" indent="0" defTabSz="905273">
              <a:defRPr/>
            </a:pPr>
            <a:r>
              <a:rPr lang="en-US" dirty="0"/>
              <a:t>(Page 6) Max envision user (Riley's) processes to derive data requirements + displays motivation to ensure user (Riley's) success (shared mission)</a:t>
            </a:r>
          </a:p>
          <a:p>
            <a:pPr marL="17976" indent="0" defTabSz="905273">
              <a:defRPr/>
            </a:pPr>
            <a:endParaRPr lang="en-US" dirty="0"/>
          </a:p>
          <a:p>
            <a:pPr marL="17976" indent="0" defTabSz="905273">
              <a:defRPr/>
            </a:pPr>
            <a:r>
              <a:rPr lang="en-US" b="1" dirty="0"/>
              <a:t>Data/Databases/Apps/Platforms</a:t>
            </a:r>
            <a:endParaRPr lang="en-US" dirty="0"/>
          </a:p>
          <a:p>
            <a:pPr marL="17976" indent="0" defTabSz="905273">
              <a:defRPr/>
            </a:pPr>
            <a:r>
              <a:rPr lang="en-US" dirty="0"/>
              <a:t>(Page 7) Extending field type considerations (text vs numerical)</a:t>
            </a:r>
          </a:p>
          <a:p>
            <a:pPr marL="17976" indent="0" defTabSz="905273">
              <a:defRPr/>
            </a:pPr>
            <a:endParaRPr lang="en-US" dirty="0"/>
          </a:p>
          <a:p>
            <a:pPr marL="17976" indent="0" defTabSz="905273">
              <a:defRPr/>
            </a:pPr>
            <a:r>
              <a:rPr lang="en-US" b="1" dirty="0"/>
              <a:t>User Requirements/UX Design</a:t>
            </a:r>
          </a:p>
          <a:p>
            <a:pPr marL="17976" indent="0" defTabSz="905273">
              <a:defRPr/>
            </a:pPr>
            <a:r>
              <a:rPr lang="en-US" dirty="0"/>
              <a:t>(Page 7) Reinforcing user needs/success considerations in design</a:t>
            </a:r>
          </a:p>
          <a:p>
            <a:pPr marL="17976" indent="0" defTabSz="905273">
              <a:defRPr/>
            </a:pPr>
            <a:endParaRPr lang="en-US" dirty="0"/>
          </a:p>
          <a:p>
            <a:pPr marL="17976" indent="0"/>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56</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2280852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sz="1100" b="1" i="1" dirty="0"/>
              <a:t>&gt;&gt;&gt;Note the image is a gif…give it a few moments to run through while you are discussing this slide&lt;&lt;&lt;</a:t>
            </a:r>
          </a:p>
          <a:p>
            <a:pPr marL="0" indent="0"/>
            <a:endParaRPr lang="en-US" sz="600" b="1" i="1" dirty="0"/>
          </a:p>
          <a:p>
            <a:pPr marL="0" indent="0" defTabSz="905273">
              <a:defRPr/>
            </a:pPr>
            <a:r>
              <a:rPr lang="en-US" sz="1100" b="1" i="1" dirty="0"/>
              <a:t>Pages 8, 9 &amp; 10</a:t>
            </a:r>
          </a:p>
          <a:p>
            <a:pPr marL="0" indent="0"/>
            <a:endParaRPr lang="en-US" sz="600" b="1" i="1" dirty="0"/>
          </a:p>
          <a:p>
            <a:pPr marL="0" indent="0"/>
            <a:r>
              <a:rPr lang="en-US" sz="1100" b="1" i="1" dirty="0"/>
              <a:t>Key Takeaways:</a:t>
            </a:r>
          </a:p>
          <a:p>
            <a:pPr marL="0" indent="0"/>
            <a:endParaRPr lang="en-US" sz="600" b="1" i="1" dirty="0"/>
          </a:p>
          <a:p>
            <a:pPr marL="0" indent="0"/>
            <a:r>
              <a:rPr lang="en-US" sz="1100" b="1" dirty="0"/>
              <a:t>Tech Competence/Confidence/Initiative</a:t>
            </a:r>
            <a:endParaRPr lang="en-US" sz="1100" dirty="0"/>
          </a:p>
          <a:p>
            <a:pPr marL="0" indent="0"/>
            <a:r>
              <a:rPr lang="en-US" sz="1100" dirty="0"/>
              <a:t>(Page 8)Max models initiative &amp; tech self-reliance, exploring the environment to find promising features &amp; giving them a try. Max continues to develop her ability to explore the environment and infer how new things work</a:t>
            </a:r>
          </a:p>
          <a:p>
            <a:pPr marL="0" indent="0"/>
            <a:endParaRPr lang="en-US" sz="1100" dirty="0"/>
          </a:p>
          <a:p>
            <a:pPr marL="0" indent="0"/>
            <a:r>
              <a:rPr lang="en-US" sz="1100" b="1" dirty="0"/>
              <a:t>User Requirements/UX Design</a:t>
            </a:r>
          </a:p>
          <a:p>
            <a:pPr marL="0" indent="0"/>
            <a:r>
              <a:rPr lang="en-US" sz="1100" dirty="0"/>
              <a:t>(Page 9) Introducing design aesthetic &amp; aesthetic standards. Introducing &amp; concretizing the hiding of unnecessary items as aesthetic principle</a:t>
            </a:r>
          </a:p>
          <a:p>
            <a:pPr marL="0" indent="0"/>
            <a:endParaRPr lang="en-US" sz="1100" dirty="0"/>
          </a:p>
          <a:p>
            <a:pPr marL="0" indent="0"/>
            <a:r>
              <a:rPr lang="en-US" sz="1100" b="1" dirty="0"/>
              <a:t>Data/Databases/Apps/Platform</a:t>
            </a:r>
          </a:p>
          <a:p>
            <a:pPr marL="0" indent="0"/>
            <a:r>
              <a:rPr lang="en-US" sz="1100" dirty="0"/>
              <a:t>(Page 10) Introducing the concept of enterprise systems and with multiple individuals in the Salesforce org account sharing the same data, apps, etc., customized to each one's job duties</a:t>
            </a:r>
          </a:p>
          <a:p>
            <a:pPr marL="0" indent="0"/>
            <a:endParaRPr lang="en-US" sz="1100" dirty="0"/>
          </a:p>
          <a:p>
            <a:pPr marL="0" indent="0"/>
            <a:r>
              <a:rPr lang="en-US" sz="1100" b="1" dirty="0"/>
              <a:t>Data/Databases/Apps/Platforms</a:t>
            </a:r>
          </a:p>
          <a:p>
            <a:pPr marL="0" indent="0"/>
            <a:r>
              <a:rPr lang="en-US" sz="1100" dirty="0"/>
              <a:t>(Page 11) Introducing the risks of bad data entry &amp; using built-in filters to screen data entry</a:t>
            </a:r>
          </a:p>
          <a:p>
            <a:pPr marL="0" indent="0"/>
            <a:endParaRPr lang="en-US" dirty="0"/>
          </a:p>
          <a:p>
            <a:pPr marL="0" indent="0"/>
            <a:endParaRPr lang="en-US" dirty="0"/>
          </a:p>
          <a:p>
            <a:pPr marL="17976" indent="0"/>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57</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2956903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976" indent="0" defTabSz="905273">
              <a:defRPr/>
            </a:pPr>
            <a:r>
              <a:rPr lang="en-US" b="1" i="1" dirty="0"/>
              <a:t>Pages 12 – 15 </a:t>
            </a:r>
          </a:p>
          <a:p>
            <a:pPr marL="17976" indent="0"/>
            <a:endParaRPr lang="en-US" b="1" i="1" dirty="0"/>
          </a:p>
          <a:p>
            <a:pPr marL="17976" indent="0"/>
            <a:r>
              <a:rPr lang="en-US" b="1" i="1" dirty="0"/>
              <a:t>Key Takeaways:</a:t>
            </a:r>
          </a:p>
          <a:p>
            <a:pPr marL="17976" indent="0"/>
            <a:r>
              <a:rPr lang="en-US" b="1" dirty="0"/>
              <a:t>User Requirements/UX Design</a:t>
            </a:r>
          </a:p>
          <a:p>
            <a:pPr marL="17976" indent="0" defTabSz="905273">
              <a:defRPr/>
            </a:pPr>
            <a:r>
              <a:rPr lang="en-US" dirty="0"/>
              <a:t>(Page 12) Introducing x-device interface considerations, specifically display “real estate” constraints in this case. Introducing visual effectiveness as design criteria</a:t>
            </a:r>
          </a:p>
          <a:p>
            <a:pPr marL="17976" indent="0" defTabSz="905273">
              <a:defRPr/>
            </a:pPr>
            <a:endParaRPr lang="en-US" dirty="0"/>
          </a:p>
          <a:p>
            <a:pPr marL="17976" indent="0" defTabSz="905273">
              <a:defRPr/>
            </a:pPr>
            <a:r>
              <a:rPr lang="en-US" dirty="0"/>
              <a:t>(Page 13) Introducing user efficiency as a design goal (minimizing clicks) to maximize user success</a:t>
            </a:r>
          </a:p>
          <a:p>
            <a:pPr marL="17976" indent="0" defTabSz="905273">
              <a:defRPr/>
            </a:pPr>
            <a:endParaRPr lang="en-US" dirty="0"/>
          </a:p>
          <a:p>
            <a:pPr marL="17976" indent="0" defTabSz="905273">
              <a:defRPr/>
            </a:pPr>
            <a:r>
              <a:rPr lang="en-US" b="1" dirty="0"/>
              <a:t>Tech Competence/Confidence/Initiative</a:t>
            </a:r>
            <a:endParaRPr lang="en-US" dirty="0"/>
          </a:p>
          <a:p>
            <a:pPr marL="17976" indent="0" defTabSz="905273">
              <a:defRPr/>
            </a:pPr>
            <a:r>
              <a:rPr lang="en-US" dirty="0"/>
              <a:t>(Page 15) Max displays well-earned pride in the real-world value of what she created. Max admits tech can be fun, even for non-geeks</a:t>
            </a:r>
          </a:p>
          <a:p>
            <a:pPr marL="17976" indent="0" defTabSz="905273">
              <a:defRPr/>
            </a:pPr>
            <a:endParaRPr lang="en-US" dirty="0"/>
          </a:p>
          <a:p>
            <a:pPr marL="17976" indent="0"/>
            <a:r>
              <a:rPr lang="en-US" dirty="0"/>
              <a:t> </a:t>
            </a:r>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58</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1310288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2636" indent="-226318" defTabSz="905273">
              <a:defRPr/>
            </a:pPr>
            <a:r>
              <a:rPr lang="en-US" dirty="0"/>
              <a:t>Cost of Max labs is $19.99 (don’t skip ahead)</a:t>
            </a:r>
          </a:p>
          <a:p>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59</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6948950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976" indent="0" defTabSz="905273">
              <a:defRPr/>
            </a:pPr>
            <a:r>
              <a:rPr lang="en-US" b="1" i="1" dirty="0"/>
              <a:t>Pages 1</a:t>
            </a:r>
          </a:p>
          <a:p>
            <a:pPr marL="17976" indent="0"/>
            <a:endParaRPr lang="en-US" b="1" i="1" dirty="0"/>
          </a:p>
          <a:p>
            <a:pPr marL="17976" indent="0"/>
            <a:r>
              <a:rPr lang="en-US" b="1" i="1" dirty="0"/>
              <a:t>Key Takeaways:</a:t>
            </a:r>
          </a:p>
          <a:p>
            <a:pPr marL="17976" indent="0"/>
            <a:r>
              <a:rPr lang="en-US" b="1" dirty="0"/>
              <a:t>User Requirements/UX Design</a:t>
            </a:r>
          </a:p>
          <a:p>
            <a:pPr marL="17976" indent="0"/>
            <a:r>
              <a:rPr lang="en-US" dirty="0"/>
              <a:t>(Page 1) Exemplifies user communication &gt; deeper process knowledge &gt; augmented/refined UX design</a:t>
            </a:r>
          </a:p>
          <a:p>
            <a:pPr marL="17976" indent="0"/>
            <a:endParaRPr lang="en-US" dirty="0"/>
          </a:p>
          <a:p>
            <a:pPr marL="17976" indent="0"/>
            <a:r>
              <a:rPr lang="en-US" b="1" dirty="0"/>
              <a:t>Business &amp; Digital Business Models</a:t>
            </a:r>
            <a:endParaRPr lang="en-US" dirty="0"/>
          </a:p>
          <a:p>
            <a:pPr marL="17976" indent="0"/>
            <a:r>
              <a:rPr lang="en-US" dirty="0"/>
              <a:t>(Page 1)  Highlights independent app development as a digital business model (emphasize value of API’s)</a:t>
            </a:r>
          </a:p>
          <a:p>
            <a:pPr marL="17976" indent="0"/>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60</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997709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7</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2360258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976" indent="0" defTabSz="905273">
              <a:defRPr/>
            </a:pPr>
            <a:r>
              <a:rPr lang="en-US" b="1" i="1" dirty="0"/>
              <a:t>(</a:t>
            </a:r>
            <a:r>
              <a:rPr lang="en-US" dirty="0"/>
              <a:t>Occasionally, students will complete the payment but then close the tab before the installation, for example. Or they may say they forgot to bring a payment card or don't even have one at all, though we tell them they can always pick up a pre-paid Visa card at Walmart or the Fresh Grocer if they plan ahead)</a:t>
            </a:r>
          </a:p>
          <a:p>
            <a:pPr marL="17976" indent="0" defTabSz="905273">
              <a:defRPr/>
            </a:pPr>
            <a:endParaRPr lang="en-US" dirty="0"/>
          </a:p>
          <a:p>
            <a:pPr marL="17976" indent="0" defTabSz="905273">
              <a:defRPr/>
            </a:pPr>
            <a:r>
              <a:rPr lang="en-US" b="1" i="1" dirty="0"/>
              <a:t>Pages 4 &amp; 5</a:t>
            </a:r>
          </a:p>
          <a:p>
            <a:pPr marL="17976" indent="0"/>
            <a:endParaRPr lang="en-US" b="1" i="1" dirty="0"/>
          </a:p>
          <a:p>
            <a:pPr marL="17976" indent="0"/>
            <a:r>
              <a:rPr lang="en-US" b="1" i="1" dirty="0"/>
              <a:t>Key Takeaways:</a:t>
            </a:r>
          </a:p>
          <a:p>
            <a:pPr marL="17976" indent="0"/>
            <a:r>
              <a:rPr lang="en-US" b="1" dirty="0"/>
              <a:t>Business &amp; Digital Business Models</a:t>
            </a:r>
            <a:endParaRPr lang="en-US" dirty="0"/>
          </a:p>
          <a:p>
            <a:pPr marL="17976" indent="0"/>
            <a:r>
              <a:rPr lang="en-US" dirty="0"/>
              <a:t>(Page 4) Introduces content “monetization” (Max's blog) and provides exposure to buying/installing packaged apps/meta-data (can bridge to App Exchange)</a:t>
            </a:r>
          </a:p>
          <a:p>
            <a:pPr marL="17976" indent="0"/>
            <a:endParaRPr lang="en-US" dirty="0"/>
          </a:p>
          <a:p>
            <a:pPr marL="17976" indent="0"/>
            <a:r>
              <a:rPr lang="en-US" dirty="0"/>
              <a:t>Start the next section of tasks</a:t>
            </a:r>
          </a:p>
          <a:p>
            <a:pPr marL="17976" indent="0"/>
            <a:endParaRPr lang="en-US" dirty="0"/>
          </a:p>
          <a:p>
            <a:pPr marL="17976" indent="0"/>
            <a:r>
              <a:rPr lang="en-US" b="1" dirty="0"/>
              <a:t>Data/Databases/Apps/Platforms</a:t>
            </a:r>
            <a:endParaRPr lang="en-US" dirty="0"/>
          </a:p>
          <a:p>
            <a:pPr marL="17976" indent="0"/>
            <a:r>
              <a:rPr lang="en-US" dirty="0"/>
              <a:t>(Page 5) Introduces/demonstrates data portability and data acquisition</a:t>
            </a:r>
          </a:p>
          <a:p>
            <a:pPr marL="17976" indent="0"/>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61</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126419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976" indent="0" defTabSz="905273">
              <a:defRPr/>
            </a:pPr>
            <a:r>
              <a:rPr lang="en-US" b="1" i="1" dirty="0"/>
              <a:t>Pages 6 - 10</a:t>
            </a:r>
          </a:p>
          <a:p>
            <a:pPr marL="17976" indent="0"/>
            <a:endParaRPr lang="en-US" b="1" i="1" dirty="0"/>
          </a:p>
          <a:p>
            <a:pPr marL="17976" indent="0"/>
            <a:r>
              <a:rPr lang="en-US" b="1" i="1" dirty="0"/>
              <a:t>Key Takeaways:</a:t>
            </a:r>
          </a:p>
          <a:p>
            <a:pPr marL="17976" indent="0"/>
            <a:r>
              <a:rPr lang="en-US" b="1" dirty="0"/>
              <a:t>Data/Databases/Apps/Platforms</a:t>
            </a:r>
            <a:endParaRPr lang="en-US" dirty="0"/>
          </a:p>
          <a:p>
            <a:pPr marL="17976" indent="0"/>
            <a:r>
              <a:rPr lang="en-US" dirty="0"/>
              <a:t>(Page 6) Introduces the concept of views on the data</a:t>
            </a:r>
          </a:p>
          <a:p>
            <a:pPr marL="17976" indent="0"/>
            <a:endParaRPr lang="en-US" dirty="0"/>
          </a:p>
          <a:p>
            <a:pPr marL="17976" indent="0"/>
            <a:r>
              <a:rPr lang="en-US" b="1" dirty="0"/>
              <a:t>Data/Databases/Apps/Platforms</a:t>
            </a:r>
            <a:endParaRPr lang="en-US" dirty="0"/>
          </a:p>
          <a:p>
            <a:pPr marL="17976" indent="0"/>
            <a:r>
              <a:rPr lang="en-US" dirty="0"/>
              <a:t>(Page 8) Demonstrates database features for browsing and organizing displayed data</a:t>
            </a:r>
          </a:p>
          <a:p>
            <a:pPr marL="17976" indent="0"/>
            <a:endParaRPr lang="en-US" dirty="0"/>
          </a:p>
          <a:p>
            <a:pPr marL="17976" indent="0"/>
            <a:r>
              <a:rPr lang="en-US" b="1" dirty="0"/>
              <a:t>User Requirements/UX Design</a:t>
            </a:r>
          </a:p>
          <a:p>
            <a:pPr marL="17976" indent="0"/>
            <a:r>
              <a:rPr lang="en-US" dirty="0"/>
              <a:t>(Page 8) Reinforces design for maximizing user efficiency: setting default data view</a:t>
            </a:r>
          </a:p>
          <a:p>
            <a:pPr marL="17976" indent="0"/>
            <a:endParaRPr lang="en-US" dirty="0"/>
          </a:p>
          <a:p>
            <a:pPr marL="17976" indent="0"/>
            <a:r>
              <a:rPr lang="en-US" b="1" dirty="0"/>
              <a:t>User Requirements/UX Design</a:t>
            </a:r>
            <a:endParaRPr lang="en-US" dirty="0"/>
          </a:p>
          <a:p>
            <a:pPr marL="17976" indent="0"/>
            <a:r>
              <a:rPr lang="en-US" dirty="0"/>
              <a:t>(Page 10) Considering user flexibility: providing multiple views to choose from</a:t>
            </a:r>
          </a:p>
          <a:p>
            <a:pPr marL="17976" indent="0"/>
            <a:endParaRPr lang="en-US" dirty="0"/>
          </a:p>
          <a:p>
            <a:pPr marL="17976" indent="0"/>
            <a:r>
              <a:rPr lang="en-US" b="1" dirty="0"/>
              <a:t>Data/Databases/Apps/Platforms</a:t>
            </a:r>
            <a:endParaRPr lang="en-US" dirty="0"/>
          </a:p>
          <a:p>
            <a:pPr marL="17976" indent="0"/>
            <a:r>
              <a:rPr lang="en-US" dirty="0"/>
              <a:t>(Page 10) Points out that views are generated dynamically so are always up to date</a:t>
            </a:r>
          </a:p>
          <a:p>
            <a:pPr marL="17976" indent="0"/>
            <a:endParaRPr lang="en-US" dirty="0"/>
          </a:p>
          <a:p>
            <a:pPr marL="17976" indent="0"/>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62</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2707054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976" indent="0" defTabSz="905273">
              <a:defRPr/>
            </a:pPr>
            <a:r>
              <a:rPr lang="en-US" b="1" i="1" dirty="0"/>
              <a:t>&gt;&gt;&gt;&gt;&gt;&gt;Note the image is a gif…give it a few moments to run through while you are discussing this slide&lt;&lt;&lt;&lt;&lt;&lt;</a:t>
            </a:r>
          </a:p>
          <a:p>
            <a:pPr marL="17976" indent="0" defTabSz="905273">
              <a:defRPr/>
            </a:pPr>
            <a:endParaRPr lang="en-US" b="1" i="1" dirty="0"/>
          </a:p>
          <a:p>
            <a:pPr marL="17976" indent="0" defTabSz="905273">
              <a:defRPr/>
            </a:pPr>
            <a:r>
              <a:rPr lang="en-US" b="1" i="1" dirty="0"/>
              <a:t>Pages 10 - 13</a:t>
            </a:r>
          </a:p>
          <a:p>
            <a:pPr marL="17976" indent="0"/>
            <a:endParaRPr lang="en-US" b="1" i="1" dirty="0"/>
          </a:p>
          <a:p>
            <a:pPr marL="17976" indent="0"/>
            <a:r>
              <a:rPr lang="en-US" b="1" i="1" dirty="0"/>
              <a:t>Key Takeaways:</a:t>
            </a:r>
          </a:p>
          <a:p>
            <a:pPr marL="17976" indent="0"/>
            <a:r>
              <a:rPr lang="en-US" b="1" dirty="0"/>
              <a:t>Strategic Value/Business Impact</a:t>
            </a:r>
            <a:endParaRPr lang="en-US" dirty="0"/>
          </a:p>
          <a:p>
            <a:pPr marL="17976" indent="0"/>
            <a:r>
              <a:rPr lang="en-US" dirty="0"/>
              <a:t>(Page 10) Reports as more sophisticated views of data informing managerial perspectives.</a:t>
            </a:r>
          </a:p>
          <a:p>
            <a:pPr marL="17976" indent="0"/>
            <a:endParaRPr lang="en-US" dirty="0"/>
          </a:p>
          <a:p>
            <a:pPr marL="17976" indent="0"/>
            <a:r>
              <a:rPr lang="en-US" b="1" dirty="0"/>
              <a:t>Strategic Value/Business Impact</a:t>
            </a:r>
            <a:endParaRPr lang="en-US" dirty="0"/>
          </a:p>
          <a:p>
            <a:pPr marL="17976" indent="0"/>
            <a:r>
              <a:rPr lang="en-US" dirty="0"/>
              <a:t>(Page 11) Reports providing statistical analysis to support strategic goals.</a:t>
            </a:r>
          </a:p>
          <a:p>
            <a:pPr marL="17976" indent="0"/>
            <a:endParaRPr lang="en-US" dirty="0"/>
          </a:p>
          <a:p>
            <a:pPr marL="17976" indent="0"/>
            <a:r>
              <a:rPr lang="en-US" b="1" dirty="0"/>
              <a:t>Strategic Value/Business Impact</a:t>
            </a:r>
            <a:endParaRPr lang="en-US" dirty="0"/>
          </a:p>
          <a:p>
            <a:pPr marL="17976" indent="0"/>
            <a:r>
              <a:rPr lang="en-US" dirty="0"/>
              <a:t>(Page 11) Reports as bases for drawing inferences.</a:t>
            </a:r>
          </a:p>
          <a:p>
            <a:pPr marL="17976" indent="0"/>
            <a:endParaRPr lang="en-US" dirty="0"/>
          </a:p>
          <a:p>
            <a:pPr marL="17976" indent="0"/>
            <a:r>
              <a:rPr lang="en-US" b="1" dirty="0"/>
              <a:t>Strategic Value/Business Impact</a:t>
            </a:r>
          </a:p>
          <a:p>
            <a:pPr marL="17976" indent="0"/>
            <a:r>
              <a:rPr lang="en-US" dirty="0"/>
              <a:t>(Page 12) Further refining reports by with filters (date) to glean business insights</a:t>
            </a:r>
          </a:p>
          <a:p>
            <a:pPr marL="17976" indent="0"/>
            <a:endParaRPr lang="en-US" dirty="0"/>
          </a:p>
          <a:p>
            <a:pPr marL="17976" indent="0"/>
            <a:r>
              <a:rPr lang="en-US" b="1" dirty="0"/>
              <a:t>Strategic Value/Business Impact</a:t>
            </a:r>
          </a:p>
          <a:p>
            <a:pPr marL="17976" indent="0"/>
            <a:r>
              <a:rPr lang="en-US" dirty="0"/>
              <a:t>(Page 12) Adding data visualization to surface trends affecting with strategic value</a:t>
            </a:r>
          </a:p>
          <a:p>
            <a:pPr marL="17976" indent="0"/>
            <a:endParaRPr lang="en-US" dirty="0"/>
          </a:p>
          <a:p>
            <a:pPr marL="17976" indent="0"/>
            <a:r>
              <a:rPr lang="en-US" b="1" dirty="0"/>
              <a:t>Strategic Value/Business Impact</a:t>
            </a:r>
          </a:p>
          <a:p>
            <a:pPr marL="17976" indent="0"/>
            <a:r>
              <a:rPr lang="en-US" dirty="0"/>
              <a:t>(Page 13) Integrating business analytic techniques to leverage the data.</a:t>
            </a:r>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63</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7269143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976" indent="0" defTabSz="905273">
              <a:defRPr/>
            </a:pPr>
            <a:r>
              <a:rPr lang="en-US" b="1" i="1" dirty="0"/>
              <a:t>&gt;&gt;&gt;&gt;&gt;&gt;Note the image is a gif…give it a few moments to run through while you are discussing this slide&lt;&lt;&lt;&lt;&lt;&lt;</a:t>
            </a:r>
          </a:p>
          <a:p>
            <a:pPr marL="17976" indent="0" defTabSz="905273">
              <a:defRPr/>
            </a:pPr>
            <a:endParaRPr lang="en-US" b="1" i="1" dirty="0"/>
          </a:p>
          <a:p>
            <a:pPr marL="17976" indent="0" defTabSz="905273">
              <a:defRPr/>
            </a:pPr>
            <a:r>
              <a:rPr lang="en-US" b="1" i="1" dirty="0"/>
              <a:t>Pages 14 - 15</a:t>
            </a:r>
          </a:p>
          <a:p>
            <a:pPr marL="17976" indent="0"/>
            <a:endParaRPr lang="en-US" b="1" i="1" dirty="0"/>
          </a:p>
          <a:p>
            <a:pPr marL="17976" indent="0"/>
            <a:r>
              <a:rPr lang="en-US" b="1" i="1" dirty="0"/>
              <a:t>Key Takeaways:</a:t>
            </a:r>
          </a:p>
          <a:p>
            <a:pPr marL="17976" indent="0"/>
            <a:r>
              <a:rPr lang="en-US" b="1" dirty="0"/>
              <a:t>Data/Databases/Apps/Platforms</a:t>
            </a:r>
            <a:endParaRPr lang="en-US" dirty="0"/>
          </a:p>
          <a:p>
            <a:pPr marL="17976" indent="0"/>
            <a:r>
              <a:rPr lang="en-US" dirty="0"/>
              <a:t>(Page 14 ) Introducing database-driven dashboards</a:t>
            </a:r>
          </a:p>
          <a:p>
            <a:pPr marL="17976" indent="0"/>
            <a:endParaRPr lang="en-US" dirty="0"/>
          </a:p>
          <a:p>
            <a:pPr marL="17976" indent="0"/>
            <a:r>
              <a:rPr lang="en-US" b="1" dirty="0"/>
              <a:t>Strategic Value/Business Impact</a:t>
            </a:r>
          </a:p>
          <a:p>
            <a:pPr marL="17976" indent="0"/>
            <a:r>
              <a:rPr lang="en-US" dirty="0"/>
              <a:t>(Page 15)Enabling real-time goal monitoring at a glance</a:t>
            </a:r>
          </a:p>
          <a:p>
            <a:pPr marL="17976" indent="0"/>
            <a:endParaRPr lang="en-US" dirty="0"/>
          </a:p>
          <a:p>
            <a:pPr marL="17976" indent="0"/>
            <a:r>
              <a:rPr lang="en-US" b="1" dirty="0"/>
              <a:t>User Requirements/UX Design</a:t>
            </a:r>
          </a:p>
          <a:p>
            <a:pPr marL="17976" indent="0"/>
            <a:r>
              <a:rPr lang="en-US" dirty="0"/>
              <a:t>(Page 15) Highlighting user acceptance/satisfaction as a success marker </a:t>
            </a:r>
          </a:p>
          <a:p>
            <a:pPr marL="17976" indent="0"/>
            <a:endParaRPr lang="en-US" dirty="0"/>
          </a:p>
          <a:p>
            <a:pPr marL="17976" indent="0"/>
            <a:endParaRPr lang="en-US" dirty="0"/>
          </a:p>
          <a:p>
            <a:pPr marL="17976" indent="0"/>
            <a:endParaRPr lang="en-US" dirty="0"/>
          </a:p>
          <a:p>
            <a:pPr marL="17976" indent="0"/>
            <a:endParaRPr lang="en-US" dirty="0"/>
          </a:p>
          <a:p>
            <a:pPr marL="17976" indent="0"/>
            <a:endParaRPr lang="en-US" dirty="0"/>
          </a:p>
          <a:p>
            <a:pPr marL="17976" indent="0"/>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64</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5492372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1: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1:notes"/>
          <p:cNvSpPr txBox="1">
            <a:spLocks noGrp="1"/>
          </p:cNvSpPr>
          <p:nvPr>
            <p:ph type="body" idx="1"/>
          </p:nvPr>
        </p:nvSpPr>
        <p:spPr>
          <a:xfrm>
            <a:off x="685800" y="4482296"/>
            <a:ext cx="5486400" cy="3667334"/>
          </a:xfrm>
          <a:prstGeom prst="rect">
            <a:avLst/>
          </a:prstGeom>
          <a:noFill/>
          <a:ln>
            <a:noFill/>
          </a:ln>
        </p:spPr>
        <p:txBody>
          <a:bodyPr spcFirstLastPara="1" wrap="square" lIns="92376" tIns="46174" rIns="92376" bIns="46174" anchor="t" anchorCtr="0">
            <a:noAutofit/>
          </a:bodyPr>
          <a:lstStyle/>
          <a:p>
            <a:pPr marL="0" indent="0"/>
            <a:r>
              <a:rPr lang="en-US" dirty="0"/>
              <a:t>Our focus today is Process Mapping</a:t>
            </a:r>
            <a:endParaRPr dirty="0"/>
          </a:p>
        </p:txBody>
      </p:sp>
      <p:sp>
        <p:nvSpPr>
          <p:cNvPr id="101" name="Google Shape;101;p1:notes"/>
          <p:cNvSpPr txBox="1">
            <a:spLocks noGrp="1"/>
          </p:cNvSpPr>
          <p:nvPr>
            <p:ph type="sldNum" idx="12"/>
          </p:nvPr>
        </p:nvSpPr>
        <p:spPr>
          <a:xfrm>
            <a:off x="3884615" y="8846556"/>
            <a:ext cx="2971800" cy="467310"/>
          </a:xfrm>
          <a:prstGeom prst="rect">
            <a:avLst/>
          </a:prstGeom>
          <a:noFill/>
          <a:ln>
            <a:noFill/>
          </a:ln>
        </p:spPr>
        <p:txBody>
          <a:bodyPr spcFirstLastPara="1" wrap="square" lIns="92376" tIns="46174" rIns="92376" bIns="46174" anchor="b" anchorCtr="0">
            <a:noAutofit/>
          </a:bodyPr>
          <a:lstStyle/>
          <a:p>
            <a:pPr algn="r"/>
            <a:fld id="{00000000-1234-1234-1234-123412341234}" type="slidenum">
              <a:rPr lang="en-US" sz="1200">
                <a:solidFill>
                  <a:schemeClr val="dk1"/>
                </a:solidFill>
                <a:latin typeface="Calibri"/>
                <a:ea typeface="Calibri"/>
                <a:cs typeface="Calibri"/>
                <a:sym typeface="Calibri"/>
              </a:rPr>
              <a:pPr algn="r"/>
              <a:t>65</a:t>
            </a:fld>
            <a:endParaRPr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7255126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976" indent="0"/>
            <a:r>
              <a:rPr lang="en-US" b="1" u="sng" dirty="0"/>
              <a:t>What?</a:t>
            </a:r>
          </a:p>
          <a:p>
            <a:pPr>
              <a:buFont typeface="Arial" panose="020B0604020202020204" pitchFamily="34" charset="0"/>
              <a:buChar char="•"/>
            </a:pPr>
            <a:r>
              <a:rPr lang="en-US" dirty="0"/>
              <a:t>Visual representation of process</a:t>
            </a:r>
          </a:p>
          <a:p>
            <a:pPr>
              <a:buFont typeface="Arial" panose="020B0604020202020204" pitchFamily="34" charset="0"/>
              <a:buChar char="•"/>
            </a:pPr>
            <a:r>
              <a:rPr lang="en-US" dirty="0"/>
              <a:t>Exercise to </a:t>
            </a:r>
            <a:r>
              <a:rPr lang="en-US" b="1" dirty="0"/>
              <a:t>identify all steps and decisions </a:t>
            </a:r>
            <a:r>
              <a:rPr lang="en-US" dirty="0"/>
              <a:t>in process</a:t>
            </a:r>
          </a:p>
          <a:p>
            <a:pPr marL="17976" indent="0"/>
            <a:r>
              <a:rPr lang="en-US" b="1" u="sng" dirty="0"/>
              <a:t>Why?</a:t>
            </a:r>
          </a:p>
          <a:p>
            <a:pPr>
              <a:buFont typeface="Arial" panose="020B0604020202020204" pitchFamily="34" charset="0"/>
              <a:buChar char="•"/>
            </a:pPr>
            <a:r>
              <a:rPr lang="en-US" dirty="0"/>
              <a:t>Identify problem areas</a:t>
            </a:r>
          </a:p>
          <a:p>
            <a:pPr>
              <a:buFont typeface="Arial" panose="020B0604020202020204" pitchFamily="34" charset="0"/>
              <a:buChar char="•"/>
            </a:pPr>
            <a:r>
              <a:rPr lang="en-US" dirty="0"/>
              <a:t>Measure how efficiently process is working</a:t>
            </a:r>
          </a:p>
          <a:p>
            <a:pPr>
              <a:buFont typeface="Arial" panose="020B0604020202020204" pitchFamily="34" charset="0"/>
              <a:buChar char="•"/>
            </a:pPr>
            <a:r>
              <a:rPr lang="en-US" dirty="0"/>
              <a:t>Basis for developing solutions</a:t>
            </a:r>
          </a:p>
          <a:p>
            <a:pPr marL="17976" indent="0"/>
            <a:r>
              <a:rPr lang="en-US" b="1" u="sng" dirty="0"/>
              <a:t>How?</a:t>
            </a:r>
          </a:p>
          <a:p>
            <a:pPr>
              <a:buFont typeface="Arial" panose="020B0604020202020204" pitchFamily="34" charset="0"/>
              <a:buChar char="•"/>
            </a:pPr>
            <a:r>
              <a:rPr lang="en-US" dirty="0"/>
              <a:t>Assemble small team of all working around process</a:t>
            </a:r>
          </a:p>
          <a:p>
            <a:pPr>
              <a:buFont typeface="Arial" panose="020B0604020202020204" pitchFamily="34" charset="0"/>
              <a:buChar char="•"/>
            </a:pPr>
            <a:r>
              <a:rPr lang="en-US" b="1" dirty="0"/>
              <a:t>Draw as is</a:t>
            </a:r>
            <a:r>
              <a:rPr lang="en-US" dirty="0"/>
              <a:t>, not what you prefer it to be</a:t>
            </a:r>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66</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257569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hlinkClick r:id="rId3"/>
              </a:rPr>
              <a:t>https://tax.thomsonreuters.com/blog/the-importance-of-visual-content-marketing-infographic/</a:t>
            </a:r>
            <a:endParaRPr lang="en-US" sz="1000" dirty="0"/>
          </a:p>
          <a:p>
            <a:r>
              <a:rPr lang="en-US" sz="1100" dirty="0"/>
              <a:t>Did you know?</a:t>
            </a:r>
          </a:p>
          <a:p>
            <a:pPr>
              <a:buFont typeface="Arial" panose="020B0604020202020204" pitchFamily="34" charset="0"/>
              <a:buChar char="•"/>
            </a:pPr>
            <a:r>
              <a:rPr lang="en-US" sz="1100" dirty="0"/>
              <a:t>90% of information transmitted to the brain is visual.</a:t>
            </a:r>
          </a:p>
          <a:p>
            <a:pPr>
              <a:buFont typeface="Arial" panose="020B0604020202020204" pitchFamily="34" charset="0"/>
              <a:buChar char="•"/>
            </a:pPr>
            <a:r>
              <a:rPr lang="en-US" sz="1100" dirty="0"/>
              <a:t>The brain processes visual information 60,000 times faster than text.</a:t>
            </a:r>
          </a:p>
          <a:p>
            <a:pPr>
              <a:buFont typeface="Arial" panose="020B0604020202020204" pitchFamily="34" charset="0"/>
              <a:buChar char="•"/>
            </a:pPr>
            <a:r>
              <a:rPr lang="en-US" sz="1100" dirty="0"/>
              <a:t>40% of people respond better to an image than 1,000 words.</a:t>
            </a:r>
          </a:p>
          <a:p>
            <a:pPr>
              <a:buFont typeface="Arial" panose="020B0604020202020204" pitchFamily="34" charset="0"/>
              <a:buChar char="•"/>
            </a:pPr>
            <a:r>
              <a:rPr lang="en-US" sz="1100" dirty="0"/>
              <a:t>46% say a website’s design is the Number 1 criterion for discerning a company’s credibility.</a:t>
            </a:r>
          </a:p>
          <a:p>
            <a:pPr>
              <a:buFont typeface="Arial" panose="020B0604020202020204" pitchFamily="34" charset="0"/>
              <a:buChar char="•"/>
            </a:pPr>
            <a:r>
              <a:rPr lang="en-US" sz="1100" dirty="0"/>
              <a:t>Posts with infographics grow traffic an average of 12% more than those without.</a:t>
            </a:r>
          </a:p>
          <a:p>
            <a:pPr>
              <a:buFont typeface="Arial" panose="020B0604020202020204" pitchFamily="34" charset="0"/>
              <a:buChar char="•"/>
            </a:pPr>
            <a:r>
              <a:rPr lang="en-US" sz="1100" dirty="0"/>
              <a:t>700 YouTube videos are shared on Twitter every minute.</a:t>
            </a:r>
          </a:p>
          <a:p>
            <a:pPr>
              <a:buFont typeface="Arial" panose="020B0604020202020204" pitchFamily="34" charset="0"/>
              <a:buChar char="•"/>
            </a:pPr>
            <a:r>
              <a:rPr lang="en-US" sz="1100" dirty="0"/>
              <a:t>Pinterest generates more referral traffic than Google+, YouTube and LinkedIn COMBINED.</a:t>
            </a:r>
          </a:p>
          <a:p>
            <a:pPr>
              <a:buFont typeface="Arial" panose="020B0604020202020204" pitchFamily="34" charset="0"/>
              <a:buChar char="•"/>
            </a:pPr>
            <a:r>
              <a:rPr lang="en-US" sz="1100" dirty="0"/>
              <a:t>Photos on Facebook garner more interaction than text, videos, and links.</a:t>
            </a:r>
          </a:p>
          <a:p>
            <a:pPr>
              <a:buFont typeface="Arial" panose="020B0604020202020204" pitchFamily="34" charset="0"/>
              <a:buChar char="•"/>
            </a:pPr>
            <a:r>
              <a:rPr lang="en-US" sz="1100" dirty="0"/>
              <a:t>Visitors spend 100% more time on pages that have videos on them.</a:t>
            </a:r>
          </a:p>
          <a:p>
            <a:pPr>
              <a:buFont typeface="Arial" panose="020B0604020202020204" pitchFamily="34" charset="0"/>
              <a:buChar char="•"/>
            </a:pPr>
            <a:r>
              <a:rPr lang="en-US" sz="1100" dirty="0"/>
              <a:t>Consumers who watch a product video are 85% more likely to purchase that product.</a:t>
            </a:r>
            <a:br>
              <a:rPr lang="en-US" dirty="0"/>
            </a:br>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67</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0320943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Visual representation of a business process</a:t>
            </a:r>
            <a:endParaRPr lang="en-US" baseline="0" dirty="0"/>
          </a:p>
          <a:p>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68</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1052074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0293" indent="0"/>
            <a:r>
              <a:rPr lang="en-US" dirty="0"/>
              <a:t>I</a:t>
            </a:r>
            <a:r>
              <a:rPr lang="en-US" baseline="0" dirty="0"/>
              <a:t> highly recommend that you print out this slide &amp; keep it with you throughout the semester</a:t>
            </a:r>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69</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8875270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the students read this long, wordy narrative that describes the O2C process.</a:t>
            </a:r>
            <a:r>
              <a:rPr lang="en-US" baseline="0" dirty="0"/>
              <a:t>  This is long and boring and it is difficult to remember all of the steps, especially when you need to flip to the next slide for the second half of the process.  After the students fall asleep reading this narrative then work through the swim lane diagrams and discuss which one is easier to understand and remember.</a:t>
            </a:r>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70</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135157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is a great quote &amp; really an extension of our syllabus contract</a:t>
            </a:r>
          </a:p>
          <a:p>
            <a:pPr>
              <a:buFont typeface="Arial" panose="020B0604020202020204" pitchFamily="34" charset="0"/>
              <a:buChar char="•"/>
            </a:pPr>
            <a:endParaRPr lang="en-US" baseline="0" dirty="0"/>
          </a:p>
          <a:p>
            <a:pPr>
              <a:buFont typeface="Arial" panose="020B0604020202020204" pitchFamily="34" charset="0"/>
              <a:buChar char="•"/>
            </a:pPr>
            <a:r>
              <a:rPr lang="en-US" baseline="0" dirty="0"/>
              <a:t>We will review our course learning contract at the end of class today</a:t>
            </a:r>
          </a:p>
          <a:p>
            <a:pPr>
              <a:buFont typeface="Arial" panose="020B0604020202020204" pitchFamily="34" charset="0"/>
              <a:buChar char="•"/>
            </a:pPr>
            <a:endParaRPr lang="en-US" baseline="0" dirty="0"/>
          </a:p>
          <a:p>
            <a:pPr marL="230817" indent="0"/>
            <a:r>
              <a:rPr lang="en-US" baseline="0" dirty="0"/>
              <a:t>Our class is interactive…your job is to read the articles &amp; watch the videos BEFORE CLASS &amp; my job is to facilitate the discussion.</a:t>
            </a:r>
          </a:p>
          <a:p>
            <a:pPr marL="230817" indent="0"/>
            <a:endParaRPr lang="en-US" baseline="0" dirty="0"/>
          </a:p>
          <a:p>
            <a:pPr marL="230817" indent="0"/>
            <a:r>
              <a:rPr lang="en-US" baseline="0" dirty="0"/>
              <a:t>You will learn from me &amp; your classmates too…your involvement/interaction is key!</a:t>
            </a:r>
          </a:p>
          <a:p>
            <a:pPr marL="230817" indent="0"/>
            <a:endParaRPr lang="en-US" dirty="0"/>
          </a:p>
          <a:p>
            <a:pPr marL="230817" indent="0"/>
            <a:r>
              <a:rPr lang="en-US" dirty="0"/>
              <a:t>This</a:t>
            </a:r>
            <a:r>
              <a:rPr lang="en-US" baseline="0" dirty="0"/>
              <a:t> is definitely a more fun approach to learning!</a:t>
            </a:r>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8</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4999925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71</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3443055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2636" indent="-226318" defTabSz="905273">
              <a:defRPr/>
            </a:pPr>
            <a:r>
              <a:rPr lang="en-US" dirty="0"/>
              <a:t>This high-level diagram basically</a:t>
            </a:r>
            <a:r>
              <a:rPr lang="en-US" baseline="0" dirty="0"/>
              <a:t> shows who does what and when as part of the order to cash process.</a:t>
            </a:r>
          </a:p>
          <a:p>
            <a:pPr marL="452636" indent="-226318" defTabSz="905273">
              <a:defRPr/>
            </a:pPr>
            <a:r>
              <a:rPr lang="en-US" baseline="0" dirty="0"/>
              <a:t>On the next slide we will have a much more detailed diagram.</a:t>
            </a:r>
            <a:endParaRPr lang="en-US" dirty="0"/>
          </a:p>
          <a:p>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72</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4188758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US" sz="1100" dirty="0"/>
              <a:t>This more complex swim lane diagram represents the O2C process when they still used separate legacy systems for order processing, order fulfillment and accounting.  While each of these separate systems made each team more efficient, they don’t optimize the process for the organization as a whole.  There is lots of non-value added work in here which are a result of these legacy systems.</a:t>
            </a:r>
          </a:p>
          <a:p>
            <a:endParaRPr lang="en-US" sz="1100" dirty="0"/>
          </a:p>
          <a:p>
            <a:pPr marL="0"/>
            <a:r>
              <a:rPr lang="en-US" sz="1100" dirty="0"/>
              <a:t>The biggest issues have to do with maintaining credit limits in the accounting information system and sending a report to Sales about credit limits every Monday morning.  The credit information gets stale and Sales is possibly accepting orders and picking orders  (only to be stopped before the order is packed and shipped) from customers who have over-extended their credit or denying sales to customers who have paid their bills.  </a:t>
            </a:r>
          </a:p>
          <a:p>
            <a:pPr marL="0"/>
            <a:endParaRPr lang="en-US" sz="1100" dirty="0"/>
          </a:p>
          <a:p>
            <a:pPr marL="0"/>
            <a:r>
              <a:rPr lang="en-US" sz="1100" dirty="0"/>
              <a:t>The other issue is that inventory is maintained by the Warehouse in the inventory management system and sending reports to Sales at the end of every day.  Sales may be selling inventory that was already sold earlier in the day.</a:t>
            </a:r>
          </a:p>
          <a:p>
            <a:pPr marL="0"/>
            <a:endParaRPr lang="en-US" sz="1100" dirty="0"/>
          </a:p>
          <a:p>
            <a:pPr marL="0"/>
            <a:r>
              <a:rPr lang="en-US" sz="1100" dirty="0"/>
              <a:t>The purpose of this slide is to show the students a more complex swim lane diagram and to show that it can clearly document a more complex process.  We can introduce the story of this dysfunctional O2C process here and then come back to it throughout the course.  </a:t>
            </a:r>
          </a:p>
          <a:p>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73</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6304300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2636" indent="-226318" defTabSz="905273">
              <a:defRPr/>
            </a:pPr>
            <a:r>
              <a:rPr lang="en-US" dirty="0"/>
              <a:t>Open OneNote</a:t>
            </a:r>
            <a:r>
              <a:rPr lang="en-US" baseline="0" dirty="0"/>
              <a:t> on the monitor…get interactive with the class!!!</a:t>
            </a:r>
          </a:p>
          <a:p>
            <a:pPr marL="452636" indent="-226318" defTabSz="905273">
              <a:defRPr/>
            </a:pPr>
            <a:endParaRPr lang="en-US" baseline="0" dirty="0"/>
          </a:p>
          <a:p>
            <a:pPr marL="452636" indent="-226318" defTabSz="905273">
              <a:defRPr/>
            </a:pPr>
            <a:r>
              <a:rPr lang="en-US" baseline="0" dirty="0"/>
              <a:t>You could use LUCID CHART too to show them how it works. </a:t>
            </a:r>
          </a:p>
          <a:p>
            <a:pPr marL="452636" indent="-226318" defTabSz="905273">
              <a:defRPr/>
            </a:pPr>
            <a:endParaRPr lang="en-US" baseline="0" dirty="0"/>
          </a:p>
          <a:p>
            <a:pPr marL="452636" indent="-226318" defTabSz="905273">
              <a:defRPr/>
            </a:pPr>
            <a:r>
              <a:rPr lang="en-US" baseline="0" dirty="0"/>
              <a:t>Who can describe a process where they work?</a:t>
            </a:r>
          </a:p>
          <a:p>
            <a:pPr marL="452636" indent="-226318" defTabSz="905273">
              <a:defRPr/>
            </a:pPr>
            <a:r>
              <a:rPr lang="en-US" baseline="0" dirty="0"/>
              <a:t>Let’s make a swim lane together</a:t>
            </a:r>
          </a:p>
          <a:p>
            <a:pPr marL="452636" indent="-226318" defTabSz="905273">
              <a:defRPr/>
            </a:pPr>
            <a:r>
              <a:rPr lang="en-US" baseline="0" dirty="0"/>
              <a:t>	Come on up front</a:t>
            </a:r>
          </a:p>
          <a:p>
            <a:pPr marL="452636" indent="-226318" defTabSz="905273">
              <a:defRPr/>
            </a:pPr>
            <a:endParaRPr lang="en-US" baseline="0" dirty="0"/>
          </a:p>
          <a:p>
            <a:pPr marL="452636" indent="-226318" defTabSz="905273">
              <a:defRPr/>
            </a:pPr>
            <a:r>
              <a:rPr lang="en-US" baseline="0" dirty="0"/>
              <a:t>***we are laying the groundwork before our next in-class activity</a:t>
            </a:r>
          </a:p>
          <a:p>
            <a:pPr marL="452636" indent="-226318" defTabSz="905273">
              <a:defRPr/>
            </a:pPr>
            <a:r>
              <a:rPr lang="en-US" baseline="0" dirty="0"/>
              <a:t>***you will be “rock-star” swim lane diagram experts by the end of the semester!!!</a:t>
            </a:r>
          </a:p>
          <a:p>
            <a:pPr marL="452636" indent="-226318" defTabSz="905273">
              <a:defRPr/>
            </a:pPr>
            <a:endParaRPr lang="en-US" baseline="0" dirty="0"/>
          </a:p>
          <a:p>
            <a:pPr marL="452636" indent="-226318" defTabSz="905273">
              <a:defRPr/>
            </a:pPr>
            <a:r>
              <a:rPr lang="en-US" baseline="0" dirty="0"/>
              <a:t>***Assignment*** Pizza order swim lane…draw your own! (add this in-class, don’t post it on-line)</a:t>
            </a:r>
          </a:p>
          <a:p>
            <a:pPr marL="452636" indent="-226318" defTabSz="905273">
              <a:defRPr/>
            </a:pPr>
            <a:r>
              <a:rPr lang="en-US" baseline="0" dirty="0"/>
              <a:t>	Ask the class to create their own swim lane based on how the pizza ordering process works near where they grew up</a:t>
            </a:r>
          </a:p>
          <a:p>
            <a:pPr marL="452636" indent="-226318" defTabSz="905273">
              <a:defRPr/>
            </a:pPr>
            <a:endParaRPr lang="en-US" dirty="0"/>
          </a:p>
          <a:p>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74</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461137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1: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1:notes"/>
          <p:cNvSpPr txBox="1">
            <a:spLocks noGrp="1"/>
          </p:cNvSpPr>
          <p:nvPr>
            <p:ph type="body" idx="1"/>
          </p:nvPr>
        </p:nvSpPr>
        <p:spPr>
          <a:xfrm>
            <a:off x="702310" y="4480004"/>
            <a:ext cx="5618480" cy="3665458"/>
          </a:xfrm>
          <a:prstGeom prst="rect">
            <a:avLst/>
          </a:prstGeom>
          <a:noFill/>
          <a:ln>
            <a:noFill/>
          </a:ln>
        </p:spPr>
        <p:txBody>
          <a:bodyPr spcFirstLastPara="1" wrap="square" lIns="93308" tIns="46641" rIns="93308" bIns="46641" anchor="t" anchorCtr="0">
            <a:noAutofit/>
          </a:bodyPr>
          <a:lstStyle/>
          <a:p>
            <a:pPr marL="0" indent="0"/>
            <a:endParaRPr dirty="0"/>
          </a:p>
        </p:txBody>
      </p:sp>
      <p:sp>
        <p:nvSpPr>
          <p:cNvPr id="101" name="Google Shape;101;p1:notes"/>
          <p:cNvSpPr txBox="1">
            <a:spLocks noGrp="1"/>
          </p:cNvSpPr>
          <p:nvPr>
            <p:ph type="sldNum" idx="12"/>
          </p:nvPr>
        </p:nvSpPr>
        <p:spPr>
          <a:xfrm>
            <a:off x="3978132" y="8842030"/>
            <a:ext cx="3043343" cy="467071"/>
          </a:xfrm>
          <a:prstGeom prst="rect">
            <a:avLst/>
          </a:prstGeom>
          <a:noFill/>
          <a:ln>
            <a:noFill/>
          </a:ln>
        </p:spPr>
        <p:txBody>
          <a:bodyPr spcFirstLastPara="1" wrap="square" lIns="93308" tIns="46641" rIns="93308" bIns="46641" anchor="b" anchorCtr="0">
            <a:noAutofit/>
          </a:bodyPr>
          <a:lstStyle/>
          <a:p>
            <a:pPr algn="r"/>
            <a:endParaRPr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1428610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77</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33587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Nobody teaches an intro class like this in Fox or in any other colleges!</a:t>
            </a:r>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9</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807487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61635" indent="-230817" defTabSz="923270">
              <a:defRPr/>
            </a:pPr>
            <a:r>
              <a:rPr lang="en-US" dirty="0"/>
              <a:t>MIS – Management Information Systems</a:t>
            </a:r>
            <a:r>
              <a:rPr lang="en-US" baseline="0" dirty="0"/>
              <a:t> – “The Language of Business”</a:t>
            </a:r>
          </a:p>
          <a:p>
            <a:pPr marL="461635" indent="-230817" defTabSz="923270">
              <a:defRPr/>
            </a:pPr>
            <a:r>
              <a:rPr lang="en-US" baseline="0" dirty="0"/>
              <a:t>API: </a:t>
            </a:r>
            <a:r>
              <a:rPr lang="en-US" sz="1200" b="0" i="0" u="none" strike="noStrike" cap="none" dirty="0">
                <a:solidFill>
                  <a:schemeClr val="dk1"/>
                </a:solidFill>
                <a:effectLst/>
                <a:latin typeface="Calibri"/>
                <a:ea typeface="Calibri"/>
                <a:cs typeface="Calibri"/>
                <a:sym typeface="Calibri"/>
              </a:rPr>
              <a:t>An application programming interface is a connection between computers or between computer programs. It is a type of software interface, offering a service to other pieces of software. A document or standard that describes how to build or use such a connection or interface is called an API specification.</a:t>
            </a:r>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a:solidFill>
                  <a:schemeClr val="dk1"/>
                </a:solidFill>
                <a:latin typeface="Calibri"/>
                <a:ea typeface="Calibri"/>
                <a:cs typeface="Calibri"/>
                <a:sym typeface="Calibri"/>
              </a:rPr>
              <a:pPr algn="r"/>
              <a:t>10</a:t>
            </a:fld>
            <a:endParaRPr lang="en-US"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095224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222222"/>
        </a:solidFill>
        <a:effectLst/>
      </p:bgPr>
    </p:bg>
    <p:spTree>
      <p:nvGrpSpPr>
        <p:cNvPr id="1" name="Shape 15"/>
        <p:cNvGrpSpPr/>
        <p:nvPr/>
      </p:nvGrpSpPr>
      <p:grpSpPr>
        <a:xfrm>
          <a:off x="0" y="0"/>
          <a:ext cx="0" cy="0"/>
          <a:chOff x="0" y="0"/>
          <a:chExt cx="0" cy="0"/>
        </a:xfrm>
      </p:grpSpPr>
      <p:sp>
        <p:nvSpPr>
          <p:cNvPr id="16" name="Google Shape;16;p2"/>
          <p:cNvSpPr txBox="1">
            <a:spLocks noGrp="1"/>
          </p:cNvSpPr>
          <p:nvPr>
            <p:ph type="subTitle" idx="1"/>
          </p:nvPr>
        </p:nvSpPr>
        <p:spPr>
          <a:xfrm>
            <a:off x="605791" y="4367848"/>
            <a:ext cx="10980300" cy="827400"/>
          </a:xfrm>
          <a:prstGeom prst="rect">
            <a:avLst/>
          </a:prstGeom>
          <a:noFill/>
          <a:ln>
            <a:noFill/>
          </a:ln>
        </p:spPr>
        <p:txBody>
          <a:bodyPr spcFirstLastPara="1" wrap="square" lIns="91425" tIns="45700" rIns="91425" bIns="45700" anchor="t" anchorCtr="0"/>
          <a:lstStyle>
            <a:lvl1pPr marR="0" lvl="0" algn="ctr" rtl="0">
              <a:lnSpc>
                <a:spcPct val="90000"/>
              </a:lnSpc>
              <a:spcBef>
                <a:spcPts val="1000"/>
              </a:spcBef>
              <a:spcAft>
                <a:spcPts val="0"/>
              </a:spcAft>
              <a:buClr>
                <a:srgbClr val="A41E35"/>
              </a:buClr>
              <a:buSzPts val="2500"/>
              <a:buFont typeface="Arial"/>
              <a:buNone/>
              <a:defRPr sz="2500" b="0" i="0" u="none" strike="noStrike" cap="none">
                <a:solidFill>
                  <a:schemeClr val="lt2"/>
                </a:solidFill>
                <a:latin typeface="Georgia"/>
                <a:ea typeface="Georgia"/>
                <a:cs typeface="Georgia"/>
                <a:sym typeface="Georgia"/>
              </a:defRPr>
            </a:lvl1pPr>
            <a:lvl2pPr marR="0" lvl="1" algn="ctr" rtl="0">
              <a:lnSpc>
                <a:spcPct val="90000"/>
              </a:lnSpc>
              <a:spcBef>
                <a:spcPts val="500"/>
              </a:spcBef>
              <a:spcAft>
                <a:spcPts val="0"/>
              </a:spcAft>
              <a:buClr>
                <a:srgbClr val="A41E35"/>
              </a:buClr>
              <a:buSzPts val="2000"/>
              <a:buFont typeface="Arial"/>
              <a:buNone/>
              <a:defRPr sz="2000" b="1" i="0" u="none" strike="noStrike" cap="none">
                <a:solidFill>
                  <a:schemeClr val="dk1"/>
                </a:solidFill>
                <a:latin typeface="Arial Narrow"/>
                <a:ea typeface="Arial Narrow"/>
                <a:cs typeface="Arial Narrow"/>
                <a:sym typeface="Arial Narrow"/>
              </a:defRPr>
            </a:lvl2pPr>
            <a:lvl3pPr marR="0" lvl="2" algn="ctr" rtl="0">
              <a:lnSpc>
                <a:spcPct val="90000"/>
              </a:lnSpc>
              <a:spcBef>
                <a:spcPts val="500"/>
              </a:spcBef>
              <a:spcAft>
                <a:spcPts val="0"/>
              </a:spcAft>
              <a:buClr>
                <a:srgbClr val="A41E35"/>
              </a:buClr>
              <a:buSzPts val="1800"/>
              <a:buFont typeface="Arial"/>
              <a:buNone/>
              <a:defRPr sz="1800" b="1" i="0" u="none" strike="noStrike" cap="none">
                <a:solidFill>
                  <a:schemeClr val="dk1"/>
                </a:solidFill>
                <a:latin typeface="Arial Narrow"/>
                <a:ea typeface="Arial Narrow"/>
                <a:cs typeface="Arial Narrow"/>
                <a:sym typeface="Arial Narrow"/>
              </a:defRPr>
            </a:lvl3pPr>
            <a:lvl4pPr marR="0" lvl="3" algn="ctr" rtl="0">
              <a:lnSpc>
                <a:spcPct val="90000"/>
              </a:lnSpc>
              <a:spcBef>
                <a:spcPts val="500"/>
              </a:spcBef>
              <a:spcAft>
                <a:spcPts val="0"/>
              </a:spcAft>
              <a:buClr>
                <a:srgbClr val="A41E35"/>
              </a:buClr>
              <a:buSzPts val="1600"/>
              <a:buFont typeface="Arial"/>
              <a:buNone/>
              <a:defRPr sz="1600" b="1" i="0" u="none" strike="noStrike" cap="none">
                <a:solidFill>
                  <a:schemeClr val="dk1"/>
                </a:solidFill>
                <a:latin typeface="Arial Narrow"/>
                <a:ea typeface="Arial Narrow"/>
                <a:cs typeface="Arial Narrow"/>
                <a:sym typeface="Arial Narrow"/>
              </a:defRPr>
            </a:lvl4pPr>
            <a:lvl5pPr marR="0" lvl="4" algn="ctr" rtl="0">
              <a:lnSpc>
                <a:spcPct val="90000"/>
              </a:lnSpc>
              <a:spcBef>
                <a:spcPts val="500"/>
              </a:spcBef>
              <a:spcAft>
                <a:spcPts val="0"/>
              </a:spcAft>
              <a:buClr>
                <a:srgbClr val="A41E35"/>
              </a:buClr>
              <a:buSzPts val="1600"/>
              <a:buFont typeface="Arial"/>
              <a:buNone/>
              <a:defRPr sz="1600" b="1" i="0" u="none" strike="noStrike" cap="none">
                <a:solidFill>
                  <a:schemeClr val="dk1"/>
                </a:solidFill>
                <a:latin typeface="Arial Narrow"/>
                <a:ea typeface="Arial Narrow"/>
                <a:cs typeface="Arial Narrow"/>
                <a:sym typeface="Arial Narrow"/>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
        <p:nvSpPr>
          <p:cNvPr id="17" name="Google Shape;17;p2"/>
          <p:cNvSpPr txBox="1">
            <a:spLocks noGrp="1"/>
          </p:cNvSpPr>
          <p:nvPr>
            <p:ph type="ctrTitle"/>
          </p:nvPr>
        </p:nvSpPr>
        <p:spPr>
          <a:xfrm>
            <a:off x="605791" y="2343151"/>
            <a:ext cx="10980300" cy="1578300"/>
          </a:xfrm>
          <a:prstGeom prst="rect">
            <a:avLst/>
          </a:prstGeom>
          <a:noFill/>
          <a:ln>
            <a:noFill/>
          </a:ln>
        </p:spPr>
        <p:txBody>
          <a:bodyPr spcFirstLastPara="1" wrap="square" lIns="91425" tIns="45700" rIns="91425" bIns="45700" anchor="b" anchorCtr="0"/>
          <a:lstStyle>
            <a:lvl1pPr marR="0" lvl="0" algn="ctr" rtl="0">
              <a:lnSpc>
                <a:spcPct val="90000"/>
              </a:lnSpc>
              <a:spcBef>
                <a:spcPts val="0"/>
              </a:spcBef>
              <a:spcAft>
                <a:spcPts val="0"/>
              </a:spcAft>
              <a:buClr>
                <a:schemeClr val="lt1"/>
              </a:buClr>
              <a:buSzPts val="6000"/>
              <a:buFont typeface="Arial Narrow"/>
              <a:buNone/>
              <a:defRPr sz="6000" b="1" i="0" u="none" strike="noStrike" cap="none">
                <a:solidFill>
                  <a:schemeClr val="lt1"/>
                </a:solidFill>
                <a:latin typeface="Arial Narrow"/>
                <a:ea typeface="Arial Narrow"/>
                <a:cs typeface="Arial Narrow"/>
                <a:sym typeface="Arial Narrow"/>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8" name="Google Shape;18;p2"/>
          <p:cNvSpPr txBox="1">
            <a:spLocks noGrp="1"/>
          </p:cNvSpPr>
          <p:nvPr>
            <p:ph type="dt" idx="10"/>
          </p:nvPr>
        </p:nvSpPr>
        <p:spPr>
          <a:xfrm>
            <a:off x="838200" y="6146674"/>
            <a:ext cx="2743200" cy="574801"/>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1" i="0" u="none" strike="noStrike" cap="none">
                <a:solidFill>
                  <a:srgbClr val="888888"/>
                </a:solidFill>
                <a:latin typeface="Arial Narrow"/>
                <a:ea typeface="Arial Narrow"/>
                <a:cs typeface="Arial Narrow"/>
                <a:sym typeface="Arial Narrow"/>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dirty="0"/>
          </a:p>
        </p:txBody>
      </p:sp>
      <p:sp>
        <p:nvSpPr>
          <p:cNvPr id="19" name="Google Shape;19;p2"/>
          <p:cNvSpPr txBox="1">
            <a:spLocks noGrp="1"/>
          </p:cNvSpPr>
          <p:nvPr>
            <p:ph type="ftr" idx="11"/>
          </p:nvPr>
        </p:nvSpPr>
        <p:spPr>
          <a:xfrm>
            <a:off x="4038600" y="6146674"/>
            <a:ext cx="4114800" cy="574801"/>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1" i="0" u="none" strike="noStrike" cap="none">
                <a:solidFill>
                  <a:srgbClr val="888888"/>
                </a:solidFill>
                <a:latin typeface="Arial Narrow"/>
                <a:ea typeface="Arial Narrow"/>
                <a:cs typeface="Arial Narrow"/>
                <a:sym typeface="Arial Narrow"/>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dirty="0"/>
          </a:p>
        </p:txBody>
      </p:sp>
      <p:pic>
        <p:nvPicPr>
          <p:cNvPr id="20" name="Google Shape;20;p2"/>
          <p:cNvPicPr preferRelativeResize="0"/>
          <p:nvPr/>
        </p:nvPicPr>
        <p:blipFill rotWithShape="1">
          <a:blip r:embed="rId2">
            <a:alphaModFix/>
          </a:blip>
          <a:srcRect/>
          <a:stretch/>
        </p:blipFill>
        <p:spPr>
          <a:xfrm>
            <a:off x="4735808" y="972829"/>
            <a:ext cx="2720385" cy="609366"/>
          </a:xfrm>
          <a:prstGeom prst="rect">
            <a:avLst/>
          </a:prstGeom>
          <a:noFill/>
          <a:ln>
            <a:noFill/>
          </a:ln>
        </p:spPr>
      </p:pic>
      <p:sp>
        <p:nvSpPr>
          <p:cNvPr id="21" name="Google Shape;21;p2"/>
          <p:cNvSpPr txBox="1">
            <a:spLocks noGrp="1"/>
          </p:cNvSpPr>
          <p:nvPr>
            <p:ph type="sldNum" idx="12"/>
          </p:nvPr>
        </p:nvSpPr>
        <p:spPr>
          <a:xfrm>
            <a:off x="9075419" y="6146674"/>
            <a:ext cx="2743200" cy="574802"/>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1" i="0" u="none" strike="noStrike" cap="none">
                <a:solidFill>
                  <a:srgbClr val="BFBFBF"/>
                </a:solidFill>
                <a:latin typeface="Arial Narrow"/>
                <a:ea typeface="Arial Narrow"/>
                <a:cs typeface="Arial Narrow"/>
                <a:sym typeface="Arial Narrow"/>
              </a:defRPr>
            </a:lvl1pPr>
            <a:lvl2pPr marL="0" marR="0" lvl="1" indent="0" algn="r" rtl="0">
              <a:spcBef>
                <a:spcPts val="0"/>
              </a:spcBef>
              <a:buNone/>
              <a:defRPr sz="1200" b="1" i="0" u="none" strike="noStrike" cap="none">
                <a:solidFill>
                  <a:srgbClr val="BFBFBF"/>
                </a:solidFill>
                <a:latin typeface="Arial Narrow"/>
                <a:ea typeface="Arial Narrow"/>
                <a:cs typeface="Arial Narrow"/>
                <a:sym typeface="Arial Narrow"/>
              </a:defRPr>
            </a:lvl2pPr>
            <a:lvl3pPr marL="0" marR="0" lvl="2" indent="0" algn="r" rtl="0">
              <a:spcBef>
                <a:spcPts val="0"/>
              </a:spcBef>
              <a:buNone/>
              <a:defRPr sz="1200" b="1" i="0" u="none" strike="noStrike" cap="none">
                <a:solidFill>
                  <a:srgbClr val="BFBFBF"/>
                </a:solidFill>
                <a:latin typeface="Arial Narrow"/>
                <a:ea typeface="Arial Narrow"/>
                <a:cs typeface="Arial Narrow"/>
                <a:sym typeface="Arial Narrow"/>
              </a:defRPr>
            </a:lvl3pPr>
            <a:lvl4pPr marL="0" marR="0" lvl="3" indent="0" algn="r" rtl="0">
              <a:spcBef>
                <a:spcPts val="0"/>
              </a:spcBef>
              <a:buNone/>
              <a:defRPr sz="1200" b="1" i="0" u="none" strike="noStrike" cap="none">
                <a:solidFill>
                  <a:srgbClr val="BFBFBF"/>
                </a:solidFill>
                <a:latin typeface="Arial Narrow"/>
                <a:ea typeface="Arial Narrow"/>
                <a:cs typeface="Arial Narrow"/>
                <a:sym typeface="Arial Narrow"/>
              </a:defRPr>
            </a:lvl4pPr>
            <a:lvl5pPr marL="0" marR="0" lvl="4" indent="0" algn="r" rtl="0">
              <a:spcBef>
                <a:spcPts val="0"/>
              </a:spcBef>
              <a:buNone/>
              <a:defRPr sz="1200" b="1" i="0" u="none" strike="noStrike" cap="none">
                <a:solidFill>
                  <a:srgbClr val="BFBFBF"/>
                </a:solidFill>
                <a:latin typeface="Arial Narrow"/>
                <a:ea typeface="Arial Narrow"/>
                <a:cs typeface="Arial Narrow"/>
                <a:sym typeface="Arial Narrow"/>
              </a:defRPr>
            </a:lvl5pPr>
            <a:lvl6pPr marL="0" marR="0" lvl="5" indent="0" algn="r" rtl="0">
              <a:spcBef>
                <a:spcPts val="0"/>
              </a:spcBef>
              <a:buNone/>
              <a:defRPr sz="1200" b="1" i="0" u="none" strike="noStrike" cap="none">
                <a:solidFill>
                  <a:srgbClr val="BFBFBF"/>
                </a:solidFill>
                <a:latin typeface="Arial Narrow"/>
                <a:ea typeface="Arial Narrow"/>
                <a:cs typeface="Arial Narrow"/>
                <a:sym typeface="Arial Narrow"/>
              </a:defRPr>
            </a:lvl6pPr>
            <a:lvl7pPr marL="0" marR="0" lvl="6" indent="0" algn="r" rtl="0">
              <a:spcBef>
                <a:spcPts val="0"/>
              </a:spcBef>
              <a:buNone/>
              <a:defRPr sz="1200" b="1" i="0" u="none" strike="noStrike" cap="none">
                <a:solidFill>
                  <a:srgbClr val="BFBFBF"/>
                </a:solidFill>
                <a:latin typeface="Arial Narrow"/>
                <a:ea typeface="Arial Narrow"/>
                <a:cs typeface="Arial Narrow"/>
                <a:sym typeface="Arial Narrow"/>
              </a:defRPr>
            </a:lvl7pPr>
            <a:lvl8pPr marL="0" marR="0" lvl="7" indent="0" algn="r" rtl="0">
              <a:spcBef>
                <a:spcPts val="0"/>
              </a:spcBef>
              <a:buNone/>
              <a:defRPr sz="1200" b="1" i="0" u="none" strike="noStrike" cap="none">
                <a:solidFill>
                  <a:srgbClr val="BFBFBF"/>
                </a:solidFill>
                <a:latin typeface="Arial Narrow"/>
                <a:ea typeface="Arial Narrow"/>
                <a:cs typeface="Arial Narrow"/>
                <a:sym typeface="Arial Narrow"/>
              </a:defRPr>
            </a:lvl8pPr>
            <a:lvl9pPr marL="0" marR="0" lvl="8" indent="0" algn="r" rtl="0">
              <a:spcBef>
                <a:spcPts val="0"/>
              </a:spcBef>
              <a:buNone/>
              <a:defRPr sz="1200" b="1" i="0" u="none" strike="noStrike" cap="none">
                <a:solidFill>
                  <a:srgbClr val="BFBFBF"/>
                </a:solidFill>
                <a:latin typeface="Arial Narrow"/>
                <a:ea typeface="Arial Narrow"/>
                <a:cs typeface="Arial Narrow"/>
                <a:sym typeface="Arial Narrow"/>
              </a:defRPr>
            </a:lvl9pPr>
          </a:lstStyle>
          <a:p>
            <a:pPr marL="0" lvl="0" indent="0">
              <a:spcBef>
                <a:spcPts val="0"/>
              </a:spcBef>
              <a:spcAft>
                <a:spcPts val="0"/>
              </a:spcAft>
              <a:buNone/>
            </a:pPr>
            <a:fld id="{00000000-1234-1234-1234-123412341234}" type="slidenum">
              <a:rPr lang="en-US"/>
              <a:t>‹#›</a:t>
            </a:fld>
            <a:endParaRPr dirty="0"/>
          </a:p>
        </p:txBody>
      </p:sp>
      <p:cxnSp>
        <p:nvCxnSpPr>
          <p:cNvPr id="22" name="Google Shape;22;p2"/>
          <p:cNvCxnSpPr/>
          <p:nvPr/>
        </p:nvCxnSpPr>
        <p:spPr>
          <a:xfrm>
            <a:off x="5433000" y="4081463"/>
            <a:ext cx="1326000" cy="0"/>
          </a:xfrm>
          <a:prstGeom prst="straightConnector1">
            <a:avLst/>
          </a:prstGeom>
          <a:noFill/>
          <a:ln w="63500" cap="flat" cmpd="sng">
            <a:solidFill>
              <a:schemeClr val="lt1"/>
            </a:solidFill>
            <a:prstDash val="solid"/>
            <a:miter lim="800000"/>
            <a:headEnd type="none" w="sm" len="sm"/>
            <a:tailEnd type="none" w="sm" len="sm"/>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p:cSld name="Section Header">
    <p:bg>
      <p:bgPr>
        <a:solidFill>
          <a:srgbClr val="A41E35"/>
        </a:solidFill>
        <a:effectLst/>
      </p:bgPr>
    </p:bg>
    <p:spTree>
      <p:nvGrpSpPr>
        <p:cNvPr id="1" name="Shape 23"/>
        <p:cNvGrpSpPr/>
        <p:nvPr/>
      </p:nvGrpSpPr>
      <p:grpSpPr>
        <a:xfrm>
          <a:off x="0" y="0"/>
          <a:ext cx="0" cy="0"/>
          <a:chOff x="0" y="0"/>
          <a:chExt cx="0" cy="0"/>
        </a:xfrm>
      </p:grpSpPr>
      <p:sp>
        <p:nvSpPr>
          <p:cNvPr id="24" name="Google Shape;24;p3"/>
          <p:cNvSpPr txBox="1">
            <a:spLocks noGrp="1"/>
          </p:cNvSpPr>
          <p:nvPr>
            <p:ph type="sldNum" idx="12"/>
          </p:nvPr>
        </p:nvSpPr>
        <p:spPr>
          <a:xfrm>
            <a:off x="9075419" y="6146674"/>
            <a:ext cx="2743200" cy="574802"/>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1" i="0" u="none" strike="noStrike" cap="none">
                <a:solidFill>
                  <a:schemeClr val="lt1"/>
                </a:solidFill>
                <a:latin typeface="Arial Narrow"/>
                <a:ea typeface="Arial Narrow"/>
                <a:cs typeface="Arial Narrow"/>
                <a:sym typeface="Arial Narrow"/>
              </a:defRPr>
            </a:lvl1pPr>
            <a:lvl2pPr marL="0" marR="0" lvl="1" indent="0" algn="r" rtl="0">
              <a:spcBef>
                <a:spcPts val="0"/>
              </a:spcBef>
              <a:buNone/>
              <a:defRPr sz="1200" b="1" i="0" u="none" strike="noStrike" cap="none">
                <a:solidFill>
                  <a:schemeClr val="lt1"/>
                </a:solidFill>
                <a:latin typeface="Arial Narrow"/>
                <a:ea typeface="Arial Narrow"/>
                <a:cs typeface="Arial Narrow"/>
                <a:sym typeface="Arial Narrow"/>
              </a:defRPr>
            </a:lvl2pPr>
            <a:lvl3pPr marL="0" marR="0" lvl="2" indent="0" algn="r" rtl="0">
              <a:spcBef>
                <a:spcPts val="0"/>
              </a:spcBef>
              <a:buNone/>
              <a:defRPr sz="1200" b="1" i="0" u="none" strike="noStrike" cap="none">
                <a:solidFill>
                  <a:schemeClr val="lt1"/>
                </a:solidFill>
                <a:latin typeface="Arial Narrow"/>
                <a:ea typeface="Arial Narrow"/>
                <a:cs typeface="Arial Narrow"/>
                <a:sym typeface="Arial Narrow"/>
              </a:defRPr>
            </a:lvl3pPr>
            <a:lvl4pPr marL="0" marR="0" lvl="3" indent="0" algn="r" rtl="0">
              <a:spcBef>
                <a:spcPts val="0"/>
              </a:spcBef>
              <a:buNone/>
              <a:defRPr sz="1200" b="1" i="0" u="none" strike="noStrike" cap="none">
                <a:solidFill>
                  <a:schemeClr val="lt1"/>
                </a:solidFill>
                <a:latin typeface="Arial Narrow"/>
                <a:ea typeface="Arial Narrow"/>
                <a:cs typeface="Arial Narrow"/>
                <a:sym typeface="Arial Narrow"/>
              </a:defRPr>
            </a:lvl4pPr>
            <a:lvl5pPr marL="0" marR="0" lvl="4" indent="0" algn="r" rtl="0">
              <a:spcBef>
                <a:spcPts val="0"/>
              </a:spcBef>
              <a:buNone/>
              <a:defRPr sz="1200" b="1" i="0" u="none" strike="noStrike" cap="none">
                <a:solidFill>
                  <a:schemeClr val="lt1"/>
                </a:solidFill>
                <a:latin typeface="Arial Narrow"/>
                <a:ea typeface="Arial Narrow"/>
                <a:cs typeface="Arial Narrow"/>
                <a:sym typeface="Arial Narrow"/>
              </a:defRPr>
            </a:lvl5pPr>
            <a:lvl6pPr marL="0" marR="0" lvl="5" indent="0" algn="r" rtl="0">
              <a:spcBef>
                <a:spcPts val="0"/>
              </a:spcBef>
              <a:buNone/>
              <a:defRPr sz="1200" b="1" i="0" u="none" strike="noStrike" cap="none">
                <a:solidFill>
                  <a:schemeClr val="lt1"/>
                </a:solidFill>
                <a:latin typeface="Arial Narrow"/>
                <a:ea typeface="Arial Narrow"/>
                <a:cs typeface="Arial Narrow"/>
                <a:sym typeface="Arial Narrow"/>
              </a:defRPr>
            </a:lvl6pPr>
            <a:lvl7pPr marL="0" marR="0" lvl="6" indent="0" algn="r" rtl="0">
              <a:spcBef>
                <a:spcPts val="0"/>
              </a:spcBef>
              <a:buNone/>
              <a:defRPr sz="1200" b="1" i="0" u="none" strike="noStrike" cap="none">
                <a:solidFill>
                  <a:schemeClr val="lt1"/>
                </a:solidFill>
                <a:latin typeface="Arial Narrow"/>
                <a:ea typeface="Arial Narrow"/>
                <a:cs typeface="Arial Narrow"/>
                <a:sym typeface="Arial Narrow"/>
              </a:defRPr>
            </a:lvl7pPr>
            <a:lvl8pPr marL="0" marR="0" lvl="7" indent="0" algn="r" rtl="0">
              <a:spcBef>
                <a:spcPts val="0"/>
              </a:spcBef>
              <a:buNone/>
              <a:defRPr sz="1200" b="1" i="0" u="none" strike="noStrike" cap="none">
                <a:solidFill>
                  <a:schemeClr val="lt1"/>
                </a:solidFill>
                <a:latin typeface="Arial Narrow"/>
                <a:ea typeface="Arial Narrow"/>
                <a:cs typeface="Arial Narrow"/>
                <a:sym typeface="Arial Narrow"/>
              </a:defRPr>
            </a:lvl8pPr>
            <a:lvl9pPr marL="0" marR="0" lvl="8" indent="0" algn="r" rtl="0">
              <a:spcBef>
                <a:spcPts val="0"/>
              </a:spcBef>
              <a:buNone/>
              <a:defRPr sz="1200" b="1" i="0" u="none" strike="noStrike" cap="none">
                <a:solidFill>
                  <a:schemeClr val="lt1"/>
                </a:solidFill>
                <a:latin typeface="Arial Narrow"/>
                <a:ea typeface="Arial Narrow"/>
                <a:cs typeface="Arial Narrow"/>
                <a:sym typeface="Arial Narrow"/>
              </a:defRPr>
            </a:lvl9pPr>
          </a:lstStyle>
          <a:p>
            <a:pPr marL="0" lvl="0" indent="0">
              <a:spcBef>
                <a:spcPts val="0"/>
              </a:spcBef>
              <a:spcAft>
                <a:spcPts val="0"/>
              </a:spcAft>
              <a:buNone/>
            </a:pPr>
            <a:fld id="{00000000-1234-1234-1234-123412341234}" type="slidenum">
              <a:rPr lang="en-US"/>
              <a:t>‹#›</a:t>
            </a:fld>
            <a:endParaRPr dirty="0"/>
          </a:p>
        </p:txBody>
      </p:sp>
      <p:sp>
        <p:nvSpPr>
          <p:cNvPr id="25" name="Google Shape;25;p3"/>
          <p:cNvSpPr txBox="1">
            <a:spLocks noGrp="1"/>
          </p:cNvSpPr>
          <p:nvPr>
            <p:ph type="subTitle" idx="1"/>
          </p:nvPr>
        </p:nvSpPr>
        <p:spPr>
          <a:xfrm>
            <a:off x="605791" y="4367848"/>
            <a:ext cx="10980300" cy="827400"/>
          </a:xfrm>
          <a:prstGeom prst="rect">
            <a:avLst/>
          </a:prstGeom>
          <a:noFill/>
          <a:ln>
            <a:noFill/>
          </a:ln>
        </p:spPr>
        <p:txBody>
          <a:bodyPr spcFirstLastPara="1" wrap="square" lIns="91425" tIns="45700" rIns="91425" bIns="45700" anchor="t" anchorCtr="0"/>
          <a:lstStyle>
            <a:lvl1pPr marR="0" lvl="0" algn="ctr" rtl="0">
              <a:lnSpc>
                <a:spcPct val="90000"/>
              </a:lnSpc>
              <a:spcBef>
                <a:spcPts val="1000"/>
              </a:spcBef>
              <a:spcAft>
                <a:spcPts val="0"/>
              </a:spcAft>
              <a:buClr>
                <a:srgbClr val="A41E35"/>
              </a:buClr>
              <a:buSzPts val="2500"/>
              <a:buFont typeface="Arial"/>
              <a:buNone/>
              <a:defRPr sz="2500" b="0" i="0" u="none" strike="noStrike" cap="none">
                <a:solidFill>
                  <a:schemeClr val="lt2"/>
                </a:solidFill>
                <a:latin typeface="Georgia"/>
                <a:ea typeface="Georgia"/>
                <a:cs typeface="Georgia"/>
                <a:sym typeface="Georgia"/>
              </a:defRPr>
            </a:lvl1pPr>
            <a:lvl2pPr marR="0" lvl="1" algn="ctr" rtl="0">
              <a:lnSpc>
                <a:spcPct val="90000"/>
              </a:lnSpc>
              <a:spcBef>
                <a:spcPts val="500"/>
              </a:spcBef>
              <a:spcAft>
                <a:spcPts val="0"/>
              </a:spcAft>
              <a:buClr>
                <a:srgbClr val="A41E35"/>
              </a:buClr>
              <a:buSzPts val="2000"/>
              <a:buFont typeface="Arial"/>
              <a:buNone/>
              <a:defRPr sz="2000" b="1" i="0" u="none" strike="noStrike" cap="none">
                <a:solidFill>
                  <a:schemeClr val="dk1"/>
                </a:solidFill>
                <a:latin typeface="Arial Narrow"/>
                <a:ea typeface="Arial Narrow"/>
                <a:cs typeface="Arial Narrow"/>
                <a:sym typeface="Arial Narrow"/>
              </a:defRPr>
            </a:lvl2pPr>
            <a:lvl3pPr marR="0" lvl="2" algn="ctr" rtl="0">
              <a:lnSpc>
                <a:spcPct val="90000"/>
              </a:lnSpc>
              <a:spcBef>
                <a:spcPts val="500"/>
              </a:spcBef>
              <a:spcAft>
                <a:spcPts val="0"/>
              </a:spcAft>
              <a:buClr>
                <a:srgbClr val="A41E35"/>
              </a:buClr>
              <a:buSzPts val="1800"/>
              <a:buFont typeface="Arial"/>
              <a:buNone/>
              <a:defRPr sz="1800" b="1" i="0" u="none" strike="noStrike" cap="none">
                <a:solidFill>
                  <a:schemeClr val="dk1"/>
                </a:solidFill>
                <a:latin typeface="Arial Narrow"/>
                <a:ea typeface="Arial Narrow"/>
                <a:cs typeface="Arial Narrow"/>
                <a:sym typeface="Arial Narrow"/>
              </a:defRPr>
            </a:lvl3pPr>
            <a:lvl4pPr marR="0" lvl="3" algn="ctr" rtl="0">
              <a:lnSpc>
                <a:spcPct val="90000"/>
              </a:lnSpc>
              <a:spcBef>
                <a:spcPts val="500"/>
              </a:spcBef>
              <a:spcAft>
                <a:spcPts val="0"/>
              </a:spcAft>
              <a:buClr>
                <a:srgbClr val="A41E35"/>
              </a:buClr>
              <a:buSzPts val="1600"/>
              <a:buFont typeface="Arial"/>
              <a:buNone/>
              <a:defRPr sz="1600" b="1" i="0" u="none" strike="noStrike" cap="none">
                <a:solidFill>
                  <a:schemeClr val="dk1"/>
                </a:solidFill>
                <a:latin typeface="Arial Narrow"/>
                <a:ea typeface="Arial Narrow"/>
                <a:cs typeface="Arial Narrow"/>
                <a:sym typeface="Arial Narrow"/>
              </a:defRPr>
            </a:lvl4pPr>
            <a:lvl5pPr marR="0" lvl="4" algn="ctr" rtl="0">
              <a:lnSpc>
                <a:spcPct val="90000"/>
              </a:lnSpc>
              <a:spcBef>
                <a:spcPts val="500"/>
              </a:spcBef>
              <a:spcAft>
                <a:spcPts val="0"/>
              </a:spcAft>
              <a:buClr>
                <a:srgbClr val="A41E35"/>
              </a:buClr>
              <a:buSzPts val="1600"/>
              <a:buFont typeface="Arial"/>
              <a:buNone/>
              <a:defRPr sz="1600" b="1" i="0" u="none" strike="noStrike" cap="none">
                <a:solidFill>
                  <a:schemeClr val="dk1"/>
                </a:solidFill>
                <a:latin typeface="Arial Narrow"/>
                <a:ea typeface="Arial Narrow"/>
                <a:cs typeface="Arial Narrow"/>
                <a:sym typeface="Arial Narrow"/>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
        <p:nvSpPr>
          <p:cNvPr id="26" name="Google Shape;26;p3"/>
          <p:cNvSpPr txBox="1">
            <a:spLocks noGrp="1"/>
          </p:cNvSpPr>
          <p:nvPr>
            <p:ph type="ctrTitle"/>
          </p:nvPr>
        </p:nvSpPr>
        <p:spPr>
          <a:xfrm>
            <a:off x="605791" y="2343151"/>
            <a:ext cx="10980300" cy="1578300"/>
          </a:xfrm>
          <a:prstGeom prst="rect">
            <a:avLst/>
          </a:prstGeom>
          <a:noFill/>
          <a:ln>
            <a:noFill/>
          </a:ln>
        </p:spPr>
        <p:txBody>
          <a:bodyPr spcFirstLastPara="1" wrap="square" lIns="91425" tIns="45700" rIns="91425" bIns="45700" anchor="b" anchorCtr="0"/>
          <a:lstStyle>
            <a:lvl1pPr marR="0" lvl="0" algn="ctr" rtl="0">
              <a:lnSpc>
                <a:spcPct val="90000"/>
              </a:lnSpc>
              <a:spcBef>
                <a:spcPts val="0"/>
              </a:spcBef>
              <a:spcAft>
                <a:spcPts val="0"/>
              </a:spcAft>
              <a:buClr>
                <a:schemeClr val="lt1"/>
              </a:buClr>
              <a:buSzPts val="7200"/>
              <a:buFont typeface="Arial Narrow"/>
              <a:buNone/>
              <a:defRPr sz="7200" b="1" i="0" u="none" strike="noStrike" cap="none">
                <a:solidFill>
                  <a:schemeClr val="lt1"/>
                </a:solidFill>
                <a:latin typeface="Arial Narrow"/>
                <a:ea typeface="Arial Narrow"/>
                <a:cs typeface="Arial Narrow"/>
                <a:sym typeface="Arial Narrow"/>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cxnSp>
        <p:nvCxnSpPr>
          <p:cNvPr id="27" name="Google Shape;27;p3"/>
          <p:cNvCxnSpPr/>
          <p:nvPr/>
        </p:nvCxnSpPr>
        <p:spPr>
          <a:xfrm>
            <a:off x="5433000" y="4058603"/>
            <a:ext cx="1326000" cy="0"/>
          </a:xfrm>
          <a:prstGeom prst="straightConnector1">
            <a:avLst/>
          </a:prstGeom>
          <a:noFill/>
          <a:ln w="63500" cap="flat" cmpd="sng">
            <a:solidFill>
              <a:schemeClr val="lt1"/>
            </a:solidFill>
            <a:prstDash val="solid"/>
            <a:miter lim="800000"/>
            <a:headEnd type="none" w="sm" len="sm"/>
            <a:tailEnd type="none" w="sm" len="sm"/>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ullet list 1">
  <p:cSld name="Title Only_1_1">
    <p:spTree>
      <p:nvGrpSpPr>
        <p:cNvPr id="1" name="Shape 46"/>
        <p:cNvGrpSpPr/>
        <p:nvPr/>
      </p:nvGrpSpPr>
      <p:grpSpPr>
        <a:xfrm>
          <a:off x="0" y="0"/>
          <a:ext cx="0" cy="0"/>
          <a:chOff x="0" y="0"/>
          <a:chExt cx="0" cy="0"/>
        </a:xfrm>
      </p:grpSpPr>
      <p:sp>
        <p:nvSpPr>
          <p:cNvPr id="47" name="Google Shape;47;p7"/>
          <p:cNvSpPr txBox="1">
            <a:spLocks noGrp="1"/>
          </p:cNvSpPr>
          <p:nvPr>
            <p:ph type="title"/>
          </p:nvPr>
        </p:nvSpPr>
        <p:spPr>
          <a:xfrm>
            <a:off x="329972" y="556896"/>
            <a:ext cx="11488500" cy="1145100"/>
          </a:xfrm>
          <a:prstGeom prst="rect">
            <a:avLst/>
          </a:prstGeom>
          <a:noFill/>
          <a:ln>
            <a:noFill/>
          </a:ln>
        </p:spPr>
        <p:txBody>
          <a:bodyPr spcFirstLastPara="1" wrap="square" lIns="91425" tIns="45700" rIns="91425" bIns="45700" anchor="t" anchorCtr="0"/>
          <a:lstStyle>
            <a:lvl1pPr marR="0" lvl="0" algn="l" rtl="0">
              <a:lnSpc>
                <a:spcPct val="90000"/>
              </a:lnSpc>
              <a:spcBef>
                <a:spcPts val="0"/>
              </a:spcBef>
              <a:spcAft>
                <a:spcPts val="0"/>
              </a:spcAft>
              <a:buClr>
                <a:schemeClr val="dk1"/>
              </a:buClr>
              <a:buSzPts val="4400"/>
              <a:buFont typeface="Georgia"/>
              <a:buNone/>
              <a:defRPr sz="4400" b="0" i="0" u="none" strike="noStrike" cap="none">
                <a:solidFill>
                  <a:schemeClr val="dk1"/>
                </a:solidFill>
                <a:latin typeface="Georgia"/>
                <a:ea typeface="Georgia"/>
                <a:cs typeface="Georgia"/>
                <a:sym typeface="Georgia"/>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49" name="Google Shape;49;p7"/>
          <p:cNvSpPr txBox="1">
            <a:spLocks noGrp="1"/>
          </p:cNvSpPr>
          <p:nvPr>
            <p:ph type="sldNum" idx="12"/>
          </p:nvPr>
        </p:nvSpPr>
        <p:spPr>
          <a:xfrm>
            <a:off x="9075419" y="6146674"/>
            <a:ext cx="2743200" cy="5748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1" i="0" u="none" strike="noStrike" cap="none">
                <a:solidFill>
                  <a:srgbClr val="BFBFBF"/>
                </a:solidFill>
                <a:latin typeface="Arial Narrow"/>
                <a:ea typeface="Arial Narrow"/>
                <a:cs typeface="Arial Narrow"/>
                <a:sym typeface="Arial Narrow"/>
              </a:defRPr>
            </a:lvl1pPr>
            <a:lvl2pPr marL="0" marR="0" lvl="1" indent="0" algn="r" rtl="0">
              <a:spcBef>
                <a:spcPts val="0"/>
              </a:spcBef>
              <a:buNone/>
              <a:defRPr sz="1200" b="1" i="0" u="none" strike="noStrike" cap="none">
                <a:solidFill>
                  <a:srgbClr val="BFBFBF"/>
                </a:solidFill>
                <a:latin typeface="Arial Narrow"/>
                <a:ea typeface="Arial Narrow"/>
                <a:cs typeface="Arial Narrow"/>
                <a:sym typeface="Arial Narrow"/>
              </a:defRPr>
            </a:lvl2pPr>
            <a:lvl3pPr marL="0" marR="0" lvl="2" indent="0" algn="r" rtl="0">
              <a:spcBef>
                <a:spcPts val="0"/>
              </a:spcBef>
              <a:buNone/>
              <a:defRPr sz="1200" b="1" i="0" u="none" strike="noStrike" cap="none">
                <a:solidFill>
                  <a:srgbClr val="BFBFBF"/>
                </a:solidFill>
                <a:latin typeface="Arial Narrow"/>
                <a:ea typeface="Arial Narrow"/>
                <a:cs typeface="Arial Narrow"/>
                <a:sym typeface="Arial Narrow"/>
              </a:defRPr>
            </a:lvl3pPr>
            <a:lvl4pPr marL="0" marR="0" lvl="3" indent="0" algn="r" rtl="0">
              <a:spcBef>
                <a:spcPts val="0"/>
              </a:spcBef>
              <a:buNone/>
              <a:defRPr sz="1200" b="1" i="0" u="none" strike="noStrike" cap="none">
                <a:solidFill>
                  <a:srgbClr val="BFBFBF"/>
                </a:solidFill>
                <a:latin typeface="Arial Narrow"/>
                <a:ea typeface="Arial Narrow"/>
                <a:cs typeface="Arial Narrow"/>
                <a:sym typeface="Arial Narrow"/>
              </a:defRPr>
            </a:lvl4pPr>
            <a:lvl5pPr marL="0" marR="0" lvl="4" indent="0" algn="r" rtl="0">
              <a:spcBef>
                <a:spcPts val="0"/>
              </a:spcBef>
              <a:buNone/>
              <a:defRPr sz="1200" b="1" i="0" u="none" strike="noStrike" cap="none">
                <a:solidFill>
                  <a:srgbClr val="BFBFBF"/>
                </a:solidFill>
                <a:latin typeface="Arial Narrow"/>
                <a:ea typeface="Arial Narrow"/>
                <a:cs typeface="Arial Narrow"/>
                <a:sym typeface="Arial Narrow"/>
              </a:defRPr>
            </a:lvl5pPr>
            <a:lvl6pPr marL="0" marR="0" lvl="5" indent="0" algn="r" rtl="0">
              <a:spcBef>
                <a:spcPts val="0"/>
              </a:spcBef>
              <a:buNone/>
              <a:defRPr sz="1200" b="1" i="0" u="none" strike="noStrike" cap="none">
                <a:solidFill>
                  <a:srgbClr val="BFBFBF"/>
                </a:solidFill>
                <a:latin typeface="Arial Narrow"/>
                <a:ea typeface="Arial Narrow"/>
                <a:cs typeface="Arial Narrow"/>
                <a:sym typeface="Arial Narrow"/>
              </a:defRPr>
            </a:lvl6pPr>
            <a:lvl7pPr marL="0" marR="0" lvl="6" indent="0" algn="r" rtl="0">
              <a:spcBef>
                <a:spcPts val="0"/>
              </a:spcBef>
              <a:buNone/>
              <a:defRPr sz="1200" b="1" i="0" u="none" strike="noStrike" cap="none">
                <a:solidFill>
                  <a:srgbClr val="BFBFBF"/>
                </a:solidFill>
                <a:latin typeface="Arial Narrow"/>
                <a:ea typeface="Arial Narrow"/>
                <a:cs typeface="Arial Narrow"/>
                <a:sym typeface="Arial Narrow"/>
              </a:defRPr>
            </a:lvl7pPr>
            <a:lvl8pPr marL="0" marR="0" lvl="7" indent="0" algn="r" rtl="0">
              <a:spcBef>
                <a:spcPts val="0"/>
              </a:spcBef>
              <a:buNone/>
              <a:defRPr sz="1200" b="1" i="0" u="none" strike="noStrike" cap="none">
                <a:solidFill>
                  <a:srgbClr val="BFBFBF"/>
                </a:solidFill>
                <a:latin typeface="Arial Narrow"/>
                <a:ea typeface="Arial Narrow"/>
                <a:cs typeface="Arial Narrow"/>
                <a:sym typeface="Arial Narrow"/>
              </a:defRPr>
            </a:lvl8pPr>
            <a:lvl9pPr marL="0" marR="0" lvl="8" indent="0" algn="r" rtl="0">
              <a:spcBef>
                <a:spcPts val="0"/>
              </a:spcBef>
              <a:buNone/>
              <a:defRPr sz="1200" b="1" i="0" u="none" strike="noStrike" cap="none">
                <a:solidFill>
                  <a:srgbClr val="BFBFBF"/>
                </a:solidFill>
                <a:latin typeface="Arial Narrow"/>
                <a:ea typeface="Arial Narrow"/>
                <a:cs typeface="Arial Narrow"/>
                <a:sym typeface="Arial Narrow"/>
              </a:defRPr>
            </a:lvl9pPr>
          </a:lstStyle>
          <a:p>
            <a:pPr marL="0" lvl="0" indent="0">
              <a:spcBef>
                <a:spcPts val="0"/>
              </a:spcBef>
              <a:spcAft>
                <a:spcPts val="0"/>
              </a:spcAft>
              <a:buNone/>
            </a:pPr>
            <a:fld id="{00000000-1234-1234-1234-123412341234}" type="slidenum">
              <a:rPr lang="en-US"/>
              <a:t>‹#›</a:t>
            </a:fld>
            <a:endParaRPr dirty="0"/>
          </a:p>
        </p:txBody>
      </p:sp>
      <p:sp>
        <p:nvSpPr>
          <p:cNvPr id="50" name="Google Shape;50;p7"/>
          <p:cNvSpPr txBox="1"/>
          <p:nvPr/>
        </p:nvSpPr>
        <p:spPr>
          <a:xfrm>
            <a:off x="432843" y="6146674"/>
            <a:ext cx="4114800" cy="5748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i="0" u="none" strike="noStrike" cap="none" dirty="0">
              <a:solidFill>
                <a:srgbClr val="BFBFBF"/>
              </a:solidFill>
              <a:latin typeface="Arial Narrow"/>
              <a:ea typeface="Arial Narrow"/>
              <a:cs typeface="Arial Narrow"/>
              <a:sym typeface="Arial Narrow"/>
            </a:endParaRPr>
          </a:p>
        </p:txBody>
      </p:sp>
      <p:sp>
        <p:nvSpPr>
          <p:cNvPr id="51" name="Google Shape;51;p7"/>
          <p:cNvSpPr txBox="1"/>
          <p:nvPr/>
        </p:nvSpPr>
        <p:spPr>
          <a:xfrm>
            <a:off x="329971" y="1825625"/>
            <a:ext cx="11488500" cy="3660900"/>
          </a:xfrm>
          <a:prstGeom prst="rect">
            <a:avLst/>
          </a:prstGeom>
          <a:noFill/>
          <a:ln>
            <a:noFill/>
          </a:ln>
        </p:spPr>
        <p:txBody>
          <a:bodyPr spcFirstLastPara="1" wrap="square" lIns="91425" tIns="45700" rIns="91425" bIns="45700" anchor="t" anchorCtr="0">
            <a:noAutofit/>
          </a:bodyPr>
          <a:lstStyle/>
          <a:p>
            <a:pPr marL="457200" marR="0" lvl="0" indent="-381000" algn="l" rtl="0">
              <a:lnSpc>
                <a:spcPct val="90000"/>
              </a:lnSpc>
              <a:spcBef>
                <a:spcPts val="0"/>
              </a:spcBef>
              <a:spcAft>
                <a:spcPts val="0"/>
              </a:spcAft>
              <a:buClr>
                <a:schemeClr val="dk1"/>
              </a:buClr>
              <a:buSzPts val="2400"/>
              <a:buFont typeface="Arial Narrow"/>
              <a:buChar char="●"/>
            </a:pPr>
            <a:r>
              <a:rPr lang="en-US" sz="2800" dirty="0">
                <a:latin typeface="Arial Narrow"/>
                <a:ea typeface="Arial Narrow"/>
                <a:cs typeface="Arial Narrow"/>
                <a:sym typeface="Arial Narrow"/>
              </a:rPr>
              <a:t>sgrgrg</a:t>
            </a:r>
            <a:endParaRPr sz="2800" dirty="0">
              <a:latin typeface="Arial Narrow"/>
              <a:ea typeface="Arial Narrow"/>
              <a:cs typeface="Arial Narrow"/>
              <a:sym typeface="Arial Narrow"/>
            </a:endParaRPr>
          </a:p>
          <a:p>
            <a:pPr marL="457200" lvl="0" indent="-381000" rtl="0">
              <a:lnSpc>
                <a:spcPct val="90000"/>
              </a:lnSpc>
              <a:spcBef>
                <a:spcPts val="0"/>
              </a:spcBef>
              <a:spcAft>
                <a:spcPts val="0"/>
              </a:spcAft>
              <a:buSzPts val="2400"/>
              <a:buFont typeface="Arial Narrow"/>
              <a:buChar char="●"/>
            </a:pPr>
            <a:r>
              <a:rPr lang="en-US" sz="2800" dirty="0">
                <a:solidFill>
                  <a:schemeClr val="dk1"/>
                </a:solidFill>
                <a:latin typeface="Arial Narrow"/>
                <a:ea typeface="Arial Narrow"/>
                <a:cs typeface="Arial Narrow"/>
                <a:sym typeface="Arial Narrow"/>
              </a:rPr>
              <a:t>sgrgrg</a:t>
            </a:r>
            <a:endParaRPr sz="2800" dirty="0">
              <a:solidFill>
                <a:schemeClr val="dk1"/>
              </a:solidFill>
              <a:latin typeface="Arial Narrow"/>
              <a:ea typeface="Arial Narrow"/>
              <a:cs typeface="Arial Narrow"/>
              <a:sym typeface="Arial Narrow"/>
            </a:endParaRPr>
          </a:p>
          <a:p>
            <a:pPr marL="457200" lvl="0" indent="-381000" rtl="0">
              <a:lnSpc>
                <a:spcPct val="90000"/>
              </a:lnSpc>
              <a:spcBef>
                <a:spcPts val="0"/>
              </a:spcBef>
              <a:spcAft>
                <a:spcPts val="0"/>
              </a:spcAft>
              <a:buClr>
                <a:schemeClr val="dk1"/>
              </a:buClr>
              <a:buSzPts val="2400"/>
              <a:buFont typeface="Arial Narrow"/>
              <a:buChar char="●"/>
            </a:pPr>
            <a:endParaRPr sz="2800" dirty="0">
              <a:solidFill>
                <a:schemeClr val="dk1"/>
              </a:solidFill>
              <a:latin typeface="Arial Narrow"/>
              <a:ea typeface="Arial Narrow"/>
              <a:cs typeface="Arial Narrow"/>
              <a:sym typeface="Arial Narrow"/>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59"/>
        <p:cNvGrpSpPr/>
        <p:nvPr/>
      </p:nvGrpSpPr>
      <p:grpSpPr>
        <a:xfrm>
          <a:off x="0" y="0"/>
          <a:ext cx="0" cy="0"/>
          <a:chOff x="0" y="0"/>
          <a:chExt cx="0" cy="0"/>
        </a:xfrm>
      </p:grpSpPr>
      <p:sp>
        <p:nvSpPr>
          <p:cNvPr id="60" name="Google Shape;60;p9"/>
          <p:cNvSpPr/>
          <p:nvPr/>
        </p:nvSpPr>
        <p:spPr>
          <a:xfrm>
            <a:off x="0" y="5955030"/>
            <a:ext cx="12192000" cy="902970"/>
          </a:xfrm>
          <a:prstGeom prst="rect">
            <a:avLst/>
          </a:prstGeom>
          <a:solidFill>
            <a:srgbClr val="A41E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61" name="Google Shape;61;p9"/>
          <p:cNvSpPr txBox="1">
            <a:spLocks noGrp="1"/>
          </p:cNvSpPr>
          <p:nvPr>
            <p:ph type="body" idx="1"/>
          </p:nvPr>
        </p:nvSpPr>
        <p:spPr>
          <a:xfrm>
            <a:off x="329972" y="1825625"/>
            <a:ext cx="5625057" cy="3763645"/>
          </a:xfrm>
          <a:prstGeom prst="rect">
            <a:avLst/>
          </a:prstGeom>
          <a:noFill/>
          <a:ln>
            <a:noFill/>
          </a:ln>
        </p:spPr>
        <p:txBody>
          <a:bodyPr spcFirstLastPara="1" wrap="square" lIns="91425" tIns="45700" rIns="91425" bIns="45700" anchor="t" anchorCtr="0"/>
          <a:lstStyle>
            <a:lvl1pPr marL="457200" marR="0" lvl="0" indent="-406400" algn="l" rtl="0">
              <a:lnSpc>
                <a:spcPct val="125000"/>
              </a:lnSpc>
              <a:spcBef>
                <a:spcPts val="1000"/>
              </a:spcBef>
              <a:spcAft>
                <a:spcPts val="0"/>
              </a:spcAft>
              <a:buClr>
                <a:srgbClr val="A41E35"/>
              </a:buClr>
              <a:buSzPts val="2800"/>
              <a:buFont typeface="Arial"/>
              <a:buChar char="•"/>
              <a:defRPr sz="2800" b="1" i="0" u="none" strike="noStrike" cap="none">
                <a:solidFill>
                  <a:schemeClr val="dk1"/>
                </a:solidFill>
                <a:latin typeface="Arial Narrow"/>
                <a:ea typeface="Arial Narrow"/>
                <a:cs typeface="Arial Narrow"/>
                <a:sym typeface="Arial Narrow"/>
              </a:defRPr>
            </a:lvl1pPr>
            <a:lvl2pPr marL="914400" marR="0" lvl="1" indent="-381000" algn="l" rtl="0">
              <a:lnSpc>
                <a:spcPct val="125000"/>
              </a:lnSpc>
              <a:spcBef>
                <a:spcPts val="500"/>
              </a:spcBef>
              <a:spcAft>
                <a:spcPts val="0"/>
              </a:spcAft>
              <a:buClr>
                <a:srgbClr val="A41E35"/>
              </a:buClr>
              <a:buSzPts val="2400"/>
              <a:buFont typeface="Arial"/>
              <a:buChar char="•"/>
              <a:defRPr sz="2400" b="1" i="0" u="none" strike="noStrike" cap="none">
                <a:solidFill>
                  <a:schemeClr val="dk1"/>
                </a:solidFill>
                <a:latin typeface="Arial Narrow"/>
                <a:ea typeface="Arial Narrow"/>
                <a:cs typeface="Arial Narrow"/>
                <a:sym typeface="Arial Narrow"/>
              </a:defRPr>
            </a:lvl2pPr>
            <a:lvl3pPr marL="1371600" marR="0" lvl="2" indent="-355600" algn="l" rtl="0">
              <a:lnSpc>
                <a:spcPct val="125000"/>
              </a:lnSpc>
              <a:spcBef>
                <a:spcPts val="500"/>
              </a:spcBef>
              <a:spcAft>
                <a:spcPts val="0"/>
              </a:spcAft>
              <a:buClr>
                <a:srgbClr val="A41E35"/>
              </a:buClr>
              <a:buSzPts val="2000"/>
              <a:buFont typeface="Arial"/>
              <a:buChar char="•"/>
              <a:defRPr sz="2000" b="1" i="0" u="none" strike="noStrike" cap="none">
                <a:solidFill>
                  <a:schemeClr val="dk1"/>
                </a:solidFill>
                <a:latin typeface="Arial Narrow"/>
                <a:ea typeface="Arial Narrow"/>
                <a:cs typeface="Arial Narrow"/>
                <a:sym typeface="Arial Narrow"/>
              </a:defRPr>
            </a:lvl3pPr>
            <a:lvl4pPr marL="1828800" marR="0" lvl="3" indent="-342900" algn="l" rtl="0">
              <a:lnSpc>
                <a:spcPct val="125000"/>
              </a:lnSpc>
              <a:spcBef>
                <a:spcPts val="500"/>
              </a:spcBef>
              <a:spcAft>
                <a:spcPts val="0"/>
              </a:spcAft>
              <a:buClr>
                <a:srgbClr val="A41E35"/>
              </a:buClr>
              <a:buSzPts val="1800"/>
              <a:buFont typeface="Arial"/>
              <a:buChar char="•"/>
              <a:defRPr sz="1800" b="1" i="0" u="none" strike="noStrike" cap="none">
                <a:solidFill>
                  <a:schemeClr val="dk1"/>
                </a:solidFill>
                <a:latin typeface="Arial Narrow"/>
                <a:ea typeface="Arial Narrow"/>
                <a:cs typeface="Arial Narrow"/>
                <a:sym typeface="Arial Narrow"/>
              </a:defRPr>
            </a:lvl4pPr>
            <a:lvl5pPr marL="2286000" marR="0" lvl="4" indent="-342900" algn="l" rtl="0">
              <a:lnSpc>
                <a:spcPct val="125000"/>
              </a:lnSpc>
              <a:spcBef>
                <a:spcPts val="500"/>
              </a:spcBef>
              <a:spcAft>
                <a:spcPts val="0"/>
              </a:spcAft>
              <a:buClr>
                <a:srgbClr val="A41E35"/>
              </a:buClr>
              <a:buSzPts val="1800"/>
              <a:buFont typeface="Arial"/>
              <a:buChar char="•"/>
              <a:defRPr sz="1800" b="1" i="0" u="none" strike="noStrike" cap="none">
                <a:solidFill>
                  <a:schemeClr val="dk1"/>
                </a:solidFill>
                <a:latin typeface="Arial Narrow"/>
                <a:ea typeface="Arial Narrow"/>
                <a:cs typeface="Arial Narrow"/>
                <a:sym typeface="Arial Narrow"/>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2" name="Google Shape;62;p9"/>
          <p:cNvSpPr txBox="1">
            <a:spLocks noGrp="1"/>
          </p:cNvSpPr>
          <p:nvPr>
            <p:ph type="sldNum" idx="12"/>
          </p:nvPr>
        </p:nvSpPr>
        <p:spPr>
          <a:xfrm>
            <a:off x="9075419" y="6146674"/>
            <a:ext cx="2743200" cy="574802"/>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1" i="0" u="none" strike="noStrike" cap="none">
                <a:solidFill>
                  <a:schemeClr val="lt1"/>
                </a:solidFill>
                <a:latin typeface="Arial Narrow"/>
                <a:ea typeface="Arial Narrow"/>
                <a:cs typeface="Arial Narrow"/>
                <a:sym typeface="Arial Narrow"/>
              </a:defRPr>
            </a:lvl1pPr>
            <a:lvl2pPr marL="0" marR="0" lvl="1" indent="0" algn="r" rtl="0">
              <a:spcBef>
                <a:spcPts val="0"/>
              </a:spcBef>
              <a:buNone/>
              <a:defRPr sz="1200" b="1" i="0" u="none" strike="noStrike" cap="none">
                <a:solidFill>
                  <a:schemeClr val="lt1"/>
                </a:solidFill>
                <a:latin typeface="Arial Narrow"/>
                <a:ea typeface="Arial Narrow"/>
                <a:cs typeface="Arial Narrow"/>
                <a:sym typeface="Arial Narrow"/>
              </a:defRPr>
            </a:lvl2pPr>
            <a:lvl3pPr marL="0" marR="0" lvl="2" indent="0" algn="r" rtl="0">
              <a:spcBef>
                <a:spcPts val="0"/>
              </a:spcBef>
              <a:buNone/>
              <a:defRPr sz="1200" b="1" i="0" u="none" strike="noStrike" cap="none">
                <a:solidFill>
                  <a:schemeClr val="lt1"/>
                </a:solidFill>
                <a:latin typeface="Arial Narrow"/>
                <a:ea typeface="Arial Narrow"/>
                <a:cs typeface="Arial Narrow"/>
                <a:sym typeface="Arial Narrow"/>
              </a:defRPr>
            </a:lvl3pPr>
            <a:lvl4pPr marL="0" marR="0" lvl="3" indent="0" algn="r" rtl="0">
              <a:spcBef>
                <a:spcPts val="0"/>
              </a:spcBef>
              <a:buNone/>
              <a:defRPr sz="1200" b="1" i="0" u="none" strike="noStrike" cap="none">
                <a:solidFill>
                  <a:schemeClr val="lt1"/>
                </a:solidFill>
                <a:latin typeface="Arial Narrow"/>
                <a:ea typeface="Arial Narrow"/>
                <a:cs typeface="Arial Narrow"/>
                <a:sym typeface="Arial Narrow"/>
              </a:defRPr>
            </a:lvl4pPr>
            <a:lvl5pPr marL="0" marR="0" lvl="4" indent="0" algn="r" rtl="0">
              <a:spcBef>
                <a:spcPts val="0"/>
              </a:spcBef>
              <a:buNone/>
              <a:defRPr sz="1200" b="1" i="0" u="none" strike="noStrike" cap="none">
                <a:solidFill>
                  <a:schemeClr val="lt1"/>
                </a:solidFill>
                <a:latin typeface="Arial Narrow"/>
                <a:ea typeface="Arial Narrow"/>
                <a:cs typeface="Arial Narrow"/>
                <a:sym typeface="Arial Narrow"/>
              </a:defRPr>
            </a:lvl5pPr>
            <a:lvl6pPr marL="0" marR="0" lvl="5" indent="0" algn="r" rtl="0">
              <a:spcBef>
                <a:spcPts val="0"/>
              </a:spcBef>
              <a:buNone/>
              <a:defRPr sz="1200" b="1" i="0" u="none" strike="noStrike" cap="none">
                <a:solidFill>
                  <a:schemeClr val="lt1"/>
                </a:solidFill>
                <a:latin typeface="Arial Narrow"/>
                <a:ea typeface="Arial Narrow"/>
                <a:cs typeface="Arial Narrow"/>
                <a:sym typeface="Arial Narrow"/>
              </a:defRPr>
            </a:lvl6pPr>
            <a:lvl7pPr marL="0" marR="0" lvl="6" indent="0" algn="r" rtl="0">
              <a:spcBef>
                <a:spcPts val="0"/>
              </a:spcBef>
              <a:buNone/>
              <a:defRPr sz="1200" b="1" i="0" u="none" strike="noStrike" cap="none">
                <a:solidFill>
                  <a:schemeClr val="lt1"/>
                </a:solidFill>
                <a:latin typeface="Arial Narrow"/>
                <a:ea typeface="Arial Narrow"/>
                <a:cs typeface="Arial Narrow"/>
                <a:sym typeface="Arial Narrow"/>
              </a:defRPr>
            </a:lvl7pPr>
            <a:lvl8pPr marL="0" marR="0" lvl="7" indent="0" algn="r" rtl="0">
              <a:spcBef>
                <a:spcPts val="0"/>
              </a:spcBef>
              <a:buNone/>
              <a:defRPr sz="1200" b="1" i="0" u="none" strike="noStrike" cap="none">
                <a:solidFill>
                  <a:schemeClr val="lt1"/>
                </a:solidFill>
                <a:latin typeface="Arial Narrow"/>
                <a:ea typeface="Arial Narrow"/>
                <a:cs typeface="Arial Narrow"/>
                <a:sym typeface="Arial Narrow"/>
              </a:defRPr>
            </a:lvl8pPr>
            <a:lvl9pPr marL="0" marR="0" lvl="8" indent="0" algn="r" rtl="0">
              <a:spcBef>
                <a:spcPts val="0"/>
              </a:spcBef>
              <a:buNone/>
              <a:defRPr sz="1200" b="1" i="0" u="none" strike="noStrike" cap="none">
                <a:solidFill>
                  <a:schemeClr val="lt1"/>
                </a:solidFill>
                <a:latin typeface="Arial Narrow"/>
                <a:ea typeface="Arial Narrow"/>
                <a:cs typeface="Arial Narrow"/>
                <a:sym typeface="Arial Narrow"/>
              </a:defRPr>
            </a:lvl9pPr>
          </a:lstStyle>
          <a:p>
            <a:pPr marL="0" lvl="0" indent="0">
              <a:spcBef>
                <a:spcPts val="0"/>
              </a:spcBef>
              <a:spcAft>
                <a:spcPts val="0"/>
              </a:spcAft>
              <a:buNone/>
            </a:pPr>
            <a:fld id="{00000000-1234-1234-1234-123412341234}" type="slidenum">
              <a:rPr lang="en-US"/>
              <a:t>‹#›</a:t>
            </a:fld>
            <a:endParaRPr dirty="0"/>
          </a:p>
        </p:txBody>
      </p:sp>
      <p:sp>
        <p:nvSpPr>
          <p:cNvPr id="63" name="Google Shape;63;p9"/>
          <p:cNvSpPr txBox="1">
            <a:spLocks noGrp="1"/>
          </p:cNvSpPr>
          <p:nvPr>
            <p:ph type="title"/>
          </p:nvPr>
        </p:nvSpPr>
        <p:spPr>
          <a:xfrm>
            <a:off x="329972" y="556896"/>
            <a:ext cx="11488647" cy="1145222"/>
          </a:xfrm>
          <a:prstGeom prst="rect">
            <a:avLst/>
          </a:prstGeom>
          <a:noFill/>
          <a:ln>
            <a:noFill/>
          </a:ln>
        </p:spPr>
        <p:txBody>
          <a:bodyPr spcFirstLastPara="1" wrap="square" lIns="91425" tIns="45700" rIns="91425" bIns="45700" anchor="t" anchorCtr="0"/>
          <a:lstStyle>
            <a:lvl1pPr marR="0" lvl="0" algn="l" rtl="0">
              <a:lnSpc>
                <a:spcPct val="90000"/>
              </a:lnSpc>
              <a:spcBef>
                <a:spcPts val="0"/>
              </a:spcBef>
              <a:spcAft>
                <a:spcPts val="0"/>
              </a:spcAft>
              <a:buClr>
                <a:schemeClr val="dk1"/>
              </a:buClr>
              <a:buSzPts val="4400"/>
              <a:buFont typeface="Georgia"/>
              <a:buNone/>
              <a:defRPr sz="4400" b="0" i="0" u="none" strike="noStrike" cap="none">
                <a:solidFill>
                  <a:schemeClr val="dk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65" name="Google Shape;65;p9"/>
          <p:cNvPicPr preferRelativeResize="0"/>
          <p:nvPr/>
        </p:nvPicPr>
        <p:blipFill rotWithShape="1">
          <a:blip r:embed="rId2">
            <a:alphaModFix/>
          </a:blip>
          <a:srcRect/>
          <a:stretch/>
        </p:blipFill>
        <p:spPr>
          <a:xfrm>
            <a:off x="329973" y="6146673"/>
            <a:ext cx="2320018" cy="519684"/>
          </a:xfrm>
          <a:prstGeom prst="rect">
            <a:avLst/>
          </a:prstGeom>
          <a:noFill/>
          <a:ln>
            <a:noFill/>
          </a:ln>
        </p:spPr>
      </p:pic>
      <p:sp>
        <p:nvSpPr>
          <p:cNvPr id="66" name="Google Shape;66;p9"/>
          <p:cNvSpPr txBox="1">
            <a:spLocks noGrp="1"/>
          </p:cNvSpPr>
          <p:nvPr>
            <p:ph type="body" idx="2"/>
          </p:nvPr>
        </p:nvSpPr>
        <p:spPr>
          <a:xfrm>
            <a:off x="6193562" y="1825625"/>
            <a:ext cx="5625057" cy="3763645"/>
          </a:xfrm>
          <a:prstGeom prst="rect">
            <a:avLst/>
          </a:prstGeom>
          <a:noFill/>
          <a:ln>
            <a:noFill/>
          </a:ln>
        </p:spPr>
        <p:txBody>
          <a:bodyPr spcFirstLastPara="1" wrap="square" lIns="91425" tIns="45700" rIns="91425" bIns="45700" anchor="t" anchorCtr="0"/>
          <a:lstStyle>
            <a:lvl1pPr marL="457200" marR="0" lvl="0" indent="-406400" algn="l" rtl="0">
              <a:lnSpc>
                <a:spcPct val="125000"/>
              </a:lnSpc>
              <a:spcBef>
                <a:spcPts val="1000"/>
              </a:spcBef>
              <a:spcAft>
                <a:spcPts val="0"/>
              </a:spcAft>
              <a:buClr>
                <a:srgbClr val="A41E35"/>
              </a:buClr>
              <a:buSzPts val="2800"/>
              <a:buFont typeface="Arial"/>
              <a:buChar char="•"/>
              <a:defRPr sz="2800" b="1" i="0" u="none" strike="noStrike" cap="none">
                <a:solidFill>
                  <a:schemeClr val="dk1"/>
                </a:solidFill>
                <a:latin typeface="Arial Narrow"/>
                <a:ea typeface="Arial Narrow"/>
                <a:cs typeface="Arial Narrow"/>
                <a:sym typeface="Arial Narrow"/>
              </a:defRPr>
            </a:lvl1pPr>
            <a:lvl2pPr marL="914400" marR="0" lvl="1" indent="-381000" algn="l" rtl="0">
              <a:lnSpc>
                <a:spcPct val="125000"/>
              </a:lnSpc>
              <a:spcBef>
                <a:spcPts val="500"/>
              </a:spcBef>
              <a:spcAft>
                <a:spcPts val="0"/>
              </a:spcAft>
              <a:buClr>
                <a:srgbClr val="A41E35"/>
              </a:buClr>
              <a:buSzPts val="2400"/>
              <a:buFont typeface="Arial"/>
              <a:buChar char="•"/>
              <a:defRPr sz="2400" b="1" i="0" u="none" strike="noStrike" cap="none">
                <a:solidFill>
                  <a:schemeClr val="dk1"/>
                </a:solidFill>
                <a:latin typeface="Arial Narrow"/>
                <a:ea typeface="Arial Narrow"/>
                <a:cs typeface="Arial Narrow"/>
                <a:sym typeface="Arial Narrow"/>
              </a:defRPr>
            </a:lvl2pPr>
            <a:lvl3pPr marL="1371600" marR="0" lvl="2" indent="-355600" algn="l" rtl="0">
              <a:lnSpc>
                <a:spcPct val="125000"/>
              </a:lnSpc>
              <a:spcBef>
                <a:spcPts val="500"/>
              </a:spcBef>
              <a:spcAft>
                <a:spcPts val="0"/>
              </a:spcAft>
              <a:buClr>
                <a:srgbClr val="A41E35"/>
              </a:buClr>
              <a:buSzPts val="2000"/>
              <a:buFont typeface="Arial"/>
              <a:buChar char="•"/>
              <a:defRPr sz="2000" b="1" i="0" u="none" strike="noStrike" cap="none">
                <a:solidFill>
                  <a:schemeClr val="dk1"/>
                </a:solidFill>
                <a:latin typeface="Arial Narrow"/>
                <a:ea typeface="Arial Narrow"/>
                <a:cs typeface="Arial Narrow"/>
                <a:sym typeface="Arial Narrow"/>
              </a:defRPr>
            </a:lvl3pPr>
            <a:lvl4pPr marL="1828800" marR="0" lvl="3" indent="-342900" algn="l" rtl="0">
              <a:lnSpc>
                <a:spcPct val="125000"/>
              </a:lnSpc>
              <a:spcBef>
                <a:spcPts val="500"/>
              </a:spcBef>
              <a:spcAft>
                <a:spcPts val="0"/>
              </a:spcAft>
              <a:buClr>
                <a:srgbClr val="A41E35"/>
              </a:buClr>
              <a:buSzPts val="1800"/>
              <a:buFont typeface="Arial"/>
              <a:buChar char="•"/>
              <a:defRPr sz="1800" b="1" i="0" u="none" strike="noStrike" cap="none">
                <a:solidFill>
                  <a:schemeClr val="dk1"/>
                </a:solidFill>
                <a:latin typeface="Arial Narrow"/>
                <a:ea typeface="Arial Narrow"/>
                <a:cs typeface="Arial Narrow"/>
                <a:sym typeface="Arial Narrow"/>
              </a:defRPr>
            </a:lvl4pPr>
            <a:lvl5pPr marL="2286000" marR="0" lvl="4" indent="-342900" algn="l" rtl="0">
              <a:lnSpc>
                <a:spcPct val="125000"/>
              </a:lnSpc>
              <a:spcBef>
                <a:spcPts val="500"/>
              </a:spcBef>
              <a:spcAft>
                <a:spcPts val="0"/>
              </a:spcAft>
              <a:buClr>
                <a:srgbClr val="A41E35"/>
              </a:buClr>
              <a:buSzPts val="1800"/>
              <a:buFont typeface="Arial"/>
              <a:buChar char="•"/>
              <a:defRPr sz="1800" b="1" i="0" u="none" strike="noStrike" cap="none">
                <a:solidFill>
                  <a:schemeClr val="dk1"/>
                </a:solidFill>
                <a:latin typeface="Arial Narrow"/>
                <a:ea typeface="Arial Narrow"/>
                <a:cs typeface="Arial Narrow"/>
                <a:sym typeface="Arial Narrow"/>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78"/>
        <p:cNvGrpSpPr/>
        <p:nvPr/>
      </p:nvGrpSpPr>
      <p:grpSpPr>
        <a:xfrm>
          <a:off x="0" y="0"/>
          <a:ext cx="0" cy="0"/>
          <a:chOff x="0" y="0"/>
          <a:chExt cx="0" cy="0"/>
        </a:xfrm>
      </p:grpSpPr>
      <p:sp>
        <p:nvSpPr>
          <p:cNvPr id="79" name="Google Shape;79;p13"/>
          <p:cNvSpPr txBox="1">
            <a:spLocks noGrp="1"/>
          </p:cNvSpPr>
          <p:nvPr>
            <p:ph type="body" idx="1"/>
          </p:nvPr>
        </p:nvSpPr>
        <p:spPr>
          <a:xfrm>
            <a:off x="432843" y="2068829"/>
            <a:ext cx="5522187" cy="436245"/>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1000"/>
              </a:spcBef>
              <a:spcAft>
                <a:spcPts val="0"/>
              </a:spcAft>
              <a:buClr>
                <a:srgbClr val="A41E35"/>
              </a:buClr>
              <a:buSzPts val="1800"/>
              <a:buFont typeface="Arial"/>
              <a:buNone/>
              <a:defRPr sz="1800" b="1" i="0" u="none" strike="noStrike" cap="none">
                <a:solidFill>
                  <a:srgbClr val="A41E35"/>
                </a:solidFill>
                <a:latin typeface="Arial Narrow"/>
                <a:ea typeface="Arial Narrow"/>
                <a:cs typeface="Arial Narrow"/>
                <a:sym typeface="Arial Narrow"/>
              </a:defRPr>
            </a:lvl1pPr>
            <a:lvl2pPr marL="914400" marR="0" lvl="1" indent="-228600" algn="l" rtl="0">
              <a:lnSpc>
                <a:spcPct val="90000"/>
              </a:lnSpc>
              <a:spcBef>
                <a:spcPts val="500"/>
              </a:spcBef>
              <a:spcAft>
                <a:spcPts val="0"/>
              </a:spcAft>
              <a:buClr>
                <a:srgbClr val="A41E35"/>
              </a:buClr>
              <a:buSzPts val="2000"/>
              <a:buFont typeface="Arial"/>
              <a:buNone/>
              <a:defRPr sz="2000" b="1" i="0" u="none" strike="noStrike" cap="none">
                <a:solidFill>
                  <a:schemeClr val="dk1"/>
                </a:solidFill>
                <a:latin typeface="Arial Narrow"/>
                <a:ea typeface="Arial Narrow"/>
                <a:cs typeface="Arial Narrow"/>
                <a:sym typeface="Arial Narrow"/>
              </a:defRPr>
            </a:lvl2pPr>
            <a:lvl3pPr marL="1371600" marR="0" lvl="2" indent="-228600" algn="l" rtl="0">
              <a:lnSpc>
                <a:spcPct val="90000"/>
              </a:lnSpc>
              <a:spcBef>
                <a:spcPts val="500"/>
              </a:spcBef>
              <a:spcAft>
                <a:spcPts val="0"/>
              </a:spcAft>
              <a:buClr>
                <a:srgbClr val="A41E35"/>
              </a:buClr>
              <a:buSzPts val="1800"/>
              <a:buFont typeface="Arial"/>
              <a:buNone/>
              <a:defRPr sz="1800" b="1" i="0" u="none" strike="noStrike" cap="none">
                <a:solidFill>
                  <a:schemeClr val="dk1"/>
                </a:solidFill>
                <a:latin typeface="Arial Narrow"/>
                <a:ea typeface="Arial Narrow"/>
                <a:cs typeface="Arial Narrow"/>
                <a:sym typeface="Arial Narrow"/>
              </a:defRPr>
            </a:lvl3pPr>
            <a:lvl4pPr marL="1828800" marR="0" lvl="3" indent="-228600" algn="l" rtl="0">
              <a:lnSpc>
                <a:spcPct val="90000"/>
              </a:lnSpc>
              <a:spcBef>
                <a:spcPts val="500"/>
              </a:spcBef>
              <a:spcAft>
                <a:spcPts val="0"/>
              </a:spcAft>
              <a:buClr>
                <a:srgbClr val="A41E35"/>
              </a:buClr>
              <a:buSzPts val="1600"/>
              <a:buFont typeface="Arial"/>
              <a:buNone/>
              <a:defRPr sz="1600" b="1" i="0" u="none" strike="noStrike" cap="none">
                <a:solidFill>
                  <a:schemeClr val="dk1"/>
                </a:solidFill>
                <a:latin typeface="Arial Narrow"/>
                <a:ea typeface="Arial Narrow"/>
                <a:cs typeface="Arial Narrow"/>
                <a:sym typeface="Arial Narrow"/>
              </a:defRPr>
            </a:lvl4pPr>
            <a:lvl5pPr marL="2286000" marR="0" lvl="4" indent="-228600" algn="l" rtl="0">
              <a:lnSpc>
                <a:spcPct val="90000"/>
              </a:lnSpc>
              <a:spcBef>
                <a:spcPts val="500"/>
              </a:spcBef>
              <a:spcAft>
                <a:spcPts val="0"/>
              </a:spcAft>
              <a:buClr>
                <a:srgbClr val="A41E35"/>
              </a:buClr>
              <a:buSzPts val="1600"/>
              <a:buFont typeface="Arial"/>
              <a:buNone/>
              <a:defRPr sz="1600" b="1" i="0" u="none" strike="noStrike" cap="none">
                <a:solidFill>
                  <a:schemeClr val="dk1"/>
                </a:solidFill>
                <a:latin typeface="Arial Narrow"/>
                <a:ea typeface="Arial Narrow"/>
                <a:cs typeface="Arial Narrow"/>
                <a:sym typeface="Arial Narrow"/>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80" name="Google Shape;80;p13"/>
          <p:cNvSpPr txBox="1">
            <a:spLocks noGrp="1"/>
          </p:cNvSpPr>
          <p:nvPr>
            <p:ph type="body" idx="2"/>
          </p:nvPr>
        </p:nvSpPr>
        <p:spPr>
          <a:xfrm>
            <a:off x="432843" y="2505075"/>
            <a:ext cx="5522187" cy="3164205"/>
          </a:xfrm>
          <a:prstGeom prst="rect">
            <a:avLst/>
          </a:prstGeom>
          <a:noFill/>
          <a:ln>
            <a:noFill/>
          </a:ln>
        </p:spPr>
        <p:txBody>
          <a:bodyPr spcFirstLastPara="1" wrap="square" lIns="91425" tIns="45700" rIns="91425" bIns="45700" anchor="t" anchorCtr="0"/>
          <a:lstStyle>
            <a:lvl1pPr marL="457200" marR="0" lvl="0" indent="-406400" algn="l" rtl="0">
              <a:lnSpc>
                <a:spcPct val="125000"/>
              </a:lnSpc>
              <a:spcBef>
                <a:spcPts val="1000"/>
              </a:spcBef>
              <a:spcAft>
                <a:spcPts val="0"/>
              </a:spcAft>
              <a:buClr>
                <a:srgbClr val="A41E35"/>
              </a:buClr>
              <a:buSzPts val="2800"/>
              <a:buFont typeface="Arial"/>
              <a:buChar char="•"/>
              <a:defRPr sz="2800" b="1" i="0" u="none" strike="noStrike" cap="none">
                <a:solidFill>
                  <a:schemeClr val="dk1"/>
                </a:solidFill>
                <a:latin typeface="Arial Narrow"/>
                <a:ea typeface="Arial Narrow"/>
                <a:cs typeface="Arial Narrow"/>
                <a:sym typeface="Arial Narrow"/>
              </a:defRPr>
            </a:lvl1pPr>
            <a:lvl2pPr marL="914400" marR="0" lvl="1" indent="-381000" algn="l" rtl="0">
              <a:lnSpc>
                <a:spcPct val="125000"/>
              </a:lnSpc>
              <a:spcBef>
                <a:spcPts val="500"/>
              </a:spcBef>
              <a:spcAft>
                <a:spcPts val="0"/>
              </a:spcAft>
              <a:buClr>
                <a:srgbClr val="A41E35"/>
              </a:buClr>
              <a:buSzPts val="2400"/>
              <a:buFont typeface="Arial"/>
              <a:buChar char="•"/>
              <a:defRPr sz="2400" b="1" i="0" u="none" strike="noStrike" cap="none">
                <a:solidFill>
                  <a:schemeClr val="dk1"/>
                </a:solidFill>
                <a:latin typeface="Arial Narrow"/>
                <a:ea typeface="Arial Narrow"/>
                <a:cs typeface="Arial Narrow"/>
                <a:sym typeface="Arial Narrow"/>
              </a:defRPr>
            </a:lvl2pPr>
            <a:lvl3pPr marL="1371600" marR="0" lvl="2" indent="-355600" algn="l" rtl="0">
              <a:lnSpc>
                <a:spcPct val="125000"/>
              </a:lnSpc>
              <a:spcBef>
                <a:spcPts val="500"/>
              </a:spcBef>
              <a:spcAft>
                <a:spcPts val="0"/>
              </a:spcAft>
              <a:buClr>
                <a:srgbClr val="A41E35"/>
              </a:buClr>
              <a:buSzPts val="2000"/>
              <a:buFont typeface="Arial"/>
              <a:buChar char="•"/>
              <a:defRPr sz="2000" b="1" i="0" u="none" strike="noStrike" cap="none">
                <a:solidFill>
                  <a:schemeClr val="dk1"/>
                </a:solidFill>
                <a:latin typeface="Arial Narrow"/>
                <a:ea typeface="Arial Narrow"/>
                <a:cs typeface="Arial Narrow"/>
                <a:sym typeface="Arial Narrow"/>
              </a:defRPr>
            </a:lvl3pPr>
            <a:lvl4pPr marL="1828800" marR="0" lvl="3" indent="-342900" algn="l" rtl="0">
              <a:lnSpc>
                <a:spcPct val="125000"/>
              </a:lnSpc>
              <a:spcBef>
                <a:spcPts val="500"/>
              </a:spcBef>
              <a:spcAft>
                <a:spcPts val="0"/>
              </a:spcAft>
              <a:buClr>
                <a:srgbClr val="A41E35"/>
              </a:buClr>
              <a:buSzPts val="1800"/>
              <a:buFont typeface="Arial"/>
              <a:buChar char="•"/>
              <a:defRPr sz="1800" b="1" i="0" u="none" strike="noStrike" cap="none">
                <a:solidFill>
                  <a:schemeClr val="dk1"/>
                </a:solidFill>
                <a:latin typeface="Arial Narrow"/>
                <a:ea typeface="Arial Narrow"/>
                <a:cs typeface="Arial Narrow"/>
                <a:sym typeface="Arial Narrow"/>
              </a:defRPr>
            </a:lvl4pPr>
            <a:lvl5pPr marL="2286000" marR="0" lvl="4" indent="-342900" algn="l" rtl="0">
              <a:lnSpc>
                <a:spcPct val="125000"/>
              </a:lnSpc>
              <a:spcBef>
                <a:spcPts val="500"/>
              </a:spcBef>
              <a:spcAft>
                <a:spcPts val="0"/>
              </a:spcAft>
              <a:buClr>
                <a:srgbClr val="A41E35"/>
              </a:buClr>
              <a:buSzPts val="1800"/>
              <a:buFont typeface="Arial"/>
              <a:buChar char="•"/>
              <a:defRPr sz="1800" b="1" i="0" u="none" strike="noStrike" cap="none">
                <a:solidFill>
                  <a:schemeClr val="dk1"/>
                </a:solidFill>
                <a:latin typeface="Arial Narrow"/>
                <a:ea typeface="Arial Narrow"/>
                <a:cs typeface="Arial Narrow"/>
                <a:sym typeface="Arial Narrow"/>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1" name="Google Shape;81;p13"/>
          <p:cNvSpPr/>
          <p:nvPr/>
        </p:nvSpPr>
        <p:spPr>
          <a:xfrm>
            <a:off x="0" y="5955030"/>
            <a:ext cx="12192000" cy="902970"/>
          </a:xfrm>
          <a:prstGeom prst="rect">
            <a:avLst/>
          </a:prstGeom>
          <a:solidFill>
            <a:srgbClr val="A41E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pic>
        <p:nvPicPr>
          <p:cNvPr id="82" name="Google Shape;82;p13"/>
          <p:cNvPicPr preferRelativeResize="0"/>
          <p:nvPr/>
        </p:nvPicPr>
        <p:blipFill rotWithShape="1">
          <a:blip r:embed="rId2">
            <a:alphaModFix/>
          </a:blip>
          <a:srcRect/>
          <a:stretch/>
        </p:blipFill>
        <p:spPr>
          <a:xfrm>
            <a:off x="329973" y="6146673"/>
            <a:ext cx="2320018" cy="519684"/>
          </a:xfrm>
          <a:prstGeom prst="rect">
            <a:avLst/>
          </a:prstGeom>
          <a:noFill/>
          <a:ln>
            <a:noFill/>
          </a:ln>
        </p:spPr>
      </p:pic>
      <p:sp>
        <p:nvSpPr>
          <p:cNvPr id="83" name="Google Shape;83;p13"/>
          <p:cNvSpPr txBox="1">
            <a:spLocks noGrp="1"/>
          </p:cNvSpPr>
          <p:nvPr>
            <p:ph type="title"/>
          </p:nvPr>
        </p:nvSpPr>
        <p:spPr>
          <a:xfrm>
            <a:off x="329972" y="556896"/>
            <a:ext cx="11488647" cy="1145222"/>
          </a:xfrm>
          <a:prstGeom prst="rect">
            <a:avLst/>
          </a:prstGeom>
          <a:noFill/>
          <a:ln>
            <a:noFill/>
          </a:ln>
        </p:spPr>
        <p:txBody>
          <a:bodyPr spcFirstLastPara="1" wrap="square" lIns="91425" tIns="45700" rIns="91425" bIns="45700" anchor="t" anchorCtr="0"/>
          <a:lstStyle>
            <a:lvl1pPr marR="0" lvl="0" algn="l" rtl="0">
              <a:lnSpc>
                <a:spcPct val="90000"/>
              </a:lnSpc>
              <a:spcBef>
                <a:spcPts val="0"/>
              </a:spcBef>
              <a:spcAft>
                <a:spcPts val="0"/>
              </a:spcAft>
              <a:buClr>
                <a:schemeClr val="dk1"/>
              </a:buClr>
              <a:buSzPts val="4400"/>
              <a:buFont typeface="Georgia"/>
              <a:buNone/>
              <a:defRPr sz="4400" b="0" i="0" u="none" strike="noStrike" cap="none">
                <a:solidFill>
                  <a:schemeClr val="dk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cxnSp>
        <p:nvCxnSpPr>
          <p:cNvPr id="84" name="Google Shape;84;p13"/>
          <p:cNvCxnSpPr/>
          <p:nvPr/>
        </p:nvCxnSpPr>
        <p:spPr>
          <a:xfrm>
            <a:off x="432843" y="514668"/>
            <a:ext cx="521970" cy="0"/>
          </a:xfrm>
          <a:prstGeom prst="straightConnector1">
            <a:avLst/>
          </a:prstGeom>
          <a:noFill/>
          <a:ln w="63500" cap="flat" cmpd="sng">
            <a:solidFill>
              <a:srgbClr val="A41E35"/>
            </a:solidFill>
            <a:prstDash val="solid"/>
            <a:miter lim="800000"/>
            <a:headEnd type="none" w="sm" len="sm"/>
            <a:tailEnd type="none" w="sm" len="sm"/>
          </a:ln>
        </p:spPr>
      </p:cxnSp>
      <p:sp>
        <p:nvSpPr>
          <p:cNvPr id="85" name="Google Shape;85;p13"/>
          <p:cNvSpPr txBox="1">
            <a:spLocks noGrp="1"/>
          </p:cNvSpPr>
          <p:nvPr>
            <p:ph type="body" idx="3"/>
          </p:nvPr>
        </p:nvSpPr>
        <p:spPr>
          <a:xfrm>
            <a:off x="6296432" y="2068828"/>
            <a:ext cx="5522187" cy="436245"/>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1000"/>
              </a:spcBef>
              <a:spcAft>
                <a:spcPts val="0"/>
              </a:spcAft>
              <a:buClr>
                <a:srgbClr val="A41E35"/>
              </a:buClr>
              <a:buSzPts val="1800"/>
              <a:buFont typeface="Arial"/>
              <a:buNone/>
              <a:defRPr sz="1800" b="1" i="0" u="none" strike="noStrike" cap="none">
                <a:solidFill>
                  <a:srgbClr val="A41E35"/>
                </a:solidFill>
                <a:latin typeface="Arial Narrow"/>
                <a:ea typeface="Arial Narrow"/>
                <a:cs typeface="Arial Narrow"/>
                <a:sym typeface="Arial Narrow"/>
              </a:defRPr>
            </a:lvl1pPr>
            <a:lvl2pPr marL="914400" marR="0" lvl="1" indent="-228600" algn="l" rtl="0">
              <a:lnSpc>
                <a:spcPct val="90000"/>
              </a:lnSpc>
              <a:spcBef>
                <a:spcPts val="500"/>
              </a:spcBef>
              <a:spcAft>
                <a:spcPts val="0"/>
              </a:spcAft>
              <a:buClr>
                <a:srgbClr val="A41E35"/>
              </a:buClr>
              <a:buSzPts val="2000"/>
              <a:buFont typeface="Arial"/>
              <a:buNone/>
              <a:defRPr sz="2000" b="1" i="0" u="none" strike="noStrike" cap="none">
                <a:solidFill>
                  <a:schemeClr val="dk1"/>
                </a:solidFill>
                <a:latin typeface="Arial Narrow"/>
                <a:ea typeface="Arial Narrow"/>
                <a:cs typeface="Arial Narrow"/>
                <a:sym typeface="Arial Narrow"/>
              </a:defRPr>
            </a:lvl2pPr>
            <a:lvl3pPr marL="1371600" marR="0" lvl="2" indent="-228600" algn="l" rtl="0">
              <a:lnSpc>
                <a:spcPct val="90000"/>
              </a:lnSpc>
              <a:spcBef>
                <a:spcPts val="500"/>
              </a:spcBef>
              <a:spcAft>
                <a:spcPts val="0"/>
              </a:spcAft>
              <a:buClr>
                <a:srgbClr val="A41E35"/>
              </a:buClr>
              <a:buSzPts val="1800"/>
              <a:buFont typeface="Arial"/>
              <a:buNone/>
              <a:defRPr sz="1800" b="1" i="0" u="none" strike="noStrike" cap="none">
                <a:solidFill>
                  <a:schemeClr val="dk1"/>
                </a:solidFill>
                <a:latin typeface="Arial Narrow"/>
                <a:ea typeface="Arial Narrow"/>
                <a:cs typeface="Arial Narrow"/>
                <a:sym typeface="Arial Narrow"/>
              </a:defRPr>
            </a:lvl3pPr>
            <a:lvl4pPr marL="1828800" marR="0" lvl="3" indent="-228600" algn="l" rtl="0">
              <a:lnSpc>
                <a:spcPct val="90000"/>
              </a:lnSpc>
              <a:spcBef>
                <a:spcPts val="500"/>
              </a:spcBef>
              <a:spcAft>
                <a:spcPts val="0"/>
              </a:spcAft>
              <a:buClr>
                <a:srgbClr val="A41E35"/>
              </a:buClr>
              <a:buSzPts val="1600"/>
              <a:buFont typeface="Arial"/>
              <a:buNone/>
              <a:defRPr sz="1600" b="1" i="0" u="none" strike="noStrike" cap="none">
                <a:solidFill>
                  <a:schemeClr val="dk1"/>
                </a:solidFill>
                <a:latin typeface="Arial Narrow"/>
                <a:ea typeface="Arial Narrow"/>
                <a:cs typeface="Arial Narrow"/>
                <a:sym typeface="Arial Narrow"/>
              </a:defRPr>
            </a:lvl4pPr>
            <a:lvl5pPr marL="2286000" marR="0" lvl="4" indent="-228600" algn="l" rtl="0">
              <a:lnSpc>
                <a:spcPct val="90000"/>
              </a:lnSpc>
              <a:spcBef>
                <a:spcPts val="500"/>
              </a:spcBef>
              <a:spcAft>
                <a:spcPts val="0"/>
              </a:spcAft>
              <a:buClr>
                <a:srgbClr val="A41E35"/>
              </a:buClr>
              <a:buSzPts val="1600"/>
              <a:buFont typeface="Arial"/>
              <a:buNone/>
              <a:defRPr sz="1600" b="1" i="0" u="none" strike="noStrike" cap="none">
                <a:solidFill>
                  <a:schemeClr val="dk1"/>
                </a:solidFill>
                <a:latin typeface="Arial Narrow"/>
                <a:ea typeface="Arial Narrow"/>
                <a:cs typeface="Arial Narrow"/>
                <a:sym typeface="Arial Narrow"/>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86" name="Google Shape;86;p13"/>
          <p:cNvSpPr txBox="1">
            <a:spLocks noGrp="1"/>
          </p:cNvSpPr>
          <p:nvPr>
            <p:ph type="body" idx="4"/>
          </p:nvPr>
        </p:nvSpPr>
        <p:spPr>
          <a:xfrm>
            <a:off x="6296432" y="2505074"/>
            <a:ext cx="5522187" cy="3164205"/>
          </a:xfrm>
          <a:prstGeom prst="rect">
            <a:avLst/>
          </a:prstGeom>
          <a:noFill/>
          <a:ln>
            <a:noFill/>
          </a:ln>
        </p:spPr>
        <p:txBody>
          <a:bodyPr spcFirstLastPara="1" wrap="square" lIns="91425" tIns="45700" rIns="91425" bIns="45700" anchor="t" anchorCtr="0"/>
          <a:lstStyle>
            <a:lvl1pPr marL="457200" marR="0" lvl="0" indent="-406400" algn="l" rtl="0">
              <a:lnSpc>
                <a:spcPct val="125000"/>
              </a:lnSpc>
              <a:spcBef>
                <a:spcPts val="1000"/>
              </a:spcBef>
              <a:spcAft>
                <a:spcPts val="0"/>
              </a:spcAft>
              <a:buClr>
                <a:srgbClr val="A41E35"/>
              </a:buClr>
              <a:buSzPts val="2800"/>
              <a:buFont typeface="Arial"/>
              <a:buChar char="•"/>
              <a:defRPr sz="2800" b="1" i="0" u="none" strike="noStrike" cap="none">
                <a:solidFill>
                  <a:schemeClr val="dk1"/>
                </a:solidFill>
                <a:latin typeface="Arial Narrow"/>
                <a:ea typeface="Arial Narrow"/>
                <a:cs typeface="Arial Narrow"/>
                <a:sym typeface="Arial Narrow"/>
              </a:defRPr>
            </a:lvl1pPr>
            <a:lvl2pPr marL="914400" marR="0" lvl="1" indent="-381000" algn="l" rtl="0">
              <a:lnSpc>
                <a:spcPct val="125000"/>
              </a:lnSpc>
              <a:spcBef>
                <a:spcPts val="500"/>
              </a:spcBef>
              <a:spcAft>
                <a:spcPts val="0"/>
              </a:spcAft>
              <a:buClr>
                <a:srgbClr val="A41E35"/>
              </a:buClr>
              <a:buSzPts val="2400"/>
              <a:buFont typeface="Arial"/>
              <a:buChar char="•"/>
              <a:defRPr sz="2400" b="1" i="0" u="none" strike="noStrike" cap="none">
                <a:solidFill>
                  <a:schemeClr val="dk1"/>
                </a:solidFill>
                <a:latin typeface="Arial Narrow"/>
                <a:ea typeface="Arial Narrow"/>
                <a:cs typeface="Arial Narrow"/>
                <a:sym typeface="Arial Narrow"/>
              </a:defRPr>
            </a:lvl2pPr>
            <a:lvl3pPr marL="1371600" marR="0" lvl="2" indent="-355600" algn="l" rtl="0">
              <a:lnSpc>
                <a:spcPct val="125000"/>
              </a:lnSpc>
              <a:spcBef>
                <a:spcPts val="500"/>
              </a:spcBef>
              <a:spcAft>
                <a:spcPts val="0"/>
              </a:spcAft>
              <a:buClr>
                <a:srgbClr val="A41E35"/>
              </a:buClr>
              <a:buSzPts val="2000"/>
              <a:buFont typeface="Arial"/>
              <a:buChar char="•"/>
              <a:defRPr sz="2000" b="1" i="0" u="none" strike="noStrike" cap="none">
                <a:solidFill>
                  <a:schemeClr val="dk1"/>
                </a:solidFill>
                <a:latin typeface="Arial Narrow"/>
                <a:ea typeface="Arial Narrow"/>
                <a:cs typeface="Arial Narrow"/>
                <a:sym typeface="Arial Narrow"/>
              </a:defRPr>
            </a:lvl3pPr>
            <a:lvl4pPr marL="1828800" marR="0" lvl="3" indent="-342900" algn="l" rtl="0">
              <a:lnSpc>
                <a:spcPct val="125000"/>
              </a:lnSpc>
              <a:spcBef>
                <a:spcPts val="500"/>
              </a:spcBef>
              <a:spcAft>
                <a:spcPts val="0"/>
              </a:spcAft>
              <a:buClr>
                <a:srgbClr val="A41E35"/>
              </a:buClr>
              <a:buSzPts val="1800"/>
              <a:buFont typeface="Arial"/>
              <a:buChar char="•"/>
              <a:defRPr sz="1800" b="1" i="0" u="none" strike="noStrike" cap="none">
                <a:solidFill>
                  <a:schemeClr val="dk1"/>
                </a:solidFill>
                <a:latin typeface="Arial Narrow"/>
                <a:ea typeface="Arial Narrow"/>
                <a:cs typeface="Arial Narrow"/>
                <a:sym typeface="Arial Narrow"/>
              </a:defRPr>
            </a:lvl4pPr>
            <a:lvl5pPr marL="2286000" marR="0" lvl="4" indent="-342900" algn="l" rtl="0">
              <a:lnSpc>
                <a:spcPct val="125000"/>
              </a:lnSpc>
              <a:spcBef>
                <a:spcPts val="500"/>
              </a:spcBef>
              <a:spcAft>
                <a:spcPts val="0"/>
              </a:spcAft>
              <a:buClr>
                <a:srgbClr val="A41E35"/>
              </a:buClr>
              <a:buSzPts val="1800"/>
              <a:buFont typeface="Arial"/>
              <a:buChar char="•"/>
              <a:defRPr sz="1800" b="1" i="0" u="none" strike="noStrike" cap="none">
                <a:solidFill>
                  <a:schemeClr val="dk1"/>
                </a:solidFill>
                <a:latin typeface="Arial Narrow"/>
                <a:ea typeface="Arial Narrow"/>
                <a:cs typeface="Arial Narrow"/>
                <a:sym typeface="Arial Narrow"/>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7" name="Google Shape;87;p13"/>
          <p:cNvSpPr txBox="1">
            <a:spLocks noGrp="1"/>
          </p:cNvSpPr>
          <p:nvPr>
            <p:ph type="sldNum" idx="12"/>
          </p:nvPr>
        </p:nvSpPr>
        <p:spPr>
          <a:xfrm>
            <a:off x="9075419" y="6146674"/>
            <a:ext cx="2743200" cy="574802"/>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1" i="0" u="none" strike="noStrike" cap="none">
                <a:solidFill>
                  <a:schemeClr val="lt1"/>
                </a:solidFill>
                <a:latin typeface="Arial Narrow"/>
                <a:ea typeface="Arial Narrow"/>
                <a:cs typeface="Arial Narrow"/>
                <a:sym typeface="Arial Narrow"/>
              </a:defRPr>
            </a:lvl1pPr>
            <a:lvl2pPr marL="0" marR="0" lvl="1" indent="0" algn="r" rtl="0">
              <a:spcBef>
                <a:spcPts val="0"/>
              </a:spcBef>
              <a:buNone/>
              <a:defRPr sz="1200" b="1" i="0" u="none" strike="noStrike" cap="none">
                <a:solidFill>
                  <a:schemeClr val="lt1"/>
                </a:solidFill>
                <a:latin typeface="Arial Narrow"/>
                <a:ea typeface="Arial Narrow"/>
                <a:cs typeface="Arial Narrow"/>
                <a:sym typeface="Arial Narrow"/>
              </a:defRPr>
            </a:lvl2pPr>
            <a:lvl3pPr marL="0" marR="0" lvl="2" indent="0" algn="r" rtl="0">
              <a:spcBef>
                <a:spcPts val="0"/>
              </a:spcBef>
              <a:buNone/>
              <a:defRPr sz="1200" b="1" i="0" u="none" strike="noStrike" cap="none">
                <a:solidFill>
                  <a:schemeClr val="lt1"/>
                </a:solidFill>
                <a:latin typeface="Arial Narrow"/>
                <a:ea typeface="Arial Narrow"/>
                <a:cs typeface="Arial Narrow"/>
                <a:sym typeface="Arial Narrow"/>
              </a:defRPr>
            </a:lvl3pPr>
            <a:lvl4pPr marL="0" marR="0" lvl="3" indent="0" algn="r" rtl="0">
              <a:spcBef>
                <a:spcPts val="0"/>
              </a:spcBef>
              <a:buNone/>
              <a:defRPr sz="1200" b="1" i="0" u="none" strike="noStrike" cap="none">
                <a:solidFill>
                  <a:schemeClr val="lt1"/>
                </a:solidFill>
                <a:latin typeface="Arial Narrow"/>
                <a:ea typeface="Arial Narrow"/>
                <a:cs typeface="Arial Narrow"/>
                <a:sym typeface="Arial Narrow"/>
              </a:defRPr>
            </a:lvl4pPr>
            <a:lvl5pPr marL="0" marR="0" lvl="4" indent="0" algn="r" rtl="0">
              <a:spcBef>
                <a:spcPts val="0"/>
              </a:spcBef>
              <a:buNone/>
              <a:defRPr sz="1200" b="1" i="0" u="none" strike="noStrike" cap="none">
                <a:solidFill>
                  <a:schemeClr val="lt1"/>
                </a:solidFill>
                <a:latin typeface="Arial Narrow"/>
                <a:ea typeface="Arial Narrow"/>
                <a:cs typeface="Arial Narrow"/>
                <a:sym typeface="Arial Narrow"/>
              </a:defRPr>
            </a:lvl5pPr>
            <a:lvl6pPr marL="0" marR="0" lvl="5" indent="0" algn="r" rtl="0">
              <a:spcBef>
                <a:spcPts val="0"/>
              </a:spcBef>
              <a:buNone/>
              <a:defRPr sz="1200" b="1" i="0" u="none" strike="noStrike" cap="none">
                <a:solidFill>
                  <a:schemeClr val="lt1"/>
                </a:solidFill>
                <a:latin typeface="Arial Narrow"/>
                <a:ea typeface="Arial Narrow"/>
                <a:cs typeface="Arial Narrow"/>
                <a:sym typeface="Arial Narrow"/>
              </a:defRPr>
            </a:lvl6pPr>
            <a:lvl7pPr marL="0" marR="0" lvl="6" indent="0" algn="r" rtl="0">
              <a:spcBef>
                <a:spcPts val="0"/>
              </a:spcBef>
              <a:buNone/>
              <a:defRPr sz="1200" b="1" i="0" u="none" strike="noStrike" cap="none">
                <a:solidFill>
                  <a:schemeClr val="lt1"/>
                </a:solidFill>
                <a:latin typeface="Arial Narrow"/>
                <a:ea typeface="Arial Narrow"/>
                <a:cs typeface="Arial Narrow"/>
                <a:sym typeface="Arial Narrow"/>
              </a:defRPr>
            </a:lvl7pPr>
            <a:lvl8pPr marL="0" marR="0" lvl="7" indent="0" algn="r" rtl="0">
              <a:spcBef>
                <a:spcPts val="0"/>
              </a:spcBef>
              <a:buNone/>
              <a:defRPr sz="1200" b="1" i="0" u="none" strike="noStrike" cap="none">
                <a:solidFill>
                  <a:schemeClr val="lt1"/>
                </a:solidFill>
                <a:latin typeface="Arial Narrow"/>
                <a:ea typeface="Arial Narrow"/>
                <a:cs typeface="Arial Narrow"/>
                <a:sym typeface="Arial Narrow"/>
              </a:defRPr>
            </a:lvl8pPr>
            <a:lvl9pPr marL="0" marR="0" lvl="8" indent="0" algn="r" rtl="0">
              <a:spcBef>
                <a:spcPts val="0"/>
              </a:spcBef>
              <a:buNone/>
              <a:defRPr sz="1200" b="1" i="0" u="none" strike="noStrike" cap="none">
                <a:solidFill>
                  <a:schemeClr val="lt1"/>
                </a:solidFill>
                <a:latin typeface="Arial Narrow"/>
                <a:ea typeface="Arial Narrow"/>
                <a:cs typeface="Arial Narrow"/>
                <a:sym typeface="Arial Narrow"/>
              </a:defRPr>
            </a:lvl9pPr>
          </a:lstStyle>
          <a:p>
            <a:pPr marL="0" lvl="0" indent="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88"/>
        <p:cNvGrpSpPr/>
        <p:nvPr/>
      </p:nvGrpSpPr>
      <p:grpSpPr>
        <a:xfrm>
          <a:off x="0" y="0"/>
          <a:ext cx="0" cy="0"/>
          <a:chOff x="0" y="0"/>
          <a:chExt cx="0" cy="0"/>
        </a:xfrm>
      </p:grpSpPr>
      <p:sp>
        <p:nvSpPr>
          <p:cNvPr id="89" name="Google Shape;89;p14"/>
          <p:cNvSpPr txBox="1">
            <a:spLocks noGrp="1"/>
          </p:cNvSpPr>
          <p:nvPr>
            <p:ph type="sldNum" idx="12"/>
          </p:nvPr>
        </p:nvSpPr>
        <p:spPr>
          <a:xfrm>
            <a:off x="9075419" y="6146674"/>
            <a:ext cx="2743200" cy="574802"/>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1" i="0" u="none" strike="noStrike" cap="none">
                <a:solidFill>
                  <a:srgbClr val="BFBFBF"/>
                </a:solidFill>
                <a:latin typeface="Arial Narrow"/>
                <a:ea typeface="Arial Narrow"/>
                <a:cs typeface="Arial Narrow"/>
                <a:sym typeface="Arial Narrow"/>
              </a:defRPr>
            </a:lvl1pPr>
            <a:lvl2pPr marL="0" marR="0" lvl="1" indent="0" algn="r" rtl="0">
              <a:spcBef>
                <a:spcPts val="0"/>
              </a:spcBef>
              <a:buNone/>
              <a:defRPr sz="1200" b="1" i="0" u="none" strike="noStrike" cap="none">
                <a:solidFill>
                  <a:srgbClr val="BFBFBF"/>
                </a:solidFill>
                <a:latin typeface="Arial Narrow"/>
                <a:ea typeface="Arial Narrow"/>
                <a:cs typeface="Arial Narrow"/>
                <a:sym typeface="Arial Narrow"/>
              </a:defRPr>
            </a:lvl2pPr>
            <a:lvl3pPr marL="0" marR="0" lvl="2" indent="0" algn="r" rtl="0">
              <a:spcBef>
                <a:spcPts val="0"/>
              </a:spcBef>
              <a:buNone/>
              <a:defRPr sz="1200" b="1" i="0" u="none" strike="noStrike" cap="none">
                <a:solidFill>
                  <a:srgbClr val="BFBFBF"/>
                </a:solidFill>
                <a:latin typeface="Arial Narrow"/>
                <a:ea typeface="Arial Narrow"/>
                <a:cs typeface="Arial Narrow"/>
                <a:sym typeface="Arial Narrow"/>
              </a:defRPr>
            </a:lvl3pPr>
            <a:lvl4pPr marL="0" marR="0" lvl="3" indent="0" algn="r" rtl="0">
              <a:spcBef>
                <a:spcPts val="0"/>
              </a:spcBef>
              <a:buNone/>
              <a:defRPr sz="1200" b="1" i="0" u="none" strike="noStrike" cap="none">
                <a:solidFill>
                  <a:srgbClr val="BFBFBF"/>
                </a:solidFill>
                <a:latin typeface="Arial Narrow"/>
                <a:ea typeface="Arial Narrow"/>
                <a:cs typeface="Arial Narrow"/>
                <a:sym typeface="Arial Narrow"/>
              </a:defRPr>
            </a:lvl4pPr>
            <a:lvl5pPr marL="0" marR="0" lvl="4" indent="0" algn="r" rtl="0">
              <a:spcBef>
                <a:spcPts val="0"/>
              </a:spcBef>
              <a:buNone/>
              <a:defRPr sz="1200" b="1" i="0" u="none" strike="noStrike" cap="none">
                <a:solidFill>
                  <a:srgbClr val="BFBFBF"/>
                </a:solidFill>
                <a:latin typeface="Arial Narrow"/>
                <a:ea typeface="Arial Narrow"/>
                <a:cs typeface="Arial Narrow"/>
                <a:sym typeface="Arial Narrow"/>
              </a:defRPr>
            </a:lvl5pPr>
            <a:lvl6pPr marL="0" marR="0" lvl="5" indent="0" algn="r" rtl="0">
              <a:spcBef>
                <a:spcPts val="0"/>
              </a:spcBef>
              <a:buNone/>
              <a:defRPr sz="1200" b="1" i="0" u="none" strike="noStrike" cap="none">
                <a:solidFill>
                  <a:srgbClr val="BFBFBF"/>
                </a:solidFill>
                <a:latin typeface="Arial Narrow"/>
                <a:ea typeface="Arial Narrow"/>
                <a:cs typeface="Arial Narrow"/>
                <a:sym typeface="Arial Narrow"/>
              </a:defRPr>
            </a:lvl6pPr>
            <a:lvl7pPr marL="0" marR="0" lvl="6" indent="0" algn="r" rtl="0">
              <a:spcBef>
                <a:spcPts val="0"/>
              </a:spcBef>
              <a:buNone/>
              <a:defRPr sz="1200" b="1" i="0" u="none" strike="noStrike" cap="none">
                <a:solidFill>
                  <a:srgbClr val="BFBFBF"/>
                </a:solidFill>
                <a:latin typeface="Arial Narrow"/>
                <a:ea typeface="Arial Narrow"/>
                <a:cs typeface="Arial Narrow"/>
                <a:sym typeface="Arial Narrow"/>
              </a:defRPr>
            </a:lvl7pPr>
            <a:lvl8pPr marL="0" marR="0" lvl="7" indent="0" algn="r" rtl="0">
              <a:spcBef>
                <a:spcPts val="0"/>
              </a:spcBef>
              <a:buNone/>
              <a:defRPr sz="1200" b="1" i="0" u="none" strike="noStrike" cap="none">
                <a:solidFill>
                  <a:srgbClr val="BFBFBF"/>
                </a:solidFill>
                <a:latin typeface="Arial Narrow"/>
                <a:ea typeface="Arial Narrow"/>
                <a:cs typeface="Arial Narrow"/>
                <a:sym typeface="Arial Narrow"/>
              </a:defRPr>
            </a:lvl8pPr>
            <a:lvl9pPr marL="0" marR="0" lvl="8" indent="0" algn="r" rtl="0">
              <a:spcBef>
                <a:spcPts val="0"/>
              </a:spcBef>
              <a:buNone/>
              <a:defRPr sz="1200" b="1" i="0" u="none" strike="noStrike" cap="none">
                <a:solidFill>
                  <a:srgbClr val="BFBFBF"/>
                </a:solidFill>
                <a:latin typeface="Arial Narrow"/>
                <a:ea typeface="Arial Narrow"/>
                <a:cs typeface="Arial Narrow"/>
                <a:sym typeface="Arial Narrow"/>
              </a:defRPr>
            </a:lvl9pPr>
          </a:lstStyle>
          <a:p>
            <a:pPr marL="0" lvl="0" indent="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116313102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Georgia"/>
              <a:buNone/>
              <a:defRPr sz="4400" b="0" i="0" u="none" strike="noStrike" cap="none">
                <a:solidFill>
                  <a:schemeClr val="dk1"/>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rgbClr val="A41E35"/>
              </a:buClr>
              <a:buSzPts val="2800"/>
              <a:buFont typeface="Arial"/>
              <a:buChar char="•"/>
              <a:defRPr sz="2800" b="1" i="0" u="none" strike="noStrike" cap="none">
                <a:solidFill>
                  <a:schemeClr val="dk1"/>
                </a:solidFill>
                <a:latin typeface="Arial Narrow"/>
                <a:ea typeface="Arial Narrow"/>
                <a:cs typeface="Arial Narrow"/>
                <a:sym typeface="Arial Narrow"/>
              </a:defRPr>
            </a:lvl1pPr>
            <a:lvl2pPr marL="914400" marR="0" lvl="1" indent="-381000" algn="l" rtl="0">
              <a:lnSpc>
                <a:spcPct val="90000"/>
              </a:lnSpc>
              <a:spcBef>
                <a:spcPts val="500"/>
              </a:spcBef>
              <a:spcAft>
                <a:spcPts val="0"/>
              </a:spcAft>
              <a:buClr>
                <a:srgbClr val="A41E35"/>
              </a:buClr>
              <a:buSzPts val="2400"/>
              <a:buFont typeface="Arial"/>
              <a:buChar char="•"/>
              <a:defRPr sz="2400" b="1" i="0" u="none" strike="noStrike" cap="none">
                <a:solidFill>
                  <a:schemeClr val="dk1"/>
                </a:solidFill>
                <a:latin typeface="Arial Narrow"/>
                <a:ea typeface="Arial Narrow"/>
                <a:cs typeface="Arial Narrow"/>
                <a:sym typeface="Arial Narrow"/>
              </a:defRPr>
            </a:lvl2pPr>
            <a:lvl3pPr marL="1371600" marR="0" lvl="2" indent="-355600" algn="l" rtl="0">
              <a:lnSpc>
                <a:spcPct val="90000"/>
              </a:lnSpc>
              <a:spcBef>
                <a:spcPts val="500"/>
              </a:spcBef>
              <a:spcAft>
                <a:spcPts val="0"/>
              </a:spcAft>
              <a:buClr>
                <a:srgbClr val="A41E35"/>
              </a:buClr>
              <a:buSzPts val="2000"/>
              <a:buFont typeface="Arial"/>
              <a:buChar char="•"/>
              <a:defRPr sz="2000" b="1" i="0" u="none" strike="noStrike" cap="none">
                <a:solidFill>
                  <a:schemeClr val="dk1"/>
                </a:solidFill>
                <a:latin typeface="Arial Narrow"/>
                <a:ea typeface="Arial Narrow"/>
                <a:cs typeface="Arial Narrow"/>
                <a:sym typeface="Arial Narrow"/>
              </a:defRPr>
            </a:lvl3pPr>
            <a:lvl4pPr marL="1828800" marR="0" lvl="3" indent="-342900" algn="l" rtl="0">
              <a:lnSpc>
                <a:spcPct val="90000"/>
              </a:lnSpc>
              <a:spcBef>
                <a:spcPts val="500"/>
              </a:spcBef>
              <a:spcAft>
                <a:spcPts val="0"/>
              </a:spcAft>
              <a:buClr>
                <a:srgbClr val="A41E35"/>
              </a:buClr>
              <a:buSzPts val="1800"/>
              <a:buFont typeface="Arial"/>
              <a:buChar char="•"/>
              <a:defRPr sz="1800" b="1" i="0" u="none" strike="noStrike" cap="none">
                <a:solidFill>
                  <a:schemeClr val="dk1"/>
                </a:solidFill>
                <a:latin typeface="Arial Narrow"/>
                <a:ea typeface="Arial Narrow"/>
                <a:cs typeface="Arial Narrow"/>
                <a:sym typeface="Arial Narrow"/>
              </a:defRPr>
            </a:lvl4pPr>
            <a:lvl5pPr marL="2286000" marR="0" lvl="4" indent="-342900" algn="l" rtl="0">
              <a:lnSpc>
                <a:spcPct val="90000"/>
              </a:lnSpc>
              <a:spcBef>
                <a:spcPts val="500"/>
              </a:spcBef>
              <a:spcAft>
                <a:spcPts val="0"/>
              </a:spcAft>
              <a:buClr>
                <a:srgbClr val="A41E35"/>
              </a:buClr>
              <a:buSzPts val="1800"/>
              <a:buFont typeface="Arial"/>
              <a:buChar char="•"/>
              <a:defRPr sz="1800" b="1" i="0" u="none" strike="noStrike" cap="none">
                <a:solidFill>
                  <a:schemeClr val="dk1"/>
                </a:solidFill>
                <a:latin typeface="Arial Narrow"/>
                <a:ea typeface="Arial Narrow"/>
                <a:cs typeface="Arial Narrow"/>
                <a:sym typeface="Arial Narrow"/>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1" i="0" u="none" strike="noStrike" cap="none">
                <a:solidFill>
                  <a:srgbClr val="888888"/>
                </a:solidFill>
                <a:latin typeface="Arial Narrow"/>
                <a:ea typeface="Arial Narrow"/>
                <a:cs typeface="Arial Narrow"/>
                <a:sym typeface="Arial Narrow"/>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dirty="0"/>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1" i="0" u="none" strike="noStrike" cap="none">
                <a:solidFill>
                  <a:srgbClr val="888888"/>
                </a:solidFill>
                <a:latin typeface="Arial Narrow"/>
                <a:ea typeface="Arial Narrow"/>
                <a:cs typeface="Arial Narrow"/>
                <a:sym typeface="Arial Narrow"/>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dirty="0"/>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1" i="0" u="none" strike="noStrike" cap="none">
                <a:solidFill>
                  <a:srgbClr val="888888"/>
                </a:solidFill>
                <a:latin typeface="Arial Narrow"/>
                <a:ea typeface="Arial Narrow"/>
                <a:cs typeface="Arial Narrow"/>
                <a:sym typeface="Arial Narrow"/>
              </a:defRPr>
            </a:lvl1pPr>
            <a:lvl2pPr marL="0" marR="0" lvl="1" indent="0" algn="r" rtl="0">
              <a:spcBef>
                <a:spcPts val="0"/>
              </a:spcBef>
              <a:buNone/>
              <a:defRPr sz="1200" b="1" i="0" u="none" strike="noStrike" cap="none">
                <a:solidFill>
                  <a:srgbClr val="888888"/>
                </a:solidFill>
                <a:latin typeface="Arial Narrow"/>
                <a:ea typeface="Arial Narrow"/>
                <a:cs typeface="Arial Narrow"/>
                <a:sym typeface="Arial Narrow"/>
              </a:defRPr>
            </a:lvl2pPr>
            <a:lvl3pPr marL="0" marR="0" lvl="2" indent="0" algn="r" rtl="0">
              <a:spcBef>
                <a:spcPts val="0"/>
              </a:spcBef>
              <a:buNone/>
              <a:defRPr sz="1200" b="1" i="0" u="none" strike="noStrike" cap="none">
                <a:solidFill>
                  <a:srgbClr val="888888"/>
                </a:solidFill>
                <a:latin typeface="Arial Narrow"/>
                <a:ea typeface="Arial Narrow"/>
                <a:cs typeface="Arial Narrow"/>
                <a:sym typeface="Arial Narrow"/>
              </a:defRPr>
            </a:lvl3pPr>
            <a:lvl4pPr marL="0" marR="0" lvl="3" indent="0" algn="r" rtl="0">
              <a:spcBef>
                <a:spcPts val="0"/>
              </a:spcBef>
              <a:buNone/>
              <a:defRPr sz="1200" b="1" i="0" u="none" strike="noStrike" cap="none">
                <a:solidFill>
                  <a:srgbClr val="888888"/>
                </a:solidFill>
                <a:latin typeface="Arial Narrow"/>
                <a:ea typeface="Arial Narrow"/>
                <a:cs typeface="Arial Narrow"/>
                <a:sym typeface="Arial Narrow"/>
              </a:defRPr>
            </a:lvl4pPr>
            <a:lvl5pPr marL="0" marR="0" lvl="4" indent="0" algn="r" rtl="0">
              <a:spcBef>
                <a:spcPts val="0"/>
              </a:spcBef>
              <a:buNone/>
              <a:defRPr sz="1200" b="1" i="0" u="none" strike="noStrike" cap="none">
                <a:solidFill>
                  <a:srgbClr val="888888"/>
                </a:solidFill>
                <a:latin typeface="Arial Narrow"/>
                <a:ea typeface="Arial Narrow"/>
                <a:cs typeface="Arial Narrow"/>
                <a:sym typeface="Arial Narrow"/>
              </a:defRPr>
            </a:lvl5pPr>
            <a:lvl6pPr marL="0" marR="0" lvl="5" indent="0" algn="r" rtl="0">
              <a:spcBef>
                <a:spcPts val="0"/>
              </a:spcBef>
              <a:buNone/>
              <a:defRPr sz="1200" b="1" i="0" u="none" strike="noStrike" cap="none">
                <a:solidFill>
                  <a:srgbClr val="888888"/>
                </a:solidFill>
                <a:latin typeface="Arial Narrow"/>
                <a:ea typeface="Arial Narrow"/>
                <a:cs typeface="Arial Narrow"/>
                <a:sym typeface="Arial Narrow"/>
              </a:defRPr>
            </a:lvl6pPr>
            <a:lvl7pPr marL="0" marR="0" lvl="6" indent="0" algn="r" rtl="0">
              <a:spcBef>
                <a:spcPts val="0"/>
              </a:spcBef>
              <a:buNone/>
              <a:defRPr sz="1200" b="1" i="0" u="none" strike="noStrike" cap="none">
                <a:solidFill>
                  <a:srgbClr val="888888"/>
                </a:solidFill>
                <a:latin typeface="Arial Narrow"/>
                <a:ea typeface="Arial Narrow"/>
                <a:cs typeface="Arial Narrow"/>
                <a:sym typeface="Arial Narrow"/>
              </a:defRPr>
            </a:lvl7pPr>
            <a:lvl8pPr marL="0" marR="0" lvl="7" indent="0" algn="r" rtl="0">
              <a:spcBef>
                <a:spcPts val="0"/>
              </a:spcBef>
              <a:buNone/>
              <a:defRPr sz="1200" b="1" i="0" u="none" strike="noStrike" cap="none">
                <a:solidFill>
                  <a:srgbClr val="888888"/>
                </a:solidFill>
                <a:latin typeface="Arial Narrow"/>
                <a:ea typeface="Arial Narrow"/>
                <a:cs typeface="Arial Narrow"/>
                <a:sym typeface="Arial Narrow"/>
              </a:defRPr>
            </a:lvl8pPr>
            <a:lvl9pPr marL="0" marR="0" lvl="8" indent="0" algn="r" rtl="0">
              <a:spcBef>
                <a:spcPts val="0"/>
              </a:spcBef>
              <a:buNone/>
              <a:defRPr sz="1200" b="1" i="0" u="none" strike="noStrike" cap="none">
                <a:solidFill>
                  <a:srgbClr val="888888"/>
                </a:solidFill>
                <a:latin typeface="Arial Narrow"/>
                <a:ea typeface="Arial Narrow"/>
                <a:cs typeface="Arial Narrow"/>
                <a:sym typeface="Arial Narrow"/>
              </a:defRPr>
            </a:lvl9pPr>
          </a:lstStyle>
          <a:p>
            <a:pPr marL="0" lvl="0" indent="0">
              <a:spcBef>
                <a:spcPts val="0"/>
              </a:spcBef>
              <a:spcAft>
                <a:spcPts val="0"/>
              </a:spcAft>
              <a:buNone/>
            </a:pPr>
            <a:fld id="{00000000-1234-1234-1234-123412341234}" type="slidenum">
              <a:rPr lang="en-US"/>
              <a:t>‹#›</a:t>
            </a:fld>
            <a:endParaRPr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3" r:id="rId3"/>
    <p:sldLayoutId id="2147483655" r:id="rId4"/>
    <p:sldLayoutId id="2147483659" r:id="rId5"/>
    <p:sldLayoutId id="2147483665"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image" Target="../media/image17.JPG"/></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4.tmp"/><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25.emf"/><Relationship Id="rId4" Type="http://schemas.openxmlformats.org/officeDocument/2006/relationships/hyperlink" Target="http://isjobindex.com/"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27.jp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community.mis.temple.edu/mis2101sec701spring2024/" TargetMode="External"/><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hyperlink" Target="mailto:mcmartin@temple.edu" TargetMode="External"/><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4.jpeg"/><Relationship Id="rId4" Type="http://schemas.openxmlformats.org/officeDocument/2006/relationships/image" Target="../media/image3.jpg"/></Relationships>
</file>

<file path=ppt/slides/_rels/slide3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37.JP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4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8.xml"/><Relationship Id="rId1" Type="http://schemas.openxmlformats.org/officeDocument/2006/relationships/slideLayout" Target="../slideLayouts/slideLayout4.xml"/><Relationship Id="rId4" Type="http://schemas.openxmlformats.org/officeDocument/2006/relationships/image" Target="../media/image49.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10.jpg"/><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hyperlink" Target="https://developer.salesforce.com/signup" TargetMode="External"/><Relationship Id="rId2" Type="http://schemas.openxmlformats.org/officeDocument/2006/relationships/notesSlide" Target="../notesSlides/notesSlide54.xml"/><Relationship Id="rId1" Type="http://schemas.openxmlformats.org/officeDocument/2006/relationships/slideLayout" Target="../slideLayouts/slideLayout4.xml"/><Relationship Id="rId4" Type="http://schemas.openxmlformats.org/officeDocument/2006/relationships/image" Target="../media/image54.JPG"/></Relationships>
</file>

<file path=ppt/slides/_rels/slide56.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notesSlide" Target="../notesSlides/notesSlide55.xml"/><Relationship Id="rId1" Type="http://schemas.openxmlformats.org/officeDocument/2006/relationships/slideLayout" Target="../slideLayouts/slideLayout4.xml"/><Relationship Id="rId4" Type="http://schemas.openxmlformats.org/officeDocument/2006/relationships/image" Target="../media/image56.png"/></Relationships>
</file>

<file path=ppt/slides/_rels/slide57.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13.jpeg"/></Relationships>
</file>

<file path=ppt/slides/_rels/slide60.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hyperlink" Target="https://www.themaxlabsprojectshop.com/" TargetMode="External"/><Relationship Id="rId2" Type="http://schemas.openxmlformats.org/officeDocument/2006/relationships/notesSlide" Target="../notesSlides/notesSlide60.xml"/><Relationship Id="rId1" Type="http://schemas.openxmlformats.org/officeDocument/2006/relationships/slideLayout" Target="../slideLayouts/slideLayout4.xml"/><Relationship Id="rId4" Type="http://schemas.openxmlformats.org/officeDocument/2006/relationships/image" Target="../media/image61.jpg"/></Relationships>
</file>

<file path=ppt/slides/_rels/slide62.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63.gif"/><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hyperlink" Target="mailto:cole.alexanders@temple.edu" TargetMode="External"/><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5.jpe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6"/>
          <p:cNvSpPr txBox="1">
            <a:spLocks noGrp="1"/>
          </p:cNvSpPr>
          <p:nvPr>
            <p:ph type="ctrTitle"/>
          </p:nvPr>
        </p:nvSpPr>
        <p:spPr>
          <a:xfrm>
            <a:off x="2643849" y="2359971"/>
            <a:ext cx="6904182" cy="1578300"/>
          </a:xfrm>
          <a:prstGeom prst="rect">
            <a:avLst/>
          </a:prstGeom>
          <a:noFill/>
          <a:ln>
            <a:noFill/>
          </a:ln>
        </p:spPr>
        <p:txBody>
          <a:bodyPr spcFirstLastPara="1" wrap="square" lIns="91425" tIns="45700" rIns="91425" bIns="45700" anchor="b" anchorCtr="0">
            <a:noAutofit/>
          </a:bodyPr>
          <a:lstStyle/>
          <a:p>
            <a:pPr lvl="0"/>
            <a:r>
              <a:rPr lang="en-US" dirty="0"/>
              <a:t>Digital Systems</a:t>
            </a:r>
            <a:endParaRPr dirty="0"/>
          </a:p>
        </p:txBody>
      </p:sp>
      <p:sp>
        <p:nvSpPr>
          <p:cNvPr id="104" name="Google Shape;104;p16"/>
          <p:cNvSpPr txBox="1">
            <a:spLocks noGrp="1"/>
          </p:cNvSpPr>
          <p:nvPr>
            <p:ph type="subTitle" idx="1"/>
          </p:nvPr>
        </p:nvSpPr>
        <p:spPr>
          <a:xfrm>
            <a:off x="605791" y="4367848"/>
            <a:ext cx="10980300" cy="8274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A41E35"/>
              </a:buClr>
              <a:buSzPts val="2500"/>
              <a:buFont typeface="Arial"/>
              <a:buNone/>
            </a:pPr>
            <a:r>
              <a:rPr lang="en-US" dirty="0"/>
              <a:t>1.1 Introduction to MIS</a:t>
            </a:r>
            <a:endParaRPr dirty="0"/>
          </a:p>
        </p:txBody>
      </p:sp>
      <p:cxnSp>
        <p:nvCxnSpPr>
          <p:cNvPr id="105" name="Google Shape;105;p16"/>
          <p:cNvCxnSpPr/>
          <p:nvPr/>
        </p:nvCxnSpPr>
        <p:spPr>
          <a:xfrm>
            <a:off x="5433060" y="4081463"/>
            <a:ext cx="1325880" cy="0"/>
          </a:xfrm>
          <a:prstGeom prst="straightConnector1">
            <a:avLst/>
          </a:prstGeom>
          <a:noFill/>
          <a:ln w="63500" cap="flat" cmpd="sng">
            <a:solidFill>
              <a:schemeClr val="lt1"/>
            </a:solidFill>
            <a:prstDash val="solid"/>
            <a:miter lim="800000"/>
            <a:headEnd type="none" w="sm" len="sm"/>
            <a:tailEnd type="none" w="sm" len="sm"/>
          </a:ln>
        </p:spPr>
      </p:cxnSp>
      <p:sp>
        <p:nvSpPr>
          <p:cNvPr id="7" name="Rectangle 6"/>
          <p:cNvSpPr/>
          <p:nvPr/>
        </p:nvSpPr>
        <p:spPr>
          <a:xfrm>
            <a:off x="5172304" y="5264722"/>
            <a:ext cx="1847272" cy="107141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 Black" panose="020B0A04020102020204" pitchFamily="34" charset="0"/>
              </a:rPr>
              <a:t>F</a:t>
            </a:r>
            <a:r>
              <a:rPr lang="en-US" sz="3600" b="1" dirty="0">
                <a:solidFill>
                  <a:srgbClr val="C00000"/>
                </a:solidFill>
                <a:latin typeface="Arial Black" panose="020B0A04020102020204" pitchFamily="34" charset="0"/>
              </a:rPr>
              <a:t>O</a:t>
            </a:r>
            <a:r>
              <a:rPr lang="en-US" sz="3600" b="1" dirty="0">
                <a:latin typeface="Arial Black" panose="020B0A04020102020204" pitchFamily="34" charset="0"/>
              </a:rPr>
              <a:t>X</a:t>
            </a:r>
          </a:p>
          <a:p>
            <a:pPr algn="ctr"/>
            <a:r>
              <a:rPr lang="en-US" sz="3600" b="1" dirty="0">
                <a:latin typeface="Arial Black" panose="020B0A04020102020204" pitchFamily="34" charset="0"/>
              </a:rPr>
              <a:t>MIS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329972" y="1200150"/>
            <a:ext cx="11209898" cy="4919278"/>
          </a:xfrm>
        </p:spPr>
        <p:txBody>
          <a:bodyPr/>
          <a:lstStyle/>
          <a:p>
            <a:r>
              <a:rPr lang="en-US" dirty="0"/>
              <a:t>Systems Analysis</a:t>
            </a:r>
          </a:p>
          <a:p>
            <a:r>
              <a:rPr lang="en-US" dirty="0"/>
              <a:t>Process Mapping (Modeling with swim lanes &amp; entity relationship diagrams)</a:t>
            </a:r>
          </a:p>
          <a:p>
            <a:r>
              <a:rPr lang="en-US" dirty="0"/>
              <a:t>Digital Product Management</a:t>
            </a:r>
          </a:p>
          <a:p>
            <a:r>
              <a:rPr lang="en-US" dirty="0"/>
              <a:t>Information Systems CRM &amp; ERP, Data Analytics &amp; SCM</a:t>
            </a:r>
          </a:p>
          <a:p>
            <a:r>
              <a:rPr lang="en-US" dirty="0"/>
              <a:t>Platforms &amp; Digital Business models, including API’s</a:t>
            </a:r>
          </a:p>
          <a:p>
            <a:r>
              <a:rPr lang="en-US" dirty="0"/>
              <a:t>Cyber security and the Enterprise plus AI</a:t>
            </a:r>
          </a:p>
          <a:p>
            <a:r>
              <a:rPr lang="en-US" dirty="0"/>
              <a:t>Programming including JavaScript, HTML &amp; CSS</a:t>
            </a:r>
          </a:p>
        </p:txBody>
      </p:sp>
      <p:sp>
        <p:nvSpPr>
          <p:cNvPr id="3" name="Title 2"/>
          <p:cNvSpPr>
            <a:spLocks noGrp="1"/>
          </p:cNvSpPr>
          <p:nvPr>
            <p:ph type="title"/>
          </p:nvPr>
        </p:nvSpPr>
        <p:spPr/>
        <p:txBody>
          <a:bodyPr/>
          <a:lstStyle/>
          <a:p>
            <a:r>
              <a:rPr lang="en-US" dirty="0"/>
              <a:t>Course Highlights</a:t>
            </a:r>
          </a:p>
        </p:txBody>
      </p:sp>
      <p:sp>
        <p:nvSpPr>
          <p:cNvPr id="10" name="Rectangle 9"/>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spTree>
    <p:extLst>
      <p:ext uri="{BB962C8B-B14F-4D97-AF65-F5344CB8AC3E}">
        <p14:creationId xmlns:p14="http://schemas.microsoft.com/office/powerpoint/2010/main" val="17607112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329972" y="1441577"/>
            <a:ext cx="11862028" cy="3763645"/>
          </a:xfrm>
        </p:spPr>
        <p:txBody>
          <a:bodyPr/>
          <a:lstStyle/>
          <a:p>
            <a:r>
              <a:rPr lang="en-US" dirty="0"/>
              <a:t>Explore the systems which organizations use to create their digital products</a:t>
            </a:r>
          </a:p>
          <a:p>
            <a:r>
              <a:rPr lang="en-US" dirty="0"/>
              <a:t>Explore the platforms which these digital systems are built upon </a:t>
            </a:r>
          </a:p>
          <a:p>
            <a:r>
              <a:rPr lang="en-US" dirty="0"/>
              <a:t>Explore the API ecosystems by which systems extend their reach and capability. </a:t>
            </a:r>
          </a:p>
          <a:p>
            <a:r>
              <a:rPr lang="en-US" dirty="0"/>
              <a:t>Discuss cyber security including risks &amp; responses surrounding digital products </a:t>
            </a:r>
          </a:p>
          <a:p>
            <a:r>
              <a:rPr lang="en-US" dirty="0"/>
              <a:t>Introduction to the creation of software </a:t>
            </a:r>
          </a:p>
          <a:p>
            <a:r>
              <a:rPr lang="en-US" dirty="0"/>
              <a:t>Learning the basics of programming in JavaScript</a:t>
            </a:r>
          </a:p>
        </p:txBody>
      </p:sp>
      <p:sp>
        <p:nvSpPr>
          <p:cNvPr id="3" name="Title 2"/>
          <p:cNvSpPr>
            <a:spLocks noGrp="1"/>
          </p:cNvSpPr>
          <p:nvPr>
            <p:ph type="title"/>
          </p:nvPr>
        </p:nvSpPr>
        <p:spPr/>
        <p:txBody>
          <a:bodyPr/>
          <a:lstStyle/>
          <a:p>
            <a:r>
              <a:rPr lang="en-US" dirty="0"/>
              <a:t>Course Objectives</a:t>
            </a:r>
          </a:p>
        </p:txBody>
      </p:sp>
      <p:sp>
        <p:nvSpPr>
          <p:cNvPr id="10" name="Rectangle 9"/>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spTree>
    <p:extLst>
      <p:ext uri="{BB962C8B-B14F-4D97-AF65-F5344CB8AC3E}">
        <p14:creationId xmlns:p14="http://schemas.microsoft.com/office/powerpoint/2010/main" val="37931919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Graded Components</a:t>
            </a:r>
          </a:p>
        </p:txBody>
      </p:sp>
      <p:sp>
        <p:nvSpPr>
          <p:cNvPr id="10" name="Rectangle 9"/>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graphicFrame>
        <p:nvGraphicFramePr>
          <p:cNvPr id="6" name="Table 5"/>
          <p:cNvGraphicFramePr>
            <a:graphicFrameLocks noGrp="1"/>
          </p:cNvGraphicFramePr>
          <p:nvPr>
            <p:extLst>
              <p:ext uri="{D42A27DB-BD31-4B8C-83A1-F6EECF244321}">
                <p14:modId xmlns:p14="http://schemas.microsoft.com/office/powerpoint/2010/main" val="4049831571"/>
              </p:ext>
            </p:extLst>
          </p:nvPr>
        </p:nvGraphicFramePr>
        <p:xfrm>
          <a:off x="582427" y="1556976"/>
          <a:ext cx="8229600" cy="3482347"/>
        </p:xfrm>
        <a:graphic>
          <a:graphicData uri="http://schemas.openxmlformats.org/drawingml/2006/table">
            <a:tbl>
              <a:tblPr firstRow="1" bandRow="1">
                <a:tableStyleId>{073A0DAA-6AF3-43AB-8588-CEC1D06C72B9}</a:tableStyleId>
              </a:tblPr>
              <a:tblGrid>
                <a:gridCol w="6548623">
                  <a:extLst>
                    <a:ext uri="{9D8B030D-6E8A-4147-A177-3AD203B41FA5}">
                      <a16:colId xmlns:a16="http://schemas.microsoft.com/office/drawing/2014/main" val="20000"/>
                    </a:ext>
                  </a:extLst>
                </a:gridCol>
                <a:gridCol w="1680977">
                  <a:extLst>
                    <a:ext uri="{9D8B030D-6E8A-4147-A177-3AD203B41FA5}">
                      <a16:colId xmlns:a16="http://schemas.microsoft.com/office/drawing/2014/main" val="20001"/>
                    </a:ext>
                  </a:extLst>
                </a:gridCol>
              </a:tblGrid>
              <a:tr h="0">
                <a:tc>
                  <a:txBody>
                    <a:bodyPr/>
                    <a:lstStyle/>
                    <a:p>
                      <a:r>
                        <a:rPr lang="en-US" sz="2000" b="0" dirty="0"/>
                        <a:t>Component</a:t>
                      </a:r>
                    </a:p>
                  </a:txBody>
                  <a:tcPr/>
                </a:tc>
                <a:tc>
                  <a:txBody>
                    <a:bodyPr/>
                    <a:lstStyle/>
                    <a:p>
                      <a:pPr algn="ctr"/>
                      <a:r>
                        <a:rPr lang="en-US" sz="2000" b="0" dirty="0"/>
                        <a:t>Percentage</a:t>
                      </a:r>
                    </a:p>
                  </a:txBody>
                  <a:tcPr/>
                </a:tc>
                <a:extLst>
                  <a:ext uri="{0D108BD9-81ED-4DB2-BD59-A6C34878D82A}">
                    <a16:rowId xmlns:a16="http://schemas.microsoft.com/office/drawing/2014/main" val="10000"/>
                  </a:ext>
                </a:extLst>
              </a:tr>
              <a:tr h="401263">
                <a:tc>
                  <a:txBody>
                    <a:bodyPr/>
                    <a:lstStyle/>
                    <a:p>
                      <a:r>
                        <a:rPr lang="en-US" sz="2000" dirty="0"/>
                        <a:t>In-Class Activities &amp; Worksheets (12)</a:t>
                      </a:r>
                    </a:p>
                    <a:p>
                      <a:r>
                        <a:rPr lang="en-US" sz="2000" dirty="0"/>
                        <a:t>   </a:t>
                      </a:r>
                      <a:r>
                        <a:rPr lang="en-US" sz="1800" dirty="0"/>
                        <a:t>* </a:t>
                      </a:r>
                      <a:r>
                        <a:rPr lang="en-US" sz="1800" strike="noStrike" dirty="0"/>
                        <a:t>must be present in class</a:t>
                      </a:r>
                      <a:r>
                        <a:rPr lang="en-US" sz="1800" strike="noStrike" baseline="0" dirty="0"/>
                        <a:t> to earn credit </a:t>
                      </a:r>
                      <a:endParaRPr lang="en-US" sz="2000" strike="sngStrike" dirty="0"/>
                    </a:p>
                  </a:txBody>
                  <a:tcPr/>
                </a:tc>
                <a:tc>
                  <a:txBody>
                    <a:bodyPr/>
                    <a:lstStyle/>
                    <a:p>
                      <a:pPr algn="ctr"/>
                      <a:r>
                        <a:rPr lang="en-US" sz="2000" dirty="0"/>
                        <a:t>10%</a:t>
                      </a:r>
                    </a:p>
                  </a:txBody>
                  <a:tcPr/>
                </a:tc>
                <a:extLst>
                  <a:ext uri="{0D108BD9-81ED-4DB2-BD59-A6C34878D82A}">
                    <a16:rowId xmlns:a16="http://schemas.microsoft.com/office/drawing/2014/main" val="10001"/>
                  </a:ext>
                </a:extLst>
              </a:tr>
              <a:tr h="780015">
                <a:tc>
                  <a:txBody>
                    <a:bodyPr/>
                    <a:lstStyle/>
                    <a:p>
                      <a:r>
                        <a:rPr lang="en-US" sz="2000" dirty="0"/>
                        <a:t>Assignments</a:t>
                      </a:r>
                      <a:r>
                        <a:rPr lang="en-US" sz="2000" baseline="0" dirty="0"/>
                        <a:t> (11)</a:t>
                      </a:r>
                      <a:endParaRPr lang="en-US" sz="2000" dirty="0"/>
                    </a:p>
                    <a:p>
                      <a:pPr lvl="0"/>
                      <a:r>
                        <a:rPr lang="en-US" sz="2000" kern="1200" dirty="0">
                          <a:effectLst/>
                        </a:rPr>
                        <a:t>** no late</a:t>
                      </a:r>
                      <a:r>
                        <a:rPr lang="en-US" sz="2000" kern="1200" baseline="0" dirty="0">
                          <a:effectLst/>
                        </a:rPr>
                        <a:t> assignments accepted – no exceptions!</a:t>
                      </a:r>
                      <a:endParaRPr lang="en-US" sz="2000" dirty="0"/>
                    </a:p>
                  </a:txBody>
                  <a:tcPr/>
                </a:tc>
                <a:tc>
                  <a:txBody>
                    <a:bodyPr/>
                    <a:lstStyle/>
                    <a:p>
                      <a:pPr algn="ctr"/>
                      <a:r>
                        <a:rPr lang="en-US" sz="2000" dirty="0"/>
                        <a:t>30%</a:t>
                      </a:r>
                    </a:p>
                  </a:txBody>
                  <a:tcPr/>
                </a:tc>
                <a:extLst>
                  <a:ext uri="{0D108BD9-81ED-4DB2-BD59-A6C34878D82A}">
                    <a16:rowId xmlns:a16="http://schemas.microsoft.com/office/drawing/2014/main" val="10002"/>
                  </a:ext>
                </a:extLst>
              </a:tr>
              <a:tr h="401263">
                <a:tc>
                  <a:txBody>
                    <a:bodyPr/>
                    <a:lstStyle/>
                    <a:p>
                      <a:pPr algn="l"/>
                      <a:r>
                        <a:rPr lang="en-US" sz="2000" dirty="0"/>
                        <a:t>Weekly Discussion Blogs</a:t>
                      </a:r>
                    </a:p>
                  </a:txBody>
                  <a:tcPr/>
                </a:tc>
                <a:tc>
                  <a:txBody>
                    <a:bodyPr/>
                    <a:lstStyle/>
                    <a:p>
                      <a:pPr algn="ctr"/>
                      <a:r>
                        <a:rPr lang="en-US" sz="2000" dirty="0"/>
                        <a:t>30%</a:t>
                      </a:r>
                    </a:p>
                  </a:txBody>
                  <a:tcPr/>
                </a:tc>
                <a:extLst>
                  <a:ext uri="{0D108BD9-81ED-4DB2-BD59-A6C34878D82A}">
                    <a16:rowId xmlns:a16="http://schemas.microsoft.com/office/drawing/2014/main" val="2765183082"/>
                  </a:ext>
                </a:extLst>
              </a:tr>
              <a:tr h="401263">
                <a:tc>
                  <a:txBody>
                    <a:bodyPr/>
                    <a:lstStyle/>
                    <a:p>
                      <a:r>
                        <a:rPr lang="en-US" sz="2000" dirty="0"/>
                        <a:t>Quiz #1 (30</a:t>
                      </a:r>
                      <a:r>
                        <a:rPr lang="en-US" sz="2000" baseline="0" dirty="0"/>
                        <a:t> minutes)</a:t>
                      </a:r>
                      <a:r>
                        <a:rPr lang="en-US" sz="2000" dirty="0"/>
                        <a:t> </a:t>
                      </a:r>
                    </a:p>
                  </a:txBody>
                  <a:tcPr/>
                </a:tc>
                <a:tc>
                  <a:txBody>
                    <a:bodyPr/>
                    <a:lstStyle/>
                    <a:p>
                      <a:pPr algn="ctr"/>
                      <a:r>
                        <a:rPr lang="en-US" sz="2000" dirty="0"/>
                        <a:t>10%</a:t>
                      </a:r>
                    </a:p>
                  </a:txBody>
                  <a:tcPr/>
                </a:tc>
                <a:extLst>
                  <a:ext uri="{0D108BD9-81ED-4DB2-BD59-A6C34878D82A}">
                    <a16:rowId xmlns:a16="http://schemas.microsoft.com/office/drawing/2014/main" val="10003"/>
                  </a:ext>
                </a:extLst>
              </a:tr>
              <a:tr h="401263">
                <a:tc>
                  <a:txBody>
                    <a:bodyPr/>
                    <a:lstStyle/>
                    <a:p>
                      <a:r>
                        <a:rPr lang="en-US" sz="2000" dirty="0"/>
                        <a:t>Quiz #2 (30</a:t>
                      </a:r>
                      <a:r>
                        <a:rPr lang="en-US" sz="2000" baseline="0" dirty="0"/>
                        <a:t> minutes)</a:t>
                      </a:r>
                      <a:r>
                        <a:rPr lang="en-US" sz="2000" dirty="0"/>
                        <a:t> </a:t>
                      </a:r>
                    </a:p>
                  </a:txBody>
                  <a:tcPr/>
                </a:tc>
                <a:tc>
                  <a:txBody>
                    <a:bodyPr/>
                    <a:lstStyle/>
                    <a:p>
                      <a:pPr algn="ctr"/>
                      <a:r>
                        <a:rPr lang="en-US" sz="2000" dirty="0"/>
                        <a:t>10%</a:t>
                      </a:r>
                    </a:p>
                  </a:txBody>
                  <a:tcPr/>
                </a:tc>
                <a:extLst>
                  <a:ext uri="{0D108BD9-81ED-4DB2-BD59-A6C34878D82A}">
                    <a16:rowId xmlns:a16="http://schemas.microsoft.com/office/drawing/2014/main" val="10004"/>
                  </a:ext>
                </a:extLst>
              </a:tr>
              <a:tr h="401263">
                <a:tc>
                  <a:txBody>
                    <a:bodyPr/>
                    <a:lstStyle/>
                    <a:p>
                      <a:r>
                        <a:rPr lang="en-US" sz="2000" dirty="0"/>
                        <a:t>Quiz #3 (30</a:t>
                      </a:r>
                      <a:r>
                        <a:rPr lang="en-US" sz="2000" baseline="0" dirty="0"/>
                        <a:t> minutes)</a:t>
                      </a:r>
                      <a:r>
                        <a:rPr lang="en-US" sz="2000" dirty="0"/>
                        <a:t> </a:t>
                      </a:r>
                    </a:p>
                  </a:txBody>
                  <a:tcPr/>
                </a:tc>
                <a:tc>
                  <a:txBody>
                    <a:bodyPr/>
                    <a:lstStyle/>
                    <a:p>
                      <a:pPr algn="ctr"/>
                      <a:r>
                        <a:rPr lang="en-US" sz="2000" dirty="0"/>
                        <a:t>10%</a:t>
                      </a:r>
                    </a:p>
                  </a:txBody>
                  <a:tcPr/>
                </a:tc>
                <a:extLst>
                  <a:ext uri="{0D108BD9-81ED-4DB2-BD59-A6C34878D82A}">
                    <a16:rowId xmlns:a16="http://schemas.microsoft.com/office/drawing/2014/main" val="10005"/>
                  </a:ext>
                </a:extLst>
              </a:tr>
            </a:tbl>
          </a:graphicData>
        </a:graphic>
      </p:graphicFrame>
      <p:sp>
        <p:nvSpPr>
          <p:cNvPr id="5" name="Rectangle 4"/>
          <p:cNvSpPr/>
          <p:nvPr/>
        </p:nvSpPr>
        <p:spPr>
          <a:xfrm>
            <a:off x="582427" y="5301024"/>
            <a:ext cx="8229600" cy="646331"/>
          </a:xfrm>
          <a:prstGeom prst="rect">
            <a:avLst/>
          </a:prstGeom>
        </p:spPr>
        <p:txBody>
          <a:bodyPr wrap="square">
            <a:spAutoFit/>
          </a:bodyPr>
          <a:lstStyle/>
          <a:p>
            <a:pPr algn="just"/>
            <a:r>
              <a:rPr lang="en-US" sz="1200" dirty="0"/>
              <a:t>*In-Class activities must be submitted while in class. ( Exceptions will be provided for Covid-19 mandatory quarantines)</a:t>
            </a:r>
          </a:p>
          <a:p>
            <a:pPr algn="just"/>
            <a:endParaRPr lang="en-US" sz="1200" dirty="0"/>
          </a:p>
          <a:p>
            <a:pPr algn="just"/>
            <a:r>
              <a:rPr lang="en-US" sz="1200" dirty="0"/>
              <a:t>**Please note that two weeks after a grade is posted, the grade will be considered “final.” </a:t>
            </a:r>
          </a:p>
        </p:txBody>
      </p:sp>
    </p:spTree>
    <p:extLst>
      <p:ext uri="{BB962C8B-B14F-4D97-AF65-F5344CB8AC3E}">
        <p14:creationId xmlns:p14="http://schemas.microsoft.com/office/powerpoint/2010/main" val="39210906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Extra Credit Opportunity</a:t>
            </a:r>
          </a:p>
        </p:txBody>
      </p:sp>
      <p:sp>
        <p:nvSpPr>
          <p:cNvPr id="10" name="Rectangle 9"/>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sp>
        <p:nvSpPr>
          <p:cNvPr id="4" name="Star: 10 Points 3">
            <a:extLst>
              <a:ext uri="{FF2B5EF4-FFF2-40B4-BE49-F238E27FC236}">
                <a16:creationId xmlns:a16="http://schemas.microsoft.com/office/drawing/2014/main" id="{ACA0235A-B8D7-9814-F77F-6539345A35AF}"/>
              </a:ext>
            </a:extLst>
          </p:cNvPr>
          <p:cNvSpPr/>
          <p:nvPr/>
        </p:nvSpPr>
        <p:spPr>
          <a:xfrm>
            <a:off x="7195111" y="1284370"/>
            <a:ext cx="4282369" cy="4282369"/>
          </a:xfrm>
          <a:prstGeom prst="star10">
            <a:avLst/>
          </a:prstGeom>
          <a:solidFill>
            <a:srgbClr val="A41E35"/>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t>EARN</a:t>
            </a:r>
          </a:p>
          <a:p>
            <a:pPr algn="ctr"/>
            <a:r>
              <a:rPr lang="en-US" sz="4800" dirty="0"/>
              <a:t>EXTRA </a:t>
            </a:r>
          </a:p>
          <a:p>
            <a:pPr algn="ctr"/>
            <a:r>
              <a:rPr lang="en-US" sz="4800" dirty="0"/>
              <a:t>CREDIT</a:t>
            </a:r>
          </a:p>
        </p:txBody>
      </p:sp>
      <p:sp>
        <p:nvSpPr>
          <p:cNvPr id="9" name="Text Placeholder 1">
            <a:extLst>
              <a:ext uri="{FF2B5EF4-FFF2-40B4-BE49-F238E27FC236}">
                <a16:creationId xmlns:a16="http://schemas.microsoft.com/office/drawing/2014/main" id="{CDEFB0DF-D9EC-B8A7-CB4F-6804DC6347D5}"/>
              </a:ext>
            </a:extLst>
          </p:cNvPr>
          <p:cNvSpPr>
            <a:spLocks noGrp="1"/>
          </p:cNvSpPr>
          <p:nvPr>
            <p:ph type="body" idx="1"/>
          </p:nvPr>
        </p:nvSpPr>
        <p:spPr>
          <a:xfrm>
            <a:off x="329972" y="1572769"/>
            <a:ext cx="7479004" cy="4016502"/>
          </a:xfrm>
        </p:spPr>
        <p:txBody>
          <a:bodyPr/>
          <a:lstStyle/>
          <a:p>
            <a:r>
              <a:rPr lang="en-US" dirty="0"/>
              <a:t>Onetime opportunity!!!</a:t>
            </a:r>
          </a:p>
          <a:p>
            <a:r>
              <a:rPr lang="en-US" dirty="0"/>
              <a:t>Improve your final score</a:t>
            </a:r>
          </a:p>
          <a:p>
            <a:r>
              <a:rPr lang="en-US"/>
              <a:t>Complete the </a:t>
            </a:r>
            <a:r>
              <a:rPr lang="en-US" dirty="0"/>
              <a:t>Certificate Program Course</a:t>
            </a:r>
          </a:p>
          <a:p>
            <a:pPr lvl="1"/>
            <a:r>
              <a:rPr lang="en-US" dirty="0"/>
              <a:t>Certify your skills</a:t>
            </a:r>
          </a:p>
          <a:p>
            <a:pPr lvl="1"/>
            <a:r>
              <a:rPr lang="en-US" dirty="0"/>
              <a:t>Stand out from the crowd</a:t>
            </a:r>
          </a:p>
          <a:p>
            <a:pPr lvl="1"/>
            <a:r>
              <a:rPr lang="en-US" dirty="0"/>
              <a:t>Earn 1-point added to your final score</a:t>
            </a:r>
          </a:p>
          <a:p>
            <a:r>
              <a:rPr lang="en-US" dirty="0"/>
              <a:t>Details will be provided on canvas after Exam #1</a:t>
            </a:r>
          </a:p>
        </p:txBody>
      </p:sp>
    </p:spTree>
    <p:extLst>
      <p:ext uri="{BB962C8B-B14F-4D97-AF65-F5344CB8AC3E}">
        <p14:creationId xmlns:p14="http://schemas.microsoft.com/office/powerpoint/2010/main" val="3782734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329972" y="1200150"/>
            <a:ext cx="11209898" cy="868347"/>
          </a:xfrm>
        </p:spPr>
        <p:txBody>
          <a:bodyPr/>
          <a:lstStyle/>
          <a:p>
            <a:r>
              <a:rPr lang="en-US" dirty="0"/>
              <a:t>No required texts the first 2/3’s of the semester!</a:t>
            </a:r>
          </a:p>
        </p:txBody>
      </p:sp>
      <p:sp>
        <p:nvSpPr>
          <p:cNvPr id="3" name="Title 2"/>
          <p:cNvSpPr>
            <a:spLocks noGrp="1"/>
          </p:cNvSpPr>
          <p:nvPr>
            <p:ph type="title"/>
          </p:nvPr>
        </p:nvSpPr>
        <p:spPr/>
        <p:txBody>
          <a:bodyPr/>
          <a:lstStyle/>
          <a:p>
            <a:r>
              <a:rPr lang="en-US" dirty="0"/>
              <a:t>Readings &amp; Videos – Part 1</a:t>
            </a:r>
          </a:p>
        </p:txBody>
      </p:sp>
      <p:sp>
        <p:nvSpPr>
          <p:cNvPr id="10" name="Rectangle 9"/>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pic>
        <p:nvPicPr>
          <p:cNvPr id="6" name="Content Placeholder 5" descr="File:A tower of used &lt;strong&gt;books&lt;/strong&gt; - 8443.jpg - Wikimedia Common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174" y="2042586"/>
            <a:ext cx="3381208" cy="2255239"/>
          </a:xfrm>
          <a:prstGeom prst="rect">
            <a:avLst/>
          </a:prstGeom>
          <a:noFill/>
          <a:ln>
            <a:noFill/>
          </a:ln>
        </p:spPr>
      </p:pic>
      <p:sp>
        <p:nvSpPr>
          <p:cNvPr id="7" name="&quot;No&quot; Symbol 6"/>
          <p:cNvSpPr/>
          <p:nvPr/>
        </p:nvSpPr>
        <p:spPr>
          <a:xfrm>
            <a:off x="769784" y="2055167"/>
            <a:ext cx="2255988" cy="2255988"/>
          </a:xfrm>
          <a:prstGeom prst="noSmoking">
            <a:avLst/>
          </a:prstGeom>
          <a:solidFill>
            <a:srgbClr val="A41E35"/>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 name="Text Placeholder 1"/>
          <p:cNvSpPr>
            <a:spLocks noGrp="1"/>
          </p:cNvSpPr>
          <p:nvPr>
            <p:ph type="body" idx="1"/>
          </p:nvPr>
        </p:nvSpPr>
        <p:spPr>
          <a:xfrm>
            <a:off x="469346" y="4447309"/>
            <a:ext cx="11209898" cy="1316597"/>
          </a:xfrm>
        </p:spPr>
        <p:txBody>
          <a:bodyPr/>
          <a:lstStyle/>
          <a:p>
            <a:pPr>
              <a:lnSpc>
                <a:spcPct val="100000"/>
              </a:lnSpc>
              <a:spcBef>
                <a:spcPts val="0"/>
              </a:spcBef>
            </a:pPr>
            <a:r>
              <a:rPr lang="en-US" dirty="0"/>
              <a:t>Engaging collection</a:t>
            </a:r>
          </a:p>
          <a:p>
            <a:pPr>
              <a:lnSpc>
                <a:spcPct val="100000"/>
              </a:lnSpc>
              <a:spcBef>
                <a:spcPts val="0"/>
              </a:spcBef>
            </a:pPr>
            <a:r>
              <a:rPr lang="en-US" dirty="0"/>
              <a:t>Current content</a:t>
            </a:r>
          </a:p>
          <a:p>
            <a:pPr>
              <a:lnSpc>
                <a:spcPct val="100000"/>
              </a:lnSpc>
              <a:spcBef>
                <a:spcPts val="0"/>
              </a:spcBef>
            </a:pPr>
            <a:r>
              <a:rPr lang="en-US" dirty="0"/>
              <a:t>Available for Free!!!</a:t>
            </a:r>
          </a:p>
          <a:p>
            <a:endParaRPr lang="en-US" dirty="0"/>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9518" r="1829" b="6080"/>
          <a:stretch/>
        </p:blipFill>
        <p:spPr>
          <a:xfrm>
            <a:off x="8142950" y="2042588"/>
            <a:ext cx="3798048" cy="2255239"/>
          </a:xfrm>
          <a:prstGeom prst="rect">
            <a:avLst/>
          </a:prstGeom>
        </p:spPr>
      </p:pic>
      <p:pic>
        <p:nvPicPr>
          <p:cNvPr id="11" name="Picture 10" descr="Published February 12, 2016 at 513 × 273 in The World of 2026 ..."/>
          <p:cNvPicPr>
            <a:picLocks noChangeAspect="1"/>
          </p:cNvPicPr>
          <p:nvPr/>
        </p:nvPicPr>
        <p:blipFill rotWithShape="1">
          <a:blip r:embed="rId5">
            <a:extLst>
              <a:ext uri="{28A0092B-C50C-407E-A947-70E740481C1C}">
                <a14:useLocalDpi xmlns:a14="http://schemas.microsoft.com/office/drawing/2010/main" val="0"/>
              </a:ext>
            </a:extLst>
          </a:blip>
          <a:srcRect l="7884" t="5539" r="4793" b="7002"/>
          <a:stretch/>
        </p:blipFill>
        <p:spPr>
          <a:xfrm>
            <a:off x="3750037" y="2055542"/>
            <a:ext cx="4231258" cy="2255239"/>
          </a:xfrm>
          <a:prstGeom prst="rect">
            <a:avLst/>
          </a:prstGeom>
        </p:spPr>
      </p:pic>
    </p:spTree>
    <p:extLst>
      <p:ext uri="{BB962C8B-B14F-4D97-AF65-F5344CB8AC3E}">
        <p14:creationId xmlns:p14="http://schemas.microsoft.com/office/powerpoint/2010/main" val="1211006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329972" y="1200150"/>
            <a:ext cx="11209898" cy="4919278"/>
          </a:xfrm>
        </p:spPr>
        <p:txBody>
          <a:bodyPr/>
          <a:lstStyle/>
          <a:p>
            <a:r>
              <a:rPr lang="en-US" dirty="0"/>
              <a:t>JavaScript</a:t>
            </a:r>
          </a:p>
          <a:p>
            <a:pPr lvl="1">
              <a:buFont typeface="Courier New" panose="02070309020205020404" pitchFamily="49" charset="0"/>
              <a:buChar char="o"/>
            </a:pPr>
            <a:r>
              <a:rPr lang="en-US" b="0" dirty="0"/>
              <a:t>Create simple JavaScript programs</a:t>
            </a:r>
          </a:p>
          <a:p>
            <a:pPr lvl="1">
              <a:buFont typeface="Courier New" panose="02070309020205020404" pitchFamily="49" charset="0"/>
              <a:buChar char="o"/>
            </a:pPr>
            <a:r>
              <a:rPr lang="en-US" b="0" dirty="0"/>
              <a:t>Prompt users for input</a:t>
            </a:r>
          </a:p>
          <a:p>
            <a:pPr lvl="1">
              <a:buFont typeface="Courier New" panose="02070309020205020404" pitchFamily="49" charset="0"/>
              <a:buChar char="o"/>
            </a:pPr>
            <a:r>
              <a:rPr lang="en-US" b="0" dirty="0"/>
              <a:t>Utilize loops</a:t>
            </a:r>
          </a:p>
          <a:p>
            <a:pPr lvl="1">
              <a:buFont typeface="Courier New" panose="02070309020205020404" pitchFamily="49" charset="0"/>
              <a:buChar char="o"/>
            </a:pPr>
            <a:r>
              <a:rPr lang="en-US" b="0" dirty="0"/>
              <a:t>Process Information</a:t>
            </a:r>
          </a:p>
          <a:p>
            <a:pPr lvl="1">
              <a:buFont typeface="Courier New" panose="02070309020205020404" pitchFamily="49" charset="0"/>
              <a:buChar char="o"/>
            </a:pPr>
            <a:r>
              <a:rPr lang="en-US" dirty="0">
                <a:solidFill>
                  <a:srgbClr val="A41E35"/>
                </a:solidFill>
              </a:rPr>
              <a:t>JavaScript Absolute Beginner's Guide, 2nd Edition</a:t>
            </a:r>
          </a:p>
          <a:p>
            <a:pPr lvl="1">
              <a:buFont typeface="Courier New" panose="02070309020205020404" pitchFamily="49" charset="0"/>
              <a:buChar char="o"/>
            </a:pPr>
            <a:endParaRPr lang="en-US" b="0" dirty="0"/>
          </a:p>
        </p:txBody>
      </p:sp>
      <p:sp>
        <p:nvSpPr>
          <p:cNvPr id="3" name="Title 2"/>
          <p:cNvSpPr>
            <a:spLocks noGrp="1"/>
          </p:cNvSpPr>
          <p:nvPr>
            <p:ph type="title"/>
          </p:nvPr>
        </p:nvSpPr>
        <p:spPr/>
        <p:txBody>
          <a:bodyPr/>
          <a:lstStyle/>
          <a:p>
            <a:r>
              <a:rPr lang="en-US" dirty="0"/>
              <a:t>Readings &amp; Videos – Part 2</a:t>
            </a:r>
          </a:p>
        </p:txBody>
      </p:sp>
      <p:sp>
        <p:nvSpPr>
          <p:cNvPr id="10" name="Rectangle 9"/>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pic>
        <p:nvPicPr>
          <p:cNvPr id="6" name="Content Placeholder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4140" y="1831492"/>
            <a:ext cx="2489408" cy="3271215"/>
          </a:xfrm>
          <a:prstGeom prst="rect">
            <a:avLst/>
          </a:prstGeom>
          <a:ln w="228600" cap="sq" cmpd="thickThin">
            <a:solidFill>
              <a:srgbClr val="A20B33"/>
            </a:solidFill>
            <a:prstDash val="solid"/>
            <a:miter lim="800000"/>
          </a:ln>
          <a:effectLst>
            <a:innerShdw blurRad="76200">
              <a:srgbClr val="000000"/>
            </a:innerShdw>
          </a:effectLst>
        </p:spPr>
      </p:pic>
    </p:spTree>
    <p:extLst>
      <p:ext uri="{BB962C8B-B14F-4D97-AF65-F5344CB8AC3E}">
        <p14:creationId xmlns:p14="http://schemas.microsoft.com/office/powerpoint/2010/main" val="31339656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329972" y="4754880"/>
            <a:ext cx="4596643" cy="834390"/>
          </a:xfrm>
        </p:spPr>
        <p:txBody>
          <a:bodyPr/>
          <a:lstStyle/>
          <a:p>
            <a:r>
              <a:rPr lang="en-US" dirty="0"/>
              <a:t>3 Hours of zzzzzzzzz’s</a:t>
            </a:r>
          </a:p>
        </p:txBody>
      </p:sp>
      <p:sp>
        <p:nvSpPr>
          <p:cNvPr id="4" name="Title 3"/>
          <p:cNvSpPr>
            <a:spLocks noGrp="1"/>
          </p:cNvSpPr>
          <p:nvPr>
            <p:ph type="title"/>
          </p:nvPr>
        </p:nvSpPr>
        <p:spPr/>
        <p:txBody>
          <a:bodyPr/>
          <a:lstStyle/>
          <a:p>
            <a:r>
              <a:rPr lang="en-US" dirty="0"/>
              <a:t>Lecture vs. Activities</a:t>
            </a:r>
          </a:p>
        </p:txBody>
      </p:sp>
      <p:sp>
        <p:nvSpPr>
          <p:cNvPr id="8" name="Rectangle 7"/>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sp>
        <p:nvSpPr>
          <p:cNvPr id="12" name="Text Placeholder 4"/>
          <p:cNvSpPr>
            <a:spLocks noGrp="1"/>
          </p:cNvSpPr>
          <p:nvPr>
            <p:ph type="body" idx="1"/>
          </p:nvPr>
        </p:nvSpPr>
        <p:spPr>
          <a:xfrm>
            <a:off x="6629432" y="4754880"/>
            <a:ext cx="4596643" cy="834390"/>
          </a:xfrm>
        </p:spPr>
        <p:txBody>
          <a:bodyPr/>
          <a:lstStyle/>
          <a:p>
            <a:pPr>
              <a:lnSpc>
                <a:spcPct val="100000"/>
              </a:lnSpc>
              <a:spcBef>
                <a:spcPts val="0"/>
              </a:spcBef>
            </a:pPr>
            <a:r>
              <a:rPr lang="en-US" dirty="0"/>
              <a:t>1 Hour Discussion</a:t>
            </a:r>
          </a:p>
          <a:p>
            <a:pPr>
              <a:lnSpc>
                <a:spcPct val="100000"/>
              </a:lnSpc>
              <a:spcBef>
                <a:spcPts val="0"/>
              </a:spcBef>
            </a:pPr>
            <a:r>
              <a:rPr lang="en-US" dirty="0"/>
              <a:t>2 Hours of Activity</a:t>
            </a:r>
          </a:p>
        </p:txBody>
      </p:sp>
      <p:pic>
        <p:nvPicPr>
          <p:cNvPr id="1026" name="Picture 2" descr="https://assets.rebelmouse.io/eyJhbGciOiJIUzI1NiIsInR5cCI6IkpXVCJ9.eyJpbWFnZSI6Imh0dHBzOi8vYXNzZXRzLnJibC5tcy8xMDYzNjY3MS85ODB4LmpwZyIsImV4cGlyZXNfYXQiOjE1NTk5ODI3OTB9.BoWCCi-zHvQgKo5Qntj7mvGzTSg-d3BeTiInwPXPsrY/im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462" y="1603332"/>
            <a:ext cx="4390159" cy="298244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28462" y="4616380"/>
            <a:ext cx="4649057" cy="246221"/>
          </a:xfrm>
          <a:prstGeom prst="rect">
            <a:avLst/>
          </a:prstGeom>
        </p:spPr>
        <p:txBody>
          <a:bodyPr wrap="square">
            <a:spAutoFit/>
          </a:bodyPr>
          <a:lstStyle/>
          <a:p>
            <a:r>
              <a:rPr lang="en-US" sz="1000" dirty="0">
                <a:solidFill>
                  <a:schemeClr val="bg1">
                    <a:lumMod val="65000"/>
                  </a:schemeClr>
                </a:solidFill>
              </a:rPr>
              <a:t>Source: https://www.theodysseyonline.com/11-things-college-lecture-hall</a:t>
            </a:r>
          </a:p>
        </p:txBody>
      </p:sp>
      <p:pic>
        <p:nvPicPr>
          <p:cNvPr id="14" name="Content Placeholder 4"/>
          <p:cNvPicPr>
            <a:picLocks noChangeAspect="1"/>
          </p:cNvPicPr>
          <p:nvPr/>
        </p:nvPicPr>
        <p:blipFill rotWithShape="1">
          <a:blip r:embed="rId4" cstate="hqprint">
            <a:extLst>
              <a:ext uri="{28A0092B-C50C-407E-A947-70E740481C1C}">
                <a14:useLocalDpi xmlns:a14="http://schemas.microsoft.com/office/drawing/2010/main" val="0"/>
              </a:ext>
            </a:extLst>
          </a:blip>
          <a:srcRect t="31233" r="12471"/>
          <a:stretch/>
        </p:blipFill>
        <p:spPr>
          <a:xfrm>
            <a:off x="6509644" y="1603332"/>
            <a:ext cx="5061549" cy="2982445"/>
          </a:xfrm>
          <a:prstGeom prst="rect">
            <a:avLst/>
          </a:prstGeom>
          <a:noFill/>
          <a:ln>
            <a:noFill/>
          </a:ln>
        </p:spPr>
      </p:pic>
    </p:spTree>
    <p:extLst>
      <p:ext uri="{BB962C8B-B14F-4D97-AF65-F5344CB8AC3E}">
        <p14:creationId xmlns:p14="http://schemas.microsoft.com/office/powerpoint/2010/main" val="3516369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12"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Active Learning Components</a:t>
            </a:r>
            <a:br>
              <a:rPr lang="en-US" dirty="0"/>
            </a:br>
            <a:endParaRPr lang="en-US" dirty="0"/>
          </a:p>
        </p:txBody>
      </p:sp>
      <p:sp>
        <p:nvSpPr>
          <p:cNvPr id="7" name="Rectangle 6"/>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sp>
        <p:nvSpPr>
          <p:cNvPr id="13" name="Rectangle 12"/>
          <p:cNvSpPr/>
          <p:nvPr/>
        </p:nvSpPr>
        <p:spPr>
          <a:xfrm>
            <a:off x="8496728" y="2291913"/>
            <a:ext cx="3103969" cy="23391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1"/>
                </a:solidFill>
              </a:rPr>
              <a:t>ACTIVITY</a:t>
            </a:r>
          </a:p>
        </p:txBody>
      </p:sp>
      <p:sp>
        <p:nvSpPr>
          <p:cNvPr id="14" name="Rectangle 13"/>
          <p:cNvSpPr/>
          <p:nvPr/>
        </p:nvSpPr>
        <p:spPr>
          <a:xfrm>
            <a:off x="608561" y="2295768"/>
            <a:ext cx="3968486" cy="23426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1"/>
                </a:solidFill>
              </a:rPr>
              <a:t>TECHNOLOGY</a:t>
            </a:r>
          </a:p>
        </p:txBody>
      </p:sp>
      <p:sp>
        <p:nvSpPr>
          <p:cNvPr id="15" name="Rectangle 14"/>
          <p:cNvSpPr/>
          <p:nvPr/>
        </p:nvSpPr>
        <p:spPr>
          <a:xfrm>
            <a:off x="4790361" y="2295768"/>
            <a:ext cx="3497197" cy="234266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1"/>
                </a:solidFill>
              </a:rPr>
              <a:t>CONTENT</a:t>
            </a:r>
          </a:p>
        </p:txBody>
      </p:sp>
    </p:spTree>
    <p:extLst>
      <p:ext uri="{BB962C8B-B14F-4D97-AF65-F5344CB8AC3E}">
        <p14:creationId xmlns:p14="http://schemas.microsoft.com/office/powerpoint/2010/main" val="4263541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The Active Learning Funnel</a:t>
            </a:r>
          </a:p>
        </p:txBody>
      </p:sp>
      <p:sp>
        <p:nvSpPr>
          <p:cNvPr id="7" name="Rectangle 6"/>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graphicFrame>
        <p:nvGraphicFramePr>
          <p:cNvPr id="9" name="Diagram 8"/>
          <p:cNvGraphicFramePr/>
          <p:nvPr>
            <p:extLst>
              <p:ext uri="{D42A27DB-BD31-4B8C-83A1-F6EECF244321}">
                <p14:modId xmlns:p14="http://schemas.microsoft.com/office/powerpoint/2010/main" val="4032870685"/>
              </p:ext>
            </p:extLst>
          </p:nvPr>
        </p:nvGraphicFramePr>
        <p:xfrm>
          <a:off x="2704288" y="1608846"/>
          <a:ext cx="5957381" cy="39715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Rounded Rectangle 9"/>
          <p:cNvSpPr/>
          <p:nvPr/>
        </p:nvSpPr>
        <p:spPr>
          <a:xfrm>
            <a:off x="4121620" y="5086986"/>
            <a:ext cx="3122715" cy="493448"/>
          </a:xfrm>
          <a:prstGeom prst="roundRect">
            <a:avLst/>
          </a:prstGeom>
          <a:solidFill>
            <a:schemeClr val="accent1">
              <a:alpha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ENHANCED LEARNING ENVIRONMENT</a:t>
            </a:r>
          </a:p>
        </p:txBody>
      </p:sp>
    </p:spTree>
    <p:extLst>
      <p:ext uri="{BB962C8B-B14F-4D97-AF65-F5344CB8AC3E}">
        <p14:creationId xmlns:p14="http://schemas.microsoft.com/office/powerpoint/2010/main" val="35408832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The In-class Activity</a:t>
            </a:r>
          </a:p>
        </p:txBody>
      </p:sp>
      <p:sp>
        <p:nvSpPr>
          <p:cNvPr id="7" name="Rectangle 6"/>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pic>
        <p:nvPicPr>
          <p:cNvPr id="12" name="Picture 11" descr="https://www.edrawsoft.com/images/examples/software-service-cross-function-process.png"/>
          <p:cNvPicPr/>
          <p:nvPr/>
        </p:nvPicPr>
        <p:blipFill>
          <a:blip r:embed="rId3">
            <a:extLst>
              <a:ext uri="{28A0092B-C50C-407E-A947-70E740481C1C}">
                <a14:useLocalDpi xmlns:a14="http://schemas.microsoft.com/office/drawing/2010/main" val="0"/>
              </a:ext>
            </a:extLst>
          </a:blip>
          <a:srcRect/>
          <a:stretch>
            <a:fillRect/>
          </a:stretch>
        </p:blipFill>
        <p:spPr bwMode="auto">
          <a:xfrm>
            <a:off x="453249" y="1387167"/>
            <a:ext cx="6056405" cy="4159866"/>
          </a:xfrm>
          <a:prstGeom prst="rect">
            <a:avLst/>
          </a:prstGeom>
          <a:noFill/>
          <a:ln>
            <a:noFill/>
          </a:ln>
        </p:spPr>
      </p:pic>
      <p:sp>
        <p:nvSpPr>
          <p:cNvPr id="17" name="Text Placeholder 4"/>
          <p:cNvSpPr>
            <a:spLocks noGrp="1"/>
          </p:cNvSpPr>
          <p:nvPr>
            <p:ph type="body" idx="1"/>
          </p:nvPr>
        </p:nvSpPr>
        <p:spPr>
          <a:xfrm>
            <a:off x="6629432" y="1387167"/>
            <a:ext cx="5562568" cy="4202103"/>
          </a:xfrm>
        </p:spPr>
        <p:txBody>
          <a:bodyPr/>
          <a:lstStyle/>
          <a:p>
            <a:pPr>
              <a:lnSpc>
                <a:spcPct val="150000"/>
              </a:lnSpc>
              <a:spcBef>
                <a:spcPts val="0"/>
              </a:spcBef>
            </a:pPr>
            <a:r>
              <a:rPr lang="en-US" dirty="0"/>
              <a:t>Process Diagrams</a:t>
            </a:r>
          </a:p>
          <a:p>
            <a:pPr lvl="1">
              <a:lnSpc>
                <a:spcPct val="150000"/>
              </a:lnSpc>
              <a:spcBef>
                <a:spcPts val="0"/>
              </a:spcBef>
              <a:buFont typeface="Courier New" panose="02070309020205020404" pitchFamily="49" charset="0"/>
              <a:buChar char="o"/>
            </a:pPr>
            <a:r>
              <a:rPr lang="en-US" dirty="0"/>
              <a:t>Swim lane diagram</a:t>
            </a:r>
          </a:p>
          <a:p>
            <a:pPr>
              <a:lnSpc>
                <a:spcPct val="150000"/>
              </a:lnSpc>
              <a:spcBef>
                <a:spcPts val="0"/>
              </a:spcBef>
            </a:pPr>
            <a:r>
              <a:rPr lang="en-US" dirty="0"/>
              <a:t>Real life scenarios</a:t>
            </a:r>
          </a:p>
          <a:p>
            <a:pPr>
              <a:lnSpc>
                <a:spcPct val="150000"/>
              </a:lnSpc>
              <a:spcBef>
                <a:spcPts val="0"/>
              </a:spcBef>
            </a:pPr>
            <a:r>
              <a:rPr lang="en-US" dirty="0"/>
              <a:t>Knowledge Application</a:t>
            </a:r>
          </a:p>
          <a:p>
            <a:pPr>
              <a:lnSpc>
                <a:spcPct val="150000"/>
              </a:lnSpc>
              <a:spcBef>
                <a:spcPts val="0"/>
              </a:spcBef>
            </a:pPr>
            <a:r>
              <a:rPr lang="en-US" dirty="0"/>
              <a:t>Problem Solve</a:t>
            </a:r>
          </a:p>
          <a:p>
            <a:pPr>
              <a:lnSpc>
                <a:spcPct val="150000"/>
              </a:lnSpc>
              <a:spcBef>
                <a:spcPts val="0"/>
              </a:spcBef>
            </a:pPr>
            <a:r>
              <a:rPr lang="en-US" dirty="0"/>
              <a:t>Synthesize &amp; Optimize Solutions</a:t>
            </a:r>
          </a:p>
          <a:p>
            <a:pPr>
              <a:lnSpc>
                <a:spcPct val="100000"/>
              </a:lnSpc>
              <a:spcBef>
                <a:spcPts val="0"/>
              </a:spcBef>
            </a:pPr>
            <a:endParaRPr lang="en-US" dirty="0"/>
          </a:p>
        </p:txBody>
      </p:sp>
    </p:spTree>
    <p:extLst>
      <p:ext uri="{BB962C8B-B14F-4D97-AF65-F5344CB8AC3E}">
        <p14:creationId xmlns:p14="http://schemas.microsoft.com/office/powerpoint/2010/main" val="2586902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A41E35"/>
        </a:solidFill>
        <a:effectLst/>
      </p:bgPr>
    </p:bg>
    <p:spTree>
      <p:nvGrpSpPr>
        <p:cNvPr id="1" name=""/>
        <p:cNvGrpSpPr/>
        <p:nvPr/>
      </p:nvGrpSpPr>
      <p:grpSpPr>
        <a:xfrm>
          <a:off x="0" y="0"/>
          <a:ext cx="0" cy="0"/>
          <a:chOff x="0" y="0"/>
          <a:chExt cx="0" cy="0"/>
        </a:xfrm>
      </p:grpSpPr>
      <p:sp>
        <p:nvSpPr>
          <p:cNvPr id="6" name="Subtitle 5"/>
          <p:cNvSpPr>
            <a:spLocks noGrp="1"/>
          </p:cNvSpPr>
          <p:nvPr>
            <p:ph type="subTitle" idx="1"/>
          </p:nvPr>
        </p:nvSpPr>
        <p:spPr>
          <a:ln>
            <a:noFill/>
          </a:ln>
        </p:spPr>
        <p:txBody>
          <a:bodyPr/>
          <a:lstStyle/>
          <a:p>
            <a:r>
              <a:rPr lang="en-US" dirty="0"/>
              <a:t>Spring 2024</a:t>
            </a:r>
          </a:p>
        </p:txBody>
      </p:sp>
      <p:sp>
        <p:nvSpPr>
          <p:cNvPr id="5" name="Title 4"/>
          <p:cNvSpPr>
            <a:spLocks noGrp="1"/>
          </p:cNvSpPr>
          <p:nvPr>
            <p:ph type="ctrTitle"/>
          </p:nvPr>
        </p:nvSpPr>
        <p:spPr/>
        <p:txBody>
          <a:bodyPr/>
          <a:lstStyle/>
          <a:p>
            <a:r>
              <a:rPr lang="en-US" dirty="0"/>
              <a:t>Welcome!</a:t>
            </a:r>
          </a:p>
        </p:txBody>
      </p:sp>
      <p:sp>
        <p:nvSpPr>
          <p:cNvPr id="7" name="Rectangle 6"/>
          <p:cNvSpPr/>
          <p:nvPr/>
        </p:nvSpPr>
        <p:spPr>
          <a:xfrm>
            <a:off x="5172305" y="5462604"/>
            <a:ext cx="1847272" cy="11634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 Black" panose="020B0A04020102020204" pitchFamily="34" charset="0"/>
              </a:rPr>
              <a:t>F</a:t>
            </a:r>
            <a:r>
              <a:rPr lang="en-US" sz="3600" b="1" dirty="0">
                <a:solidFill>
                  <a:srgbClr val="C00000"/>
                </a:solidFill>
                <a:latin typeface="Arial Black" panose="020B0A04020102020204" pitchFamily="34" charset="0"/>
              </a:rPr>
              <a:t>O</a:t>
            </a:r>
            <a:r>
              <a:rPr lang="en-US" sz="3600" b="1" dirty="0">
                <a:latin typeface="Arial Black" panose="020B0A04020102020204" pitchFamily="34" charset="0"/>
              </a:rPr>
              <a:t>X</a:t>
            </a:r>
          </a:p>
          <a:p>
            <a:pPr algn="ctr"/>
            <a:r>
              <a:rPr lang="en-US" sz="3600" b="1" dirty="0">
                <a:latin typeface="Arial Black" panose="020B0A04020102020204" pitchFamily="34" charset="0"/>
              </a:rPr>
              <a:t>MIS</a:t>
            </a:r>
          </a:p>
        </p:txBody>
      </p:sp>
    </p:spTree>
    <p:extLst>
      <p:ext uri="{BB962C8B-B14F-4D97-AF65-F5344CB8AC3E}">
        <p14:creationId xmlns:p14="http://schemas.microsoft.com/office/powerpoint/2010/main" val="39078900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20490" y="1248229"/>
            <a:ext cx="4427167" cy="4618271"/>
          </a:xfrm>
          <a:prstGeom prst="rect">
            <a:avLst/>
          </a:prstGeom>
          <a:solidFill>
            <a:srgbClr val="A41E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p:cNvSpPr>
            <a:spLocks noGrp="1"/>
          </p:cNvSpPr>
          <p:nvPr>
            <p:ph type="title"/>
          </p:nvPr>
        </p:nvSpPr>
        <p:spPr/>
        <p:txBody>
          <a:bodyPr/>
          <a:lstStyle/>
          <a:p>
            <a:r>
              <a:rPr lang="en-US" dirty="0"/>
              <a:t>The In-class Activity – Canvas</a:t>
            </a:r>
          </a:p>
        </p:txBody>
      </p:sp>
      <p:sp>
        <p:nvSpPr>
          <p:cNvPr id="7" name="Rectangle 6"/>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sp>
        <p:nvSpPr>
          <p:cNvPr id="17" name="Text Placeholder 4"/>
          <p:cNvSpPr>
            <a:spLocks noGrp="1"/>
          </p:cNvSpPr>
          <p:nvPr>
            <p:ph type="body" idx="1"/>
          </p:nvPr>
        </p:nvSpPr>
        <p:spPr>
          <a:xfrm>
            <a:off x="6629432" y="1551191"/>
            <a:ext cx="4848048" cy="4202103"/>
          </a:xfrm>
        </p:spPr>
        <p:txBody>
          <a:bodyPr/>
          <a:lstStyle/>
          <a:p>
            <a:pPr>
              <a:lnSpc>
                <a:spcPct val="150000"/>
              </a:lnSpc>
              <a:spcBef>
                <a:spcPts val="0"/>
              </a:spcBef>
            </a:pPr>
            <a:r>
              <a:rPr lang="en-US" dirty="0"/>
              <a:t>Reinforce assigned materials</a:t>
            </a:r>
          </a:p>
          <a:p>
            <a:pPr lvl="1">
              <a:lnSpc>
                <a:spcPct val="100000"/>
              </a:lnSpc>
              <a:spcBef>
                <a:spcPts val="0"/>
              </a:spcBef>
              <a:buFont typeface="Courier New" panose="02070309020205020404" pitchFamily="49" charset="0"/>
              <a:buChar char="o"/>
            </a:pPr>
            <a:r>
              <a:rPr lang="en-US" dirty="0"/>
              <a:t>Readings</a:t>
            </a:r>
          </a:p>
          <a:p>
            <a:pPr lvl="1">
              <a:lnSpc>
                <a:spcPct val="100000"/>
              </a:lnSpc>
              <a:spcBef>
                <a:spcPts val="0"/>
              </a:spcBef>
              <a:buFont typeface="Courier New" panose="02070309020205020404" pitchFamily="49" charset="0"/>
              <a:buChar char="o"/>
            </a:pPr>
            <a:r>
              <a:rPr lang="en-US" dirty="0"/>
              <a:t>Videos</a:t>
            </a:r>
          </a:p>
          <a:p>
            <a:pPr lvl="1">
              <a:lnSpc>
                <a:spcPct val="100000"/>
              </a:lnSpc>
              <a:spcBef>
                <a:spcPts val="0"/>
              </a:spcBef>
              <a:buFont typeface="Courier New" panose="02070309020205020404" pitchFamily="49" charset="0"/>
              <a:buChar char="o"/>
            </a:pPr>
            <a:r>
              <a:rPr lang="en-US" dirty="0"/>
              <a:t>Lecture</a:t>
            </a:r>
          </a:p>
          <a:p>
            <a:pPr>
              <a:lnSpc>
                <a:spcPct val="150000"/>
              </a:lnSpc>
              <a:spcBef>
                <a:spcPts val="0"/>
              </a:spcBef>
            </a:pPr>
            <a:r>
              <a:rPr lang="en-US" dirty="0"/>
              <a:t>Exam Preparation</a:t>
            </a:r>
          </a:p>
          <a:p>
            <a:pPr>
              <a:lnSpc>
                <a:spcPct val="150000"/>
              </a:lnSpc>
              <a:spcBef>
                <a:spcPts val="0"/>
              </a:spcBef>
            </a:pPr>
            <a:r>
              <a:rPr lang="en-US" dirty="0"/>
              <a:t>Work in teams</a:t>
            </a:r>
          </a:p>
          <a:p>
            <a:pPr>
              <a:lnSpc>
                <a:spcPct val="150000"/>
              </a:lnSpc>
              <a:spcBef>
                <a:spcPts val="0"/>
              </a:spcBef>
            </a:pPr>
            <a:r>
              <a:rPr lang="en-US" dirty="0"/>
              <a:t>Must be present in class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2811" y="1462227"/>
            <a:ext cx="4142657" cy="4142657"/>
          </a:xfrm>
          <a:prstGeom prst="rect">
            <a:avLst/>
          </a:prstGeom>
        </p:spPr>
      </p:pic>
    </p:spTree>
    <p:extLst>
      <p:ext uri="{BB962C8B-B14F-4D97-AF65-F5344CB8AC3E}">
        <p14:creationId xmlns:p14="http://schemas.microsoft.com/office/powerpoint/2010/main" val="3265642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1875295"/>
            <a:ext cx="1766807" cy="805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Screen Clipping"/>
          <p:cNvPicPr>
            <a:picLocks noChangeAspect="1"/>
          </p:cNvPicPr>
          <p:nvPr/>
        </p:nvPicPr>
        <p:blipFill rotWithShape="1">
          <a:blip r:embed="rId3">
            <a:extLst>
              <a:ext uri="{28A0092B-C50C-407E-A947-70E740481C1C}">
                <a14:useLocalDpi xmlns:a14="http://schemas.microsoft.com/office/drawing/2010/main" val="0"/>
              </a:ext>
            </a:extLst>
          </a:blip>
          <a:srcRect t="16473"/>
          <a:stretch/>
        </p:blipFill>
        <p:spPr>
          <a:xfrm>
            <a:off x="1667601" y="1107200"/>
            <a:ext cx="8856798" cy="3589712"/>
          </a:xfrm>
          <a:prstGeom prst="rect">
            <a:avLst/>
          </a:prstGeom>
          <a:ln>
            <a:noFill/>
          </a:ln>
          <a:effectLst>
            <a:outerShdw blurRad="292100" dist="139700" dir="2700000" algn="tl" rotWithShape="0">
              <a:srgbClr val="333333">
                <a:alpha val="65000"/>
              </a:srgbClr>
            </a:outerShdw>
          </a:effectLst>
        </p:spPr>
      </p:pic>
      <p:pic>
        <p:nvPicPr>
          <p:cNvPr id="11" name="Picture 10">
            <a:hlinkClick r:id="rId4"/>
          </p:cNvPr>
          <p:cNvPicPr>
            <a:picLocks noChangeAspect="1"/>
          </p:cNvPicPr>
          <p:nvPr/>
        </p:nvPicPr>
        <p:blipFill rotWithShape="1">
          <a:blip r:embed="rId5"/>
          <a:srcRect l="5109" r="4756"/>
          <a:stretch/>
        </p:blipFill>
        <p:spPr>
          <a:xfrm>
            <a:off x="2663735" y="5126216"/>
            <a:ext cx="6864531" cy="548640"/>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spTree>
    <p:extLst>
      <p:ext uri="{BB962C8B-B14F-4D97-AF65-F5344CB8AC3E}">
        <p14:creationId xmlns:p14="http://schemas.microsoft.com/office/powerpoint/2010/main" val="11064144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1875295"/>
            <a:ext cx="1766807" cy="805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1146627" y="477719"/>
            <a:ext cx="9953481" cy="461665"/>
          </a:xfrm>
          <a:prstGeom prst="rect">
            <a:avLst/>
          </a:prstGeom>
          <a:solidFill>
            <a:srgbClr val="A30C33"/>
          </a:solidFill>
          <a:effectLst>
            <a:outerShdw blurRad="50800" dist="38100" dir="2700000" algn="tl" rotWithShape="0">
              <a:prstClr val="black">
                <a:alpha val="40000"/>
              </a:prstClr>
            </a:outerShdw>
          </a:effectLst>
        </p:spPr>
        <p:txBody>
          <a:bodyPr wrap="square" rtlCol="0">
            <a:spAutoFit/>
          </a:bodyPr>
          <a:lstStyle/>
          <a:p>
            <a:pPr algn="ctr"/>
            <a:r>
              <a:rPr lang="en-US" sz="2400" dirty="0">
                <a:solidFill>
                  <a:schemeClr val="bg1"/>
                </a:solidFill>
              </a:rPr>
              <a:t>Based on 1408 recent graduates from 36 universities across the U.S.</a:t>
            </a:r>
          </a:p>
        </p:txBody>
      </p:sp>
      <p:pic>
        <p:nvPicPr>
          <p:cNvPr id="7" name="Content Placeholder 11"/>
          <p:cNvPicPr>
            <a:picLocks noChangeAspect="1"/>
          </p:cNvPicPr>
          <p:nvPr/>
        </p:nvPicPr>
        <p:blipFill rotWithShape="1">
          <a:blip r:embed="rId3"/>
          <a:srcRect t="7657" b="13200"/>
          <a:stretch/>
        </p:blipFill>
        <p:spPr>
          <a:xfrm>
            <a:off x="1727763" y="1059048"/>
            <a:ext cx="8276896" cy="2684815"/>
          </a:xfrm>
          <a:prstGeom prst="rect">
            <a:avLst/>
          </a:prstGeom>
        </p:spPr>
      </p:pic>
      <p:pic>
        <p:nvPicPr>
          <p:cNvPr id="8" name="Picture 7"/>
          <p:cNvPicPr>
            <a:picLocks noChangeAspect="1"/>
          </p:cNvPicPr>
          <p:nvPr/>
        </p:nvPicPr>
        <p:blipFill rotWithShape="1">
          <a:blip r:embed="rId4"/>
          <a:srcRect t="2559" b="5084"/>
          <a:stretch/>
        </p:blipFill>
        <p:spPr>
          <a:xfrm>
            <a:off x="2032064" y="3743863"/>
            <a:ext cx="8336802" cy="3114137"/>
          </a:xfrm>
          <a:prstGeom prst="rect">
            <a:avLst/>
          </a:prstGeom>
        </p:spPr>
      </p:pic>
      <p:sp>
        <p:nvSpPr>
          <p:cNvPr id="10" name="Rectangle 9"/>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spTree>
    <p:extLst>
      <p:ext uri="{BB962C8B-B14F-4D97-AF65-F5344CB8AC3E}">
        <p14:creationId xmlns:p14="http://schemas.microsoft.com/office/powerpoint/2010/main" val="4807082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A41E35"/>
        </a:solidFill>
        <a:effectLst/>
      </p:bgPr>
    </p:bg>
    <p:spTree>
      <p:nvGrpSpPr>
        <p:cNvPr id="1" name=""/>
        <p:cNvGrpSpPr/>
        <p:nvPr/>
      </p:nvGrpSpPr>
      <p:grpSpPr>
        <a:xfrm>
          <a:off x="0" y="0"/>
          <a:ext cx="0" cy="0"/>
          <a:chOff x="0" y="0"/>
          <a:chExt cx="0" cy="0"/>
        </a:xfrm>
      </p:grpSpPr>
      <p:sp>
        <p:nvSpPr>
          <p:cNvPr id="7" name="Arc 6"/>
          <p:cNvSpPr/>
          <p:nvPr/>
        </p:nvSpPr>
        <p:spPr>
          <a:xfrm>
            <a:off x="9310133" y="1501898"/>
            <a:ext cx="2338942" cy="2187514"/>
          </a:xfrm>
          <a:prstGeom prst="arc">
            <a:avLst>
              <a:gd name="adj1" fmla="val 16200000"/>
              <a:gd name="adj2" fmla="val 5396879"/>
            </a:avLst>
          </a:prstGeom>
          <a:ln w="2286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2" name="Straight Connector 11"/>
          <p:cNvCxnSpPr/>
          <p:nvPr/>
        </p:nvCxnSpPr>
        <p:spPr>
          <a:xfrm flipH="1">
            <a:off x="2027916" y="6078752"/>
            <a:ext cx="9160677" cy="0"/>
          </a:xfrm>
          <a:prstGeom prst="line">
            <a:avLst/>
          </a:prstGeom>
          <a:ln w="22860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Arc 30"/>
          <p:cNvSpPr/>
          <p:nvPr/>
        </p:nvSpPr>
        <p:spPr>
          <a:xfrm rot="10800000">
            <a:off x="395163" y="3665540"/>
            <a:ext cx="2338944" cy="2187514"/>
          </a:xfrm>
          <a:prstGeom prst="arc">
            <a:avLst>
              <a:gd name="adj1" fmla="val 16200000"/>
              <a:gd name="adj2" fmla="val 5239996"/>
            </a:avLst>
          </a:prstGeom>
          <a:ln w="2286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54" name="Straight Connector 53"/>
          <p:cNvCxnSpPr/>
          <p:nvPr/>
        </p:nvCxnSpPr>
        <p:spPr>
          <a:xfrm flipH="1" flipV="1">
            <a:off x="641232" y="1500452"/>
            <a:ext cx="9889269" cy="3482"/>
          </a:xfrm>
          <a:prstGeom prst="line">
            <a:avLst/>
          </a:prstGeom>
          <a:ln w="2286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Flowchart: Connector 10"/>
          <p:cNvSpPr/>
          <p:nvPr/>
        </p:nvSpPr>
        <p:spPr>
          <a:xfrm>
            <a:off x="89841" y="940888"/>
            <a:ext cx="1102782" cy="1119128"/>
          </a:xfrm>
          <a:prstGeom prst="flowChartConnector">
            <a:avLst/>
          </a:prstGeom>
          <a:solidFill>
            <a:schemeClr val="tx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START</a:t>
            </a:r>
          </a:p>
        </p:txBody>
      </p:sp>
      <p:sp>
        <p:nvSpPr>
          <p:cNvPr id="13" name="8-Point Star 12"/>
          <p:cNvSpPr/>
          <p:nvPr/>
        </p:nvSpPr>
        <p:spPr>
          <a:xfrm>
            <a:off x="10964417" y="5505132"/>
            <a:ext cx="1157182" cy="1157182"/>
          </a:xfrm>
          <a:prstGeom prst="star8">
            <a:avLst/>
          </a:prstGeom>
          <a:solidFill>
            <a:schemeClr val="tx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FINISH</a:t>
            </a:r>
          </a:p>
        </p:txBody>
      </p:sp>
      <p:sp>
        <p:nvSpPr>
          <p:cNvPr id="65" name="Title 4"/>
          <p:cNvSpPr txBox="1">
            <a:spLocks/>
          </p:cNvSpPr>
          <p:nvPr/>
        </p:nvSpPr>
        <p:spPr>
          <a:xfrm>
            <a:off x="602773" y="130372"/>
            <a:ext cx="10980300" cy="37923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b="1" dirty="0">
                <a:latin typeface="Arial Narrow" panose="020B0606020202030204" pitchFamily="34" charset="0"/>
              </a:rPr>
              <a:t>ROADMAP</a:t>
            </a:r>
          </a:p>
        </p:txBody>
      </p:sp>
      <p:sp>
        <p:nvSpPr>
          <p:cNvPr id="80" name="Arc 79"/>
          <p:cNvSpPr/>
          <p:nvPr/>
        </p:nvSpPr>
        <p:spPr>
          <a:xfrm>
            <a:off x="9005554" y="1249183"/>
            <a:ext cx="2948100" cy="2759841"/>
          </a:xfrm>
          <a:prstGeom prst="arc">
            <a:avLst>
              <a:gd name="adj1" fmla="val 17248440"/>
              <a:gd name="adj2" fmla="val 4527044"/>
            </a:avLst>
          </a:prstGeom>
          <a:noFill/>
          <a:ln w="762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4" name="Arc 83"/>
          <p:cNvSpPr/>
          <p:nvPr/>
        </p:nvSpPr>
        <p:spPr>
          <a:xfrm rot="10800000">
            <a:off x="128600" y="3401930"/>
            <a:ext cx="2948100" cy="2759841"/>
          </a:xfrm>
          <a:prstGeom prst="arc">
            <a:avLst>
              <a:gd name="adj1" fmla="val 17248440"/>
              <a:gd name="adj2" fmla="val 4527044"/>
            </a:avLst>
          </a:prstGeom>
          <a:noFill/>
          <a:ln w="762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2" name="Right Arrow 51"/>
          <p:cNvSpPr/>
          <p:nvPr/>
        </p:nvSpPr>
        <p:spPr>
          <a:xfrm>
            <a:off x="1192622" y="6050270"/>
            <a:ext cx="115611" cy="10303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 name="Straight Connector 1">
            <a:extLst>
              <a:ext uri="{FF2B5EF4-FFF2-40B4-BE49-F238E27FC236}">
                <a16:creationId xmlns:a16="http://schemas.microsoft.com/office/drawing/2014/main" id="{25FC2C2E-C01E-DE2F-2A05-C79B39861F47}"/>
              </a:ext>
            </a:extLst>
          </p:cNvPr>
          <p:cNvCxnSpPr>
            <a:cxnSpLocks/>
          </p:cNvCxnSpPr>
          <p:nvPr/>
        </p:nvCxnSpPr>
        <p:spPr>
          <a:xfrm flipH="1" flipV="1">
            <a:off x="1513739" y="3666576"/>
            <a:ext cx="8966858" cy="22836"/>
          </a:xfrm>
          <a:prstGeom prst="line">
            <a:avLst/>
          </a:prstGeom>
          <a:ln w="228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4498B6FB-AD6A-E7C4-4133-DBEF76036C43}"/>
              </a:ext>
            </a:extLst>
          </p:cNvPr>
          <p:cNvCxnSpPr>
            <a:cxnSpLocks/>
          </p:cNvCxnSpPr>
          <p:nvPr/>
        </p:nvCxnSpPr>
        <p:spPr>
          <a:xfrm flipH="1">
            <a:off x="1564635" y="5853054"/>
            <a:ext cx="9545571" cy="0"/>
          </a:xfrm>
          <a:prstGeom prst="line">
            <a:avLst/>
          </a:prstGeom>
          <a:ln w="2286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Rounded Corners 4">
            <a:extLst>
              <a:ext uri="{FF2B5EF4-FFF2-40B4-BE49-F238E27FC236}">
                <a16:creationId xmlns:a16="http://schemas.microsoft.com/office/drawing/2014/main" id="{B6FB4B8F-30AE-0C69-B09D-920A5E0921F5}"/>
              </a:ext>
            </a:extLst>
          </p:cNvPr>
          <p:cNvSpPr/>
          <p:nvPr/>
        </p:nvSpPr>
        <p:spPr>
          <a:xfrm>
            <a:off x="1527090" y="640567"/>
            <a:ext cx="3726985" cy="1894179"/>
          </a:xfrm>
          <a:prstGeom prst="roundRect">
            <a:avLst/>
          </a:prstGeom>
          <a:solidFill>
            <a:schemeClr val="tx2">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81">
            <a:extLst>
              <a:ext uri="{FF2B5EF4-FFF2-40B4-BE49-F238E27FC236}">
                <a16:creationId xmlns:a16="http://schemas.microsoft.com/office/drawing/2014/main" id="{794BB13C-F89D-4257-048A-A4C144F4221D}"/>
              </a:ext>
            </a:extLst>
          </p:cNvPr>
          <p:cNvSpPr/>
          <p:nvPr/>
        </p:nvSpPr>
        <p:spPr>
          <a:xfrm rot="10800000">
            <a:off x="10641782" y="3921915"/>
            <a:ext cx="145028" cy="10303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ight Arrow 27">
            <a:extLst>
              <a:ext uri="{FF2B5EF4-FFF2-40B4-BE49-F238E27FC236}">
                <a16:creationId xmlns:a16="http://schemas.microsoft.com/office/drawing/2014/main" id="{AE0EB541-BFBB-D563-B41B-19C8FA26D71D}"/>
              </a:ext>
            </a:extLst>
          </p:cNvPr>
          <p:cNvSpPr/>
          <p:nvPr/>
        </p:nvSpPr>
        <p:spPr>
          <a:xfrm>
            <a:off x="1163594" y="6050270"/>
            <a:ext cx="115611" cy="10303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ounded Rectangle 56">
            <a:extLst>
              <a:ext uri="{FF2B5EF4-FFF2-40B4-BE49-F238E27FC236}">
                <a16:creationId xmlns:a16="http://schemas.microsoft.com/office/drawing/2014/main" id="{7BD5CFC5-7056-71E5-4BE3-29DD23C77A04}"/>
              </a:ext>
            </a:extLst>
          </p:cNvPr>
          <p:cNvSpPr/>
          <p:nvPr/>
        </p:nvSpPr>
        <p:spPr>
          <a:xfrm>
            <a:off x="1529024" y="640567"/>
            <a:ext cx="1763577" cy="1880629"/>
          </a:xfrm>
          <a:prstGeom prst="roundRect">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accent2"/>
                </a:solidFill>
              </a:rPr>
              <a:t>Week 1:</a:t>
            </a:r>
          </a:p>
          <a:p>
            <a:r>
              <a:rPr lang="en-US" dirty="0">
                <a:solidFill>
                  <a:schemeClr val="tx1"/>
                </a:solidFill>
              </a:rPr>
              <a:t>Introduction &amp; Systems Analysis</a:t>
            </a:r>
          </a:p>
          <a:p>
            <a:pPr marL="112713" indent="-112713">
              <a:buFont typeface="Arial" panose="020B0604020202020204" pitchFamily="34" charset="0"/>
              <a:buChar char="•"/>
            </a:pPr>
            <a:r>
              <a:rPr lang="en-US" sz="1000" dirty="0">
                <a:solidFill>
                  <a:schemeClr val="tx1"/>
                </a:solidFill>
              </a:rPr>
              <a:t>Course Description</a:t>
            </a:r>
          </a:p>
          <a:p>
            <a:pPr marL="112713" indent="-112713">
              <a:buFont typeface="Arial" panose="020B0604020202020204" pitchFamily="34" charset="0"/>
              <a:buChar char="•"/>
            </a:pPr>
            <a:r>
              <a:rPr lang="en-US" sz="1000" dirty="0">
                <a:solidFill>
                  <a:schemeClr val="tx1"/>
                </a:solidFill>
              </a:rPr>
              <a:t>Systems Thinking</a:t>
            </a:r>
          </a:p>
          <a:p>
            <a:pPr marL="112713" indent="-112713">
              <a:buFont typeface="Arial" panose="020B0604020202020204" pitchFamily="34" charset="0"/>
              <a:buChar char="•"/>
            </a:pPr>
            <a:endParaRPr lang="en-US" sz="1000" dirty="0">
              <a:solidFill>
                <a:schemeClr val="tx1"/>
              </a:solidFill>
            </a:endParaRPr>
          </a:p>
          <a:p>
            <a:pPr marL="112713" indent="-112713">
              <a:buFont typeface="Arial" panose="020B0604020202020204" pitchFamily="34" charset="0"/>
              <a:buChar char="•"/>
            </a:pPr>
            <a:endParaRPr lang="en-US" sz="600" dirty="0">
              <a:solidFill>
                <a:schemeClr val="tx1"/>
              </a:solidFill>
            </a:endParaRPr>
          </a:p>
          <a:p>
            <a:pPr marL="112713" indent="-112713">
              <a:buFont typeface="Arial" panose="020B0604020202020204" pitchFamily="34" charset="0"/>
              <a:buChar char="•"/>
            </a:pPr>
            <a:endParaRPr lang="en-US" sz="600" dirty="0">
              <a:solidFill>
                <a:schemeClr val="tx1"/>
              </a:solidFill>
            </a:endParaRPr>
          </a:p>
          <a:p>
            <a:pPr marL="112713" indent="-112713">
              <a:buFont typeface="Arial" panose="020B0604020202020204" pitchFamily="34" charset="0"/>
              <a:buChar char="•"/>
            </a:pPr>
            <a:endParaRPr lang="en-US" sz="600" dirty="0">
              <a:solidFill>
                <a:schemeClr val="tx1"/>
              </a:solidFill>
            </a:endParaRPr>
          </a:p>
          <a:p>
            <a:pPr marL="112713" indent="-112713">
              <a:buFont typeface="Arial" panose="020B0604020202020204" pitchFamily="34" charset="0"/>
              <a:buChar char="•"/>
            </a:pPr>
            <a:endParaRPr lang="en-US" sz="600" dirty="0">
              <a:solidFill>
                <a:schemeClr val="tx1"/>
              </a:solidFill>
            </a:endParaRPr>
          </a:p>
          <a:p>
            <a:pPr marL="112713" indent="-112713">
              <a:buFont typeface="Arial" panose="020B0604020202020204" pitchFamily="34" charset="0"/>
              <a:buChar char="•"/>
            </a:pPr>
            <a:endParaRPr lang="en-US" sz="600" dirty="0">
              <a:solidFill>
                <a:schemeClr val="tx1"/>
              </a:solidFill>
            </a:endParaRPr>
          </a:p>
          <a:p>
            <a:r>
              <a:rPr lang="en-US" sz="1000" dirty="0">
                <a:solidFill>
                  <a:schemeClr val="accent6">
                    <a:lumMod val="75000"/>
                  </a:schemeClr>
                </a:solidFill>
              </a:rPr>
              <a:t>Assignments #01 &amp; 02</a:t>
            </a:r>
            <a:endParaRPr lang="en-US" sz="1000" dirty="0">
              <a:solidFill>
                <a:schemeClr val="tx1"/>
              </a:solidFill>
            </a:endParaRPr>
          </a:p>
        </p:txBody>
      </p:sp>
      <p:sp>
        <p:nvSpPr>
          <p:cNvPr id="10" name="Rounded Rectangle 57">
            <a:extLst>
              <a:ext uri="{FF2B5EF4-FFF2-40B4-BE49-F238E27FC236}">
                <a16:creationId xmlns:a16="http://schemas.microsoft.com/office/drawing/2014/main" id="{639F1763-F900-93E2-CD5F-D4E1F7AE66EB}"/>
              </a:ext>
            </a:extLst>
          </p:cNvPr>
          <p:cNvSpPr/>
          <p:nvPr/>
        </p:nvSpPr>
        <p:spPr>
          <a:xfrm>
            <a:off x="3447083" y="640567"/>
            <a:ext cx="1806992" cy="1880629"/>
          </a:xfrm>
          <a:prstGeom prst="roundRect">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1800" dirty="0">
                <a:solidFill>
                  <a:srgbClr val="ED7D31"/>
                </a:solidFill>
              </a:rPr>
              <a:t>Week 1:</a:t>
            </a:r>
          </a:p>
          <a:p>
            <a:pPr lvl="0"/>
            <a:r>
              <a:rPr lang="en-US" dirty="0">
                <a:solidFill>
                  <a:srgbClr val="000000"/>
                </a:solidFill>
              </a:rPr>
              <a:t>Digital Product Management &amp; Introduction to Process Mapping</a:t>
            </a:r>
          </a:p>
          <a:p>
            <a:pPr marL="112713" lvl="0" indent="-112713">
              <a:buFont typeface="Arial" panose="020B0604020202020204" pitchFamily="34" charset="0"/>
              <a:buChar char="•"/>
            </a:pPr>
            <a:r>
              <a:rPr lang="en-US" sz="1000" dirty="0">
                <a:solidFill>
                  <a:srgbClr val="000000"/>
                </a:solidFill>
              </a:rPr>
              <a:t>Max Labs 1a &amp; 1b</a:t>
            </a:r>
          </a:p>
          <a:p>
            <a:pPr marL="112713" lvl="0" indent="-112713">
              <a:buFont typeface="Arial" panose="020B0604020202020204" pitchFamily="34" charset="0"/>
              <a:buChar char="•"/>
            </a:pPr>
            <a:r>
              <a:rPr lang="en-US" sz="1000" dirty="0">
                <a:solidFill>
                  <a:srgbClr val="000000"/>
                </a:solidFill>
              </a:rPr>
              <a:t>Systems &amp; Processes</a:t>
            </a:r>
          </a:p>
          <a:p>
            <a:pPr marL="112713" lvl="0" indent="-112713">
              <a:buFont typeface="Arial" panose="020B0604020202020204" pitchFamily="34" charset="0"/>
              <a:buChar char="•"/>
            </a:pPr>
            <a:r>
              <a:rPr lang="en-US" sz="1000" dirty="0">
                <a:solidFill>
                  <a:srgbClr val="000000"/>
                </a:solidFill>
              </a:rPr>
              <a:t>Swim Lane Diagrams</a:t>
            </a:r>
          </a:p>
          <a:p>
            <a:pPr marL="112713" lvl="0" indent="-112713">
              <a:buFont typeface="Arial" panose="020B0604020202020204" pitchFamily="34" charset="0"/>
              <a:buChar char="•"/>
            </a:pPr>
            <a:endParaRPr lang="en-US" sz="200" dirty="0">
              <a:solidFill>
                <a:srgbClr val="000000"/>
              </a:solidFill>
            </a:endParaRPr>
          </a:p>
          <a:p>
            <a:pPr lvl="0"/>
            <a:r>
              <a:rPr lang="en-US" sz="1000" dirty="0">
                <a:solidFill>
                  <a:srgbClr val="70AD47">
                    <a:lumMod val="75000"/>
                  </a:srgbClr>
                </a:solidFill>
              </a:rPr>
              <a:t>Assignment #03</a:t>
            </a:r>
          </a:p>
        </p:txBody>
      </p:sp>
      <p:sp>
        <p:nvSpPr>
          <p:cNvPr id="14" name="Rectangle: Rounded Corners 13">
            <a:extLst>
              <a:ext uri="{FF2B5EF4-FFF2-40B4-BE49-F238E27FC236}">
                <a16:creationId xmlns:a16="http://schemas.microsoft.com/office/drawing/2014/main" id="{D2DC9D07-AFAC-8664-3937-CB47E05444A3}"/>
              </a:ext>
            </a:extLst>
          </p:cNvPr>
          <p:cNvSpPr/>
          <p:nvPr/>
        </p:nvSpPr>
        <p:spPr>
          <a:xfrm>
            <a:off x="5511882" y="634932"/>
            <a:ext cx="3726985" cy="1899814"/>
          </a:xfrm>
          <a:prstGeom prst="roundRect">
            <a:avLst/>
          </a:prstGeom>
          <a:solidFill>
            <a:schemeClr val="tx2">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58">
            <a:extLst>
              <a:ext uri="{FF2B5EF4-FFF2-40B4-BE49-F238E27FC236}">
                <a16:creationId xmlns:a16="http://schemas.microsoft.com/office/drawing/2014/main" id="{A63BD443-97CE-6934-35F4-B920047841F2}"/>
              </a:ext>
            </a:extLst>
          </p:cNvPr>
          <p:cNvSpPr/>
          <p:nvPr/>
        </p:nvSpPr>
        <p:spPr>
          <a:xfrm>
            <a:off x="5504842" y="640567"/>
            <a:ext cx="1806992" cy="1880629"/>
          </a:xfrm>
          <a:prstGeom prst="roundRect">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1800" dirty="0">
                <a:solidFill>
                  <a:srgbClr val="ED7D31"/>
                </a:solidFill>
              </a:rPr>
              <a:t>Week 2:</a:t>
            </a:r>
          </a:p>
          <a:p>
            <a:pPr lvl="0"/>
            <a:r>
              <a:rPr lang="en-US" dirty="0">
                <a:solidFill>
                  <a:srgbClr val="000000"/>
                </a:solidFill>
              </a:rPr>
              <a:t>Data Modeling with Entity Relationship Diagrams</a:t>
            </a:r>
          </a:p>
          <a:p>
            <a:pPr marL="112713" indent="-112713">
              <a:buFont typeface="Arial" panose="020B0604020202020204" pitchFamily="34" charset="0"/>
              <a:buChar char="•"/>
            </a:pPr>
            <a:r>
              <a:rPr lang="en-US" sz="1000" dirty="0">
                <a:solidFill>
                  <a:schemeClr val="tx1"/>
                </a:solidFill>
              </a:rPr>
              <a:t>Swim Lane Diagrams</a:t>
            </a:r>
          </a:p>
          <a:p>
            <a:pPr marL="112713" indent="-112713">
              <a:buFont typeface="Arial" panose="020B0604020202020204" pitchFamily="34" charset="0"/>
              <a:buChar char="•"/>
            </a:pPr>
            <a:r>
              <a:rPr lang="en-US" sz="1000" dirty="0" err="1">
                <a:solidFill>
                  <a:schemeClr val="tx1"/>
                </a:solidFill>
              </a:rPr>
              <a:t>ERD</a:t>
            </a:r>
            <a:r>
              <a:rPr lang="en-US" sz="1000" dirty="0">
                <a:solidFill>
                  <a:schemeClr val="tx1"/>
                </a:solidFill>
              </a:rPr>
              <a:t> Diagrams</a:t>
            </a:r>
          </a:p>
          <a:p>
            <a:pPr marL="112713" lvl="0" indent="-112713">
              <a:buFont typeface="Arial" panose="020B0604020202020204" pitchFamily="34" charset="0"/>
              <a:buChar char="•"/>
            </a:pPr>
            <a:endParaRPr lang="en-US" sz="600" dirty="0">
              <a:solidFill>
                <a:srgbClr val="000000"/>
              </a:solidFill>
            </a:endParaRPr>
          </a:p>
          <a:p>
            <a:pPr lvl="0"/>
            <a:endParaRPr lang="en-US" sz="600" dirty="0">
              <a:solidFill>
                <a:srgbClr val="000000"/>
              </a:solidFill>
            </a:endParaRPr>
          </a:p>
          <a:p>
            <a:pPr lvl="0"/>
            <a:r>
              <a:rPr lang="en-US" sz="1000" dirty="0">
                <a:solidFill>
                  <a:srgbClr val="70AD47">
                    <a:lumMod val="75000"/>
                  </a:srgbClr>
                </a:solidFill>
              </a:rPr>
              <a:t>Assignment #04</a:t>
            </a:r>
            <a:endParaRPr lang="en-US" sz="1000" dirty="0">
              <a:solidFill>
                <a:srgbClr val="000000"/>
              </a:solidFill>
            </a:endParaRPr>
          </a:p>
        </p:txBody>
      </p:sp>
      <p:sp>
        <p:nvSpPr>
          <p:cNvPr id="16" name="Rounded Rectangle 59">
            <a:extLst>
              <a:ext uri="{FF2B5EF4-FFF2-40B4-BE49-F238E27FC236}">
                <a16:creationId xmlns:a16="http://schemas.microsoft.com/office/drawing/2014/main" id="{9A34BFB9-04EC-FFB5-FBFB-6F10964B8362}"/>
              </a:ext>
            </a:extLst>
          </p:cNvPr>
          <p:cNvSpPr/>
          <p:nvPr/>
        </p:nvSpPr>
        <p:spPr>
          <a:xfrm>
            <a:off x="7420052" y="640568"/>
            <a:ext cx="1806992" cy="1880628"/>
          </a:xfrm>
          <a:prstGeom prst="roundRect">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accent2"/>
                </a:solidFill>
              </a:rPr>
              <a:t>Week 2:</a:t>
            </a:r>
          </a:p>
          <a:p>
            <a:r>
              <a:rPr lang="en-US" dirty="0">
                <a:solidFill>
                  <a:schemeClr val="tx1"/>
                </a:solidFill>
              </a:rPr>
              <a:t>Digital Systems – Learn IT! #1</a:t>
            </a:r>
            <a:endParaRPr lang="en-US" sz="1000" dirty="0">
              <a:solidFill>
                <a:schemeClr val="tx1"/>
              </a:solidFill>
            </a:endParaRPr>
          </a:p>
          <a:p>
            <a:pPr marL="112713" indent="-112713">
              <a:buFont typeface="Arial" panose="020B0604020202020204" pitchFamily="34" charset="0"/>
              <a:buChar char="•"/>
            </a:pPr>
            <a:r>
              <a:rPr lang="en-US" sz="1000" dirty="0" err="1">
                <a:solidFill>
                  <a:schemeClr val="tx1"/>
                </a:solidFill>
              </a:rPr>
              <a:t>ERD</a:t>
            </a:r>
            <a:r>
              <a:rPr lang="en-US" sz="1000" dirty="0">
                <a:solidFill>
                  <a:schemeClr val="tx1"/>
                </a:solidFill>
              </a:rPr>
              <a:t> Diagrams</a:t>
            </a:r>
          </a:p>
          <a:p>
            <a:pPr marL="112713" indent="-112713">
              <a:buFont typeface="Arial" panose="020B0604020202020204" pitchFamily="34" charset="0"/>
              <a:buChar char="•"/>
            </a:pPr>
            <a:r>
              <a:rPr lang="en-US" sz="1000" dirty="0">
                <a:solidFill>
                  <a:schemeClr val="tx1"/>
                </a:solidFill>
              </a:rPr>
              <a:t>Learn IT Kickoff</a:t>
            </a:r>
          </a:p>
          <a:p>
            <a:endParaRPr lang="en-US" sz="600" dirty="0">
              <a:solidFill>
                <a:schemeClr val="tx1"/>
              </a:solidFill>
            </a:endParaRPr>
          </a:p>
          <a:p>
            <a:endParaRPr lang="en-US" sz="600" dirty="0">
              <a:solidFill>
                <a:schemeClr val="tx1"/>
              </a:solidFill>
            </a:endParaRPr>
          </a:p>
          <a:p>
            <a:endParaRPr lang="en-US" sz="600" dirty="0">
              <a:solidFill>
                <a:schemeClr val="tx1"/>
              </a:solidFill>
            </a:endParaRPr>
          </a:p>
          <a:p>
            <a:endParaRPr lang="en-US" sz="600" dirty="0">
              <a:solidFill>
                <a:schemeClr val="tx1"/>
              </a:solidFill>
            </a:endParaRPr>
          </a:p>
          <a:p>
            <a:endParaRPr lang="en-US" sz="600" dirty="0">
              <a:solidFill>
                <a:schemeClr val="tx1"/>
              </a:solidFill>
            </a:endParaRPr>
          </a:p>
          <a:p>
            <a:endParaRPr lang="en-US" sz="1000" dirty="0">
              <a:solidFill>
                <a:schemeClr val="tx1"/>
              </a:solidFill>
            </a:endParaRPr>
          </a:p>
          <a:p>
            <a:r>
              <a:rPr lang="en-US" sz="1000" dirty="0">
                <a:solidFill>
                  <a:schemeClr val="accent6">
                    <a:lumMod val="75000"/>
                  </a:schemeClr>
                </a:solidFill>
              </a:rPr>
              <a:t>Assignment #05</a:t>
            </a:r>
          </a:p>
        </p:txBody>
      </p:sp>
      <p:sp>
        <p:nvSpPr>
          <p:cNvPr id="17" name="Rectangle: Rounded Corners 16">
            <a:extLst>
              <a:ext uri="{FF2B5EF4-FFF2-40B4-BE49-F238E27FC236}">
                <a16:creationId xmlns:a16="http://schemas.microsoft.com/office/drawing/2014/main" id="{AADF5D78-9DC6-3383-F3CD-BF9F7C78ECF9}"/>
              </a:ext>
            </a:extLst>
          </p:cNvPr>
          <p:cNvSpPr/>
          <p:nvPr/>
        </p:nvSpPr>
        <p:spPr>
          <a:xfrm>
            <a:off x="6738067" y="2759891"/>
            <a:ext cx="3726985" cy="1894179"/>
          </a:xfrm>
          <a:prstGeom prst="roundRect">
            <a:avLst/>
          </a:prstGeom>
          <a:solidFill>
            <a:schemeClr val="tx2">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41">
            <a:extLst>
              <a:ext uri="{FF2B5EF4-FFF2-40B4-BE49-F238E27FC236}">
                <a16:creationId xmlns:a16="http://schemas.microsoft.com/office/drawing/2014/main" id="{93F67038-AF86-DB30-922D-125D8D859348}"/>
              </a:ext>
            </a:extLst>
          </p:cNvPr>
          <p:cNvSpPr/>
          <p:nvPr/>
        </p:nvSpPr>
        <p:spPr>
          <a:xfrm>
            <a:off x="6726616" y="2746317"/>
            <a:ext cx="1797200" cy="1900533"/>
          </a:xfrm>
          <a:prstGeom prst="roundRect">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rgbClr val="C00000"/>
                </a:solidFill>
              </a:rPr>
              <a:t>Week 3:</a:t>
            </a:r>
          </a:p>
          <a:p>
            <a:r>
              <a:rPr lang="en-US" dirty="0">
                <a:solidFill>
                  <a:schemeClr val="tx1"/>
                </a:solidFill>
              </a:rPr>
              <a:t>Information Systems</a:t>
            </a:r>
            <a:r>
              <a:rPr lang="en-US" sz="1000" dirty="0">
                <a:solidFill>
                  <a:schemeClr val="tx1"/>
                </a:solidFill>
              </a:rPr>
              <a:t>: Part III</a:t>
            </a:r>
          </a:p>
          <a:p>
            <a:pPr marL="112713" indent="-112713">
              <a:buFont typeface="Arial" panose="020B0604020202020204" pitchFamily="34" charset="0"/>
              <a:buChar char="•"/>
            </a:pPr>
            <a:r>
              <a:rPr lang="en-US" sz="1000" dirty="0">
                <a:solidFill>
                  <a:schemeClr val="tx1"/>
                </a:solidFill>
              </a:rPr>
              <a:t>Data Analytics </a:t>
            </a:r>
          </a:p>
          <a:p>
            <a:pPr marL="112713" indent="-112713">
              <a:buFont typeface="Arial" panose="020B0604020202020204" pitchFamily="34" charset="0"/>
              <a:buChar char="•"/>
            </a:pPr>
            <a:r>
              <a:rPr lang="en-US" sz="1000" dirty="0" err="1">
                <a:solidFill>
                  <a:schemeClr val="tx1"/>
                </a:solidFill>
              </a:rPr>
              <a:t>SCM</a:t>
            </a:r>
            <a:endParaRPr lang="en-US" sz="1000" dirty="0">
              <a:solidFill>
                <a:schemeClr val="tx1"/>
              </a:solidFill>
            </a:endParaRPr>
          </a:p>
          <a:p>
            <a:pPr marL="112713" indent="-112713">
              <a:buFont typeface="Arial" panose="020B0604020202020204" pitchFamily="34" charset="0"/>
              <a:buChar char="•"/>
            </a:pPr>
            <a:endParaRPr lang="en-US" sz="600" dirty="0">
              <a:solidFill>
                <a:schemeClr val="tx1"/>
              </a:solidFill>
            </a:endParaRPr>
          </a:p>
          <a:p>
            <a:pPr marL="112713" indent="-112713">
              <a:buFont typeface="Arial" panose="020B0604020202020204" pitchFamily="34" charset="0"/>
              <a:buChar char="•"/>
            </a:pPr>
            <a:endParaRPr lang="en-US" sz="600" dirty="0">
              <a:solidFill>
                <a:schemeClr val="tx1"/>
              </a:solidFill>
            </a:endParaRPr>
          </a:p>
          <a:p>
            <a:pPr marL="112713" indent="-112713">
              <a:buFont typeface="Arial" panose="020B0604020202020204" pitchFamily="34" charset="0"/>
              <a:buChar char="•"/>
            </a:pPr>
            <a:endParaRPr lang="en-US" sz="600" dirty="0">
              <a:solidFill>
                <a:schemeClr val="tx1"/>
              </a:solidFill>
            </a:endParaRPr>
          </a:p>
          <a:p>
            <a:pPr marL="112713" indent="-112713">
              <a:buFont typeface="Arial" panose="020B0604020202020204" pitchFamily="34" charset="0"/>
              <a:buChar char="•"/>
            </a:pPr>
            <a:endParaRPr lang="en-US" sz="600" dirty="0">
              <a:solidFill>
                <a:schemeClr val="tx1"/>
              </a:solidFill>
            </a:endParaRPr>
          </a:p>
          <a:p>
            <a:pPr marL="112713" indent="-112713">
              <a:buFont typeface="Arial" panose="020B0604020202020204" pitchFamily="34" charset="0"/>
              <a:buChar char="•"/>
            </a:pPr>
            <a:endParaRPr lang="en-US" sz="600" dirty="0">
              <a:solidFill>
                <a:schemeClr val="tx1"/>
              </a:solidFill>
            </a:endParaRPr>
          </a:p>
          <a:p>
            <a:pPr marL="112713" indent="-112713">
              <a:buFont typeface="Arial" panose="020B0604020202020204" pitchFamily="34" charset="0"/>
              <a:buChar char="•"/>
            </a:pPr>
            <a:endParaRPr lang="en-US" sz="600" dirty="0">
              <a:solidFill>
                <a:schemeClr val="tx1"/>
              </a:solidFill>
            </a:endParaRPr>
          </a:p>
          <a:p>
            <a:endParaRPr lang="en-US" sz="600" dirty="0">
              <a:solidFill>
                <a:schemeClr val="tx1"/>
              </a:solidFill>
            </a:endParaRPr>
          </a:p>
          <a:p>
            <a:r>
              <a:rPr lang="en-US" sz="1000" dirty="0">
                <a:solidFill>
                  <a:schemeClr val="accent6">
                    <a:lumMod val="75000"/>
                  </a:schemeClr>
                </a:solidFill>
              </a:rPr>
              <a:t>Assignment #07</a:t>
            </a:r>
          </a:p>
        </p:txBody>
      </p:sp>
      <p:sp>
        <p:nvSpPr>
          <p:cNvPr id="19" name="Rounded Rectangle 60">
            <a:extLst>
              <a:ext uri="{FF2B5EF4-FFF2-40B4-BE49-F238E27FC236}">
                <a16:creationId xmlns:a16="http://schemas.microsoft.com/office/drawing/2014/main" id="{C4417C15-BB3F-F411-D73E-2D683AAAE2A5}"/>
              </a:ext>
            </a:extLst>
          </p:cNvPr>
          <p:cNvSpPr/>
          <p:nvPr/>
        </p:nvSpPr>
        <p:spPr>
          <a:xfrm>
            <a:off x="8679303" y="2746318"/>
            <a:ext cx="1806992" cy="1899814"/>
          </a:xfrm>
          <a:prstGeom prst="roundRect">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rgbClr val="C00000"/>
                </a:solidFill>
              </a:rPr>
              <a:t>Week 3:</a:t>
            </a:r>
            <a:endParaRPr lang="en-US" sz="1800" dirty="0">
              <a:solidFill>
                <a:schemeClr val="accent2"/>
              </a:solidFill>
            </a:endParaRPr>
          </a:p>
          <a:p>
            <a:r>
              <a:rPr lang="en-US" dirty="0">
                <a:ln w="0"/>
                <a:solidFill>
                  <a:schemeClr val="tx1"/>
                </a:solidFill>
                <a:effectLst>
                  <a:outerShdw blurRad="38100" dist="19050" dir="2700000" algn="tl" rotWithShape="0">
                    <a:schemeClr val="dk1">
                      <a:alpha val="40000"/>
                    </a:schemeClr>
                  </a:outerShdw>
                </a:effectLst>
              </a:rPr>
              <a:t>Exam #1 </a:t>
            </a:r>
            <a:r>
              <a:rPr lang="en-US" sz="1000" dirty="0">
                <a:solidFill>
                  <a:srgbClr val="7030A0"/>
                </a:solidFill>
              </a:rPr>
              <a:t>canvas </a:t>
            </a:r>
            <a:r>
              <a:rPr lang="en-US" dirty="0">
                <a:solidFill>
                  <a:schemeClr val="tx1"/>
                </a:solidFill>
              </a:rPr>
              <a:t>Information</a:t>
            </a:r>
          </a:p>
          <a:p>
            <a:r>
              <a:rPr lang="en-US" dirty="0">
                <a:solidFill>
                  <a:schemeClr val="tx1"/>
                </a:solidFill>
              </a:rPr>
              <a:t>Systems: </a:t>
            </a:r>
            <a:r>
              <a:rPr lang="en-US" sz="1000" dirty="0">
                <a:solidFill>
                  <a:schemeClr val="tx1"/>
                </a:solidFill>
              </a:rPr>
              <a:t>Part I &amp; II</a:t>
            </a:r>
          </a:p>
          <a:p>
            <a:pPr marL="112713" indent="-112713">
              <a:buFont typeface="Arial" panose="020B0604020202020204" pitchFamily="34" charset="0"/>
              <a:buChar char="•"/>
            </a:pPr>
            <a:r>
              <a:rPr lang="en-US" sz="1000" dirty="0">
                <a:solidFill>
                  <a:schemeClr val="tx1"/>
                </a:solidFill>
              </a:rPr>
              <a:t>CRM &amp; ERP</a:t>
            </a:r>
          </a:p>
          <a:p>
            <a:pPr marL="112713" indent="-112713">
              <a:buFont typeface="Arial" panose="020B0604020202020204" pitchFamily="34" charset="0"/>
              <a:buChar char="•"/>
            </a:pPr>
            <a:endParaRPr lang="en-US" sz="600" dirty="0">
              <a:solidFill>
                <a:schemeClr val="tx1"/>
              </a:solidFill>
            </a:endParaRPr>
          </a:p>
          <a:p>
            <a:endParaRPr lang="en-US" sz="600" dirty="0">
              <a:solidFill>
                <a:srgbClr val="7030A0"/>
              </a:solidFill>
            </a:endParaRPr>
          </a:p>
          <a:p>
            <a:endParaRPr lang="en-US" sz="600" dirty="0">
              <a:solidFill>
                <a:srgbClr val="7030A0"/>
              </a:solidFill>
            </a:endParaRPr>
          </a:p>
          <a:p>
            <a:endParaRPr lang="en-US" sz="600" dirty="0">
              <a:solidFill>
                <a:srgbClr val="7030A0"/>
              </a:solidFill>
            </a:endParaRPr>
          </a:p>
          <a:p>
            <a:endParaRPr lang="en-US" sz="600" dirty="0">
              <a:solidFill>
                <a:srgbClr val="7030A0"/>
              </a:solidFill>
            </a:endParaRPr>
          </a:p>
          <a:p>
            <a:endParaRPr lang="en-US" sz="600" dirty="0">
              <a:solidFill>
                <a:srgbClr val="7030A0"/>
              </a:solidFill>
            </a:endParaRPr>
          </a:p>
          <a:p>
            <a:r>
              <a:rPr lang="en-US" sz="1000" dirty="0">
                <a:solidFill>
                  <a:schemeClr val="accent6">
                    <a:lumMod val="75000"/>
                  </a:schemeClr>
                </a:solidFill>
              </a:rPr>
              <a:t>Assignment #06</a:t>
            </a:r>
            <a:endParaRPr lang="en-US" sz="1000" dirty="0">
              <a:solidFill>
                <a:srgbClr val="7030A0"/>
              </a:solidFill>
            </a:endParaRPr>
          </a:p>
        </p:txBody>
      </p:sp>
      <p:sp>
        <p:nvSpPr>
          <p:cNvPr id="20" name="Rectangle: Rounded Corners 19">
            <a:extLst>
              <a:ext uri="{FF2B5EF4-FFF2-40B4-BE49-F238E27FC236}">
                <a16:creationId xmlns:a16="http://schemas.microsoft.com/office/drawing/2014/main" id="{E0A5AEEF-79A0-20DC-931F-EDF1ABB283AE}"/>
              </a:ext>
            </a:extLst>
          </p:cNvPr>
          <p:cNvSpPr/>
          <p:nvPr/>
        </p:nvSpPr>
        <p:spPr>
          <a:xfrm>
            <a:off x="2292541" y="2749135"/>
            <a:ext cx="3726985" cy="1894179"/>
          </a:xfrm>
          <a:prstGeom prst="roundRect">
            <a:avLst/>
          </a:prstGeom>
          <a:solidFill>
            <a:schemeClr val="tx2">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39">
            <a:extLst>
              <a:ext uri="{FF2B5EF4-FFF2-40B4-BE49-F238E27FC236}">
                <a16:creationId xmlns:a16="http://schemas.microsoft.com/office/drawing/2014/main" id="{9CA57C26-9E9F-0BC5-09B5-5E165C536AA2}"/>
              </a:ext>
            </a:extLst>
          </p:cNvPr>
          <p:cNvSpPr/>
          <p:nvPr/>
        </p:nvSpPr>
        <p:spPr>
          <a:xfrm>
            <a:off x="2288907" y="2726880"/>
            <a:ext cx="1763406" cy="1916434"/>
          </a:xfrm>
          <a:prstGeom prst="roundRect">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rgbClr val="C00000"/>
                </a:solidFill>
              </a:rPr>
              <a:t>Week 4:</a:t>
            </a:r>
          </a:p>
          <a:p>
            <a:r>
              <a:rPr lang="en-US" dirty="0">
                <a:solidFill>
                  <a:schemeClr val="tx1"/>
                </a:solidFill>
              </a:rPr>
              <a:t>Cybersecurity &amp; AI – </a:t>
            </a:r>
            <a:r>
              <a:rPr lang="en-US" sz="1000" dirty="0">
                <a:solidFill>
                  <a:schemeClr val="tx1"/>
                </a:solidFill>
              </a:rPr>
              <a:t>Part I &amp; II </a:t>
            </a:r>
          </a:p>
          <a:p>
            <a:pPr marL="112713" indent="-112713">
              <a:buFont typeface="Arial" panose="020B0604020202020204" pitchFamily="34" charset="0"/>
              <a:buChar char="•"/>
            </a:pPr>
            <a:r>
              <a:rPr lang="en-US" sz="1000" dirty="0">
                <a:solidFill>
                  <a:schemeClr val="tx1"/>
                </a:solidFill>
              </a:rPr>
              <a:t>Protection Protocols</a:t>
            </a:r>
          </a:p>
          <a:p>
            <a:pPr marL="112713" indent="-112713">
              <a:buFont typeface="Arial" panose="020B0604020202020204" pitchFamily="34" charset="0"/>
              <a:buChar char="•"/>
            </a:pPr>
            <a:r>
              <a:rPr lang="en-US" sz="1000" dirty="0">
                <a:solidFill>
                  <a:schemeClr val="tx1"/>
                </a:solidFill>
              </a:rPr>
              <a:t>Artificial Intelligence</a:t>
            </a:r>
          </a:p>
          <a:p>
            <a:pPr marL="112713" indent="-112713">
              <a:buFont typeface="Arial" panose="020B0604020202020204" pitchFamily="34" charset="0"/>
              <a:buChar char="•"/>
            </a:pPr>
            <a:endParaRPr lang="en-US" sz="1000" dirty="0">
              <a:solidFill>
                <a:schemeClr val="tx1"/>
              </a:solidFill>
            </a:endParaRPr>
          </a:p>
          <a:p>
            <a:endParaRPr lang="en-US" sz="600" dirty="0">
              <a:solidFill>
                <a:schemeClr val="tx1"/>
              </a:solidFill>
            </a:endParaRPr>
          </a:p>
          <a:p>
            <a:endParaRPr lang="en-US" sz="600" dirty="0">
              <a:solidFill>
                <a:schemeClr val="tx1"/>
              </a:solidFill>
            </a:endParaRPr>
          </a:p>
          <a:p>
            <a:endParaRPr lang="en-US" sz="600" dirty="0">
              <a:solidFill>
                <a:schemeClr val="tx1"/>
              </a:solidFill>
            </a:endParaRPr>
          </a:p>
          <a:p>
            <a:endParaRPr lang="en-US" sz="600" dirty="0">
              <a:solidFill>
                <a:schemeClr val="tx1"/>
              </a:solidFill>
            </a:endParaRPr>
          </a:p>
          <a:p>
            <a:pPr marL="112713" indent="-112713">
              <a:buFont typeface="Arial" panose="020B0604020202020204" pitchFamily="34" charset="0"/>
              <a:buChar char="•"/>
            </a:pPr>
            <a:endParaRPr lang="en-US" sz="1000" dirty="0">
              <a:solidFill>
                <a:schemeClr val="tx1"/>
              </a:solidFill>
            </a:endParaRPr>
          </a:p>
          <a:p>
            <a:r>
              <a:rPr lang="en-US" sz="1000" dirty="0">
                <a:solidFill>
                  <a:schemeClr val="accent6">
                    <a:lumMod val="75000"/>
                  </a:schemeClr>
                </a:solidFill>
              </a:rPr>
              <a:t>Assignment #08</a:t>
            </a:r>
            <a:endParaRPr lang="en-US" sz="1000" dirty="0">
              <a:solidFill>
                <a:schemeClr val="tx1"/>
              </a:solidFill>
            </a:endParaRPr>
          </a:p>
        </p:txBody>
      </p:sp>
      <p:sp>
        <p:nvSpPr>
          <p:cNvPr id="22" name="Rounded Rectangle 40">
            <a:extLst>
              <a:ext uri="{FF2B5EF4-FFF2-40B4-BE49-F238E27FC236}">
                <a16:creationId xmlns:a16="http://schemas.microsoft.com/office/drawing/2014/main" id="{F82A0539-093F-9AC2-ACE0-B4E47D16CE95}"/>
              </a:ext>
            </a:extLst>
          </p:cNvPr>
          <p:cNvSpPr/>
          <p:nvPr/>
        </p:nvSpPr>
        <p:spPr>
          <a:xfrm>
            <a:off x="4207800" y="2745592"/>
            <a:ext cx="1806992" cy="1908473"/>
          </a:xfrm>
          <a:prstGeom prst="roundRect">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rgbClr val="C00000"/>
                </a:solidFill>
              </a:rPr>
              <a:t>Week 4:</a:t>
            </a:r>
          </a:p>
          <a:p>
            <a:r>
              <a:rPr lang="en-US" dirty="0">
                <a:solidFill>
                  <a:schemeClr val="tx1"/>
                </a:solidFill>
              </a:rPr>
              <a:t>Platforms &amp; Digital Business Models: </a:t>
            </a:r>
            <a:r>
              <a:rPr lang="en-US" sz="1000" dirty="0">
                <a:solidFill>
                  <a:schemeClr val="tx1"/>
                </a:solidFill>
              </a:rPr>
              <a:t> Part I &amp; II</a:t>
            </a:r>
          </a:p>
          <a:p>
            <a:pPr marL="112713" indent="-112713">
              <a:buFont typeface="Arial" panose="020B0604020202020204" pitchFamily="34" charset="0"/>
              <a:buChar char="•"/>
            </a:pPr>
            <a:r>
              <a:rPr lang="en-US" sz="1000" dirty="0">
                <a:solidFill>
                  <a:schemeClr val="tx1"/>
                </a:solidFill>
              </a:rPr>
              <a:t>APIs + Digital Business</a:t>
            </a:r>
            <a:endParaRPr lang="en-US" sz="600" dirty="0">
              <a:solidFill>
                <a:schemeClr val="tx1"/>
              </a:solidFill>
            </a:endParaRPr>
          </a:p>
          <a:p>
            <a:pPr marL="112713" indent="-112713">
              <a:buFont typeface="Arial" panose="020B0604020202020204" pitchFamily="34" charset="0"/>
              <a:buChar char="•"/>
            </a:pPr>
            <a:endParaRPr lang="en-US" sz="1000" dirty="0">
              <a:solidFill>
                <a:schemeClr val="tx1"/>
              </a:solidFill>
            </a:endParaRPr>
          </a:p>
          <a:p>
            <a:pPr marL="112713" indent="-112713">
              <a:buFont typeface="Arial" panose="020B0604020202020204" pitchFamily="34" charset="0"/>
              <a:buChar char="•"/>
            </a:pPr>
            <a:endParaRPr lang="en-US" sz="600" dirty="0">
              <a:solidFill>
                <a:schemeClr val="tx1"/>
              </a:solidFill>
            </a:endParaRPr>
          </a:p>
          <a:p>
            <a:pPr marL="112713" indent="-112713">
              <a:buFont typeface="Arial" panose="020B0604020202020204" pitchFamily="34" charset="0"/>
              <a:buChar char="•"/>
            </a:pPr>
            <a:endParaRPr lang="en-US" sz="600" dirty="0">
              <a:solidFill>
                <a:schemeClr val="tx1"/>
              </a:solidFill>
            </a:endParaRPr>
          </a:p>
          <a:p>
            <a:pPr marL="112713" indent="-112713">
              <a:buFont typeface="Arial" panose="020B0604020202020204" pitchFamily="34" charset="0"/>
              <a:buChar char="•"/>
            </a:pPr>
            <a:endParaRPr lang="en-US" sz="600" dirty="0">
              <a:solidFill>
                <a:schemeClr val="tx1"/>
              </a:solidFill>
            </a:endParaRPr>
          </a:p>
          <a:p>
            <a:pPr marL="112713" indent="-112713">
              <a:buFont typeface="Arial" panose="020B0604020202020204" pitchFamily="34" charset="0"/>
              <a:buChar char="•"/>
            </a:pPr>
            <a:endParaRPr lang="en-US" sz="600" dirty="0">
              <a:solidFill>
                <a:schemeClr val="tx1"/>
              </a:solidFill>
            </a:endParaRPr>
          </a:p>
          <a:p>
            <a:pPr marL="112713" indent="-112713">
              <a:buFont typeface="Arial" panose="020B0604020202020204" pitchFamily="34" charset="0"/>
              <a:buChar char="•"/>
            </a:pPr>
            <a:endParaRPr lang="en-US" sz="600" dirty="0">
              <a:solidFill>
                <a:schemeClr val="tx1"/>
              </a:solidFill>
            </a:endParaRPr>
          </a:p>
          <a:p>
            <a:pPr marL="112713" indent="-112713">
              <a:buFont typeface="Arial" panose="020B0604020202020204" pitchFamily="34" charset="0"/>
              <a:buChar char="•"/>
            </a:pPr>
            <a:endParaRPr lang="en-US" sz="600" dirty="0">
              <a:solidFill>
                <a:schemeClr val="tx1"/>
              </a:solidFill>
            </a:endParaRPr>
          </a:p>
          <a:p>
            <a:pPr marL="112713" indent="-112713">
              <a:buFont typeface="Arial" panose="020B0604020202020204" pitchFamily="34" charset="0"/>
              <a:buChar char="•"/>
            </a:pPr>
            <a:endParaRPr lang="en-US" sz="600" dirty="0">
              <a:solidFill>
                <a:schemeClr val="tx1"/>
              </a:solidFill>
            </a:endParaRPr>
          </a:p>
        </p:txBody>
      </p:sp>
      <p:sp>
        <p:nvSpPr>
          <p:cNvPr id="23" name="Rectangle: Rounded Corners 22">
            <a:extLst>
              <a:ext uri="{FF2B5EF4-FFF2-40B4-BE49-F238E27FC236}">
                <a16:creationId xmlns:a16="http://schemas.microsoft.com/office/drawing/2014/main" id="{D136871E-6FB2-1A69-9657-253E8F35DB6C}"/>
              </a:ext>
            </a:extLst>
          </p:cNvPr>
          <p:cNvSpPr/>
          <p:nvPr/>
        </p:nvSpPr>
        <p:spPr>
          <a:xfrm>
            <a:off x="5312527" y="4812137"/>
            <a:ext cx="3671482" cy="1894179"/>
          </a:xfrm>
          <a:prstGeom prst="roundRect">
            <a:avLst/>
          </a:prstGeom>
          <a:solidFill>
            <a:schemeClr val="tx2">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8">
            <a:extLst>
              <a:ext uri="{FF2B5EF4-FFF2-40B4-BE49-F238E27FC236}">
                <a16:creationId xmlns:a16="http://schemas.microsoft.com/office/drawing/2014/main" id="{D3F642A3-1B80-3B7D-D93C-3A14C7E06579}"/>
              </a:ext>
            </a:extLst>
          </p:cNvPr>
          <p:cNvSpPr/>
          <p:nvPr/>
        </p:nvSpPr>
        <p:spPr>
          <a:xfrm>
            <a:off x="5288286" y="4812137"/>
            <a:ext cx="1806992" cy="1894179"/>
          </a:xfrm>
          <a:prstGeom prst="roundRect">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accent1"/>
                </a:solidFill>
              </a:rPr>
              <a:t>Week 6:</a:t>
            </a:r>
          </a:p>
          <a:p>
            <a:pPr lvl="0"/>
            <a:r>
              <a:rPr lang="en-US" dirty="0">
                <a:ln w="0"/>
                <a:solidFill>
                  <a:schemeClr val="tx1"/>
                </a:solidFill>
                <a:effectLst>
                  <a:outerShdw blurRad="38100" dist="19050" dir="2700000" algn="tl" rotWithShape="0">
                    <a:schemeClr val="dk1">
                      <a:alpha val="40000"/>
                    </a:schemeClr>
                  </a:outerShdw>
                </a:effectLst>
              </a:rPr>
              <a:t>Exam #2 </a:t>
            </a:r>
            <a:r>
              <a:rPr lang="en-US" sz="1000" dirty="0">
                <a:solidFill>
                  <a:srgbClr val="7030A0"/>
                </a:solidFill>
              </a:rPr>
              <a:t>canvas </a:t>
            </a:r>
            <a:r>
              <a:rPr lang="en-US" dirty="0">
                <a:solidFill>
                  <a:srgbClr val="000000"/>
                </a:solidFill>
              </a:rPr>
              <a:t>Unit #3 </a:t>
            </a:r>
            <a:r>
              <a:rPr lang="en-US" sz="1400" dirty="0">
                <a:solidFill>
                  <a:srgbClr val="000000"/>
                </a:solidFill>
              </a:rPr>
              <a:t>Logical Operators &amp; Conditional Logic</a:t>
            </a:r>
          </a:p>
          <a:p>
            <a:pPr marL="112713" lvl="0" indent="-112713">
              <a:buFont typeface="Arial" panose="020B0604020202020204" pitchFamily="34" charset="0"/>
              <a:buChar char="•"/>
            </a:pPr>
            <a:r>
              <a:rPr lang="en-US" sz="1050" dirty="0">
                <a:solidFill>
                  <a:srgbClr val="000000"/>
                </a:solidFill>
              </a:rPr>
              <a:t>Logical Operators</a:t>
            </a:r>
          </a:p>
          <a:p>
            <a:pPr marL="112713" lvl="0" indent="-112713">
              <a:buFont typeface="Arial" panose="020B0604020202020204" pitchFamily="34" charset="0"/>
              <a:buChar char="•"/>
            </a:pPr>
            <a:r>
              <a:rPr lang="en-US" sz="1050" dirty="0">
                <a:solidFill>
                  <a:srgbClr val="000000"/>
                </a:solidFill>
              </a:rPr>
              <a:t>Conditional Types</a:t>
            </a:r>
          </a:p>
          <a:p>
            <a:pPr marL="112713" lvl="0" indent="-112713">
              <a:buFont typeface="Arial" panose="020B0604020202020204" pitchFamily="34" charset="0"/>
              <a:buChar char="•"/>
            </a:pPr>
            <a:endParaRPr lang="en-US" sz="600" dirty="0">
              <a:solidFill>
                <a:srgbClr val="000000"/>
              </a:solidFill>
            </a:endParaRPr>
          </a:p>
          <a:p>
            <a:pPr lvl="0"/>
            <a:endParaRPr lang="en-US" sz="600" dirty="0">
              <a:solidFill>
                <a:srgbClr val="000000"/>
              </a:solidFill>
            </a:endParaRPr>
          </a:p>
          <a:p>
            <a:r>
              <a:rPr lang="en-US" sz="1000" dirty="0">
                <a:solidFill>
                  <a:srgbClr val="70AD47">
                    <a:lumMod val="75000"/>
                  </a:srgbClr>
                </a:solidFill>
              </a:rPr>
              <a:t>Assignment #10</a:t>
            </a:r>
            <a:endParaRPr lang="en-US" sz="500" dirty="0">
              <a:solidFill>
                <a:schemeClr val="tx1"/>
              </a:solidFill>
            </a:endParaRPr>
          </a:p>
        </p:txBody>
      </p:sp>
      <p:sp>
        <p:nvSpPr>
          <p:cNvPr id="25" name="Rounded Rectangle 31">
            <a:extLst>
              <a:ext uri="{FF2B5EF4-FFF2-40B4-BE49-F238E27FC236}">
                <a16:creationId xmlns:a16="http://schemas.microsoft.com/office/drawing/2014/main" id="{39AA7CC0-0B68-53FF-C3AD-619A31F4E2E6}"/>
              </a:ext>
            </a:extLst>
          </p:cNvPr>
          <p:cNvSpPr/>
          <p:nvPr/>
        </p:nvSpPr>
        <p:spPr>
          <a:xfrm>
            <a:off x="7232518" y="4797843"/>
            <a:ext cx="1751491" cy="1908473"/>
          </a:xfrm>
          <a:prstGeom prst="roundRect">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accent1"/>
                </a:solidFill>
              </a:rPr>
              <a:t>Week 6:</a:t>
            </a:r>
          </a:p>
          <a:p>
            <a:pPr lvl="0"/>
            <a:r>
              <a:rPr lang="en-US" dirty="0">
                <a:solidFill>
                  <a:srgbClr val="000000"/>
                </a:solidFill>
              </a:rPr>
              <a:t>Unit #4 Loops</a:t>
            </a:r>
          </a:p>
          <a:p>
            <a:pPr marL="112713" lvl="0" indent="-112713">
              <a:buFont typeface="Arial" panose="020B0604020202020204" pitchFamily="34" charset="0"/>
              <a:buChar char="•"/>
            </a:pPr>
            <a:r>
              <a:rPr lang="en-US" sz="1000" dirty="0">
                <a:solidFill>
                  <a:srgbClr val="000000"/>
                </a:solidFill>
              </a:rPr>
              <a:t>Intro to Loops</a:t>
            </a:r>
          </a:p>
          <a:p>
            <a:pPr marL="112713" lvl="0" indent="-112713">
              <a:buFont typeface="Arial" panose="020B0604020202020204" pitchFamily="34" charset="0"/>
              <a:buChar char="•"/>
            </a:pPr>
            <a:r>
              <a:rPr lang="en-US" sz="1000" dirty="0">
                <a:solidFill>
                  <a:srgbClr val="000000"/>
                </a:solidFill>
              </a:rPr>
              <a:t>For Loops</a:t>
            </a:r>
          </a:p>
          <a:p>
            <a:pPr marL="112713" lvl="0" indent="-112713">
              <a:buFont typeface="Arial" panose="020B0604020202020204" pitchFamily="34" charset="0"/>
              <a:buChar char="•"/>
            </a:pPr>
            <a:r>
              <a:rPr lang="en-US" sz="1000" dirty="0">
                <a:solidFill>
                  <a:srgbClr val="000000"/>
                </a:solidFill>
              </a:rPr>
              <a:t>While and Do</a:t>
            </a:r>
          </a:p>
          <a:p>
            <a:pPr marL="112713" lvl="0" indent="-112713">
              <a:buFont typeface="Arial" panose="020B0604020202020204" pitchFamily="34" charset="0"/>
              <a:buChar char="•"/>
            </a:pPr>
            <a:endParaRPr lang="en-US" sz="600" dirty="0">
              <a:solidFill>
                <a:srgbClr val="000000"/>
              </a:solidFill>
            </a:endParaRPr>
          </a:p>
          <a:p>
            <a:pPr marL="112713" lvl="0" indent="-112713">
              <a:buFont typeface="Arial" panose="020B0604020202020204" pitchFamily="34" charset="0"/>
              <a:buChar char="•"/>
            </a:pPr>
            <a:endParaRPr lang="en-US" sz="600" dirty="0">
              <a:solidFill>
                <a:srgbClr val="000000"/>
              </a:solidFill>
            </a:endParaRPr>
          </a:p>
          <a:p>
            <a:pPr marL="112713" lvl="0" indent="-112713">
              <a:buFont typeface="Arial" panose="020B0604020202020204" pitchFamily="34" charset="0"/>
              <a:buChar char="•"/>
            </a:pPr>
            <a:endParaRPr lang="en-US" sz="600" dirty="0">
              <a:solidFill>
                <a:srgbClr val="000000"/>
              </a:solidFill>
            </a:endParaRPr>
          </a:p>
          <a:p>
            <a:pPr marL="112713" lvl="0" indent="-112713">
              <a:buFont typeface="Arial" panose="020B0604020202020204" pitchFamily="34" charset="0"/>
              <a:buChar char="•"/>
            </a:pPr>
            <a:endParaRPr lang="en-US" sz="600" dirty="0">
              <a:solidFill>
                <a:srgbClr val="000000"/>
              </a:solidFill>
            </a:endParaRPr>
          </a:p>
          <a:p>
            <a:pPr marL="112713" lvl="0" indent="-112713">
              <a:buFont typeface="Arial" panose="020B0604020202020204" pitchFamily="34" charset="0"/>
              <a:buChar char="•"/>
            </a:pPr>
            <a:endParaRPr lang="en-US" sz="600" dirty="0">
              <a:solidFill>
                <a:srgbClr val="000000"/>
              </a:solidFill>
            </a:endParaRPr>
          </a:p>
          <a:p>
            <a:pPr marL="112713" lvl="0" indent="-112713">
              <a:buFont typeface="Arial" panose="020B0604020202020204" pitchFamily="34" charset="0"/>
              <a:buChar char="•"/>
            </a:pPr>
            <a:endParaRPr lang="en-US" sz="600" dirty="0">
              <a:solidFill>
                <a:srgbClr val="000000"/>
              </a:solidFill>
            </a:endParaRPr>
          </a:p>
          <a:p>
            <a:pPr marL="112713" lvl="0" indent="-112713">
              <a:buFont typeface="Arial" panose="020B0604020202020204" pitchFamily="34" charset="0"/>
              <a:buChar char="•"/>
            </a:pPr>
            <a:endParaRPr lang="en-US" sz="600" dirty="0">
              <a:solidFill>
                <a:srgbClr val="000000"/>
              </a:solidFill>
            </a:endParaRPr>
          </a:p>
          <a:p>
            <a:pPr marL="112713" lvl="0" indent="-112713">
              <a:buFont typeface="Arial" panose="020B0604020202020204" pitchFamily="34" charset="0"/>
              <a:buChar char="•"/>
            </a:pPr>
            <a:endParaRPr lang="en-US" sz="600" dirty="0">
              <a:solidFill>
                <a:srgbClr val="000000"/>
              </a:solidFill>
            </a:endParaRPr>
          </a:p>
        </p:txBody>
      </p:sp>
      <p:sp>
        <p:nvSpPr>
          <p:cNvPr id="26" name="Rounded Rectangle 31">
            <a:extLst>
              <a:ext uri="{FF2B5EF4-FFF2-40B4-BE49-F238E27FC236}">
                <a16:creationId xmlns:a16="http://schemas.microsoft.com/office/drawing/2014/main" id="{F080AF20-C59B-CE38-6F11-20746BFE4F96}"/>
              </a:ext>
            </a:extLst>
          </p:cNvPr>
          <p:cNvSpPr/>
          <p:nvPr/>
        </p:nvSpPr>
        <p:spPr>
          <a:xfrm>
            <a:off x="9127970" y="4819155"/>
            <a:ext cx="1806992" cy="1908473"/>
          </a:xfrm>
          <a:prstGeom prst="roundRect">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accent1"/>
                </a:solidFill>
              </a:rPr>
              <a:t>Week 7:</a:t>
            </a:r>
          </a:p>
          <a:p>
            <a:pPr lvl="0"/>
            <a:r>
              <a:rPr lang="en-US" dirty="0">
                <a:solidFill>
                  <a:srgbClr val="000000"/>
                </a:solidFill>
              </a:rPr>
              <a:t>HTML &amp; CSS Unit </a:t>
            </a:r>
          </a:p>
          <a:p>
            <a:pPr marL="112713" lvl="0" indent="-112713">
              <a:buFont typeface="Arial" panose="020B0604020202020204" pitchFamily="34" charset="0"/>
              <a:buChar char="•"/>
            </a:pPr>
            <a:r>
              <a:rPr lang="en-US" sz="1000" dirty="0">
                <a:solidFill>
                  <a:srgbClr val="000000"/>
                </a:solidFill>
              </a:rPr>
              <a:t>HTML basics</a:t>
            </a:r>
          </a:p>
          <a:p>
            <a:pPr marL="112713" lvl="0" indent="-112713">
              <a:buFont typeface="Arial" panose="020B0604020202020204" pitchFamily="34" charset="0"/>
              <a:buChar char="•"/>
            </a:pPr>
            <a:r>
              <a:rPr lang="en-US" sz="1000" dirty="0">
                <a:solidFill>
                  <a:srgbClr val="000000"/>
                </a:solidFill>
              </a:rPr>
              <a:t>CSS basics</a:t>
            </a:r>
          </a:p>
          <a:p>
            <a:pPr marL="112713" lvl="0" indent="-112713">
              <a:buFont typeface="Arial" panose="020B0604020202020204" pitchFamily="34" charset="0"/>
              <a:buChar char="•"/>
            </a:pPr>
            <a:r>
              <a:rPr lang="en-US" sz="1000" dirty="0">
                <a:solidFill>
                  <a:srgbClr val="000000"/>
                </a:solidFill>
              </a:rPr>
              <a:t>Course Reflection</a:t>
            </a:r>
          </a:p>
          <a:p>
            <a:pPr lvl="0"/>
            <a:endParaRPr lang="en-US" sz="600" dirty="0">
              <a:solidFill>
                <a:srgbClr val="000000"/>
              </a:solidFill>
            </a:endParaRPr>
          </a:p>
          <a:p>
            <a:pPr lvl="0"/>
            <a:endParaRPr lang="en-US" sz="600" dirty="0">
              <a:solidFill>
                <a:srgbClr val="000000"/>
              </a:solidFill>
            </a:endParaRPr>
          </a:p>
          <a:p>
            <a:pPr lvl="0"/>
            <a:endParaRPr lang="en-US" sz="600" dirty="0">
              <a:solidFill>
                <a:srgbClr val="000000"/>
              </a:solidFill>
            </a:endParaRPr>
          </a:p>
          <a:p>
            <a:pPr lvl="0"/>
            <a:endParaRPr lang="en-US" sz="600" dirty="0">
              <a:solidFill>
                <a:srgbClr val="000000"/>
              </a:solidFill>
            </a:endParaRPr>
          </a:p>
          <a:p>
            <a:pPr lvl="0"/>
            <a:endParaRPr lang="en-US" sz="600" dirty="0">
              <a:solidFill>
                <a:srgbClr val="000000"/>
              </a:solidFill>
            </a:endParaRPr>
          </a:p>
          <a:p>
            <a:pPr lvl="0"/>
            <a:r>
              <a:rPr lang="en-US" sz="1000" dirty="0">
                <a:solidFill>
                  <a:srgbClr val="70AD47">
                    <a:lumMod val="75000"/>
                  </a:srgbClr>
                </a:solidFill>
              </a:rPr>
              <a:t>Assignment #11</a:t>
            </a:r>
          </a:p>
          <a:p>
            <a:pPr lvl="0"/>
            <a:r>
              <a:rPr lang="en-US" sz="1000" dirty="0">
                <a:solidFill>
                  <a:srgbClr val="70AD47">
                    <a:lumMod val="75000"/>
                  </a:srgbClr>
                </a:solidFill>
              </a:rPr>
              <a:t>Assignment #12</a:t>
            </a:r>
          </a:p>
        </p:txBody>
      </p:sp>
      <p:sp>
        <p:nvSpPr>
          <p:cNvPr id="27" name="Rectangle: Rounded Corners 26">
            <a:extLst>
              <a:ext uri="{FF2B5EF4-FFF2-40B4-BE49-F238E27FC236}">
                <a16:creationId xmlns:a16="http://schemas.microsoft.com/office/drawing/2014/main" id="{95BEAE5A-39D5-EE7E-398B-38E514F5BAFC}"/>
              </a:ext>
            </a:extLst>
          </p:cNvPr>
          <p:cNvSpPr/>
          <p:nvPr/>
        </p:nvSpPr>
        <p:spPr>
          <a:xfrm>
            <a:off x="1342764" y="4819285"/>
            <a:ext cx="3726985" cy="1894179"/>
          </a:xfrm>
          <a:prstGeom prst="roundRect">
            <a:avLst/>
          </a:prstGeom>
          <a:solidFill>
            <a:schemeClr val="tx2">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42">
            <a:extLst>
              <a:ext uri="{FF2B5EF4-FFF2-40B4-BE49-F238E27FC236}">
                <a16:creationId xmlns:a16="http://schemas.microsoft.com/office/drawing/2014/main" id="{DCCFFE23-D83C-379D-E0EF-04A652994A13}"/>
              </a:ext>
            </a:extLst>
          </p:cNvPr>
          <p:cNvSpPr/>
          <p:nvPr/>
        </p:nvSpPr>
        <p:spPr>
          <a:xfrm>
            <a:off x="1323664" y="4819286"/>
            <a:ext cx="1806992" cy="1894178"/>
          </a:xfrm>
          <a:prstGeom prst="roundRect">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accent1"/>
                </a:solidFill>
              </a:rPr>
              <a:t>Week 5:</a:t>
            </a:r>
          </a:p>
          <a:p>
            <a:r>
              <a:rPr lang="en-US" dirty="0">
                <a:ln w="0"/>
                <a:solidFill>
                  <a:schemeClr val="tx1"/>
                </a:solidFill>
                <a:effectLst>
                  <a:outerShdw blurRad="38100" dist="19050" dir="2700000" algn="tl" rotWithShape="0">
                    <a:schemeClr val="dk1">
                      <a:alpha val="40000"/>
                    </a:schemeClr>
                  </a:outerShdw>
                </a:effectLst>
              </a:rPr>
              <a:t>Exam #2 </a:t>
            </a:r>
            <a:r>
              <a:rPr lang="en-US" sz="1000" dirty="0">
                <a:solidFill>
                  <a:srgbClr val="7030A0"/>
                </a:solidFill>
              </a:rPr>
              <a:t>canvas </a:t>
            </a:r>
            <a:r>
              <a:rPr lang="en-US" dirty="0">
                <a:solidFill>
                  <a:schemeClr val="tx1"/>
                </a:solidFill>
              </a:rPr>
              <a:t>JavaScript Unit #1</a:t>
            </a:r>
          </a:p>
          <a:p>
            <a:r>
              <a:rPr lang="en-US" dirty="0">
                <a:solidFill>
                  <a:schemeClr val="tx1"/>
                </a:solidFill>
              </a:rPr>
              <a:t>- Part I &amp; II</a:t>
            </a:r>
          </a:p>
          <a:p>
            <a:pPr marL="112713" lvl="0" indent="-112713">
              <a:buFont typeface="Arial" panose="020B0604020202020204" pitchFamily="34" charset="0"/>
              <a:buChar char="•"/>
            </a:pPr>
            <a:r>
              <a:rPr lang="en-US" sz="1000" dirty="0">
                <a:solidFill>
                  <a:srgbClr val="000000"/>
                </a:solidFill>
              </a:rPr>
              <a:t>Hello World, Variables</a:t>
            </a:r>
          </a:p>
          <a:p>
            <a:pPr marL="112713" lvl="0" indent="-112713">
              <a:buFont typeface="Arial" panose="020B0604020202020204" pitchFamily="34" charset="0"/>
              <a:buChar char="•"/>
            </a:pPr>
            <a:endParaRPr lang="en-US" sz="1000" dirty="0">
              <a:solidFill>
                <a:srgbClr val="000000"/>
              </a:solidFill>
            </a:endParaRPr>
          </a:p>
          <a:p>
            <a:pPr marL="112713" lvl="0" indent="-112713">
              <a:buFont typeface="Arial" panose="020B0604020202020204" pitchFamily="34" charset="0"/>
              <a:buChar char="•"/>
            </a:pPr>
            <a:endParaRPr lang="en-US" sz="1000" dirty="0">
              <a:solidFill>
                <a:srgbClr val="000000"/>
              </a:solidFill>
            </a:endParaRPr>
          </a:p>
          <a:p>
            <a:pPr marL="112713" lvl="0" indent="-112713">
              <a:buFont typeface="Arial" panose="020B0604020202020204" pitchFamily="34" charset="0"/>
              <a:buChar char="•"/>
            </a:pPr>
            <a:endParaRPr lang="en-US" sz="1000" dirty="0">
              <a:solidFill>
                <a:srgbClr val="000000"/>
              </a:solidFill>
            </a:endParaRPr>
          </a:p>
          <a:p>
            <a:pPr lvl="0"/>
            <a:r>
              <a:rPr lang="en-US" sz="1000" dirty="0">
                <a:solidFill>
                  <a:srgbClr val="70AD47">
                    <a:lumMod val="75000"/>
                  </a:srgbClr>
                </a:solidFill>
              </a:rPr>
              <a:t>Assignment #9</a:t>
            </a:r>
            <a:endParaRPr lang="en-US" sz="500" dirty="0">
              <a:solidFill>
                <a:schemeClr val="tx1"/>
              </a:solidFill>
            </a:endParaRPr>
          </a:p>
          <a:p>
            <a:endParaRPr lang="en-US" sz="500" dirty="0">
              <a:solidFill>
                <a:schemeClr val="tx1"/>
              </a:solidFill>
            </a:endParaRPr>
          </a:p>
        </p:txBody>
      </p:sp>
      <p:sp>
        <p:nvSpPr>
          <p:cNvPr id="29" name="Rounded Rectangle 43">
            <a:extLst>
              <a:ext uri="{FF2B5EF4-FFF2-40B4-BE49-F238E27FC236}">
                <a16:creationId xmlns:a16="http://schemas.microsoft.com/office/drawing/2014/main" id="{A667B3A2-1FC8-8EEE-FDF3-A00318CB79CB}"/>
              </a:ext>
            </a:extLst>
          </p:cNvPr>
          <p:cNvSpPr/>
          <p:nvPr/>
        </p:nvSpPr>
        <p:spPr>
          <a:xfrm>
            <a:off x="3223158" y="4804991"/>
            <a:ext cx="1840841" cy="1908473"/>
          </a:xfrm>
          <a:prstGeom prst="roundRect">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accent1"/>
                </a:solidFill>
              </a:rPr>
              <a:t>Week 5:</a:t>
            </a:r>
          </a:p>
          <a:p>
            <a:r>
              <a:rPr lang="en-US" dirty="0">
                <a:solidFill>
                  <a:schemeClr val="tx1"/>
                </a:solidFill>
              </a:rPr>
              <a:t>JavaScript Unit #2 Functions</a:t>
            </a:r>
          </a:p>
          <a:p>
            <a:pPr marL="112713" lvl="0" indent="-112713">
              <a:buFont typeface="Arial" panose="020B0604020202020204" pitchFamily="34" charset="0"/>
              <a:buChar char="•"/>
            </a:pPr>
            <a:r>
              <a:rPr lang="en-US" sz="1000" dirty="0">
                <a:solidFill>
                  <a:srgbClr val="000000"/>
                </a:solidFill>
              </a:rPr>
              <a:t>Operator types</a:t>
            </a:r>
          </a:p>
          <a:p>
            <a:pPr marL="112713" lvl="0" indent="-112713">
              <a:buFont typeface="Arial" panose="020B0604020202020204" pitchFamily="34" charset="0"/>
              <a:buChar char="•"/>
            </a:pPr>
            <a:r>
              <a:rPr lang="en-US" sz="1000" dirty="0">
                <a:solidFill>
                  <a:srgbClr val="000000"/>
                </a:solidFill>
              </a:rPr>
              <a:t>Strings</a:t>
            </a:r>
          </a:p>
          <a:p>
            <a:endParaRPr lang="en-US" sz="1800" dirty="0">
              <a:solidFill>
                <a:schemeClr val="accent1"/>
              </a:solidFill>
            </a:endParaRPr>
          </a:p>
          <a:p>
            <a:pPr lvl="0"/>
            <a:endParaRPr lang="en-US" sz="1000" dirty="0">
              <a:solidFill>
                <a:srgbClr val="000000"/>
              </a:solidFill>
            </a:endParaRPr>
          </a:p>
          <a:p>
            <a:pPr lvl="0"/>
            <a:endParaRPr lang="en-US" sz="1000" dirty="0">
              <a:solidFill>
                <a:srgbClr val="000000"/>
              </a:solidFill>
            </a:endParaRPr>
          </a:p>
          <a:p>
            <a:pPr marL="112713" lvl="0" indent="-112713">
              <a:buFont typeface="Arial" panose="020B0604020202020204" pitchFamily="34" charset="0"/>
              <a:buChar char="•"/>
            </a:pPr>
            <a:endParaRPr lang="en-US" sz="600" dirty="0">
              <a:solidFill>
                <a:srgbClr val="000000"/>
              </a:solidFill>
            </a:endParaRPr>
          </a:p>
          <a:p>
            <a:pPr marL="112713" lvl="0" indent="-112713">
              <a:buFont typeface="Arial" panose="020B0604020202020204" pitchFamily="34" charset="0"/>
              <a:buChar char="•"/>
            </a:pPr>
            <a:endParaRPr lang="en-US" sz="600" dirty="0">
              <a:solidFill>
                <a:srgbClr val="000000"/>
              </a:solidFill>
            </a:endParaRPr>
          </a:p>
        </p:txBody>
      </p:sp>
    </p:spTree>
    <p:extLst>
      <p:ext uri="{BB962C8B-B14F-4D97-AF65-F5344CB8AC3E}">
        <p14:creationId xmlns:p14="http://schemas.microsoft.com/office/powerpoint/2010/main" val="16521845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736419" y="2431684"/>
            <a:ext cx="10980300" cy="1578300"/>
          </a:xfrm>
        </p:spPr>
        <p:txBody>
          <a:bodyPr/>
          <a:lstStyle/>
          <a:p>
            <a:r>
              <a:rPr lang="en-US" sz="4800" dirty="0"/>
              <a:t>Course Intro Videos (6)</a:t>
            </a:r>
            <a:br>
              <a:rPr lang="en-US" sz="4800" dirty="0"/>
            </a:br>
            <a:r>
              <a:rPr lang="en-US" sz="4800" dirty="0"/>
              <a:t>Due tonight!</a:t>
            </a:r>
          </a:p>
        </p:txBody>
      </p:sp>
      <p:sp>
        <p:nvSpPr>
          <p:cNvPr id="7" name="Rectangle 6"/>
          <p:cNvSpPr/>
          <p:nvPr/>
        </p:nvSpPr>
        <p:spPr>
          <a:xfrm>
            <a:off x="5172305" y="5462604"/>
            <a:ext cx="1847272" cy="11634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 Black" panose="020B0A04020102020204" pitchFamily="34" charset="0"/>
              </a:rPr>
              <a:t>F</a:t>
            </a:r>
            <a:r>
              <a:rPr lang="en-US" sz="3600" b="1" dirty="0">
                <a:solidFill>
                  <a:srgbClr val="C00000"/>
                </a:solidFill>
                <a:latin typeface="Arial Black" panose="020B0A04020102020204" pitchFamily="34" charset="0"/>
              </a:rPr>
              <a:t>O</a:t>
            </a:r>
            <a:r>
              <a:rPr lang="en-US" sz="3600" b="1" dirty="0">
                <a:latin typeface="Arial Black" panose="020B0A04020102020204" pitchFamily="34" charset="0"/>
              </a:rPr>
              <a:t>X</a:t>
            </a:r>
          </a:p>
          <a:p>
            <a:pPr algn="ctr"/>
            <a:r>
              <a:rPr lang="en-US" sz="3600" b="1" dirty="0">
                <a:latin typeface="Arial Black" panose="020B0A04020102020204" pitchFamily="34" charset="0"/>
              </a:rPr>
              <a:t>MIS</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8856" y="168386"/>
            <a:ext cx="4494170" cy="2524894"/>
          </a:xfrm>
          <a:prstGeom prst="rect">
            <a:avLst/>
          </a:prstGeom>
        </p:spPr>
      </p:pic>
      <p:sp>
        <p:nvSpPr>
          <p:cNvPr id="2" name="Subtitle 1"/>
          <p:cNvSpPr>
            <a:spLocks noGrp="1"/>
          </p:cNvSpPr>
          <p:nvPr>
            <p:ph type="subTitle" idx="1"/>
          </p:nvPr>
        </p:nvSpPr>
        <p:spPr/>
        <p:txBody>
          <a:bodyPr/>
          <a:lstStyle/>
          <a:p>
            <a:r>
              <a:rPr lang="en-US" dirty="0"/>
              <a:t>Assignment #1</a:t>
            </a:r>
          </a:p>
        </p:txBody>
      </p:sp>
    </p:spTree>
    <p:extLst>
      <p:ext uri="{BB962C8B-B14F-4D97-AF65-F5344CB8AC3E}">
        <p14:creationId xmlns:p14="http://schemas.microsoft.com/office/powerpoint/2010/main" val="275801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075722" y="2381250"/>
            <a:ext cx="10421438" cy="1690899"/>
          </a:xfrm>
        </p:spPr>
        <p:txBody>
          <a:bodyPr/>
          <a:lstStyle/>
          <a:p>
            <a:r>
              <a:rPr lang="en-US" sz="5400" dirty="0"/>
              <a:t>Max Lab Pre-Flight (Lab 0) Assignment due Friday</a:t>
            </a:r>
          </a:p>
        </p:txBody>
      </p:sp>
      <p:sp>
        <p:nvSpPr>
          <p:cNvPr id="7" name="Rectangle 6"/>
          <p:cNvSpPr/>
          <p:nvPr/>
        </p:nvSpPr>
        <p:spPr>
          <a:xfrm>
            <a:off x="5172305" y="5462604"/>
            <a:ext cx="1847272" cy="11634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 Black" panose="020B0A04020102020204" pitchFamily="34" charset="0"/>
              </a:rPr>
              <a:t>F</a:t>
            </a:r>
            <a:r>
              <a:rPr lang="en-US" sz="3600" b="1" dirty="0">
                <a:solidFill>
                  <a:srgbClr val="C00000"/>
                </a:solidFill>
                <a:latin typeface="Arial Black" panose="020B0A04020102020204" pitchFamily="34" charset="0"/>
              </a:rPr>
              <a:t>O</a:t>
            </a:r>
            <a:r>
              <a:rPr lang="en-US" sz="3600" b="1" dirty="0">
                <a:latin typeface="Arial Black" panose="020B0A04020102020204" pitchFamily="34" charset="0"/>
              </a:rPr>
              <a:t>X</a:t>
            </a:r>
          </a:p>
          <a:p>
            <a:pPr algn="ctr"/>
            <a:r>
              <a:rPr lang="en-US" sz="3600" b="1" dirty="0">
                <a:latin typeface="Arial Black" panose="020B0A04020102020204" pitchFamily="34" charset="0"/>
              </a:rPr>
              <a:t>MIS</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5234" t="3970" r="12254" b="68822"/>
          <a:stretch/>
        </p:blipFill>
        <p:spPr>
          <a:xfrm>
            <a:off x="3137533" y="21328"/>
            <a:ext cx="5916816" cy="2524894"/>
          </a:xfrm>
          <a:prstGeom prst="rect">
            <a:avLst/>
          </a:prstGeom>
        </p:spPr>
      </p:pic>
      <p:sp>
        <p:nvSpPr>
          <p:cNvPr id="6" name="Subtitle 1"/>
          <p:cNvSpPr>
            <a:spLocks noGrp="1"/>
          </p:cNvSpPr>
          <p:nvPr>
            <p:ph type="subTitle" idx="1"/>
          </p:nvPr>
        </p:nvSpPr>
        <p:spPr>
          <a:xfrm>
            <a:off x="605791" y="4367848"/>
            <a:ext cx="10980300" cy="827400"/>
          </a:xfrm>
        </p:spPr>
        <p:txBody>
          <a:bodyPr/>
          <a:lstStyle/>
          <a:p>
            <a:r>
              <a:rPr lang="en-US" dirty="0"/>
              <a:t>Assignment #2</a:t>
            </a:r>
          </a:p>
        </p:txBody>
      </p:sp>
    </p:spTree>
    <p:extLst>
      <p:ext uri="{BB962C8B-B14F-4D97-AF65-F5344CB8AC3E}">
        <p14:creationId xmlns:p14="http://schemas.microsoft.com/office/powerpoint/2010/main" val="17980909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329972" y="1200150"/>
            <a:ext cx="11209898" cy="4919278"/>
          </a:xfrm>
        </p:spPr>
        <p:txBody>
          <a:bodyPr/>
          <a:lstStyle/>
          <a:p>
            <a:r>
              <a:rPr lang="en-US" dirty="0">
                <a:hlinkClick r:id="rId3"/>
              </a:rPr>
              <a:t>https://community.mis.temple.edu/mis2101sec701spring2024/</a:t>
            </a:r>
            <a:endParaRPr lang="en-US" dirty="0"/>
          </a:p>
          <a:p>
            <a:endParaRPr lang="en-US" dirty="0"/>
          </a:p>
          <a:p>
            <a:endParaRPr lang="en-US" dirty="0"/>
          </a:p>
        </p:txBody>
      </p:sp>
      <p:sp>
        <p:nvSpPr>
          <p:cNvPr id="3" name="Title 2"/>
          <p:cNvSpPr>
            <a:spLocks noGrp="1"/>
          </p:cNvSpPr>
          <p:nvPr>
            <p:ph type="title"/>
          </p:nvPr>
        </p:nvSpPr>
        <p:spPr/>
        <p:txBody>
          <a:bodyPr/>
          <a:lstStyle/>
          <a:p>
            <a:r>
              <a:rPr lang="en-US" dirty="0"/>
              <a:t>Class Site Review</a:t>
            </a:r>
          </a:p>
        </p:txBody>
      </p:sp>
      <p:sp>
        <p:nvSpPr>
          <p:cNvPr id="10" name="Rectangle 9"/>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pic>
        <p:nvPicPr>
          <p:cNvPr id="4" name="Picture 3"/>
          <p:cNvPicPr>
            <a:picLocks noChangeAspect="1"/>
          </p:cNvPicPr>
          <p:nvPr/>
        </p:nvPicPr>
        <p:blipFill>
          <a:blip r:embed="rId4"/>
          <a:stretch>
            <a:fillRect/>
          </a:stretch>
        </p:blipFill>
        <p:spPr>
          <a:xfrm>
            <a:off x="2759102" y="2124473"/>
            <a:ext cx="5716158" cy="3572599"/>
          </a:xfrm>
          <a:prstGeom prst="rect">
            <a:avLst/>
          </a:prstGeom>
        </p:spPr>
      </p:pic>
    </p:spTree>
    <p:extLst>
      <p:ext uri="{BB962C8B-B14F-4D97-AF65-F5344CB8AC3E}">
        <p14:creationId xmlns:p14="http://schemas.microsoft.com/office/powerpoint/2010/main" val="9267084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6"/>
          <p:cNvSpPr txBox="1">
            <a:spLocks noGrp="1"/>
          </p:cNvSpPr>
          <p:nvPr>
            <p:ph type="ctrTitle"/>
          </p:nvPr>
        </p:nvSpPr>
        <p:spPr>
          <a:xfrm>
            <a:off x="2643849" y="2359971"/>
            <a:ext cx="6904182" cy="1578300"/>
          </a:xfrm>
          <a:prstGeom prst="rect">
            <a:avLst/>
          </a:prstGeom>
          <a:noFill/>
          <a:ln>
            <a:noFill/>
          </a:ln>
        </p:spPr>
        <p:txBody>
          <a:bodyPr spcFirstLastPara="1" wrap="square" lIns="91425" tIns="45700" rIns="91425" bIns="45700" anchor="b" anchorCtr="0">
            <a:noAutofit/>
          </a:bodyPr>
          <a:lstStyle/>
          <a:p>
            <a:pPr lvl="0"/>
            <a:r>
              <a:rPr lang="en-US" dirty="0"/>
              <a:t>In-Class Activity #1</a:t>
            </a:r>
            <a:endParaRPr dirty="0"/>
          </a:p>
        </p:txBody>
      </p:sp>
      <p:sp>
        <p:nvSpPr>
          <p:cNvPr id="104" name="Google Shape;104;p16"/>
          <p:cNvSpPr txBox="1">
            <a:spLocks noGrp="1"/>
          </p:cNvSpPr>
          <p:nvPr>
            <p:ph type="subTitle" idx="1"/>
          </p:nvPr>
        </p:nvSpPr>
        <p:spPr>
          <a:xfrm>
            <a:off x="605791" y="4367848"/>
            <a:ext cx="10980300" cy="8274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A41E35"/>
              </a:buClr>
              <a:buSzPts val="2500"/>
              <a:buFont typeface="Arial"/>
              <a:buNone/>
            </a:pPr>
            <a:r>
              <a:rPr lang="en-US" dirty="0"/>
              <a:t>1.1a Intro to Digital Systems</a:t>
            </a:r>
          </a:p>
        </p:txBody>
      </p:sp>
      <p:cxnSp>
        <p:nvCxnSpPr>
          <p:cNvPr id="105" name="Google Shape;105;p16"/>
          <p:cNvCxnSpPr/>
          <p:nvPr/>
        </p:nvCxnSpPr>
        <p:spPr>
          <a:xfrm>
            <a:off x="5433060" y="4081463"/>
            <a:ext cx="1325880" cy="0"/>
          </a:xfrm>
          <a:prstGeom prst="straightConnector1">
            <a:avLst/>
          </a:prstGeom>
          <a:noFill/>
          <a:ln w="63500" cap="flat" cmpd="sng">
            <a:solidFill>
              <a:schemeClr val="lt1"/>
            </a:solidFill>
            <a:prstDash val="solid"/>
            <a:miter lim="800000"/>
            <a:headEnd type="none" w="sm" len="sm"/>
            <a:tailEnd type="none" w="sm" len="sm"/>
          </a:ln>
        </p:spPr>
      </p:cxnSp>
      <p:sp>
        <p:nvSpPr>
          <p:cNvPr id="7" name="Rectangle 6"/>
          <p:cNvSpPr/>
          <p:nvPr/>
        </p:nvSpPr>
        <p:spPr>
          <a:xfrm>
            <a:off x="5172304" y="5264722"/>
            <a:ext cx="1847272" cy="107141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 Black" panose="020B0A04020102020204" pitchFamily="34" charset="0"/>
              </a:rPr>
              <a:t>F</a:t>
            </a:r>
            <a:r>
              <a:rPr lang="en-US" sz="3600" b="1" dirty="0">
                <a:solidFill>
                  <a:srgbClr val="C00000"/>
                </a:solidFill>
                <a:latin typeface="Arial Black" panose="020B0A04020102020204" pitchFamily="34" charset="0"/>
              </a:rPr>
              <a:t>O</a:t>
            </a:r>
            <a:r>
              <a:rPr lang="en-US" sz="3600" b="1" dirty="0">
                <a:latin typeface="Arial Black" panose="020B0A04020102020204" pitchFamily="34" charset="0"/>
              </a:rPr>
              <a:t>X</a:t>
            </a:r>
          </a:p>
          <a:p>
            <a:pPr algn="ctr"/>
            <a:r>
              <a:rPr lang="en-US" sz="3600" b="1" dirty="0">
                <a:latin typeface="Arial Black" panose="020B0A04020102020204" pitchFamily="34" charset="0"/>
              </a:rPr>
              <a:t>MIS</a:t>
            </a:r>
          </a:p>
        </p:txBody>
      </p:sp>
    </p:spTree>
    <p:extLst>
      <p:ext uri="{BB962C8B-B14F-4D97-AF65-F5344CB8AC3E}">
        <p14:creationId xmlns:p14="http://schemas.microsoft.com/office/powerpoint/2010/main" val="42688905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6"/>
          <p:cNvSpPr txBox="1">
            <a:spLocks noGrp="1"/>
          </p:cNvSpPr>
          <p:nvPr>
            <p:ph type="ctrTitle"/>
          </p:nvPr>
        </p:nvSpPr>
        <p:spPr>
          <a:xfrm>
            <a:off x="2643849" y="2359971"/>
            <a:ext cx="6904182" cy="1578300"/>
          </a:xfrm>
          <a:prstGeom prst="rect">
            <a:avLst/>
          </a:prstGeom>
          <a:noFill/>
          <a:ln>
            <a:noFill/>
          </a:ln>
        </p:spPr>
        <p:txBody>
          <a:bodyPr spcFirstLastPara="1" wrap="square" lIns="91425" tIns="45700" rIns="91425" bIns="45700" anchor="b" anchorCtr="0">
            <a:noAutofit/>
          </a:bodyPr>
          <a:lstStyle/>
          <a:p>
            <a:pPr lvl="0"/>
            <a:r>
              <a:rPr lang="en-US" dirty="0"/>
              <a:t>Digital Systems</a:t>
            </a:r>
            <a:endParaRPr dirty="0"/>
          </a:p>
        </p:txBody>
      </p:sp>
      <p:sp>
        <p:nvSpPr>
          <p:cNvPr id="104" name="Google Shape;104;p16"/>
          <p:cNvSpPr txBox="1">
            <a:spLocks noGrp="1"/>
          </p:cNvSpPr>
          <p:nvPr>
            <p:ph type="subTitle" idx="1"/>
          </p:nvPr>
        </p:nvSpPr>
        <p:spPr>
          <a:xfrm>
            <a:off x="605791" y="4367848"/>
            <a:ext cx="10980300" cy="8274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A41E35"/>
              </a:buClr>
              <a:buSzPts val="2500"/>
              <a:buFont typeface="Arial"/>
              <a:buNone/>
            </a:pPr>
            <a:r>
              <a:rPr lang="en-US" dirty="0"/>
              <a:t>1.2 What are Systems?</a:t>
            </a:r>
          </a:p>
        </p:txBody>
      </p:sp>
      <p:cxnSp>
        <p:nvCxnSpPr>
          <p:cNvPr id="105" name="Google Shape;105;p16"/>
          <p:cNvCxnSpPr/>
          <p:nvPr/>
        </p:nvCxnSpPr>
        <p:spPr>
          <a:xfrm>
            <a:off x="5433060" y="4081463"/>
            <a:ext cx="1325880" cy="0"/>
          </a:xfrm>
          <a:prstGeom prst="straightConnector1">
            <a:avLst/>
          </a:prstGeom>
          <a:noFill/>
          <a:ln w="63500" cap="flat" cmpd="sng">
            <a:solidFill>
              <a:schemeClr val="lt1"/>
            </a:solidFill>
            <a:prstDash val="solid"/>
            <a:miter lim="800000"/>
            <a:headEnd type="none" w="sm" len="sm"/>
            <a:tailEnd type="none" w="sm" len="sm"/>
          </a:ln>
        </p:spPr>
      </p:cxnSp>
      <p:sp>
        <p:nvSpPr>
          <p:cNvPr id="7" name="Rectangle 6"/>
          <p:cNvSpPr/>
          <p:nvPr/>
        </p:nvSpPr>
        <p:spPr>
          <a:xfrm>
            <a:off x="5172304" y="5264722"/>
            <a:ext cx="1847272" cy="107141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 Black" panose="020B0A04020102020204" pitchFamily="34" charset="0"/>
              </a:rPr>
              <a:t>F</a:t>
            </a:r>
            <a:r>
              <a:rPr lang="en-US" sz="3600" b="1" dirty="0">
                <a:solidFill>
                  <a:srgbClr val="C00000"/>
                </a:solidFill>
                <a:latin typeface="Arial Black" panose="020B0A04020102020204" pitchFamily="34" charset="0"/>
              </a:rPr>
              <a:t>O</a:t>
            </a:r>
            <a:r>
              <a:rPr lang="en-US" sz="3600" b="1" dirty="0">
                <a:latin typeface="Arial Black" panose="020B0A04020102020204" pitchFamily="34" charset="0"/>
              </a:rPr>
              <a:t>X</a:t>
            </a:r>
          </a:p>
          <a:p>
            <a:pPr algn="ctr"/>
            <a:r>
              <a:rPr lang="en-US" sz="3600" b="1" dirty="0">
                <a:latin typeface="Arial Black" panose="020B0A04020102020204" pitchFamily="34" charset="0"/>
              </a:rPr>
              <a:t>MIS</a:t>
            </a:r>
          </a:p>
        </p:txBody>
      </p:sp>
    </p:spTree>
    <p:extLst>
      <p:ext uri="{BB962C8B-B14F-4D97-AF65-F5344CB8AC3E}">
        <p14:creationId xmlns:p14="http://schemas.microsoft.com/office/powerpoint/2010/main" val="3641368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t="6283" b="10743"/>
          <a:stretch/>
        </p:blipFill>
        <p:spPr>
          <a:xfrm>
            <a:off x="9607201" y="3433011"/>
            <a:ext cx="2584799" cy="1668379"/>
          </a:xfrm>
          <a:prstGeom prst="rect">
            <a:avLst/>
          </a:prstGeom>
        </p:spPr>
      </p:pic>
      <p:sp>
        <p:nvSpPr>
          <p:cNvPr id="3" name="Title 2"/>
          <p:cNvSpPr>
            <a:spLocks noGrp="1"/>
          </p:cNvSpPr>
          <p:nvPr>
            <p:ph type="title"/>
          </p:nvPr>
        </p:nvSpPr>
        <p:spPr/>
        <p:txBody>
          <a:bodyPr/>
          <a:lstStyle/>
          <a:p>
            <a:r>
              <a:rPr lang="en-US" dirty="0"/>
              <a:t>What is MIS?</a:t>
            </a:r>
          </a:p>
        </p:txBody>
      </p:sp>
      <p:sp>
        <p:nvSpPr>
          <p:cNvPr id="10" name="Rectangle 9"/>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sp>
        <p:nvSpPr>
          <p:cNvPr id="24" name="Text Placeholder 1"/>
          <p:cNvSpPr>
            <a:spLocks noGrp="1"/>
          </p:cNvSpPr>
          <p:nvPr>
            <p:ph type="body" idx="1"/>
          </p:nvPr>
        </p:nvSpPr>
        <p:spPr>
          <a:xfrm>
            <a:off x="329972" y="1295551"/>
            <a:ext cx="5670492" cy="3124049"/>
          </a:xfrm>
        </p:spPr>
        <p:txBody>
          <a:bodyPr/>
          <a:lstStyle/>
          <a:p>
            <a:pPr marL="50800" indent="0">
              <a:buNone/>
            </a:pPr>
            <a:r>
              <a:rPr lang="en-US" dirty="0"/>
              <a:t>Using Information Technology to solve business problems.</a:t>
            </a:r>
          </a:p>
          <a:p>
            <a:pPr marL="406400"/>
            <a:r>
              <a:rPr lang="en-US" dirty="0"/>
              <a:t>MIS is not Computer Science</a:t>
            </a:r>
          </a:p>
          <a:p>
            <a:pPr marL="406400"/>
            <a:r>
              <a:rPr lang="en-US" dirty="0"/>
              <a:t>It’s about business where we train people to do what?</a:t>
            </a:r>
          </a:p>
        </p:txBody>
      </p:sp>
      <p:sp>
        <p:nvSpPr>
          <p:cNvPr id="7" name="Text Placeholder 1"/>
          <p:cNvSpPr>
            <a:spLocks noGrp="1"/>
          </p:cNvSpPr>
          <p:nvPr>
            <p:ph type="body" idx="1"/>
          </p:nvPr>
        </p:nvSpPr>
        <p:spPr>
          <a:xfrm>
            <a:off x="329971" y="4419600"/>
            <a:ext cx="5880615" cy="1465481"/>
          </a:xfrm>
        </p:spPr>
        <p:txBody>
          <a:bodyPr/>
          <a:lstStyle/>
          <a:p>
            <a:pPr marL="738188"/>
            <a:r>
              <a:rPr lang="en-US" dirty="0">
                <a:solidFill>
                  <a:srgbClr val="A41E35"/>
                </a:solidFill>
              </a:rPr>
              <a:t>Use technology to solve day-to-day business problems</a:t>
            </a:r>
          </a:p>
        </p:txBody>
      </p:sp>
      <p:pic>
        <p:nvPicPr>
          <p:cNvPr id="1026" name="Picture 2" descr="https://c1.sfdcstatic.com/content/dam/web/en_us/www/images/products/what-is-salesforce/whatis-jumbo-astro-product.png"/>
          <p:cNvPicPr>
            <a:picLocks noChangeAspect="1" noChangeArrowheads="1"/>
          </p:cNvPicPr>
          <p:nvPr/>
        </p:nvPicPr>
        <p:blipFill rotWithShape="1">
          <a:blip r:embed="rId4">
            <a:extLst>
              <a:ext uri="{28A0092B-C50C-407E-A947-70E740481C1C}">
                <a14:useLocalDpi xmlns:a14="http://schemas.microsoft.com/office/drawing/2010/main" val="0"/>
              </a:ext>
            </a:extLst>
          </a:blip>
          <a:srcRect l="25110" t="4526" r="5528" b="8404"/>
          <a:stretch/>
        </p:blipFill>
        <p:spPr bwMode="auto">
          <a:xfrm>
            <a:off x="6074295" y="556896"/>
            <a:ext cx="4691656" cy="272541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210586" y="5269154"/>
            <a:ext cx="5807698" cy="861774"/>
          </a:xfrm>
          <a:prstGeom prst="rect">
            <a:avLst/>
          </a:prstGeom>
        </p:spPr>
        <p:txBody>
          <a:bodyPr wrap="square">
            <a:spAutoFit/>
          </a:bodyPr>
          <a:lstStyle/>
          <a:p>
            <a:r>
              <a:rPr lang="en-US" sz="1000" dirty="0"/>
              <a:t>Sources: https://c1.sfdcstatic.com/content/dam/web/en_us/www/images/products/what-is-salesforce/whatis-jumbo-astro-product.png</a:t>
            </a:r>
          </a:p>
          <a:p>
            <a:endParaRPr lang="en-US" sz="1000" dirty="0"/>
          </a:p>
          <a:p>
            <a:r>
              <a:rPr lang="en-US" sz="1000" dirty="0"/>
              <a:t>https://www.kindpng.com/picc/m/568-5683178_real-cash-stack-100-dollar-bill-hd-png.png</a:t>
            </a:r>
          </a:p>
          <a:p>
            <a:endParaRPr lang="en-US" sz="1000" dirty="0"/>
          </a:p>
        </p:txBody>
      </p:sp>
      <p:sp>
        <p:nvSpPr>
          <p:cNvPr id="15" name="Bent-Up Arrow 14"/>
          <p:cNvSpPr/>
          <p:nvPr/>
        </p:nvSpPr>
        <p:spPr>
          <a:xfrm rot="5400000">
            <a:off x="8096242" y="2908642"/>
            <a:ext cx="1339515" cy="1682402"/>
          </a:xfrm>
          <a:prstGeom prst="bentUpArrow">
            <a:avLst>
              <a:gd name="adj1" fmla="val 12604"/>
              <a:gd name="adj2" fmla="val 14569"/>
              <a:gd name="adj3" fmla="val 25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91118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011616" y="2381865"/>
            <a:ext cx="5625057" cy="3069315"/>
          </a:xfrm>
        </p:spPr>
        <p:txBody>
          <a:bodyPr/>
          <a:lstStyle/>
          <a:p>
            <a:pPr>
              <a:buFont typeface="Wingdings" panose="05000000000000000000" pitchFamily="2" charset="2"/>
              <a:buChar char="v"/>
            </a:pPr>
            <a:r>
              <a:rPr lang="en-US" sz="2400" dirty="0"/>
              <a:t>20+ years of experience in the IT industry</a:t>
            </a:r>
          </a:p>
          <a:p>
            <a:pPr>
              <a:buFont typeface="Wingdings" panose="05000000000000000000" pitchFamily="2" charset="2"/>
              <a:buChar char="v"/>
            </a:pPr>
            <a:r>
              <a:rPr lang="en-US" sz="2400" dirty="0"/>
              <a:t>E-mail: </a:t>
            </a:r>
            <a:r>
              <a:rPr lang="en-US" sz="2400" dirty="0">
                <a:solidFill>
                  <a:srgbClr val="00B0F0"/>
                </a:solidFill>
                <a:hlinkClick r:id="rId3">
                  <a:extLst>
                    <a:ext uri="{A12FA001-AC4F-418D-AE19-62706E023703}">
                      <ahyp:hlinkClr xmlns:ahyp="http://schemas.microsoft.com/office/drawing/2018/hyperlinkcolor" val="tx"/>
                    </a:ext>
                  </a:extLst>
                </a:hlinkClick>
              </a:rPr>
              <a:t>mcmartin@temple.edu</a:t>
            </a:r>
            <a:endParaRPr lang="en-US" sz="2400" dirty="0">
              <a:solidFill>
                <a:srgbClr val="00B0F0"/>
              </a:solidFill>
            </a:endParaRPr>
          </a:p>
          <a:p>
            <a:pPr>
              <a:buFont typeface="Wingdings" panose="05000000000000000000" pitchFamily="2" charset="2"/>
              <a:buChar char="v"/>
            </a:pPr>
            <a:r>
              <a:rPr lang="en-US" sz="2400" dirty="0"/>
              <a:t>Office: </a:t>
            </a:r>
            <a:r>
              <a:rPr lang="en-US" sz="2400" dirty="0" err="1"/>
              <a:t>Speakman</a:t>
            </a:r>
            <a:r>
              <a:rPr lang="en-US" sz="2400" dirty="0"/>
              <a:t> 209J</a:t>
            </a:r>
          </a:p>
          <a:p>
            <a:pPr>
              <a:buFont typeface="Wingdings" panose="05000000000000000000" pitchFamily="2" charset="2"/>
              <a:buChar char="v"/>
            </a:pPr>
            <a:r>
              <a:rPr lang="en-US" sz="2400" dirty="0"/>
              <a:t>Office Hours: </a:t>
            </a:r>
          </a:p>
          <a:p>
            <a:pPr lvl="1">
              <a:buFont typeface="Arial" panose="020B0604020202020204" pitchFamily="34" charset="0"/>
              <a:buChar char="•"/>
            </a:pPr>
            <a:r>
              <a:rPr lang="en-US" dirty="0"/>
              <a:t>    By appointment</a:t>
            </a:r>
          </a:p>
          <a:p>
            <a:pPr marL="50800" indent="0">
              <a:buNone/>
            </a:pPr>
            <a:endParaRPr lang="en-US" sz="1800" b="0" dirty="0"/>
          </a:p>
        </p:txBody>
      </p:sp>
      <p:sp>
        <p:nvSpPr>
          <p:cNvPr id="3" name="Title 2"/>
          <p:cNvSpPr>
            <a:spLocks noGrp="1"/>
          </p:cNvSpPr>
          <p:nvPr>
            <p:ph type="title"/>
          </p:nvPr>
        </p:nvSpPr>
        <p:spPr/>
        <p:txBody>
          <a:bodyPr/>
          <a:lstStyle/>
          <a:p>
            <a:r>
              <a:rPr lang="en-US" dirty="0"/>
              <a:t>Introduction to Instructor</a:t>
            </a:r>
          </a:p>
        </p:txBody>
      </p:sp>
      <p:sp>
        <p:nvSpPr>
          <p:cNvPr id="10" name="Rectangle 9"/>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pic>
        <p:nvPicPr>
          <p:cNvPr id="11" name="Content Placeholder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91480" y="1003239"/>
            <a:ext cx="2006372" cy="2750477"/>
          </a:xfrm>
          <a:prstGeom prst="rect">
            <a:avLst/>
          </a:prstGeom>
          <a:ln w="228600" cap="sq" cmpd="thickThin">
            <a:solidFill>
              <a:srgbClr val="A20B33"/>
            </a:solidFill>
            <a:prstDash val="solid"/>
            <a:miter lim="800000"/>
          </a:ln>
          <a:effectLst>
            <a:innerShdw blurRad="76200">
              <a:srgbClr val="000000"/>
            </a:innerShdw>
          </a:effectLst>
        </p:spPr>
      </p:pic>
      <p:sp>
        <p:nvSpPr>
          <p:cNvPr id="6" name="TextBox 5">
            <a:extLst>
              <a:ext uri="{FF2B5EF4-FFF2-40B4-BE49-F238E27FC236}">
                <a16:creationId xmlns:a16="http://schemas.microsoft.com/office/drawing/2014/main" id="{C2C692E2-D632-4266-A281-B0916D658CEB}"/>
              </a:ext>
            </a:extLst>
          </p:cNvPr>
          <p:cNvSpPr txBox="1"/>
          <p:nvPr/>
        </p:nvSpPr>
        <p:spPr>
          <a:xfrm>
            <a:off x="1197495" y="1582880"/>
            <a:ext cx="4876800" cy="584775"/>
          </a:xfrm>
          <a:prstGeom prst="rect">
            <a:avLst/>
          </a:prstGeom>
          <a:noFill/>
        </p:spPr>
        <p:txBody>
          <a:bodyPr wrap="square" rtlCol="0">
            <a:spAutoFit/>
          </a:bodyPr>
          <a:lstStyle/>
          <a:p>
            <a:pPr algn="ctr"/>
            <a:r>
              <a:rPr lang="en-US" sz="3200" b="1" i="1" dirty="0">
                <a:solidFill>
                  <a:srgbClr val="A32638"/>
                </a:solidFill>
              </a:rPr>
              <a:t>Marie-Christine Martin</a:t>
            </a:r>
          </a:p>
        </p:txBody>
      </p:sp>
      <p:pic>
        <p:nvPicPr>
          <p:cNvPr id="8" name="Picture 2" descr="Image result for montreal french canadian logo">
            <a:extLst>
              <a:ext uri="{FF2B5EF4-FFF2-40B4-BE49-F238E27FC236}">
                <a16:creationId xmlns:a16="http://schemas.microsoft.com/office/drawing/2014/main" id="{6C7929AF-0E58-4A17-8404-5F19AADB74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9480" y="4200059"/>
            <a:ext cx="2483109" cy="14950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82746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329972" y="1825625"/>
            <a:ext cx="6484896" cy="3763645"/>
          </a:xfrm>
        </p:spPr>
        <p:txBody>
          <a:bodyPr/>
          <a:lstStyle/>
          <a:p>
            <a:pPr marL="50800" indent="0">
              <a:buNone/>
            </a:pPr>
            <a:r>
              <a:rPr lang="en-US" dirty="0"/>
              <a:t>Systems = people + process + technology</a:t>
            </a:r>
          </a:p>
          <a:p>
            <a:r>
              <a:rPr lang="en-US" b="0" dirty="0"/>
              <a:t>Manipulation of information = value</a:t>
            </a:r>
          </a:p>
          <a:p>
            <a:r>
              <a:rPr lang="en-US" b="0" dirty="0"/>
              <a:t>Managed by MIS professionals</a:t>
            </a:r>
          </a:p>
          <a:p>
            <a:r>
              <a:rPr lang="en-US" b="0" dirty="0"/>
              <a:t>Systems surround us 24/7</a:t>
            </a:r>
          </a:p>
          <a:p>
            <a:r>
              <a:rPr lang="en-US" b="0" dirty="0"/>
              <a:t>Application Programming Interface (API’s)</a:t>
            </a:r>
          </a:p>
          <a:p>
            <a:endParaRPr lang="en-US" dirty="0"/>
          </a:p>
          <a:p>
            <a:endParaRPr lang="en-US" dirty="0"/>
          </a:p>
        </p:txBody>
      </p:sp>
      <p:sp>
        <p:nvSpPr>
          <p:cNvPr id="3" name="Title 2"/>
          <p:cNvSpPr>
            <a:spLocks noGrp="1"/>
          </p:cNvSpPr>
          <p:nvPr>
            <p:ph type="title"/>
          </p:nvPr>
        </p:nvSpPr>
        <p:spPr/>
        <p:txBody>
          <a:bodyPr/>
          <a:lstStyle/>
          <a:p>
            <a:r>
              <a:rPr lang="en-US" dirty="0"/>
              <a:t>World View – A collection of “Systems”</a:t>
            </a:r>
          </a:p>
        </p:txBody>
      </p:sp>
      <p:sp>
        <p:nvSpPr>
          <p:cNvPr id="10" name="Rectangle 9"/>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9126" r="6464"/>
          <a:stretch/>
        </p:blipFill>
        <p:spPr>
          <a:xfrm>
            <a:off x="6412876" y="1702118"/>
            <a:ext cx="5779124" cy="3080897"/>
          </a:xfrm>
          <a:prstGeom prst="rect">
            <a:avLst/>
          </a:prstGeom>
        </p:spPr>
      </p:pic>
      <p:sp>
        <p:nvSpPr>
          <p:cNvPr id="5" name="Rectangle 4"/>
          <p:cNvSpPr/>
          <p:nvPr/>
        </p:nvSpPr>
        <p:spPr>
          <a:xfrm>
            <a:off x="7451679" y="5589270"/>
            <a:ext cx="4740322" cy="246221"/>
          </a:xfrm>
          <a:prstGeom prst="rect">
            <a:avLst/>
          </a:prstGeom>
        </p:spPr>
        <p:txBody>
          <a:bodyPr wrap="square">
            <a:spAutoFit/>
          </a:bodyPr>
          <a:lstStyle/>
          <a:p>
            <a:pPr algn="r"/>
            <a:r>
              <a:rPr lang="en-US" sz="1000" dirty="0"/>
              <a:t>Source: https://www.aecom.com/ca/management-information-systems-mis/</a:t>
            </a:r>
          </a:p>
        </p:txBody>
      </p:sp>
    </p:spTree>
    <p:extLst>
      <p:ext uri="{BB962C8B-B14F-4D97-AF65-F5344CB8AC3E}">
        <p14:creationId xmlns:p14="http://schemas.microsoft.com/office/powerpoint/2010/main" val="31336442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246845" y="888267"/>
            <a:ext cx="5307568" cy="1275921"/>
          </a:xfrm>
        </p:spPr>
        <p:txBody>
          <a:bodyPr/>
          <a:lstStyle/>
          <a:p>
            <a:pPr marL="50800" indent="0">
              <a:buNone/>
            </a:pPr>
            <a:r>
              <a:rPr lang="en-US" dirty="0"/>
              <a:t>Buying textbooks on Amazon</a:t>
            </a:r>
          </a:p>
          <a:p>
            <a:r>
              <a:rPr lang="en-US" b="0" dirty="0"/>
              <a:t>What is part of that system… what are the steps?</a:t>
            </a:r>
            <a:endParaRPr lang="en-US" dirty="0"/>
          </a:p>
          <a:p>
            <a:endParaRPr lang="en-US" dirty="0"/>
          </a:p>
        </p:txBody>
      </p:sp>
      <p:sp>
        <p:nvSpPr>
          <p:cNvPr id="3" name="Title 2"/>
          <p:cNvSpPr>
            <a:spLocks noGrp="1"/>
          </p:cNvSpPr>
          <p:nvPr>
            <p:ph type="title"/>
          </p:nvPr>
        </p:nvSpPr>
        <p:spPr>
          <a:xfrm>
            <a:off x="77105" y="206386"/>
            <a:ext cx="11488647" cy="1145222"/>
          </a:xfrm>
        </p:spPr>
        <p:txBody>
          <a:bodyPr/>
          <a:lstStyle/>
          <a:p>
            <a:r>
              <a:rPr lang="en-US" dirty="0"/>
              <a:t>Understanding Systems</a:t>
            </a:r>
          </a:p>
        </p:txBody>
      </p:sp>
      <p:sp>
        <p:nvSpPr>
          <p:cNvPr id="10" name="Rectangle 9"/>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sp>
        <p:nvSpPr>
          <p:cNvPr id="7" name="Text Placeholder 1"/>
          <p:cNvSpPr>
            <a:spLocks noGrp="1"/>
          </p:cNvSpPr>
          <p:nvPr>
            <p:ph type="body" idx="1"/>
          </p:nvPr>
        </p:nvSpPr>
        <p:spPr>
          <a:xfrm>
            <a:off x="329972" y="2571472"/>
            <a:ext cx="6484896" cy="3017798"/>
          </a:xfrm>
        </p:spPr>
        <p:txBody>
          <a:bodyPr/>
          <a:lstStyle/>
          <a:p>
            <a:pPr>
              <a:lnSpc>
                <a:spcPct val="150000"/>
              </a:lnSpc>
              <a:spcBef>
                <a:spcPts val="0"/>
              </a:spcBef>
              <a:buFont typeface="Courier New" panose="02070309020205020404" pitchFamily="49" charset="0"/>
              <a:buChar char="o"/>
            </a:pPr>
            <a:r>
              <a:rPr lang="en-US" b="0" dirty="0"/>
              <a:t>Log-in (multiple steps)</a:t>
            </a:r>
          </a:p>
          <a:p>
            <a:pPr>
              <a:lnSpc>
                <a:spcPct val="150000"/>
              </a:lnSpc>
              <a:spcBef>
                <a:spcPts val="0"/>
              </a:spcBef>
              <a:buFont typeface="Courier New" panose="02070309020205020404" pitchFamily="49" charset="0"/>
              <a:buChar char="o"/>
            </a:pPr>
            <a:r>
              <a:rPr lang="en-US" b="0" dirty="0"/>
              <a:t>Search</a:t>
            </a:r>
          </a:p>
          <a:p>
            <a:pPr>
              <a:lnSpc>
                <a:spcPct val="150000"/>
              </a:lnSpc>
              <a:spcBef>
                <a:spcPts val="0"/>
              </a:spcBef>
              <a:buFont typeface="Courier New" panose="02070309020205020404" pitchFamily="49" charset="0"/>
              <a:buChar char="o"/>
            </a:pPr>
            <a:r>
              <a:rPr lang="en-US" b="0" dirty="0"/>
              <a:t>Shopping Cart</a:t>
            </a:r>
          </a:p>
          <a:p>
            <a:pPr>
              <a:lnSpc>
                <a:spcPct val="150000"/>
              </a:lnSpc>
              <a:spcBef>
                <a:spcPts val="0"/>
              </a:spcBef>
              <a:buFont typeface="Courier New" panose="02070309020205020404" pitchFamily="49" charset="0"/>
              <a:buChar char="o"/>
            </a:pPr>
            <a:r>
              <a:rPr lang="en-US" b="0" dirty="0"/>
              <a:t>Purchase (Multiple steps)</a:t>
            </a:r>
          </a:p>
          <a:p>
            <a:pPr>
              <a:lnSpc>
                <a:spcPct val="150000"/>
              </a:lnSpc>
              <a:spcBef>
                <a:spcPts val="0"/>
              </a:spcBef>
              <a:buFont typeface="Courier New" panose="02070309020205020404" pitchFamily="49" charset="0"/>
              <a:buChar char="o"/>
            </a:pPr>
            <a:r>
              <a:rPr lang="en-US" b="0" dirty="0"/>
              <a:t>What else???</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163835"/>
            <a:ext cx="6096000" cy="4774674"/>
          </a:xfrm>
          <a:prstGeom prst="rect">
            <a:avLst/>
          </a:prstGeom>
        </p:spPr>
      </p:pic>
    </p:spTree>
    <p:extLst>
      <p:ext uri="{BB962C8B-B14F-4D97-AF65-F5344CB8AC3E}">
        <p14:creationId xmlns:p14="http://schemas.microsoft.com/office/powerpoint/2010/main" val="3879785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329972" y="838138"/>
            <a:ext cx="5330240" cy="1897505"/>
          </a:xfrm>
        </p:spPr>
        <p:txBody>
          <a:bodyPr/>
          <a:lstStyle/>
          <a:p>
            <a:pPr marL="50800" indent="0">
              <a:buNone/>
            </a:pPr>
            <a:r>
              <a:rPr lang="en-US" dirty="0"/>
              <a:t>Buying lunch</a:t>
            </a:r>
          </a:p>
          <a:p>
            <a:r>
              <a:rPr lang="en-US" b="0" dirty="0"/>
              <a:t>What is part of that system… what are the steps?</a:t>
            </a:r>
            <a:endParaRPr lang="en-US" dirty="0"/>
          </a:p>
          <a:p>
            <a:endParaRPr lang="en-US" dirty="0"/>
          </a:p>
        </p:txBody>
      </p:sp>
      <p:sp>
        <p:nvSpPr>
          <p:cNvPr id="3" name="Title 2"/>
          <p:cNvSpPr>
            <a:spLocks noGrp="1"/>
          </p:cNvSpPr>
          <p:nvPr>
            <p:ph type="title"/>
          </p:nvPr>
        </p:nvSpPr>
        <p:spPr>
          <a:xfrm>
            <a:off x="259235" y="150329"/>
            <a:ext cx="11488647" cy="1145222"/>
          </a:xfrm>
        </p:spPr>
        <p:txBody>
          <a:bodyPr/>
          <a:lstStyle/>
          <a:p>
            <a:r>
              <a:rPr lang="en-US" dirty="0"/>
              <a:t>Understanding Systems (cont.)</a:t>
            </a:r>
          </a:p>
        </p:txBody>
      </p:sp>
      <p:sp>
        <p:nvSpPr>
          <p:cNvPr id="10" name="Rectangle 9"/>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993" b="9744"/>
          <a:stretch/>
        </p:blipFill>
        <p:spPr>
          <a:xfrm>
            <a:off x="6117214" y="1581665"/>
            <a:ext cx="5541386" cy="3668225"/>
          </a:xfrm>
          <a:prstGeom prst="rect">
            <a:avLst/>
          </a:prstGeom>
        </p:spPr>
      </p:pic>
      <p:sp>
        <p:nvSpPr>
          <p:cNvPr id="7" name="Text Placeholder 1"/>
          <p:cNvSpPr>
            <a:spLocks noGrp="1"/>
          </p:cNvSpPr>
          <p:nvPr>
            <p:ph type="body" idx="1"/>
          </p:nvPr>
        </p:nvSpPr>
        <p:spPr>
          <a:xfrm>
            <a:off x="329972" y="2571472"/>
            <a:ext cx="6484896" cy="3017798"/>
          </a:xfrm>
        </p:spPr>
        <p:txBody>
          <a:bodyPr/>
          <a:lstStyle/>
          <a:p>
            <a:pPr>
              <a:lnSpc>
                <a:spcPct val="150000"/>
              </a:lnSpc>
              <a:spcBef>
                <a:spcPts val="0"/>
              </a:spcBef>
              <a:buFont typeface="Courier New" panose="02070309020205020404" pitchFamily="49" charset="0"/>
              <a:buChar char="o"/>
            </a:pPr>
            <a:r>
              <a:rPr lang="en-US" b="0" dirty="0"/>
              <a:t>Take the order</a:t>
            </a:r>
          </a:p>
          <a:p>
            <a:pPr>
              <a:lnSpc>
                <a:spcPct val="150000"/>
              </a:lnSpc>
              <a:spcBef>
                <a:spcPts val="0"/>
              </a:spcBef>
              <a:buFont typeface="Courier New" panose="02070309020205020404" pitchFamily="49" charset="0"/>
              <a:buChar char="o"/>
            </a:pPr>
            <a:r>
              <a:rPr lang="en-US" b="0" dirty="0"/>
              <a:t>Hand order to cook</a:t>
            </a:r>
          </a:p>
          <a:p>
            <a:pPr>
              <a:lnSpc>
                <a:spcPct val="150000"/>
              </a:lnSpc>
              <a:spcBef>
                <a:spcPts val="0"/>
              </a:spcBef>
              <a:buFont typeface="Courier New" panose="02070309020205020404" pitchFamily="49" charset="0"/>
              <a:buChar char="o"/>
            </a:pPr>
            <a:r>
              <a:rPr lang="en-US" b="0" dirty="0"/>
              <a:t>Prep to-go bag</a:t>
            </a:r>
          </a:p>
          <a:p>
            <a:pPr>
              <a:lnSpc>
                <a:spcPct val="150000"/>
              </a:lnSpc>
              <a:spcBef>
                <a:spcPts val="0"/>
              </a:spcBef>
              <a:buFont typeface="Courier New" panose="02070309020205020404" pitchFamily="49" charset="0"/>
              <a:buChar char="o"/>
            </a:pPr>
            <a:r>
              <a:rPr lang="en-US" b="0" dirty="0"/>
              <a:t>Order cooked (multiple steps)</a:t>
            </a:r>
          </a:p>
          <a:p>
            <a:pPr>
              <a:lnSpc>
                <a:spcPct val="150000"/>
              </a:lnSpc>
              <a:spcBef>
                <a:spcPts val="0"/>
              </a:spcBef>
              <a:buFont typeface="Courier New" panose="02070309020205020404" pitchFamily="49" charset="0"/>
              <a:buChar char="o"/>
            </a:pPr>
            <a:r>
              <a:rPr lang="en-US" b="0" dirty="0"/>
              <a:t>What else???</a:t>
            </a:r>
            <a:endParaRPr lang="en-US" dirty="0"/>
          </a:p>
        </p:txBody>
      </p:sp>
    </p:spTree>
    <p:extLst>
      <p:ext uri="{BB962C8B-B14F-4D97-AF65-F5344CB8AC3E}">
        <p14:creationId xmlns:p14="http://schemas.microsoft.com/office/powerpoint/2010/main" val="1099995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329972" y="1295552"/>
            <a:ext cx="6484896" cy="706244"/>
          </a:xfrm>
        </p:spPr>
        <p:txBody>
          <a:bodyPr/>
          <a:lstStyle/>
          <a:p>
            <a:pPr marL="50800" indent="0">
              <a:buNone/>
            </a:pPr>
            <a:r>
              <a:rPr lang="en-US" dirty="0"/>
              <a:t>Describe the Process of Ordering</a:t>
            </a:r>
          </a:p>
          <a:p>
            <a:pPr marL="50800" indent="0">
              <a:buNone/>
            </a:pPr>
            <a:endParaRPr lang="en-US" dirty="0"/>
          </a:p>
        </p:txBody>
      </p:sp>
      <p:sp>
        <p:nvSpPr>
          <p:cNvPr id="3" name="Title 2"/>
          <p:cNvSpPr>
            <a:spLocks noGrp="1"/>
          </p:cNvSpPr>
          <p:nvPr>
            <p:ph type="title"/>
          </p:nvPr>
        </p:nvSpPr>
        <p:spPr/>
        <p:txBody>
          <a:bodyPr/>
          <a:lstStyle/>
          <a:p>
            <a:r>
              <a:rPr lang="en-US" dirty="0"/>
              <a:t>Understanding Systems (cont.)</a:t>
            </a:r>
          </a:p>
        </p:txBody>
      </p:sp>
      <p:sp>
        <p:nvSpPr>
          <p:cNvPr id="10" name="Rectangle 9"/>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sp>
        <p:nvSpPr>
          <p:cNvPr id="7" name="Text Placeholder 1"/>
          <p:cNvSpPr>
            <a:spLocks noGrp="1"/>
          </p:cNvSpPr>
          <p:nvPr>
            <p:ph type="body" idx="1"/>
          </p:nvPr>
        </p:nvSpPr>
        <p:spPr>
          <a:xfrm>
            <a:off x="329971" y="1902941"/>
            <a:ext cx="5687769" cy="537833"/>
          </a:xfrm>
        </p:spPr>
        <p:txBody>
          <a:bodyPr/>
          <a:lstStyle/>
          <a:p>
            <a:pPr>
              <a:lnSpc>
                <a:spcPct val="100000"/>
              </a:lnSpc>
              <a:spcBef>
                <a:spcPts val="0"/>
              </a:spcBef>
              <a:spcAft>
                <a:spcPts val="1200"/>
              </a:spcAft>
            </a:pPr>
            <a:r>
              <a:rPr lang="en-US" b="0" dirty="0"/>
              <a:t>What keeps info accurate?</a:t>
            </a:r>
          </a:p>
          <a:p>
            <a:pPr lvl="1">
              <a:lnSpc>
                <a:spcPct val="150000"/>
              </a:lnSpc>
              <a:spcBef>
                <a:spcPts val="0"/>
              </a:spcBef>
              <a:buFont typeface="Courier New" panose="02070309020205020404" pitchFamily="49" charset="0"/>
              <a:buChar char="o"/>
            </a:pPr>
            <a:endParaRPr lang="en-US" b="0" dirty="0"/>
          </a:p>
        </p:txBody>
      </p:sp>
      <p:sp>
        <p:nvSpPr>
          <p:cNvPr id="12" name="Text Placeholder 1"/>
          <p:cNvSpPr>
            <a:spLocks noGrp="1"/>
          </p:cNvSpPr>
          <p:nvPr>
            <p:ph type="body" idx="1"/>
          </p:nvPr>
        </p:nvSpPr>
        <p:spPr>
          <a:xfrm>
            <a:off x="329970" y="2323299"/>
            <a:ext cx="5687769" cy="438978"/>
          </a:xfrm>
        </p:spPr>
        <p:txBody>
          <a:bodyPr/>
          <a:lstStyle/>
          <a:p>
            <a:pPr marL="803275" lvl="1" indent="-346075">
              <a:lnSpc>
                <a:spcPct val="100000"/>
              </a:lnSpc>
              <a:spcBef>
                <a:spcPts val="0"/>
              </a:spcBef>
              <a:spcAft>
                <a:spcPts val="1200"/>
              </a:spcAft>
              <a:buFont typeface="Courier New" panose="02070309020205020404" pitchFamily="49" charset="0"/>
              <a:buChar char="o"/>
            </a:pPr>
            <a:r>
              <a:rPr lang="en-US" b="0" dirty="0"/>
              <a:t>Data</a:t>
            </a:r>
          </a:p>
        </p:txBody>
      </p:sp>
      <p:sp>
        <p:nvSpPr>
          <p:cNvPr id="13" name="Text Placeholder 1"/>
          <p:cNvSpPr>
            <a:spLocks noGrp="1"/>
          </p:cNvSpPr>
          <p:nvPr>
            <p:ph type="body" idx="1"/>
          </p:nvPr>
        </p:nvSpPr>
        <p:spPr>
          <a:xfrm>
            <a:off x="329970" y="2851983"/>
            <a:ext cx="5687769" cy="466579"/>
          </a:xfrm>
        </p:spPr>
        <p:txBody>
          <a:bodyPr/>
          <a:lstStyle/>
          <a:p>
            <a:pPr>
              <a:lnSpc>
                <a:spcPct val="100000"/>
              </a:lnSpc>
              <a:spcBef>
                <a:spcPts val="0"/>
              </a:spcBef>
              <a:spcAft>
                <a:spcPts val="1200"/>
              </a:spcAft>
            </a:pPr>
            <a:r>
              <a:rPr lang="en-US" b="0" dirty="0"/>
              <a:t>Who is involved?</a:t>
            </a:r>
          </a:p>
        </p:txBody>
      </p:sp>
      <p:sp>
        <p:nvSpPr>
          <p:cNvPr id="14" name="Text Placeholder 1"/>
          <p:cNvSpPr>
            <a:spLocks noGrp="1"/>
          </p:cNvSpPr>
          <p:nvPr>
            <p:ph type="body" idx="1"/>
          </p:nvPr>
        </p:nvSpPr>
        <p:spPr>
          <a:xfrm>
            <a:off x="457200" y="3364919"/>
            <a:ext cx="5687769" cy="898165"/>
          </a:xfrm>
        </p:spPr>
        <p:txBody>
          <a:bodyPr/>
          <a:lstStyle/>
          <a:p>
            <a:pPr marL="803275" lvl="1" indent="-346075">
              <a:lnSpc>
                <a:spcPct val="100000"/>
              </a:lnSpc>
              <a:spcBef>
                <a:spcPts val="0"/>
              </a:spcBef>
              <a:spcAft>
                <a:spcPts val="1200"/>
              </a:spcAft>
              <a:buFont typeface="Courier New" panose="02070309020205020404" pitchFamily="49" charset="0"/>
              <a:buChar char="o"/>
            </a:pPr>
            <a:r>
              <a:rPr lang="en-US" b="0" dirty="0"/>
              <a:t>Customer ♦ Store ♦ Warehouse Mgr. ♦ Admin ♦ UPS driver…</a:t>
            </a:r>
          </a:p>
        </p:txBody>
      </p:sp>
      <p:sp>
        <p:nvSpPr>
          <p:cNvPr id="15" name="Text Placeholder 1"/>
          <p:cNvSpPr>
            <a:spLocks noGrp="1"/>
          </p:cNvSpPr>
          <p:nvPr>
            <p:ph type="body" idx="1"/>
          </p:nvPr>
        </p:nvSpPr>
        <p:spPr>
          <a:xfrm>
            <a:off x="469557" y="4248969"/>
            <a:ext cx="5687769" cy="570169"/>
          </a:xfrm>
        </p:spPr>
        <p:txBody>
          <a:bodyPr/>
          <a:lstStyle/>
          <a:p>
            <a:pPr indent="-457200">
              <a:lnSpc>
                <a:spcPct val="100000"/>
              </a:lnSpc>
              <a:spcBef>
                <a:spcPts val="0"/>
              </a:spcBef>
              <a:spcAft>
                <a:spcPts val="1200"/>
              </a:spcAft>
            </a:pPr>
            <a:r>
              <a:rPr lang="en-US" b="0" dirty="0"/>
              <a:t>How much effort?</a:t>
            </a:r>
          </a:p>
        </p:txBody>
      </p:sp>
      <p:sp>
        <p:nvSpPr>
          <p:cNvPr id="16" name="Text Placeholder 1"/>
          <p:cNvSpPr>
            <a:spLocks noGrp="1"/>
          </p:cNvSpPr>
          <p:nvPr>
            <p:ph type="body" idx="1"/>
          </p:nvPr>
        </p:nvSpPr>
        <p:spPr>
          <a:xfrm>
            <a:off x="469557" y="4833490"/>
            <a:ext cx="5687769" cy="625589"/>
          </a:xfrm>
        </p:spPr>
        <p:txBody>
          <a:bodyPr/>
          <a:lstStyle/>
          <a:p>
            <a:pPr lvl="1" indent="-457200">
              <a:lnSpc>
                <a:spcPct val="100000"/>
              </a:lnSpc>
              <a:spcBef>
                <a:spcPts val="0"/>
              </a:spcBef>
              <a:spcAft>
                <a:spcPts val="1200"/>
              </a:spcAft>
              <a:buFont typeface="Courier New" panose="02070309020205020404" pitchFamily="49" charset="0"/>
              <a:buChar char="o"/>
            </a:pPr>
            <a:r>
              <a:rPr lang="en-US" b="0" dirty="0"/>
              <a:t>None…it’s automated! </a:t>
            </a:r>
          </a:p>
          <a:p>
            <a:pPr lvl="1" indent="-457200">
              <a:lnSpc>
                <a:spcPct val="100000"/>
              </a:lnSpc>
              <a:spcBef>
                <a:spcPts val="0"/>
              </a:spcBef>
              <a:spcAft>
                <a:spcPts val="1200"/>
              </a:spcAft>
              <a:buFont typeface="Courier New" panose="02070309020205020404" pitchFamily="49" charset="0"/>
              <a:buChar char="o"/>
            </a:pPr>
            <a:r>
              <a:rPr lang="en-US" b="0" dirty="0"/>
              <a:t>Technology !!! </a:t>
            </a:r>
          </a:p>
          <a:p>
            <a:pPr lvl="1">
              <a:lnSpc>
                <a:spcPct val="150000"/>
              </a:lnSpc>
              <a:spcBef>
                <a:spcPts val="0"/>
              </a:spcBef>
              <a:buFont typeface="Courier New" panose="02070309020205020404" pitchFamily="49" charset="0"/>
              <a:buChar char="o"/>
            </a:pPr>
            <a:endParaRPr lang="en-US" b="0"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r="737"/>
          <a:stretch/>
        </p:blipFill>
        <p:spPr>
          <a:xfrm>
            <a:off x="6174539" y="1295552"/>
            <a:ext cx="6017461" cy="4654119"/>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9906" y="1295552"/>
            <a:ext cx="5407057" cy="4655381"/>
          </a:xfrm>
          <a:prstGeom prst="rect">
            <a:avLst/>
          </a:prstGeom>
        </p:spPr>
      </p:pic>
      <p:sp>
        <p:nvSpPr>
          <p:cNvPr id="9" name="Rectangle 8"/>
          <p:cNvSpPr/>
          <p:nvPr/>
        </p:nvSpPr>
        <p:spPr>
          <a:xfrm>
            <a:off x="6144969" y="1295552"/>
            <a:ext cx="654937" cy="46541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95823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8"/>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12" grpId="0" build="p"/>
      <p:bldP spid="13" grpId="0" build="p"/>
      <p:bldP spid="14" grpId="0" build="p"/>
      <p:bldP spid="15" grpId="0" build="p"/>
      <p:bldP spid="16" grpId="0" build="p"/>
      <p:bldP spid="9" grpId="0" animBg="1"/>
      <p:bldP spid="9"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p:txBody>
          <a:bodyPr/>
          <a:lstStyle/>
          <a:p>
            <a:r>
              <a:rPr lang="en-US" dirty="0"/>
              <a:t>- Encyclopedia Britannica</a:t>
            </a:r>
          </a:p>
        </p:txBody>
      </p:sp>
      <p:sp>
        <p:nvSpPr>
          <p:cNvPr id="5" name="Title 4"/>
          <p:cNvSpPr>
            <a:spLocks noGrp="1"/>
          </p:cNvSpPr>
          <p:nvPr>
            <p:ph type="ctrTitle"/>
          </p:nvPr>
        </p:nvSpPr>
        <p:spPr>
          <a:xfrm>
            <a:off x="997556" y="2236826"/>
            <a:ext cx="10196770" cy="1578300"/>
          </a:xfrm>
        </p:spPr>
        <p:txBody>
          <a:bodyPr/>
          <a:lstStyle/>
          <a:p>
            <a:r>
              <a:rPr lang="en-US" sz="4800" dirty="0"/>
              <a:t>“information system –</a:t>
            </a:r>
            <a:br>
              <a:rPr lang="en-US" sz="4800" dirty="0"/>
            </a:br>
            <a:r>
              <a:rPr lang="en-US" sz="4800" i="1" dirty="0"/>
              <a:t>an integrated set of components for collecting, storing, and processing data and for providing information, knowledge, and digital products.</a:t>
            </a:r>
            <a:r>
              <a:rPr lang="en-US" sz="4800" dirty="0"/>
              <a:t>”</a:t>
            </a:r>
          </a:p>
        </p:txBody>
      </p:sp>
      <p:sp>
        <p:nvSpPr>
          <p:cNvPr id="2" name="Rectangle 1"/>
          <p:cNvSpPr/>
          <p:nvPr/>
        </p:nvSpPr>
        <p:spPr>
          <a:xfrm>
            <a:off x="4270764" y="6627168"/>
            <a:ext cx="3650359" cy="230832"/>
          </a:xfrm>
          <a:prstGeom prst="rect">
            <a:avLst/>
          </a:prstGeom>
        </p:spPr>
        <p:txBody>
          <a:bodyPr wrap="none">
            <a:spAutoFit/>
          </a:bodyPr>
          <a:lstStyle/>
          <a:p>
            <a:pPr algn="ctr"/>
            <a:r>
              <a:rPr lang="en-US" sz="900" dirty="0">
                <a:solidFill>
                  <a:schemeClr val="bg1"/>
                </a:solidFill>
                <a:latin typeface="Arial Narrow" panose="020B0606020202030204" pitchFamily="34" charset="0"/>
              </a:rPr>
              <a:t>Source: https://www.britannica.com/topic/information-system/Management-support</a:t>
            </a:r>
          </a:p>
        </p:txBody>
      </p:sp>
    </p:spTree>
    <p:extLst>
      <p:ext uri="{BB962C8B-B14F-4D97-AF65-F5344CB8AC3E}">
        <p14:creationId xmlns:p14="http://schemas.microsoft.com/office/powerpoint/2010/main" val="30383766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499" r="6163"/>
          <a:stretch/>
        </p:blipFill>
        <p:spPr>
          <a:xfrm>
            <a:off x="5029200" y="1006949"/>
            <a:ext cx="7162800" cy="4416924"/>
          </a:xfrm>
          <a:prstGeom prst="rect">
            <a:avLst/>
          </a:prstGeom>
        </p:spPr>
      </p:pic>
      <p:sp>
        <p:nvSpPr>
          <p:cNvPr id="3" name="Title 2"/>
          <p:cNvSpPr>
            <a:spLocks noGrp="1"/>
          </p:cNvSpPr>
          <p:nvPr>
            <p:ph type="title"/>
          </p:nvPr>
        </p:nvSpPr>
        <p:spPr/>
        <p:txBody>
          <a:bodyPr/>
          <a:lstStyle/>
          <a:p>
            <a:r>
              <a:rPr lang="en-US" dirty="0"/>
              <a:t>API’s Case Study: UBER</a:t>
            </a:r>
          </a:p>
        </p:txBody>
      </p:sp>
      <p:sp>
        <p:nvSpPr>
          <p:cNvPr id="10" name="Rectangle 9"/>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sp>
        <p:nvSpPr>
          <p:cNvPr id="17" name="Rectangle 16"/>
          <p:cNvSpPr/>
          <p:nvPr/>
        </p:nvSpPr>
        <p:spPr>
          <a:xfrm>
            <a:off x="6697363" y="5577484"/>
            <a:ext cx="5511890" cy="246221"/>
          </a:xfrm>
          <a:prstGeom prst="rect">
            <a:avLst/>
          </a:prstGeom>
        </p:spPr>
        <p:txBody>
          <a:bodyPr wrap="square">
            <a:spAutoFit/>
          </a:bodyPr>
          <a:lstStyle/>
          <a:p>
            <a:r>
              <a:rPr lang="en-US" sz="900" dirty="0"/>
              <a:t>Source: https://www.okta.com/security-blog/2019/05/how-uber-takes-advantage-of-the-api-economy/</a:t>
            </a:r>
            <a:r>
              <a:rPr lang="en-US" sz="1000" dirty="0"/>
              <a:t> </a:t>
            </a:r>
          </a:p>
        </p:txBody>
      </p:sp>
      <p:sp>
        <p:nvSpPr>
          <p:cNvPr id="24" name="Text Placeholder 1"/>
          <p:cNvSpPr>
            <a:spLocks noGrp="1"/>
          </p:cNvSpPr>
          <p:nvPr>
            <p:ph type="body" idx="1"/>
          </p:nvPr>
        </p:nvSpPr>
        <p:spPr>
          <a:xfrm>
            <a:off x="329972" y="1702117"/>
            <a:ext cx="5770382" cy="4260087"/>
          </a:xfrm>
        </p:spPr>
        <p:txBody>
          <a:bodyPr/>
          <a:lstStyle/>
          <a:p>
            <a:pPr marL="50800" indent="0">
              <a:buNone/>
            </a:pPr>
            <a:r>
              <a:rPr lang="en-US" dirty="0"/>
              <a:t>Requesting a ride?</a:t>
            </a:r>
          </a:p>
          <a:p>
            <a:r>
              <a:rPr lang="en-US" dirty="0"/>
              <a:t>Describe what happens...</a:t>
            </a:r>
          </a:p>
          <a:p>
            <a:pPr lvl="1"/>
            <a:r>
              <a:rPr lang="en-US" dirty="0"/>
              <a:t>What are these systems?</a:t>
            </a:r>
          </a:p>
          <a:p>
            <a:pPr lvl="1"/>
            <a:r>
              <a:rPr lang="en-US" dirty="0"/>
              <a:t>How do they work?</a:t>
            </a:r>
          </a:p>
        </p:txBody>
      </p:sp>
    </p:spTree>
    <p:extLst>
      <p:ext uri="{BB962C8B-B14F-4D97-AF65-F5344CB8AC3E}">
        <p14:creationId xmlns:p14="http://schemas.microsoft.com/office/powerpoint/2010/main" val="16541909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SDLC methodologies</a:t>
            </a:r>
          </a:p>
        </p:txBody>
      </p:sp>
      <p:sp>
        <p:nvSpPr>
          <p:cNvPr id="10" name="Rectangle 9"/>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sp>
        <p:nvSpPr>
          <p:cNvPr id="17" name="Rectangle 16"/>
          <p:cNvSpPr/>
          <p:nvPr/>
        </p:nvSpPr>
        <p:spPr>
          <a:xfrm>
            <a:off x="8729331" y="5577484"/>
            <a:ext cx="3462670" cy="230832"/>
          </a:xfrm>
          <a:prstGeom prst="rect">
            <a:avLst/>
          </a:prstGeom>
        </p:spPr>
        <p:txBody>
          <a:bodyPr wrap="square">
            <a:spAutoFit/>
          </a:bodyPr>
          <a:lstStyle/>
          <a:p>
            <a:pPr algn="r"/>
            <a:r>
              <a:rPr lang="en-US" sz="900" dirty="0"/>
              <a:t>Image: http://www.xanadutec.com/software-as-a-service.html</a:t>
            </a:r>
            <a:endParaRPr lang="en-US" sz="1000" dirty="0"/>
          </a:p>
        </p:txBody>
      </p:sp>
      <p:sp>
        <p:nvSpPr>
          <p:cNvPr id="24" name="Text Placeholder 1"/>
          <p:cNvSpPr>
            <a:spLocks noGrp="1"/>
          </p:cNvSpPr>
          <p:nvPr>
            <p:ph type="body" idx="1"/>
          </p:nvPr>
        </p:nvSpPr>
        <p:spPr>
          <a:xfrm>
            <a:off x="329972" y="1295551"/>
            <a:ext cx="6484896" cy="4666654"/>
          </a:xfrm>
        </p:spPr>
        <p:txBody>
          <a:bodyPr/>
          <a:lstStyle/>
          <a:p>
            <a:r>
              <a:rPr lang="en-US" dirty="0"/>
              <a:t>Waterfall</a:t>
            </a:r>
          </a:p>
          <a:p>
            <a:r>
              <a:rPr lang="en-US" dirty="0"/>
              <a:t>Agile</a:t>
            </a:r>
          </a:p>
          <a:p>
            <a:r>
              <a:rPr lang="en-US" dirty="0"/>
              <a:t>Lean</a:t>
            </a:r>
          </a:p>
          <a:p>
            <a:r>
              <a:rPr lang="en-US" dirty="0"/>
              <a:t>Scrum</a:t>
            </a:r>
          </a:p>
          <a:p>
            <a:r>
              <a:rPr lang="en-US" dirty="0"/>
              <a:t>DevOps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0484" y="198696"/>
            <a:ext cx="4907800" cy="5056176"/>
          </a:xfrm>
          <a:prstGeom prst="rect">
            <a:avLst/>
          </a:prstGeom>
          <a:effectLst>
            <a:softEdge rad="127000"/>
          </a:effectLst>
        </p:spPr>
      </p:pic>
    </p:spTree>
    <p:extLst>
      <p:ext uri="{BB962C8B-B14F-4D97-AF65-F5344CB8AC3E}">
        <p14:creationId xmlns:p14="http://schemas.microsoft.com/office/powerpoint/2010/main" val="26236420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p:txBody>
          <a:bodyPr/>
          <a:lstStyle/>
          <a:p>
            <a:r>
              <a:rPr lang="en-US" dirty="0"/>
              <a:t>- Mart Doyle</a:t>
            </a:r>
          </a:p>
        </p:txBody>
      </p:sp>
      <p:sp>
        <p:nvSpPr>
          <p:cNvPr id="5" name="Title 4"/>
          <p:cNvSpPr>
            <a:spLocks noGrp="1"/>
          </p:cNvSpPr>
          <p:nvPr>
            <p:ph type="ctrTitle"/>
          </p:nvPr>
        </p:nvSpPr>
        <p:spPr>
          <a:xfrm>
            <a:off x="997556" y="2236826"/>
            <a:ext cx="10196770" cy="1578300"/>
          </a:xfrm>
        </p:spPr>
        <p:txBody>
          <a:bodyPr/>
          <a:lstStyle/>
          <a:p>
            <a:r>
              <a:rPr lang="en-US" sz="4800" dirty="0"/>
              <a:t>“Once a Product Manager / Technologist understands the </a:t>
            </a:r>
            <a:r>
              <a:rPr lang="en-US" sz="4800" i="1" dirty="0"/>
              <a:t>business problem</a:t>
            </a:r>
            <a:r>
              <a:rPr lang="en-US" sz="4800" dirty="0"/>
              <a:t>, they can architect a solution</a:t>
            </a:r>
            <a:r>
              <a:rPr lang="en-US" sz="4800" i="1" dirty="0"/>
              <a:t>.</a:t>
            </a:r>
            <a:r>
              <a:rPr lang="en-US" sz="4800" dirty="0"/>
              <a:t>”</a:t>
            </a:r>
          </a:p>
        </p:txBody>
      </p:sp>
    </p:spTree>
    <p:extLst>
      <p:ext uri="{BB962C8B-B14F-4D97-AF65-F5344CB8AC3E}">
        <p14:creationId xmlns:p14="http://schemas.microsoft.com/office/powerpoint/2010/main" val="15344078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System Analysis --- Process Decomposition!</a:t>
            </a:r>
          </a:p>
        </p:txBody>
      </p:sp>
      <p:sp>
        <p:nvSpPr>
          <p:cNvPr id="10" name="Rectangle 9"/>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sp>
        <p:nvSpPr>
          <p:cNvPr id="24" name="Text Placeholder 1"/>
          <p:cNvSpPr>
            <a:spLocks noGrp="1"/>
          </p:cNvSpPr>
          <p:nvPr>
            <p:ph type="body" idx="1"/>
          </p:nvPr>
        </p:nvSpPr>
        <p:spPr>
          <a:xfrm>
            <a:off x="329972" y="2124075"/>
            <a:ext cx="6484896" cy="3838129"/>
          </a:xfrm>
        </p:spPr>
        <p:txBody>
          <a:bodyPr/>
          <a:lstStyle/>
          <a:p>
            <a:r>
              <a:rPr lang="en-US" dirty="0"/>
              <a:t>Single entity</a:t>
            </a:r>
          </a:p>
          <a:p>
            <a:r>
              <a:rPr lang="en-US" dirty="0"/>
              <a:t>Subsystem</a:t>
            </a:r>
          </a:p>
        </p:txBody>
      </p:sp>
      <p:sp>
        <p:nvSpPr>
          <p:cNvPr id="7" name="Left Brace 6"/>
          <p:cNvSpPr/>
          <p:nvPr/>
        </p:nvSpPr>
        <p:spPr>
          <a:xfrm rot="5400000">
            <a:off x="8758870" y="-146466"/>
            <a:ext cx="746510" cy="4443678"/>
          </a:xfrm>
          <a:prstGeom prst="leftBrace">
            <a:avLst>
              <a:gd name="adj1" fmla="val 58333"/>
              <a:gd name="adj2" fmla="val 5000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1" name="Left Brace 10"/>
          <p:cNvSpPr/>
          <p:nvPr/>
        </p:nvSpPr>
        <p:spPr>
          <a:xfrm rot="5400000">
            <a:off x="8616739" y="1005019"/>
            <a:ext cx="746510" cy="4727940"/>
          </a:xfrm>
          <a:prstGeom prst="leftBrace">
            <a:avLst>
              <a:gd name="adj1" fmla="val 58333"/>
              <a:gd name="adj2" fmla="val 46722"/>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2" name="Left Brace 11"/>
          <p:cNvSpPr/>
          <p:nvPr/>
        </p:nvSpPr>
        <p:spPr>
          <a:xfrm rot="5400000">
            <a:off x="8616739" y="2213035"/>
            <a:ext cx="746510" cy="4727940"/>
          </a:xfrm>
          <a:prstGeom prst="leftBrace">
            <a:avLst>
              <a:gd name="adj1" fmla="val 58333"/>
              <a:gd name="adj2" fmla="val 60079"/>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 name="Rectangle 8"/>
          <p:cNvSpPr/>
          <p:nvPr/>
        </p:nvSpPr>
        <p:spPr>
          <a:xfrm>
            <a:off x="8398029" y="1211391"/>
            <a:ext cx="1468192" cy="4417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Purchase Text</a:t>
            </a:r>
          </a:p>
        </p:txBody>
      </p:sp>
      <p:sp>
        <p:nvSpPr>
          <p:cNvPr id="15" name="Rectangle 14"/>
          <p:cNvSpPr/>
          <p:nvPr/>
        </p:nvSpPr>
        <p:spPr>
          <a:xfrm>
            <a:off x="6445631" y="1211391"/>
            <a:ext cx="1468192" cy="7422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INPUTS: </a:t>
            </a:r>
            <a:r>
              <a:rPr lang="en-US" sz="900" dirty="0"/>
              <a:t>credit card, address, e-mail, phone, shipping preferences, etc.</a:t>
            </a:r>
          </a:p>
        </p:txBody>
      </p:sp>
      <p:sp>
        <p:nvSpPr>
          <p:cNvPr id="16" name="Rectangle 15"/>
          <p:cNvSpPr/>
          <p:nvPr/>
        </p:nvSpPr>
        <p:spPr>
          <a:xfrm>
            <a:off x="10350427" y="1211391"/>
            <a:ext cx="1468192" cy="7422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OUTPUTS: </a:t>
            </a:r>
            <a:r>
              <a:rPr lang="en-US" sz="900" dirty="0"/>
              <a:t>textbook, packing slip, delivery box</a:t>
            </a:r>
          </a:p>
        </p:txBody>
      </p:sp>
      <p:sp>
        <p:nvSpPr>
          <p:cNvPr id="18" name="Rectangle 17"/>
          <p:cNvSpPr/>
          <p:nvPr/>
        </p:nvSpPr>
        <p:spPr>
          <a:xfrm>
            <a:off x="6441369" y="2497639"/>
            <a:ext cx="1468192" cy="4417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Select Text</a:t>
            </a:r>
          </a:p>
        </p:txBody>
      </p:sp>
      <p:sp>
        <p:nvSpPr>
          <p:cNvPr id="19" name="Rectangle 18"/>
          <p:cNvSpPr/>
          <p:nvPr/>
        </p:nvSpPr>
        <p:spPr>
          <a:xfrm>
            <a:off x="8398029" y="2505007"/>
            <a:ext cx="1468192" cy="4417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Check Out</a:t>
            </a:r>
          </a:p>
        </p:txBody>
      </p:sp>
      <p:sp>
        <p:nvSpPr>
          <p:cNvPr id="20" name="Rectangle 19"/>
          <p:cNvSpPr/>
          <p:nvPr/>
        </p:nvSpPr>
        <p:spPr>
          <a:xfrm>
            <a:off x="10350427" y="2505007"/>
            <a:ext cx="1468192" cy="4417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Deliver Text</a:t>
            </a:r>
          </a:p>
        </p:txBody>
      </p:sp>
      <p:sp>
        <p:nvSpPr>
          <p:cNvPr id="25" name="Rectangle 24"/>
          <p:cNvSpPr/>
          <p:nvPr/>
        </p:nvSpPr>
        <p:spPr>
          <a:xfrm>
            <a:off x="6441369" y="3749951"/>
            <a:ext cx="937761" cy="4417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Shipping address</a:t>
            </a:r>
          </a:p>
        </p:txBody>
      </p:sp>
      <p:sp>
        <p:nvSpPr>
          <p:cNvPr id="27" name="Rectangle 26"/>
          <p:cNvSpPr/>
          <p:nvPr/>
        </p:nvSpPr>
        <p:spPr>
          <a:xfrm>
            <a:off x="7944474" y="3752151"/>
            <a:ext cx="937761" cy="4417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Payment method</a:t>
            </a:r>
          </a:p>
        </p:txBody>
      </p:sp>
      <p:sp>
        <p:nvSpPr>
          <p:cNvPr id="28" name="Rectangle 27"/>
          <p:cNvSpPr/>
          <p:nvPr/>
        </p:nvSpPr>
        <p:spPr>
          <a:xfrm>
            <a:off x="9412666" y="3749951"/>
            <a:ext cx="937761" cy="4417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Review Items</a:t>
            </a:r>
          </a:p>
        </p:txBody>
      </p:sp>
      <p:sp>
        <p:nvSpPr>
          <p:cNvPr id="29" name="Rectangle 28"/>
          <p:cNvSpPr/>
          <p:nvPr/>
        </p:nvSpPr>
        <p:spPr>
          <a:xfrm>
            <a:off x="10880858" y="3749951"/>
            <a:ext cx="937761" cy="4417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Shipping</a:t>
            </a:r>
          </a:p>
        </p:txBody>
      </p:sp>
      <p:sp>
        <p:nvSpPr>
          <p:cNvPr id="33" name="Rectangle 32"/>
          <p:cNvSpPr/>
          <p:nvPr/>
        </p:nvSpPr>
        <p:spPr>
          <a:xfrm>
            <a:off x="10985679" y="4958286"/>
            <a:ext cx="832940" cy="4417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Use method</a:t>
            </a:r>
          </a:p>
        </p:txBody>
      </p:sp>
      <p:sp>
        <p:nvSpPr>
          <p:cNvPr id="34" name="Rectangle 33"/>
          <p:cNvSpPr/>
          <p:nvPr/>
        </p:nvSpPr>
        <p:spPr>
          <a:xfrm>
            <a:off x="6441369" y="4958286"/>
            <a:ext cx="832940" cy="4417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Change</a:t>
            </a:r>
          </a:p>
        </p:txBody>
      </p:sp>
      <p:sp>
        <p:nvSpPr>
          <p:cNvPr id="35" name="Rectangle 34"/>
          <p:cNvSpPr/>
          <p:nvPr/>
        </p:nvSpPr>
        <p:spPr>
          <a:xfrm>
            <a:off x="7589959" y="4958286"/>
            <a:ext cx="832940" cy="4417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Add cards</a:t>
            </a:r>
          </a:p>
        </p:txBody>
      </p:sp>
      <p:sp>
        <p:nvSpPr>
          <p:cNvPr id="36" name="Rectangle 35"/>
          <p:cNvSpPr/>
          <p:nvPr/>
        </p:nvSpPr>
        <p:spPr>
          <a:xfrm>
            <a:off x="9837089" y="4950260"/>
            <a:ext cx="832940" cy="4417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Reward points</a:t>
            </a:r>
          </a:p>
        </p:txBody>
      </p:sp>
      <p:sp>
        <p:nvSpPr>
          <p:cNvPr id="37" name="Rectangle 36"/>
          <p:cNvSpPr/>
          <p:nvPr/>
        </p:nvSpPr>
        <p:spPr>
          <a:xfrm>
            <a:off x="8688499" y="4958286"/>
            <a:ext cx="832940" cy="4417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Select card</a:t>
            </a:r>
          </a:p>
        </p:txBody>
      </p:sp>
      <p:sp>
        <p:nvSpPr>
          <p:cNvPr id="13" name="Right Arrow 12"/>
          <p:cNvSpPr/>
          <p:nvPr/>
        </p:nvSpPr>
        <p:spPr>
          <a:xfrm>
            <a:off x="7912477" y="2654630"/>
            <a:ext cx="359780" cy="1103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ight Arrow 37"/>
          <p:cNvSpPr/>
          <p:nvPr/>
        </p:nvSpPr>
        <p:spPr>
          <a:xfrm>
            <a:off x="9893779" y="2667005"/>
            <a:ext cx="359780" cy="1103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ight Arrow 38"/>
          <p:cNvSpPr/>
          <p:nvPr/>
        </p:nvSpPr>
        <p:spPr>
          <a:xfrm>
            <a:off x="7389049" y="3915633"/>
            <a:ext cx="359780" cy="1103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ight Arrow 39"/>
          <p:cNvSpPr/>
          <p:nvPr/>
        </p:nvSpPr>
        <p:spPr>
          <a:xfrm>
            <a:off x="8876970" y="3919893"/>
            <a:ext cx="359780" cy="1103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ight Arrow 40"/>
          <p:cNvSpPr/>
          <p:nvPr/>
        </p:nvSpPr>
        <p:spPr>
          <a:xfrm>
            <a:off x="10350427" y="3915632"/>
            <a:ext cx="359780" cy="1103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ight Arrow 41"/>
          <p:cNvSpPr/>
          <p:nvPr/>
        </p:nvSpPr>
        <p:spPr>
          <a:xfrm>
            <a:off x="7274309" y="5123766"/>
            <a:ext cx="265600" cy="1025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ight Arrow 42"/>
          <p:cNvSpPr/>
          <p:nvPr/>
        </p:nvSpPr>
        <p:spPr>
          <a:xfrm>
            <a:off x="8413354" y="5128026"/>
            <a:ext cx="265600" cy="1025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ight Arrow 43"/>
          <p:cNvSpPr/>
          <p:nvPr/>
        </p:nvSpPr>
        <p:spPr>
          <a:xfrm>
            <a:off x="9517883" y="5128026"/>
            <a:ext cx="265600" cy="1025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ight Arrow 44"/>
          <p:cNvSpPr/>
          <p:nvPr/>
        </p:nvSpPr>
        <p:spPr>
          <a:xfrm>
            <a:off x="10677547" y="5131822"/>
            <a:ext cx="265600" cy="1025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0" name="Straight Arrow Connector 49"/>
          <p:cNvCxnSpPr/>
          <p:nvPr/>
        </p:nvCxnSpPr>
        <p:spPr>
          <a:xfrm>
            <a:off x="8678954" y="2260203"/>
            <a:ext cx="221319" cy="218676"/>
          </a:xfrm>
          <a:prstGeom prst="straightConnector1">
            <a:avLst/>
          </a:prstGeom>
          <a:ln w="190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a:off x="2785730" y="2260203"/>
            <a:ext cx="5893225" cy="394427"/>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6225551" y="3196040"/>
            <a:ext cx="1953726" cy="535073"/>
          </a:xfrm>
          <a:prstGeom prst="straightConnector1">
            <a:avLst/>
          </a:prstGeom>
          <a:ln w="190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H="1">
            <a:off x="2785730" y="3196040"/>
            <a:ext cx="3439821" cy="0"/>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0816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p:txBody>
          <a:bodyPr/>
          <a:lstStyle/>
          <a:p>
            <a:r>
              <a:rPr lang="en-US" dirty="0"/>
              <a:t>- Boris Golden</a:t>
            </a:r>
          </a:p>
        </p:txBody>
      </p:sp>
      <p:sp>
        <p:nvSpPr>
          <p:cNvPr id="5" name="Title 4"/>
          <p:cNvSpPr>
            <a:spLocks noGrp="1"/>
          </p:cNvSpPr>
          <p:nvPr>
            <p:ph type="ctrTitle"/>
          </p:nvPr>
        </p:nvSpPr>
        <p:spPr>
          <a:xfrm>
            <a:off x="997556" y="2236826"/>
            <a:ext cx="10196770" cy="1578300"/>
          </a:xfrm>
        </p:spPr>
        <p:txBody>
          <a:bodyPr/>
          <a:lstStyle/>
          <a:p>
            <a:r>
              <a:rPr lang="en-US" sz="4800" dirty="0"/>
              <a:t>“Systems Architecture is a response to the conceptual and practical difficulties of the description and the design of complex systems.”</a:t>
            </a:r>
          </a:p>
        </p:txBody>
      </p:sp>
    </p:spTree>
    <p:extLst>
      <p:ext uri="{BB962C8B-B14F-4D97-AF65-F5344CB8AC3E}">
        <p14:creationId xmlns:p14="http://schemas.microsoft.com/office/powerpoint/2010/main" val="28349392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sp>
        <p:nvSpPr>
          <p:cNvPr id="4" name="Title 3"/>
          <p:cNvSpPr>
            <a:spLocks noGrp="1"/>
          </p:cNvSpPr>
          <p:nvPr>
            <p:ph type="title"/>
          </p:nvPr>
        </p:nvSpPr>
        <p:spPr>
          <a:xfrm>
            <a:off x="259235" y="0"/>
            <a:ext cx="11488647" cy="756385"/>
          </a:xfrm>
        </p:spPr>
        <p:txBody>
          <a:bodyPr/>
          <a:lstStyle/>
          <a:p>
            <a:r>
              <a:rPr lang="en-US" dirty="0">
                <a:solidFill>
                  <a:srgbClr val="A41E35"/>
                </a:solidFill>
                <a:latin typeface="+mj-lt"/>
              </a:rPr>
              <a:t>My Background</a:t>
            </a:r>
          </a:p>
        </p:txBody>
      </p:sp>
      <p:sp>
        <p:nvSpPr>
          <p:cNvPr id="12" name="Content Placeholder 2"/>
          <p:cNvSpPr>
            <a:spLocks noGrp="1"/>
          </p:cNvSpPr>
          <p:nvPr>
            <p:ph type="body" idx="1"/>
          </p:nvPr>
        </p:nvSpPr>
        <p:spPr>
          <a:xfrm>
            <a:off x="259234" y="700293"/>
            <a:ext cx="9341965" cy="5237018"/>
          </a:xfrm>
          <a:solidFill>
            <a:schemeClr val="bg1"/>
          </a:solidFill>
        </p:spPr>
        <p:txBody>
          <a:bodyPr anchor="ctr">
            <a:normAutofit fontScale="92500" lnSpcReduction="10000"/>
          </a:bodyPr>
          <a:lstStyle/>
          <a:p>
            <a:pPr>
              <a:lnSpc>
                <a:spcPct val="80000"/>
              </a:lnSpc>
            </a:pPr>
            <a:r>
              <a:rPr lang="en-US" sz="2400" dirty="0">
                <a:latin typeface="+mj-lt"/>
              </a:rPr>
              <a:t>Education</a:t>
            </a:r>
          </a:p>
          <a:p>
            <a:pPr lvl="1">
              <a:lnSpc>
                <a:spcPct val="80000"/>
              </a:lnSpc>
              <a:buFont typeface="Wingdings" panose="05000000000000000000" pitchFamily="2" charset="2"/>
              <a:buChar char="v"/>
            </a:pPr>
            <a:r>
              <a:rPr lang="en-US" b="0" dirty="0">
                <a:latin typeface="+mj-lt"/>
              </a:rPr>
              <a:t>BS Industrial Engineering</a:t>
            </a:r>
          </a:p>
          <a:p>
            <a:pPr lvl="1">
              <a:lnSpc>
                <a:spcPct val="80000"/>
              </a:lnSpc>
              <a:buFont typeface="Wingdings" panose="05000000000000000000" pitchFamily="2" charset="2"/>
              <a:buChar char="v"/>
            </a:pPr>
            <a:r>
              <a:rPr lang="en-US" b="0" dirty="0">
                <a:latin typeface="+mj-lt"/>
              </a:rPr>
              <a:t>MBA, Finance</a:t>
            </a:r>
          </a:p>
          <a:p>
            <a:pPr>
              <a:lnSpc>
                <a:spcPct val="80000"/>
              </a:lnSpc>
            </a:pPr>
            <a:r>
              <a:rPr lang="en-US" sz="2400" dirty="0">
                <a:latin typeface="+mj-lt"/>
              </a:rPr>
              <a:t>Pre-Temple</a:t>
            </a:r>
          </a:p>
          <a:p>
            <a:pPr lvl="1">
              <a:lnSpc>
                <a:spcPct val="80000"/>
              </a:lnSpc>
              <a:buFont typeface="Wingdings" panose="05000000000000000000" pitchFamily="2" charset="2"/>
              <a:buChar char="v"/>
            </a:pPr>
            <a:r>
              <a:rPr lang="en-US" b="0" dirty="0">
                <a:latin typeface="+mj-lt"/>
              </a:rPr>
              <a:t>IBM (Canada, USA &amp; Singapore)</a:t>
            </a:r>
          </a:p>
          <a:p>
            <a:pPr lvl="1">
              <a:lnSpc>
                <a:spcPct val="80000"/>
              </a:lnSpc>
              <a:buFont typeface="Wingdings" panose="05000000000000000000" pitchFamily="2" charset="2"/>
              <a:buChar char="v"/>
            </a:pPr>
            <a:r>
              <a:rPr lang="en-US" b="0" dirty="0">
                <a:latin typeface="+mj-lt"/>
              </a:rPr>
              <a:t>HP Global</a:t>
            </a:r>
          </a:p>
          <a:p>
            <a:pPr lvl="1">
              <a:lnSpc>
                <a:spcPct val="80000"/>
              </a:lnSpc>
              <a:buFont typeface="Wingdings" panose="05000000000000000000" pitchFamily="2" charset="2"/>
              <a:buChar char="v"/>
            </a:pPr>
            <a:r>
              <a:rPr lang="en-US" b="0" dirty="0">
                <a:latin typeface="+mj-lt"/>
              </a:rPr>
              <a:t>Oracle, USA</a:t>
            </a:r>
          </a:p>
          <a:p>
            <a:pPr lvl="1">
              <a:lnSpc>
                <a:spcPct val="80000"/>
              </a:lnSpc>
              <a:buFont typeface="Wingdings" panose="05000000000000000000" pitchFamily="2" charset="2"/>
              <a:buChar char="v"/>
            </a:pPr>
            <a:r>
              <a:rPr lang="en-US" b="0" dirty="0">
                <a:latin typeface="+mj-lt"/>
              </a:rPr>
              <a:t>Self Employed Consultant</a:t>
            </a:r>
          </a:p>
          <a:p>
            <a:pPr>
              <a:lnSpc>
                <a:spcPct val="80000"/>
              </a:lnSpc>
            </a:pPr>
            <a:r>
              <a:rPr lang="en-US" sz="2400" dirty="0">
                <a:latin typeface="+mj-lt"/>
              </a:rPr>
              <a:t>Adjunct Faculty</a:t>
            </a:r>
          </a:p>
          <a:p>
            <a:pPr lvl="1">
              <a:lnSpc>
                <a:spcPct val="80000"/>
              </a:lnSpc>
              <a:buFont typeface="Wingdings" panose="05000000000000000000" pitchFamily="2" charset="2"/>
              <a:buChar char="v"/>
            </a:pPr>
            <a:r>
              <a:rPr lang="en-US" b="0" dirty="0">
                <a:latin typeface="+mj-lt"/>
              </a:rPr>
              <a:t>Temple University, MIS</a:t>
            </a:r>
          </a:p>
          <a:p>
            <a:pPr>
              <a:lnSpc>
                <a:spcPct val="80000"/>
              </a:lnSpc>
            </a:pPr>
            <a:r>
              <a:rPr lang="en-US" sz="2400" dirty="0">
                <a:latin typeface="+mj-lt"/>
              </a:rPr>
              <a:t>Full-Time Faculty Temple University</a:t>
            </a:r>
          </a:p>
          <a:p>
            <a:pPr lvl="1">
              <a:lnSpc>
                <a:spcPct val="80000"/>
              </a:lnSpc>
              <a:buFont typeface="Wingdings" panose="05000000000000000000" pitchFamily="2" charset="2"/>
              <a:buChar char="v"/>
            </a:pPr>
            <a:r>
              <a:rPr lang="en-US" b="0" dirty="0">
                <a:latin typeface="+mj-lt"/>
              </a:rPr>
              <a:t>Undergraduate - MIS</a:t>
            </a:r>
          </a:p>
          <a:p>
            <a:pPr lvl="1">
              <a:lnSpc>
                <a:spcPct val="80000"/>
              </a:lnSpc>
              <a:buFont typeface="Wingdings" panose="05000000000000000000" pitchFamily="2" charset="2"/>
              <a:buChar char="v"/>
            </a:pPr>
            <a:r>
              <a:rPr lang="en-US" b="0" dirty="0">
                <a:latin typeface="+mj-lt"/>
              </a:rPr>
              <a:t>Graduate - FOX Business School MBA and Master In Management (</a:t>
            </a:r>
            <a:r>
              <a:rPr lang="en-US" b="0" dirty="0" err="1">
                <a:latin typeface="+mj-lt"/>
              </a:rPr>
              <a:t>MiM</a:t>
            </a:r>
            <a:r>
              <a:rPr lang="en-US" b="0" dirty="0">
                <a:latin typeface="+mj-lt"/>
              </a:rPr>
              <a:t>)</a:t>
            </a:r>
          </a:p>
          <a:p>
            <a:pPr lvl="1">
              <a:lnSpc>
                <a:spcPct val="80000"/>
              </a:lnSpc>
              <a:buFont typeface="Wingdings" panose="05000000000000000000" pitchFamily="2" charset="2"/>
              <a:buChar char="v"/>
            </a:pPr>
            <a:r>
              <a:rPr lang="en-US" b="0" dirty="0">
                <a:latin typeface="+mj-lt"/>
              </a:rPr>
              <a:t>Academic Director, ITACS BNAI Master Program, MIS</a:t>
            </a:r>
          </a:p>
          <a:p>
            <a:pPr lvl="1">
              <a:lnSpc>
                <a:spcPct val="80000"/>
              </a:lnSpc>
              <a:buFont typeface="Wingdings" panose="05000000000000000000" pitchFamily="2" charset="2"/>
              <a:buChar char="v"/>
            </a:pPr>
            <a:r>
              <a:rPr lang="en-US" b="0" dirty="0">
                <a:latin typeface="+mj-lt"/>
              </a:rPr>
              <a:t>AIS Faculty Advisor</a:t>
            </a:r>
            <a:endParaRPr lang="en-US" sz="2000" b="0" dirty="0">
              <a:latin typeface="+mj-lt"/>
            </a:endParaRPr>
          </a:p>
        </p:txBody>
      </p:sp>
      <p:pic>
        <p:nvPicPr>
          <p:cNvPr id="13" name="Picture 2" descr="Image result for ibm logo">
            <a:extLst>
              <a:ext uri="{FF2B5EF4-FFF2-40B4-BE49-F238E27FC236}">
                <a16:creationId xmlns:a16="http://schemas.microsoft.com/office/drawing/2014/main" id="{B06B25DC-CB62-4F98-A440-29D8AB9667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9012" y="1947202"/>
            <a:ext cx="1371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Image result for HP Logo">
            <a:extLst>
              <a:ext uri="{FF2B5EF4-FFF2-40B4-BE49-F238E27FC236}">
                <a16:creationId xmlns:a16="http://schemas.microsoft.com/office/drawing/2014/main" id="{6D64F339-E890-400F-8D1B-E18E954C38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91663" y="1875267"/>
            <a:ext cx="1766887" cy="144353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Image result for Oracle Logo">
            <a:extLst>
              <a:ext uri="{FF2B5EF4-FFF2-40B4-BE49-F238E27FC236}">
                <a16:creationId xmlns:a16="http://schemas.microsoft.com/office/drawing/2014/main" id="{0B1BBB70-6FD5-4E70-9617-E6926902FA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04812" y="3456481"/>
            <a:ext cx="2343150" cy="1171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9819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1000"/>
                                        <p:tgtEl>
                                          <p:spTgt spid="12">
                                            <p:txEl>
                                              <p:pRg st="0" end="0"/>
                                            </p:txEl>
                                          </p:spTgt>
                                        </p:tgtEl>
                                      </p:cBhvr>
                                    </p:animEffect>
                                    <p:anim calcmode="lin" valueType="num">
                                      <p:cBhvr>
                                        <p:cTn id="8"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fade">
                                      <p:cBhvr>
                                        <p:cTn id="12" dur="1000"/>
                                        <p:tgtEl>
                                          <p:spTgt spid="12">
                                            <p:txEl>
                                              <p:pRg st="1" end="1"/>
                                            </p:txEl>
                                          </p:spTgt>
                                        </p:tgtEl>
                                      </p:cBhvr>
                                    </p:animEffect>
                                    <p:anim calcmode="lin" valueType="num">
                                      <p:cBhvr>
                                        <p:cTn id="13"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2">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fade">
                                      <p:cBhvr>
                                        <p:cTn id="17" dur="1000"/>
                                        <p:tgtEl>
                                          <p:spTgt spid="12">
                                            <p:txEl>
                                              <p:pRg st="2" end="2"/>
                                            </p:txEl>
                                          </p:spTgt>
                                        </p:tgtEl>
                                      </p:cBhvr>
                                    </p:animEffect>
                                    <p:anim calcmode="lin" valueType="num">
                                      <p:cBhvr>
                                        <p:cTn id="18" dur="10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1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2">
                                            <p:txEl>
                                              <p:pRg st="3" end="3"/>
                                            </p:txEl>
                                          </p:spTgt>
                                        </p:tgtEl>
                                        <p:attrNameLst>
                                          <p:attrName>style.visibility</p:attrName>
                                        </p:attrNameLst>
                                      </p:cBhvr>
                                      <p:to>
                                        <p:strVal val="visible"/>
                                      </p:to>
                                    </p:set>
                                    <p:animEffect transition="in" filter="fade">
                                      <p:cBhvr>
                                        <p:cTn id="24" dur="1000"/>
                                        <p:tgtEl>
                                          <p:spTgt spid="12">
                                            <p:txEl>
                                              <p:pRg st="3" end="3"/>
                                            </p:txEl>
                                          </p:spTgt>
                                        </p:tgtEl>
                                      </p:cBhvr>
                                    </p:animEffect>
                                    <p:anim calcmode="lin" valueType="num">
                                      <p:cBhvr>
                                        <p:cTn id="25" dur="1000" fill="hold"/>
                                        <p:tgtEl>
                                          <p:spTgt spid="12">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12">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2">
                                            <p:txEl>
                                              <p:pRg st="4" end="4"/>
                                            </p:txEl>
                                          </p:spTgt>
                                        </p:tgtEl>
                                        <p:attrNameLst>
                                          <p:attrName>style.visibility</p:attrName>
                                        </p:attrNameLst>
                                      </p:cBhvr>
                                      <p:to>
                                        <p:strVal val="visible"/>
                                      </p:to>
                                    </p:set>
                                    <p:animEffect transition="in" filter="fade">
                                      <p:cBhvr>
                                        <p:cTn id="29" dur="1000"/>
                                        <p:tgtEl>
                                          <p:spTgt spid="12">
                                            <p:txEl>
                                              <p:pRg st="4" end="4"/>
                                            </p:txEl>
                                          </p:spTgt>
                                        </p:tgtEl>
                                      </p:cBhvr>
                                    </p:animEffect>
                                    <p:anim calcmode="lin" valueType="num">
                                      <p:cBhvr>
                                        <p:cTn id="30" dur="1000" fill="hold"/>
                                        <p:tgtEl>
                                          <p:spTgt spid="12">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12">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2">
                                            <p:txEl>
                                              <p:pRg st="5" end="5"/>
                                            </p:txEl>
                                          </p:spTgt>
                                        </p:tgtEl>
                                        <p:attrNameLst>
                                          <p:attrName>style.visibility</p:attrName>
                                        </p:attrNameLst>
                                      </p:cBhvr>
                                      <p:to>
                                        <p:strVal val="visible"/>
                                      </p:to>
                                    </p:set>
                                    <p:animEffect transition="in" filter="fade">
                                      <p:cBhvr>
                                        <p:cTn id="34" dur="1000"/>
                                        <p:tgtEl>
                                          <p:spTgt spid="12">
                                            <p:txEl>
                                              <p:pRg st="5" end="5"/>
                                            </p:txEl>
                                          </p:spTgt>
                                        </p:tgtEl>
                                      </p:cBhvr>
                                    </p:animEffect>
                                    <p:anim calcmode="lin" valueType="num">
                                      <p:cBhvr>
                                        <p:cTn id="35" dur="1000" fill="hold"/>
                                        <p:tgtEl>
                                          <p:spTgt spid="12">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12">
                                            <p:txEl>
                                              <p:pRg st="5" end="5"/>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2">
                                            <p:txEl>
                                              <p:pRg st="6" end="6"/>
                                            </p:txEl>
                                          </p:spTgt>
                                        </p:tgtEl>
                                        <p:attrNameLst>
                                          <p:attrName>style.visibility</p:attrName>
                                        </p:attrNameLst>
                                      </p:cBhvr>
                                      <p:to>
                                        <p:strVal val="visible"/>
                                      </p:to>
                                    </p:set>
                                    <p:animEffect transition="in" filter="fade">
                                      <p:cBhvr>
                                        <p:cTn id="39" dur="1000"/>
                                        <p:tgtEl>
                                          <p:spTgt spid="12">
                                            <p:txEl>
                                              <p:pRg st="6" end="6"/>
                                            </p:txEl>
                                          </p:spTgt>
                                        </p:tgtEl>
                                      </p:cBhvr>
                                    </p:animEffect>
                                    <p:anim calcmode="lin" valueType="num">
                                      <p:cBhvr>
                                        <p:cTn id="40" dur="1000" fill="hold"/>
                                        <p:tgtEl>
                                          <p:spTgt spid="12">
                                            <p:txEl>
                                              <p:pRg st="6" end="6"/>
                                            </p:txEl>
                                          </p:spTgt>
                                        </p:tgtEl>
                                        <p:attrNameLst>
                                          <p:attrName>ppt_x</p:attrName>
                                        </p:attrNameLst>
                                      </p:cBhvr>
                                      <p:tavLst>
                                        <p:tav tm="0">
                                          <p:val>
                                            <p:strVal val="#ppt_x"/>
                                          </p:val>
                                        </p:tav>
                                        <p:tav tm="100000">
                                          <p:val>
                                            <p:strVal val="#ppt_x"/>
                                          </p:val>
                                        </p:tav>
                                      </p:tavLst>
                                    </p:anim>
                                    <p:anim calcmode="lin" valueType="num">
                                      <p:cBhvr>
                                        <p:cTn id="41" dur="1000" fill="hold"/>
                                        <p:tgtEl>
                                          <p:spTgt spid="12">
                                            <p:txEl>
                                              <p:pRg st="6" end="6"/>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2">
                                            <p:txEl>
                                              <p:pRg st="7" end="7"/>
                                            </p:txEl>
                                          </p:spTgt>
                                        </p:tgtEl>
                                        <p:attrNameLst>
                                          <p:attrName>style.visibility</p:attrName>
                                        </p:attrNameLst>
                                      </p:cBhvr>
                                      <p:to>
                                        <p:strVal val="visible"/>
                                      </p:to>
                                    </p:set>
                                    <p:animEffect transition="in" filter="fade">
                                      <p:cBhvr>
                                        <p:cTn id="44" dur="1000"/>
                                        <p:tgtEl>
                                          <p:spTgt spid="12">
                                            <p:txEl>
                                              <p:pRg st="7" end="7"/>
                                            </p:txEl>
                                          </p:spTgt>
                                        </p:tgtEl>
                                      </p:cBhvr>
                                    </p:animEffect>
                                    <p:anim calcmode="lin" valueType="num">
                                      <p:cBhvr>
                                        <p:cTn id="45" dur="1000" fill="hold"/>
                                        <p:tgtEl>
                                          <p:spTgt spid="12">
                                            <p:txEl>
                                              <p:pRg st="7" end="7"/>
                                            </p:txEl>
                                          </p:spTgt>
                                        </p:tgtEl>
                                        <p:attrNameLst>
                                          <p:attrName>ppt_x</p:attrName>
                                        </p:attrNameLst>
                                      </p:cBhvr>
                                      <p:tavLst>
                                        <p:tav tm="0">
                                          <p:val>
                                            <p:strVal val="#ppt_x"/>
                                          </p:val>
                                        </p:tav>
                                        <p:tav tm="100000">
                                          <p:val>
                                            <p:strVal val="#ppt_x"/>
                                          </p:val>
                                        </p:tav>
                                      </p:tavLst>
                                    </p:anim>
                                    <p:anim calcmode="lin" valueType="num">
                                      <p:cBhvr>
                                        <p:cTn id="46" dur="1000" fill="hold"/>
                                        <p:tgtEl>
                                          <p:spTgt spid="12">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12">
                                            <p:txEl>
                                              <p:pRg st="8" end="8"/>
                                            </p:txEl>
                                          </p:spTgt>
                                        </p:tgtEl>
                                        <p:attrNameLst>
                                          <p:attrName>style.visibility</p:attrName>
                                        </p:attrNameLst>
                                      </p:cBhvr>
                                      <p:to>
                                        <p:strVal val="visible"/>
                                      </p:to>
                                    </p:set>
                                    <p:animEffect transition="in" filter="fade">
                                      <p:cBhvr>
                                        <p:cTn id="51" dur="1000"/>
                                        <p:tgtEl>
                                          <p:spTgt spid="12">
                                            <p:txEl>
                                              <p:pRg st="8" end="8"/>
                                            </p:txEl>
                                          </p:spTgt>
                                        </p:tgtEl>
                                      </p:cBhvr>
                                    </p:animEffect>
                                    <p:anim calcmode="lin" valueType="num">
                                      <p:cBhvr>
                                        <p:cTn id="52" dur="1000" fill="hold"/>
                                        <p:tgtEl>
                                          <p:spTgt spid="12">
                                            <p:txEl>
                                              <p:pRg st="8" end="8"/>
                                            </p:txEl>
                                          </p:spTgt>
                                        </p:tgtEl>
                                        <p:attrNameLst>
                                          <p:attrName>ppt_x</p:attrName>
                                        </p:attrNameLst>
                                      </p:cBhvr>
                                      <p:tavLst>
                                        <p:tav tm="0">
                                          <p:val>
                                            <p:strVal val="#ppt_x"/>
                                          </p:val>
                                        </p:tav>
                                        <p:tav tm="100000">
                                          <p:val>
                                            <p:strVal val="#ppt_x"/>
                                          </p:val>
                                        </p:tav>
                                      </p:tavLst>
                                    </p:anim>
                                    <p:anim calcmode="lin" valueType="num">
                                      <p:cBhvr>
                                        <p:cTn id="53" dur="1000" fill="hold"/>
                                        <p:tgtEl>
                                          <p:spTgt spid="12">
                                            <p:txEl>
                                              <p:pRg st="8" end="8"/>
                                            </p:txEl>
                                          </p:spTgt>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2">
                                            <p:txEl>
                                              <p:pRg st="9" end="9"/>
                                            </p:txEl>
                                          </p:spTgt>
                                        </p:tgtEl>
                                        <p:attrNameLst>
                                          <p:attrName>style.visibility</p:attrName>
                                        </p:attrNameLst>
                                      </p:cBhvr>
                                      <p:to>
                                        <p:strVal val="visible"/>
                                      </p:to>
                                    </p:set>
                                    <p:animEffect transition="in" filter="fade">
                                      <p:cBhvr>
                                        <p:cTn id="56" dur="1000"/>
                                        <p:tgtEl>
                                          <p:spTgt spid="12">
                                            <p:txEl>
                                              <p:pRg st="9" end="9"/>
                                            </p:txEl>
                                          </p:spTgt>
                                        </p:tgtEl>
                                      </p:cBhvr>
                                    </p:animEffect>
                                    <p:anim calcmode="lin" valueType="num">
                                      <p:cBhvr>
                                        <p:cTn id="57" dur="1000" fill="hold"/>
                                        <p:tgtEl>
                                          <p:spTgt spid="12">
                                            <p:txEl>
                                              <p:pRg st="9" end="9"/>
                                            </p:txEl>
                                          </p:spTgt>
                                        </p:tgtEl>
                                        <p:attrNameLst>
                                          <p:attrName>ppt_x</p:attrName>
                                        </p:attrNameLst>
                                      </p:cBhvr>
                                      <p:tavLst>
                                        <p:tav tm="0">
                                          <p:val>
                                            <p:strVal val="#ppt_x"/>
                                          </p:val>
                                        </p:tav>
                                        <p:tav tm="100000">
                                          <p:val>
                                            <p:strVal val="#ppt_x"/>
                                          </p:val>
                                        </p:tav>
                                      </p:tavLst>
                                    </p:anim>
                                    <p:anim calcmode="lin" valueType="num">
                                      <p:cBhvr>
                                        <p:cTn id="58" dur="1000" fill="hold"/>
                                        <p:tgtEl>
                                          <p:spTgt spid="12">
                                            <p:txEl>
                                              <p:pRg st="9" end="9"/>
                                            </p:txEl>
                                          </p:spTgt>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12">
                                            <p:txEl>
                                              <p:pRg st="10" end="10"/>
                                            </p:txEl>
                                          </p:spTgt>
                                        </p:tgtEl>
                                        <p:attrNameLst>
                                          <p:attrName>style.visibility</p:attrName>
                                        </p:attrNameLst>
                                      </p:cBhvr>
                                      <p:to>
                                        <p:strVal val="visible"/>
                                      </p:to>
                                    </p:set>
                                    <p:animEffect transition="in" filter="fade">
                                      <p:cBhvr>
                                        <p:cTn id="61" dur="1000"/>
                                        <p:tgtEl>
                                          <p:spTgt spid="12">
                                            <p:txEl>
                                              <p:pRg st="10" end="10"/>
                                            </p:txEl>
                                          </p:spTgt>
                                        </p:tgtEl>
                                      </p:cBhvr>
                                    </p:animEffect>
                                    <p:anim calcmode="lin" valueType="num">
                                      <p:cBhvr>
                                        <p:cTn id="62" dur="1000" fill="hold"/>
                                        <p:tgtEl>
                                          <p:spTgt spid="12">
                                            <p:txEl>
                                              <p:pRg st="10" end="10"/>
                                            </p:txEl>
                                          </p:spTgt>
                                        </p:tgtEl>
                                        <p:attrNameLst>
                                          <p:attrName>ppt_x</p:attrName>
                                        </p:attrNameLst>
                                      </p:cBhvr>
                                      <p:tavLst>
                                        <p:tav tm="0">
                                          <p:val>
                                            <p:strVal val="#ppt_x"/>
                                          </p:val>
                                        </p:tav>
                                        <p:tav tm="100000">
                                          <p:val>
                                            <p:strVal val="#ppt_x"/>
                                          </p:val>
                                        </p:tav>
                                      </p:tavLst>
                                    </p:anim>
                                    <p:anim calcmode="lin" valueType="num">
                                      <p:cBhvr>
                                        <p:cTn id="63" dur="1000" fill="hold"/>
                                        <p:tgtEl>
                                          <p:spTgt spid="12">
                                            <p:txEl>
                                              <p:pRg st="10" end="10"/>
                                            </p:txEl>
                                          </p:spTgt>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0"/>
                                  </p:stCondLst>
                                  <p:childTnLst>
                                    <p:set>
                                      <p:cBhvr>
                                        <p:cTn id="65" dur="1" fill="hold">
                                          <p:stCondLst>
                                            <p:cond delay="0"/>
                                          </p:stCondLst>
                                        </p:cTn>
                                        <p:tgtEl>
                                          <p:spTgt spid="12">
                                            <p:txEl>
                                              <p:pRg st="11" end="11"/>
                                            </p:txEl>
                                          </p:spTgt>
                                        </p:tgtEl>
                                        <p:attrNameLst>
                                          <p:attrName>style.visibility</p:attrName>
                                        </p:attrNameLst>
                                      </p:cBhvr>
                                      <p:to>
                                        <p:strVal val="visible"/>
                                      </p:to>
                                    </p:set>
                                    <p:animEffect transition="in" filter="fade">
                                      <p:cBhvr>
                                        <p:cTn id="66" dur="1000"/>
                                        <p:tgtEl>
                                          <p:spTgt spid="12">
                                            <p:txEl>
                                              <p:pRg st="11" end="11"/>
                                            </p:txEl>
                                          </p:spTgt>
                                        </p:tgtEl>
                                      </p:cBhvr>
                                    </p:animEffect>
                                    <p:anim calcmode="lin" valueType="num">
                                      <p:cBhvr>
                                        <p:cTn id="67" dur="1000" fill="hold"/>
                                        <p:tgtEl>
                                          <p:spTgt spid="12">
                                            <p:txEl>
                                              <p:pRg st="11" end="11"/>
                                            </p:txEl>
                                          </p:spTgt>
                                        </p:tgtEl>
                                        <p:attrNameLst>
                                          <p:attrName>ppt_x</p:attrName>
                                        </p:attrNameLst>
                                      </p:cBhvr>
                                      <p:tavLst>
                                        <p:tav tm="0">
                                          <p:val>
                                            <p:strVal val="#ppt_x"/>
                                          </p:val>
                                        </p:tav>
                                        <p:tav tm="100000">
                                          <p:val>
                                            <p:strVal val="#ppt_x"/>
                                          </p:val>
                                        </p:tav>
                                      </p:tavLst>
                                    </p:anim>
                                    <p:anim calcmode="lin" valueType="num">
                                      <p:cBhvr>
                                        <p:cTn id="68" dur="1000" fill="hold"/>
                                        <p:tgtEl>
                                          <p:spTgt spid="12">
                                            <p:txEl>
                                              <p:pRg st="11" end="11"/>
                                            </p:txEl>
                                          </p:spTgt>
                                        </p:tgtEl>
                                        <p:attrNameLst>
                                          <p:attrName>ppt_y</p:attrName>
                                        </p:attrNameLst>
                                      </p:cBhvr>
                                      <p:tavLst>
                                        <p:tav tm="0">
                                          <p:val>
                                            <p:strVal val="#ppt_y+.1"/>
                                          </p:val>
                                        </p:tav>
                                        <p:tav tm="100000">
                                          <p:val>
                                            <p:strVal val="#ppt_y"/>
                                          </p:val>
                                        </p:tav>
                                      </p:tavLst>
                                    </p:anim>
                                  </p:childTnLst>
                                </p:cTn>
                              </p:par>
                              <p:par>
                                <p:cTn id="69" presetID="42" presetClass="entr" presetSubtype="0" fill="hold" nodeType="withEffect">
                                  <p:stCondLst>
                                    <p:cond delay="0"/>
                                  </p:stCondLst>
                                  <p:childTnLst>
                                    <p:set>
                                      <p:cBhvr>
                                        <p:cTn id="70" dur="1" fill="hold">
                                          <p:stCondLst>
                                            <p:cond delay="0"/>
                                          </p:stCondLst>
                                        </p:cTn>
                                        <p:tgtEl>
                                          <p:spTgt spid="12">
                                            <p:txEl>
                                              <p:pRg st="12" end="12"/>
                                            </p:txEl>
                                          </p:spTgt>
                                        </p:tgtEl>
                                        <p:attrNameLst>
                                          <p:attrName>style.visibility</p:attrName>
                                        </p:attrNameLst>
                                      </p:cBhvr>
                                      <p:to>
                                        <p:strVal val="visible"/>
                                      </p:to>
                                    </p:set>
                                    <p:animEffect transition="in" filter="fade">
                                      <p:cBhvr>
                                        <p:cTn id="71" dur="1000"/>
                                        <p:tgtEl>
                                          <p:spTgt spid="12">
                                            <p:txEl>
                                              <p:pRg st="12" end="12"/>
                                            </p:txEl>
                                          </p:spTgt>
                                        </p:tgtEl>
                                      </p:cBhvr>
                                    </p:animEffect>
                                    <p:anim calcmode="lin" valueType="num">
                                      <p:cBhvr>
                                        <p:cTn id="72" dur="1000" fill="hold"/>
                                        <p:tgtEl>
                                          <p:spTgt spid="12">
                                            <p:txEl>
                                              <p:pRg st="12" end="12"/>
                                            </p:txEl>
                                          </p:spTgt>
                                        </p:tgtEl>
                                        <p:attrNameLst>
                                          <p:attrName>ppt_x</p:attrName>
                                        </p:attrNameLst>
                                      </p:cBhvr>
                                      <p:tavLst>
                                        <p:tav tm="0">
                                          <p:val>
                                            <p:strVal val="#ppt_x"/>
                                          </p:val>
                                        </p:tav>
                                        <p:tav tm="100000">
                                          <p:val>
                                            <p:strVal val="#ppt_x"/>
                                          </p:val>
                                        </p:tav>
                                      </p:tavLst>
                                    </p:anim>
                                    <p:anim calcmode="lin" valueType="num">
                                      <p:cBhvr>
                                        <p:cTn id="73" dur="1000" fill="hold"/>
                                        <p:tgtEl>
                                          <p:spTgt spid="12">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1498" y="1295551"/>
            <a:ext cx="6346785" cy="3912606"/>
          </a:xfrm>
          <a:prstGeom prst="rect">
            <a:avLst/>
          </a:prstGeom>
        </p:spPr>
      </p:pic>
      <p:sp>
        <p:nvSpPr>
          <p:cNvPr id="3" name="Title 2"/>
          <p:cNvSpPr>
            <a:spLocks noGrp="1"/>
          </p:cNvSpPr>
          <p:nvPr>
            <p:ph type="title"/>
          </p:nvPr>
        </p:nvSpPr>
        <p:spPr/>
        <p:txBody>
          <a:bodyPr/>
          <a:lstStyle/>
          <a:p>
            <a:r>
              <a:rPr lang="en-US" dirty="0"/>
              <a:t>Systems Architecture</a:t>
            </a:r>
          </a:p>
        </p:txBody>
      </p:sp>
      <p:sp>
        <p:nvSpPr>
          <p:cNvPr id="10" name="Rectangle 9"/>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sp>
        <p:nvSpPr>
          <p:cNvPr id="17" name="Rectangle 16"/>
          <p:cNvSpPr/>
          <p:nvPr/>
        </p:nvSpPr>
        <p:spPr>
          <a:xfrm>
            <a:off x="7212887" y="5554126"/>
            <a:ext cx="4979113" cy="230832"/>
          </a:xfrm>
          <a:prstGeom prst="rect">
            <a:avLst/>
          </a:prstGeom>
        </p:spPr>
        <p:txBody>
          <a:bodyPr wrap="square">
            <a:spAutoFit/>
          </a:bodyPr>
          <a:lstStyle/>
          <a:p>
            <a:pPr algn="r"/>
            <a:r>
              <a:rPr lang="en-US" sz="900" dirty="0"/>
              <a:t>Source: https://www.researchgate.net/figure/Conceptual-System-Architecture_fig2_327987580</a:t>
            </a:r>
            <a:endParaRPr lang="en-US" sz="1000" dirty="0"/>
          </a:p>
        </p:txBody>
      </p:sp>
      <p:sp>
        <p:nvSpPr>
          <p:cNvPr id="24" name="Text Placeholder 1"/>
          <p:cNvSpPr>
            <a:spLocks noGrp="1"/>
          </p:cNvSpPr>
          <p:nvPr>
            <p:ph type="body" idx="1"/>
          </p:nvPr>
        </p:nvSpPr>
        <p:spPr>
          <a:xfrm>
            <a:off x="329972" y="1295551"/>
            <a:ext cx="6484896" cy="4666654"/>
          </a:xfrm>
        </p:spPr>
        <p:txBody>
          <a:bodyPr/>
          <a:lstStyle/>
          <a:p>
            <a:r>
              <a:rPr lang="en-US" dirty="0"/>
              <a:t>Conceptual Diagram</a:t>
            </a:r>
          </a:p>
          <a:p>
            <a:r>
              <a:rPr lang="en-US" dirty="0"/>
              <a:t>Structural components</a:t>
            </a:r>
          </a:p>
          <a:p>
            <a:r>
              <a:rPr lang="en-US" dirty="0"/>
              <a:t>Identify/Solve Problems</a:t>
            </a:r>
          </a:p>
          <a:p>
            <a:r>
              <a:rPr lang="en-US" dirty="0"/>
              <a:t>Existing or New</a:t>
            </a:r>
          </a:p>
          <a:p>
            <a:r>
              <a:rPr lang="en-US" dirty="0"/>
              <a:t>Communication tool</a:t>
            </a:r>
          </a:p>
        </p:txBody>
      </p:sp>
    </p:spTree>
    <p:extLst>
      <p:ext uri="{BB962C8B-B14F-4D97-AF65-F5344CB8AC3E}">
        <p14:creationId xmlns:p14="http://schemas.microsoft.com/office/powerpoint/2010/main" val="37344327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Systems Architecture</a:t>
            </a:r>
          </a:p>
        </p:txBody>
      </p:sp>
      <p:sp>
        <p:nvSpPr>
          <p:cNvPr id="10" name="Rectangle 9"/>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sp>
        <p:nvSpPr>
          <p:cNvPr id="17" name="Rectangle 16"/>
          <p:cNvSpPr/>
          <p:nvPr/>
        </p:nvSpPr>
        <p:spPr>
          <a:xfrm>
            <a:off x="5008729" y="5406724"/>
            <a:ext cx="7183272" cy="230832"/>
          </a:xfrm>
          <a:prstGeom prst="rect">
            <a:avLst/>
          </a:prstGeom>
        </p:spPr>
        <p:txBody>
          <a:bodyPr wrap="square">
            <a:spAutoFit/>
          </a:bodyPr>
          <a:lstStyle/>
          <a:p>
            <a:pPr algn="r"/>
            <a:r>
              <a:rPr lang="en-US" sz="900" dirty="0"/>
              <a:t>Source: http://spmarchitecture.com/systems-architecture/system-architecture-learning-environment-for-automatic-rating-64721-2/</a:t>
            </a:r>
            <a:endParaRPr lang="en-US" sz="1000" dirty="0"/>
          </a:p>
        </p:txBody>
      </p:sp>
      <p:sp>
        <p:nvSpPr>
          <p:cNvPr id="24" name="Text Placeholder 1"/>
          <p:cNvSpPr>
            <a:spLocks noGrp="1"/>
          </p:cNvSpPr>
          <p:nvPr>
            <p:ph type="body" idx="1"/>
          </p:nvPr>
        </p:nvSpPr>
        <p:spPr>
          <a:xfrm>
            <a:off x="329972" y="1295551"/>
            <a:ext cx="6484896" cy="4666654"/>
          </a:xfrm>
        </p:spPr>
        <p:txBody>
          <a:bodyPr/>
          <a:lstStyle/>
          <a:p>
            <a:r>
              <a:rPr lang="en-US" dirty="0"/>
              <a:t>Test question defined</a:t>
            </a:r>
          </a:p>
          <a:p>
            <a:pPr lvl="1"/>
            <a:r>
              <a:rPr lang="en-US" dirty="0"/>
              <a:t>Authoring tool</a:t>
            </a:r>
          </a:p>
          <a:p>
            <a:r>
              <a:rPr lang="en-US" dirty="0"/>
              <a:t>Remote test created</a:t>
            </a:r>
          </a:p>
          <a:p>
            <a:pPr lvl="1"/>
            <a:r>
              <a:rPr lang="en-US" dirty="0"/>
              <a:t>Test module</a:t>
            </a:r>
          </a:p>
          <a:p>
            <a:r>
              <a:rPr lang="en-US" dirty="0"/>
              <a:t>Student responses</a:t>
            </a:r>
          </a:p>
          <a:p>
            <a:pPr lvl="1"/>
            <a:r>
              <a:rPr lang="en-US" dirty="0"/>
              <a:t>Test module</a:t>
            </a:r>
          </a:p>
          <a:p>
            <a:r>
              <a:rPr lang="en-US" dirty="0"/>
              <a:t>Execution &amp; Evaluation</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121" t="1602" r="1992" b="2414"/>
          <a:stretch/>
        </p:blipFill>
        <p:spPr>
          <a:xfrm>
            <a:off x="5662436" y="708749"/>
            <a:ext cx="6529564" cy="4697975"/>
          </a:xfrm>
          <a:prstGeom prst="rect">
            <a:avLst/>
          </a:prstGeom>
        </p:spPr>
      </p:pic>
    </p:spTree>
    <p:extLst>
      <p:ext uri="{BB962C8B-B14F-4D97-AF65-F5344CB8AC3E}">
        <p14:creationId xmlns:p14="http://schemas.microsoft.com/office/powerpoint/2010/main" val="41939771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6"/>
          <p:cNvSpPr txBox="1">
            <a:spLocks noGrp="1"/>
          </p:cNvSpPr>
          <p:nvPr>
            <p:ph type="ctrTitle"/>
          </p:nvPr>
        </p:nvSpPr>
        <p:spPr>
          <a:xfrm>
            <a:off x="2643849" y="2359971"/>
            <a:ext cx="6904182" cy="1578300"/>
          </a:xfrm>
          <a:prstGeom prst="rect">
            <a:avLst/>
          </a:prstGeom>
          <a:noFill/>
          <a:ln>
            <a:noFill/>
          </a:ln>
        </p:spPr>
        <p:txBody>
          <a:bodyPr spcFirstLastPara="1" wrap="square" lIns="91425" tIns="45700" rIns="91425" bIns="45700" anchor="b" anchorCtr="0">
            <a:noAutofit/>
          </a:bodyPr>
          <a:lstStyle/>
          <a:p>
            <a:pPr lvl="0"/>
            <a:r>
              <a:rPr lang="en-US" dirty="0"/>
              <a:t>Digital Systems</a:t>
            </a:r>
            <a:endParaRPr dirty="0"/>
          </a:p>
        </p:txBody>
      </p:sp>
      <p:sp>
        <p:nvSpPr>
          <p:cNvPr id="104" name="Google Shape;104;p16"/>
          <p:cNvSpPr txBox="1">
            <a:spLocks noGrp="1"/>
          </p:cNvSpPr>
          <p:nvPr>
            <p:ph type="subTitle" idx="1"/>
          </p:nvPr>
        </p:nvSpPr>
        <p:spPr>
          <a:xfrm>
            <a:off x="605791" y="4367848"/>
            <a:ext cx="10980300" cy="8274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A41E35"/>
              </a:buClr>
              <a:buSzPts val="2500"/>
              <a:buFont typeface="Arial"/>
              <a:buNone/>
            </a:pPr>
            <a:r>
              <a:rPr lang="en-US" dirty="0"/>
              <a:t>2.1 Digital Product Management &amp;</a:t>
            </a:r>
          </a:p>
          <a:p>
            <a:pPr marL="0" marR="0" lvl="0" indent="0" algn="ctr" rtl="0">
              <a:lnSpc>
                <a:spcPct val="90000"/>
              </a:lnSpc>
              <a:spcBef>
                <a:spcPts val="0"/>
              </a:spcBef>
              <a:spcAft>
                <a:spcPts val="0"/>
              </a:spcAft>
              <a:buClr>
                <a:srgbClr val="A41E35"/>
              </a:buClr>
              <a:buSzPts val="2500"/>
              <a:buFont typeface="Arial"/>
              <a:buNone/>
            </a:pPr>
            <a:r>
              <a:rPr lang="en-US" dirty="0"/>
              <a:t>Max Lab 1a|1b</a:t>
            </a:r>
            <a:endParaRPr dirty="0"/>
          </a:p>
        </p:txBody>
      </p:sp>
      <p:cxnSp>
        <p:nvCxnSpPr>
          <p:cNvPr id="105" name="Google Shape;105;p16"/>
          <p:cNvCxnSpPr/>
          <p:nvPr/>
        </p:nvCxnSpPr>
        <p:spPr>
          <a:xfrm>
            <a:off x="5433060" y="4081463"/>
            <a:ext cx="1325880" cy="0"/>
          </a:xfrm>
          <a:prstGeom prst="straightConnector1">
            <a:avLst/>
          </a:prstGeom>
          <a:noFill/>
          <a:ln w="63500" cap="flat" cmpd="sng">
            <a:solidFill>
              <a:schemeClr val="lt1"/>
            </a:solidFill>
            <a:prstDash val="solid"/>
            <a:miter lim="800000"/>
            <a:headEnd type="none" w="sm" len="sm"/>
            <a:tailEnd type="none" w="sm" len="sm"/>
          </a:ln>
        </p:spPr>
      </p:cxnSp>
      <p:sp>
        <p:nvSpPr>
          <p:cNvPr id="7" name="Rectangle 6"/>
          <p:cNvSpPr/>
          <p:nvPr/>
        </p:nvSpPr>
        <p:spPr>
          <a:xfrm>
            <a:off x="5172304" y="5264722"/>
            <a:ext cx="1847272" cy="107141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 Black" panose="020B0A04020102020204" pitchFamily="34" charset="0"/>
              </a:rPr>
              <a:t>F</a:t>
            </a:r>
            <a:r>
              <a:rPr lang="en-US" sz="3600" b="1" dirty="0">
                <a:solidFill>
                  <a:srgbClr val="C00000"/>
                </a:solidFill>
                <a:latin typeface="Arial Black" panose="020B0A04020102020204" pitchFamily="34" charset="0"/>
              </a:rPr>
              <a:t>O</a:t>
            </a:r>
            <a:r>
              <a:rPr lang="en-US" sz="3600" b="1" dirty="0">
                <a:latin typeface="Arial Black" panose="020B0A04020102020204" pitchFamily="34" charset="0"/>
              </a:rPr>
              <a:t>X</a:t>
            </a:r>
          </a:p>
          <a:p>
            <a:pPr algn="ctr"/>
            <a:r>
              <a:rPr lang="en-US" sz="3600" b="1" dirty="0">
                <a:latin typeface="Arial Black" panose="020B0A04020102020204" pitchFamily="34" charset="0"/>
              </a:rPr>
              <a:t>MIS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A41E35"/>
        </a:solidFill>
        <a:effectLst/>
      </p:bgPr>
    </p:bg>
    <p:spTree>
      <p:nvGrpSpPr>
        <p:cNvPr id="1" name=""/>
        <p:cNvGrpSpPr/>
        <p:nvPr/>
      </p:nvGrpSpPr>
      <p:grpSpPr>
        <a:xfrm>
          <a:off x="0" y="0"/>
          <a:ext cx="0" cy="0"/>
          <a:chOff x="0" y="0"/>
          <a:chExt cx="0" cy="0"/>
        </a:xfrm>
      </p:grpSpPr>
      <p:sp>
        <p:nvSpPr>
          <p:cNvPr id="7" name="Arc 6"/>
          <p:cNvSpPr/>
          <p:nvPr/>
        </p:nvSpPr>
        <p:spPr>
          <a:xfrm>
            <a:off x="9310133" y="1501898"/>
            <a:ext cx="2338942" cy="2187514"/>
          </a:xfrm>
          <a:prstGeom prst="arc">
            <a:avLst>
              <a:gd name="adj1" fmla="val 16200000"/>
              <a:gd name="adj2" fmla="val 5396879"/>
            </a:avLst>
          </a:prstGeom>
          <a:ln w="2286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2" name="Straight Connector 11"/>
          <p:cNvCxnSpPr/>
          <p:nvPr/>
        </p:nvCxnSpPr>
        <p:spPr>
          <a:xfrm flipH="1">
            <a:off x="2027916" y="6078752"/>
            <a:ext cx="9160677" cy="0"/>
          </a:xfrm>
          <a:prstGeom prst="line">
            <a:avLst/>
          </a:prstGeom>
          <a:ln w="22860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Arc 30"/>
          <p:cNvSpPr/>
          <p:nvPr/>
        </p:nvSpPr>
        <p:spPr>
          <a:xfrm rot="10800000">
            <a:off x="395163" y="3665540"/>
            <a:ext cx="2338944" cy="2187514"/>
          </a:xfrm>
          <a:prstGeom prst="arc">
            <a:avLst>
              <a:gd name="adj1" fmla="val 16200000"/>
              <a:gd name="adj2" fmla="val 5239996"/>
            </a:avLst>
          </a:prstGeom>
          <a:ln w="2286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54" name="Straight Connector 53"/>
          <p:cNvCxnSpPr/>
          <p:nvPr/>
        </p:nvCxnSpPr>
        <p:spPr>
          <a:xfrm flipH="1" flipV="1">
            <a:off x="641232" y="1500452"/>
            <a:ext cx="9889269" cy="3482"/>
          </a:xfrm>
          <a:prstGeom prst="line">
            <a:avLst/>
          </a:prstGeom>
          <a:ln w="2286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Flowchart: Connector 10"/>
          <p:cNvSpPr/>
          <p:nvPr/>
        </p:nvSpPr>
        <p:spPr>
          <a:xfrm>
            <a:off x="89841" y="940888"/>
            <a:ext cx="1102782" cy="1119128"/>
          </a:xfrm>
          <a:prstGeom prst="flowChartConnector">
            <a:avLst/>
          </a:prstGeom>
          <a:solidFill>
            <a:schemeClr val="tx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START</a:t>
            </a:r>
          </a:p>
        </p:txBody>
      </p:sp>
      <p:sp>
        <p:nvSpPr>
          <p:cNvPr id="13" name="8-Point Star 12"/>
          <p:cNvSpPr/>
          <p:nvPr/>
        </p:nvSpPr>
        <p:spPr>
          <a:xfrm>
            <a:off x="10964417" y="5505132"/>
            <a:ext cx="1157182" cy="1157182"/>
          </a:xfrm>
          <a:prstGeom prst="star8">
            <a:avLst/>
          </a:prstGeom>
          <a:solidFill>
            <a:schemeClr val="tx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FINISH</a:t>
            </a:r>
          </a:p>
        </p:txBody>
      </p:sp>
      <p:sp>
        <p:nvSpPr>
          <p:cNvPr id="65" name="Title 4"/>
          <p:cNvSpPr txBox="1">
            <a:spLocks/>
          </p:cNvSpPr>
          <p:nvPr/>
        </p:nvSpPr>
        <p:spPr>
          <a:xfrm>
            <a:off x="602773" y="130372"/>
            <a:ext cx="10980300" cy="37923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b="1" dirty="0">
                <a:latin typeface="Arial Narrow" panose="020B0606020202030204" pitchFamily="34" charset="0"/>
              </a:rPr>
              <a:t>ROADMAP</a:t>
            </a:r>
          </a:p>
        </p:txBody>
      </p:sp>
      <p:sp>
        <p:nvSpPr>
          <p:cNvPr id="80" name="Arc 79"/>
          <p:cNvSpPr/>
          <p:nvPr/>
        </p:nvSpPr>
        <p:spPr>
          <a:xfrm>
            <a:off x="9005554" y="1249183"/>
            <a:ext cx="2948100" cy="2759841"/>
          </a:xfrm>
          <a:prstGeom prst="arc">
            <a:avLst>
              <a:gd name="adj1" fmla="val 17248440"/>
              <a:gd name="adj2" fmla="val 4527044"/>
            </a:avLst>
          </a:prstGeom>
          <a:noFill/>
          <a:ln w="762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4" name="Arc 83"/>
          <p:cNvSpPr/>
          <p:nvPr/>
        </p:nvSpPr>
        <p:spPr>
          <a:xfrm rot="10800000">
            <a:off x="128600" y="3401930"/>
            <a:ext cx="2948100" cy="2759841"/>
          </a:xfrm>
          <a:prstGeom prst="arc">
            <a:avLst>
              <a:gd name="adj1" fmla="val 17248440"/>
              <a:gd name="adj2" fmla="val 4527044"/>
            </a:avLst>
          </a:prstGeom>
          <a:noFill/>
          <a:ln w="762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2" name="Right Arrow 51"/>
          <p:cNvSpPr/>
          <p:nvPr/>
        </p:nvSpPr>
        <p:spPr>
          <a:xfrm>
            <a:off x="1192622" y="6050270"/>
            <a:ext cx="115611" cy="10303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 name="Straight Connector 1">
            <a:extLst>
              <a:ext uri="{FF2B5EF4-FFF2-40B4-BE49-F238E27FC236}">
                <a16:creationId xmlns:a16="http://schemas.microsoft.com/office/drawing/2014/main" id="{25FC2C2E-C01E-DE2F-2A05-C79B39861F47}"/>
              </a:ext>
            </a:extLst>
          </p:cNvPr>
          <p:cNvCxnSpPr>
            <a:cxnSpLocks/>
          </p:cNvCxnSpPr>
          <p:nvPr/>
        </p:nvCxnSpPr>
        <p:spPr>
          <a:xfrm flipH="1" flipV="1">
            <a:off x="1513739" y="3666576"/>
            <a:ext cx="8966858" cy="22836"/>
          </a:xfrm>
          <a:prstGeom prst="line">
            <a:avLst/>
          </a:prstGeom>
          <a:ln w="228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4498B6FB-AD6A-E7C4-4133-DBEF76036C43}"/>
              </a:ext>
            </a:extLst>
          </p:cNvPr>
          <p:cNvCxnSpPr>
            <a:cxnSpLocks/>
          </p:cNvCxnSpPr>
          <p:nvPr/>
        </p:nvCxnSpPr>
        <p:spPr>
          <a:xfrm flipH="1">
            <a:off x="1564635" y="5853054"/>
            <a:ext cx="9545571" cy="0"/>
          </a:xfrm>
          <a:prstGeom prst="line">
            <a:avLst/>
          </a:prstGeom>
          <a:ln w="2286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Rounded Corners 4">
            <a:extLst>
              <a:ext uri="{FF2B5EF4-FFF2-40B4-BE49-F238E27FC236}">
                <a16:creationId xmlns:a16="http://schemas.microsoft.com/office/drawing/2014/main" id="{B6FB4B8F-30AE-0C69-B09D-920A5E0921F5}"/>
              </a:ext>
            </a:extLst>
          </p:cNvPr>
          <p:cNvSpPr/>
          <p:nvPr/>
        </p:nvSpPr>
        <p:spPr>
          <a:xfrm>
            <a:off x="1527090" y="640567"/>
            <a:ext cx="3726985" cy="1894179"/>
          </a:xfrm>
          <a:prstGeom prst="roundRect">
            <a:avLst/>
          </a:prstGeom>
          <a:solidFill>
            <a:schemeClr val="tx2">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81">
            <a:extLst>
              <a:ext uri="{FF2B5EF4-FFF2-40B4-BE49-F238E27FC236}">
                <a16:creationId xmlns:a16="http://schemas.microsoft.com/office/drawing/2014/main" id="{794BB13C-F89D-4257-048A-A4C144F4221D}"/>
              </a:ext>
            </a:extLst>
          </p:cNvPr>
          <p:cNvSpPr/>
          <p:nvPr/>
        </p:nvSpPr>
        <p:spPr>
          <a:xfrm rot="10800000">
            <a:off x="10641782" y="3921915"/>
            <a:ext cx="145028" cy="10303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ight Arrow 27">
            <a:extLst>
              <a:ext uri="{FF2B5EF4-FFF2-40B4-BE49-F238E27FC236}">
                <a16:creationId xmlns:a16="http://schemas.microsoft.com/office/drawing/2014/main" id="{AE0EB541-BFBB-D563-B41B-19C8FA26D71D}"/>
              </a:ext>
            </a:extLst>
          </p:cNvPr>
          <p:cNvSpPr/>
          <p:nvPr/>
        </p:nvSpPr>
        <p:spPr>
          <a:xfrm>
            <a:off x="1163594" y="6050270"/>
            <a:ext cx="115611" cy="10303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ounded Rectangle 56">
            <a:extLst>
              <a:ext uri="{FF2B5EF4-FFF2-40B4-BE49-F238E27FC236}">
                <a16:creationId xmlns:a16="http://schemas.microsoft.com/office/drawing/2014/main" id="{7BD5CFC5-7056-71E5-4BE3-29DD23C77A04}"/>
              </a:ext>
            </a:extLst>
          </p:cNvPr>
          <p:cNvSpPr/>
          <p:nvPr/>
        </p:nvSpPr>
        <p:spPr>
          <a:xfrm>
            <a:off x="1529024" y="640567"/>
            <a:ext cx="1763577" cy="1880629"/>
          </a:xfrm>
          <a:prstGeom prst="roundRect">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accent2"/>
                </a:solidFill>
              </a:rPr>
              <a:t>Week 1:</a:t>
            </a:r>
          </a:p>
          <a:p>
            <a:r>
              <a:rPr lang="en-US" dirty="0">
                <a:solidFill>
                  <a:schemeClr val="tx1"/>
                </a:solidFill>
              </a:rPr>
              <a:t>Introduction &amp; Systems Analysis</a:t>
            </a:r>
          </a:p>
          <a:p>
            <a:pPr marL="112713" indent="-112713">
              <a:buFont typeface="Arial" panose="020B0604020202020204" pitchFamily="34" charset="0"/>
              <a:buChar char="•"/>
            </a:pPr>
            <a:r>
              <a:rPr lang="en-US" sz="1000" dirty="0">
                <a:solidFill>
                  <a:schemeClr val="tx1"/>
                </a:solidFill>
              </a:rPr>
              <a:t>Course Description</a:t>
            </a:r>
          </a:p>
          <a:p>
            <a:pPr marL="112713" indent="-112713">
              <a:buFont typeface="Arial" panose="020B0604020202020204" pitchFamily="34" charset="0"/>
              <a:buChar char="•"/>
            </a:pPr>
            <a:r>
              <a:rPr lang="en-US" sz="1000" dirty="0">
                <a:solidFill>
                  <a:schemeClr val="tx1"/>
                </a:solidFill>
              </a:rPr>
              <a:t>Systems Thinking</a:t>
            </a:r>
          </a:p>
          <a:p>
            <a:pPr marL="112713" indent="-112713">
              <a:buFont typeface="Arial" panose="020B0604020202020204" pitchFamily="34" charset="0"/>
              <a:buChar char="•"/>
            </a:pPr>
            <a:endParaRPr lang="en-US" sz="1000" dirty="0">
              <a:solidFill>
                <a:schemeClr val="tx1"/>
              </a:solidFill>
            </a:endParaRPr>
          </a:p>
          <a:p>
            <a:pPr marL="112713" indent="-112713">
              <a:buFont typeface="Arial" panose="020B0604020202020204" pitchFamily="34" charset="0"/>
              <a:buChar char="•"/>
            </a:pPr>
            <a:endParaRPr lang="en-US" sz="600" dirty="0">
              <a:solidFill>
                <a:schemeClr val="tx1"/>
              </a:solidFill>
            </a:endParaRPr>
          </a:p>
          <a:p>
            <a:pPr marL="112713" indent="-112713">
              <a:buFont typeface="Arial" panose="020B0604020202020204" pitchFamily="34" charset="0"/>
              <a:buChar char="•"/>
            </a:pPr>
            <a:endParaRPr lang="en-US" sz="600" dirty="0">
              <a:solidFill>
                <a:schemeClr val="tx1"/>
              </a:solidFill>
            </a:endParaRPr>
          </a:p>
          <a:p>
            <a:pPr marL="112713" indent="-112713">
              <a:buFont typeface="Arial" panose="020B0604020202020204" pitchFamily="34" charset="0"/>
              <a:buChar char="•"/>
            </a:pPr>
            <a:endParaRPr lang="en-US" sz="600" dirty="0">
              <a:solidFill>
                <a:schemeClr val="tx1"/>
              </a:solidFill>
            </a:endParaRPr>
          </a:p>
          <a:p>
            <a:pPr marL="112713" indent="-112713">
              <a:buFont typeface="Arial" panose="020B0604020202020204" pitchFamily="34" charset="0"/>
              <a:buChar char="•"/>
            </a:pPr>
            <a:endParaRPr lang="en-US" sz="600" dirty="0">
              <a:solidFill>
                <a:schemeClr val="tx1"/>
              </a:solidFill>
            </a:endParaRPr>
          </a:p>
          <a:p>
            <a:pPr marL="112713" indent="-112713">
              <a:buFont typeface="Arial" panose="020B0604020202020204" pitchFamily="34" charset="0"/>
              <a:buChar char="•"/>
            </a:pPr>
            <a:endParaRPr lang="en-US" sz="600" dirty="0">
              <a:solidFill>
                <a:schemeClr val="tx1"/>
              </a:solidFill>
            </a:endParaRPr>
          </a:p>
          <a:p>
            <a:r>
              <a:rPr lang="en-US" sz="1000" dirty="0">
                <a:solidFill>
                  <a:schemeClr val="accent6">
                    <a:lumMod val="75000"/>
                  </a:schemeClr>
                </a:solidFill>
              </a:rPr>
              <a:t>Assignments #01 &amp; 02</a:t>
            </a:r>
            <a:endParaRPr lang="en-US" sz="1000" dirty="0">
              <a:solidFill>
                <a:schemeClr val="tx1"/>
              </a:solidFill>
            </a:endParaRPr>
          </a:p>
        </p:txBody>
      </p:sp>
      <p:sp>
        <p:nvSpPr>
          <p:cNvPr id="10" name="Rounded Rectangle 57">
            <a:extLst>
              <a:ext uri="{FF2B5EF4-FFF2-40B4-BE49-F238E27FC236}">
                <a16:creationId xmlns:a16="http://schemas.microsoft.com/office/drawing/2014/main" id="{639F1763-F900-93E2-CD5F-D4E1F7AE66EB}"/>
              </a:ext>
            </a:extLst>
          </p:cNvPr>
          <p:cNvSpPr/>
          <p:nvPr/>
        </p:nvSpPr>
        <p:spPr>
          <a:xfrm>
            <a:off x="3447083" y="640567"/>
            <a:ext cx="1806992" cy="1880629"/>
          </a:xfrm>
          <a:prstGeom prst="roundRect">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1800" dirty="0">
                <a:solidFill>
                  <a:srgbClr val="ED7D31"/>
                </a:solidFill>
              </a:rPr>
              <a:t>Week 1:</a:t>
            </a:r>
          </a:p>
          <a:p>
            <a:pPr lvl="0"/>
            <a:r>
              <a:rPr lang="en-US" dirty="0">
                <a:solidFill>
                  <a:srgbClr val="000000"/>
                </a:solidFill>
              </a:rPr>
              <a:t>Digital Product Management &amp; Introduction to Process Mapping</a:t>
            </a:r>
          </a:p>
          <a:p>
            <a:pPr marL="112713" lvl="0" indent="-112713">
              <a:buFont typeface="Arial" panose="020B0604020202020204" pitchFamily="34" charset="0"/>
              <a:buChar char="•"/>
            </a:pPr>
            <a:r>
              <a:rPr lang="en-US" sz="1000" dirty="0">
                <a:solidFill>
                  <a:srgbClr val="000000"/>
                </a:solidFill>
              </a:rPr>
              <a:t>Max Labs 1a &amp; 1b</a:t>
            </a:r>
          </a:p>
          <a:p>
            <a:pPr marL="112713" lvl="0" indent="-112713">
              <a:buFont typeface="Arial" panose="020B0604020202020204" pitchFamily="34" charset="0"/>
              <a:buChar char="•"/>
            </a:pPr>
            <a:r>
              <a:rPr lang="en-US" sz="1000" dirty="0">
                <a:solidFill>
                  <a:srgbClr val="000000"/>
                </a:solidFill>
              </a:rPr>
              <a:t>Systems &amp; Processes</a:t>
            </a:r>
          </a:p>
          <a:p>
            <a:pPr marL="112713" lvl="0" indent="-112713">
              <a:buFont typeface="Arial" panose="020B0604020202020204" pitchFamily="34" charset="0"/>
              <a:buChar char="•"/>
            </a:pPr>
            <a:r>
              <a:rPr lang="en-US" sz="1000" dirty="0">
                <a:solidFill>
                  <a:srgbClr val="000000"/>
                </a:solidFill>
              </a:rPr>
              <a:t>Swim Lane Diagrams</a:t>
            </a:r>
          </a:p>
          <a:p>
            <a:pPr marL="112713" lvl="0" indent="-112713">
              <a:buFont typeface="Arial" panose="020B0604020202020204" pitchFamily="34" charset="0"/>
              <a:buChar char="•"/>
            </a:pPr>
            <a:endParaRPr lang="en-US" sz="200" dirty="0">
              <a:solidFill>
                <a:srgbClr val="000000"/>
              </a:solidFill>
            </a:endParaRPr>
          </a:p>
          <a:p>
            <a:pPr lvl="0"/>
            <a:r>
              <a:rPr lang="en-US" sz="1000" dirty="0">
                <a:solidFill>
                  <a:srgbClr val="70AD47">
                    <a:lumMod val="75000"/>
                  </a:srgbClr>
                </a:solidFill>
              </a:rPr>
              <a:t>Assignment #03</a:t>
            </a:r>
          </a:p>
        </p:txBody>
      </p:sp>
      <p:sp>
        <p:nvSpPr>
          <p:cNvPr id="14" name="Rectangle: Rounded Corners 13">
            <a:extLst>
              <a:ext uri="{FF2B5EF4-FFF2-40B4-BE49-F238E27FC236}">
                <a16:creationId xmlns:a16="http://schemas.microsoft.com/office/drawing/2014/main" id="{D2DC9D07-AFAC-8664-3937-CB47E05444A3}"/>
              </a:ext>
            </a:extLst>
          </p:cNvPr>
          <p:cNvSpPr/>
          <p:nvPr/>
        </p:nvSpPr>
        <p:spPr>
          <a:xfrm>
            <a:off x="5511882" y="634932"/>
            <a:ext cx="3726985" cy="1899814"/>
          </a:xfrm>
          <a:prstGeom prst="roundRect">
            <a:avLst/>
          </a:prstGeom>
          <a:solidFill>
            <a:schemeClr val="tx2">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58">
            <a:extLst>
              <a:ext uri="{FF2B5EF4-FFF2-40B4-BE49-F238E27FC236}">
                <a16:creationId xmlns:a16="http://schemas.microsoft.com/office/drawing/2014/main" id="{A63BD443-97CE-6934-35F4-B920047841F2}"/>
              </a:ext>
            </a:extLst>
          </p:cNvPr>
          <p:cNvSpPr/>
          <p:nvPr/>
        </p:nvSpPr>
        <p:spPr>
          <a:xfrm>
            <a:off x="5504842" y="640567"/>
            <a:ext cx="1806992" cy="1880629"/>
          </a:xfrm>
          <a:prstGeom prst="roundRect">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1800" dirty="0">
                <a:solidFill>
                  <a:srgbClr val="ED7D31"/>
                </a:solidFill>
              </a:rPr>
              <a:t>Week 2:</a:t>
            </a:r>
          </a:p>
          <a:p>
            <a:pPr lvl="0"/>
            <a:r>
              <a:rPr lang="en-US" dirty="0">
                <a:solidFill>
                  <a:srgbClr val="000000"/>
                </a:solidFill>
              </a:rPr>
              <a:t>Data Modeling with Entity Relationship Diagrams</a:t>
            </a:r>
          </a:p>
          <a:p>
            <a:pPr marL="112713" indent="-112713">
              <a:buFont typeface="Arial" panose="020B0604020202020204" pitchFamily="34" charset="0"/>
              <a:buChar char="•"/>
            </a:pPr>
            <a:r>
              <a:rPr lang="en-US" sz="1000" dirty="0">
                <a:solidFill>
                  <a:schemeClr val="tx1"/>
                </a:solidFill>
              </a:rPr>
              <a:t>Swim Lane Diagrams</a:t>
            </a:r>
          </a:p>
          <a:p>
            <a:pPr marL="112713" indent="-112713">
              <a:buFont typeface="Arial" panose="020B0604020202020204" pitchFamily="34" charset="0"/>
              <a:buChar char="•"/>
            </a:pPr>
            <a:r>
              <a:rPr lang="en-US" sz="1000" dirty="0" err="1">
                <a:solidFill>
                  <a:schemeClr val="tx1"/>
                </a:solidFill>
              </a:rPr>
              <a:t>ERD</a:t>
            </a:r>
            <a:r>
              <a:rPr lang="en-US" sz="1000" dirty="0">
                <a:solidFill>
                  <a:schemeClr val="tx1"/>
                </a:solidFill>
              </a:rPr>
              <a:t> Diagrams</a:t>
            </a:r>
          </a:p>
          <a:p>
            <a:pPr marL="112713" lvl="0" indent="-112713">
              <a:buFont typeface="Arial" panose="020B0604020202020204" pitchFamily="34" charset="0"/>
              <a:buChar char="•"/>
            </a:pPr>
            <a:endParaRPr lang="en-US" sz="600" dirty="0">
              <a:solidFill>
                <a:srgbClr val="000000"/>
              </a:solidFill>
            </a:endParaRPr>
          </a:p>
          <a:p>
            <a:pPr lvl="0"/>
            <a:endParaRPr lang="en-US" sz="600" dirty="0">
              <a:solidFill>
                <a:srgbClr val="000000"/>
              </a:solidFill>
            </a:endParaRPr>
          </a:p>
          <a:p>
            <a:pPr lvl="0"/>
            <a:r>
              <a:rPr lang="en-US" sz="1000" dirty="0">
                <a:solidFill>
                  <a:srgbClr val="70AD47">
                    <a:lumMod val="75000"/>
                  </a:srgbClr>
                </a:solidFill>
              </a:rPr>
              <a:t>Assignment #04</a:t>
            </a:r>
            <a:endParaRPr lang="en-US" sz="1000" dirty="0">
              <a:solidFill>
                <a:srgbClr val="000000"/>
              </a:solidFill>
            </a:endParaRPr>
          </a:p>
        </p:txBody>
      </p:sp>
      <p:sp>
        <p:nvSpPr>
          <p:cNvPr id="16" name="Rounded Rectangle 59">
            <a:extLst>
              <a:ext uri="{FF2B5EF4-FFF2-40B4-BE49-F238E27FC236}">
                <a16:creationId xmlns:a16="http://schemas.microsoft.com/office/drawing/2014/main" id="{9A34BFB9-04EC-FFB5-FBFB-6F10964B8362}"/>
              </a:ext>
            </a:extLst>
          </p:cNvPr>
          <p:cNvSpPr/>
          <p:nvPr/>
        </p:nvSpPr>
        <p:spPr>
          <a:xfrm>
            <a:off x="7420052" y="640568"/>
            <a:ext cx="1806992" cy="1880628"/>
          </a:xfrm>
          <a:prstGeom prst="roundRect">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accent2"/>
                </a:solidFill>
              </a:rPr>
              <a:t>Week 2:</a:t>
            </a:r>
          </a:p>
          <a:p>
            <a:r>
              <a:rPr lang="en-US" dirty="0">
                <a:solidFill>
                  <a:schemeClr val="tx1"/>
                </a:solidFill>
              </a:rPr>
              <a:t>Digital Systems – Learn IT! #1</a:t>
            </a:r>
            <a:endParaRPr lang="en-US" sz="1000" dirty="0">
              <a:solidFill>
                <a:schemeClr val="tx1"/>
              </a:solidFill>
            </a:endParaRPr>
          </a:p>
          <a:p>
            <a:pPr marL="112713" indent="-112713">
              <a:buFont typeface="Arial" panose="020B0604020202020204" pitchFamily="34" charset="0"/>
              <a:buChar char="•"/>
            </a:pPr>
            <a:r>
              <a:rPr lang="en-US" sz="1000" dirty="0" err="1">
                <a:solidFill>
                  <a:schemeClr val="tx1"/>
                </a:solidFill>
              </a:rPr>
              <a:t>ERD</a:t>
            </a:r>
            <a:r>
              <a:rPr lang="en-US" sz="1000" dirty="0">
                <a:solidFill>
                  <a:schemeClr val="tx1"/>
                </a:solidFill>
              </a:rPr>
              <a:t> Diagrams</a:t>
            </a:r>
          </a:p>
          <a:p>
            <a:pPr marL="112713" indent="-112713">
              <a:buFont typeface="Arial" panose="020B0604020202020204" pitchFamily="34" charset="0"/>
              <a:buChar char="•"/>
            </a:pPr>
            <a:r>
              <a:rPr lang="en-US" sz="1000" dirty="0">
                <a:solidFill>
                  <a:schemeClr val="tx1"/>
                </a:solidFill>
              </a:rPr>
              <a:t>Learn IT Kickoff</a:t>
            </a:r>
          </a:p>
          <a:p>
            <a:endParaRPr lang="en-US" sz="600" dirty="0">
              <a:solidFill>
                <a:schemeClr val="tx1"/>
              </a:solidFill>
            </a:endParaRPr>
          </a:p>
          <a:p>
            <a:endParaRPr lang="en-US" sz="600" dirty="0">
              <a:solidFill>
                <a:schemeClr val="tx1"/>
              </a:solidFill>
            </a:endParaRPr>
          </a:p>
          <a:p>
            <a:endParaRPr lang="en-US" sz="600" dirty="0">
              <a:solidFill>
                <a:schemeClr val="tx1"/>
              </a:solidFill>
            </a:endParaRPr>
          </a:p>
          <a:p>
            <a:endParaRPr lang="en-US" sz="600" dirty="0">
              <a:solidFill>
                <a:schemeClr val="tx1"/>
              </a:solidFill>
            </a:endParaRPr>
          </a:p>
          <a:p>
            <a:endParaRPr lang="en-US" sz="600" dirty="0">
              <a:solidFill>
                <a:schemeClr val="tx1"/>
              </a:solidFill>
            </a:endParaRPr>
          </a:p>
          <a:p>
            <a:endParaRPr lang="en-US" sz="1000" dirty="0">
              <a:solidFill>
                <a:schemeClr val="tx1"/>
              </a:solidFill>
            </a:endParaRPr>
          </a:p>
          <a:p>
            <a:r>
              <a:rPr lang="en-US" sz="1000" dirty="0">
                <a:solidFill>
                  <a:schemeClr val="accent6">
                    <a:lumMod val="75000"/>
                  </a:schemeClr>
                </a:solidFill>
              </a:rPr>
              <a:t>Assignment #05</a:t>
            </a:r>
          </a:p>
        </p:txBody>
      </p:sp>
      <p:sp>
        <p:nvSpPr>
          <p:cNvPr id="17" name="Rectangle: Rounded Corners 16">
            <a:extLst>
              <a:ext uri="{FF2B5EF4-FFF2-40B4-BE49-F238E27FC236}">
                <a16:creationId xmlns:a16="http://schemas.microsoft.com/office/drawing/2014/main" id="{AADF5D78-9DC6-3383-F3CD-BF9F7C78ECF9}"/>
              </a:ext>
            </a:extLst>
          </p:cNvPr>
          <p:cNvSpPr/>
          <p:nvPr/>
        </p:nvSpPr>
        <p:spPr>
          <a:xfrm>
            <a:off x="6738067" y="2759891"/>
            <a:ext cx="3726985" cy="1894179"/>
          </a:xfrm>
          <a:prstGeom prst="roundRect">
            <a:avLst/>
          </a:prstGeom>
          <a:solidFill>
            <a:schemeClr val="tx2">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41">
            <a:extLst>
              <a:ext uri="{FF2B5EF4-FFF2-40B4-BE49-F238E27FC236}">
                <a16:creationId xmlns:a16="http://schemas.microsoft.com/office/drawing/2014/main" id="{93F67038-AF86-DB30-922D-125D8D859348}"/>
              </a:ext>
            </a:extLst>
          </p:cNvPr>
          <p:cNvSpPr/>
          <p:nvPr/>
        </p:nvSpPr>
        <p:spPr>
          <a:xfrm>
            <a:off x="6726616" y="2746317"/>
            <a:ext cx="1797200" cy="1900533"/>
          </a:xfrm>
          <a:prstGeom prst="roundRect">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rgbClr val="C00000"/>
                </a:solidFill>
              </a:rPr>
              <a:t>Week 3:</a:t>
            </a:r>
          </a:p>
          <a:p>
            <a:r>
              <a:rPr lang="en-US" dirty="0">
                <a:solidFill>
                  <a:schemeClr val="tx1"/>
                </a:solidFill>
              </a:rPr>
              <a:t>Information Systems</a:t>
            </a:r>
            <a:r>
              <a:rPr lang="en-US" sz="1000" dirty="0">
                <a:solidFill>
                  <a:schemeClr val="tx1"/>
                </a:solidFill>
              </a:rPr>
              <a:t>: Part III</a:t>
            </a:r>
          </a:p>
          <a:p>
            <a:pPr marL="112713" indent="-112713">
              <a:buFont typeface="Arial" panose="020B0604020202020204" pitchFamily="34" charset="0"/>
              <a:buChar char="•"/>
            </a:pPr>
            <a:r>
              <a:rPr lang="en-US" sz="1000" dirty="0">
                <a:solidFill>
                  <a:schemeClr val="tx1"/>
                </a:solidFill>
              </a:rPr>
              <a:t>Data Analytics </a:t>
            </a:r>
          </a:p>
          <a:p>
            <a:pPr marL="112713" indent="-112713">
              <a:buFont typeface="Arial" panose="020B0604020202020204" pitchFamily="34" charset="0"/>
              <a:buChar char="•"/>
            </a:pPr>
            <a:r>
              <a:rPr lang="en-US" sz="1000" dirty="0" err="1">
                <a:solidFill>
                  <a:schemeClr val="tx1"/>
                </a:solidFill>
              </a:rPr>
              <a:t>SCM</a:t>
            </a:r>
            <a:endParaRPr lang="en-US" sz="1000" dirty="0">
              <a:solidFill>
                <a:schemeClr val="tx1"/>
              </a:solidFill>
            </a:endParaRPr>
          </a:p>
          <a:p>
            <a:pPr marL="112713" indent="-112713">
              <a:buFont typeface="Arial" panose="020B0604020202020204" pitchFamily="34" charset="0"/>
              <a:buChar char="•"/>
            </a:pPr>
            <a:endParaRPr lang="en-US" sz="600" dirty="0">
              <a:solidFill>
                <a:schemeClr val="tx1"/>
              </a:solidFill>
            </a:endParaRPr>
          </a:p>
          <a:p>
            <a:pPr marL="112713" indent="-112713">
              <a:buFont typeface="Arial" panose="020B0604020202020204" pitchFamily="34" charset="0"/>
              <a:buChar char="•"/>
            </a:pPr>
            <a:endParaRPr lang="en-US" sz="600" dirty="0">
              <a:solidFill>
                <a:schemeClr val="tx1"/>
              </a:solidFill>
            </a:endParaRPr>
          </a:p>
          <a:p>
            <a:pPr marL="112713" indent="-112713">
              <a:buFont typeface="Arial" panose="020B0604020202020204" pitchFamily="34" charset="0"/>
              <a:buChar char="•"/>
            </a:pPr>
            <a:endParaRPr lang="en-US" sz="600" dirty="0">
              <a:solidFill>
                <a:schemeClr val="tx1"/>
              </a:solidFill>
            </a:endParaRPr>
          </a:p>
          <a:p>
            <a:pPr marL="112713" indent="-112713">
              <a:buFont typeface="Arial" panose="020B0604020202020204" pitchFamily="34" charset="0"/>
              <a:buChar char="•"/>
            </a:pPr>
            <a:endParaRPr lang="en-US" sz="600" dirty="0">
              <a:solidFill>
                <a:schemeClr val="tx1"/>
              </a:solidFill>
            </a:endParaRPr>
          </a:p>
          <a:p>
            <a:pPr marL="112713" indent="-112713">
              <a:buFont typeface="Arial" panose="020B0604020202020204" pitchFamily="34" charset="0"/>
              <a:buChar char="•"/>
            </a:pPr>
            <a:endParaRPr lang="en-US" sz="600" dirty="0">
              <a:solidFill>
                <a:schemeClr val="tx1"/>
              </a:solidFill>
            </a:endParaRPr>
          </a:p>
          <a:p>
            <a:pPr marL="112713" indent="-112713">
              <a:buFont typeface="Arial" panose="020B0604020202020204" pitchFamily="34" charset="0"/>
              <a:buChar char="•"/>
            </a:pPr>
            <a:endParaRPr lang="en-US" sz="600" dirty="0">
              <a:solidFill>
                <a:schemeClr val="tx1"/>
              </a:solidFill>
            </a:endParaRPr>
          </a:p>
          <a:p>
            <a:endParaRPr lang="en-US" sz="600" dirty="0">
              <a:solidFill>
                <a:schemeClr val="tx1"/>
              </a:solidFill>
            </a:endParaRPr>
          </a:p>
          <a:p>
            <a:r>
              <a:rPr lang="en-US" sz="1000" dirty="0">
                <a:solidFill>
                  <a:schemeClr val="accent6">
                    <a:lumMod val="75000"/>
                  </a:schemeClr>
                </a:solidFill>
              </a:rPr>
              <a:t>Assignment #07</a:t>
            </a:r>
          </a:p>
        </p:txBody>
      </p:sp>
      <p:sp>
        <p:nvSpPr>
          <p:cNvPr id="19" name="Rounded Rectangle 60">
            <a:extLst>
              <a:ext uri="{FF2B5EF4-FFF2-40B4-BE49-F238E27FC236}">
                <a16:creationId xmlns:a16="http://schemas.microsoft.com/office/drawing/2014/main" id="{C4417C15-BB3F-F411-D73E-2D683AAAE2A5}"/>
              </a:ext>
            </a:extLst>
          </p:cNvPr>
          <p:cNvSpPr/>
          <p:nvPr/>
        </p:nvSpPr>
        <p:spPr>
          <a:xfrm>
            <a:off x="8679303" y="2746318"/>
            <a:ext cx="1806992" cy="1899814"/>
          </a:xfrm>
          <a:prstGeom prst="roundRect">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rgbClr val="C00000"/>
                </a:solidFill>
              </a:rPr>
              <a:t>Week 3:</a:t>
            </a:r>
            <a:endParaRPr lang="en-US" sz="1800" dirty="0">
              <a:solidFill>
                <a:schemeClr val="accent2"/>
              </a:solidFill>
            </a:endParaRPr>
          </a:p>
          <a:p>
            <a:r>
              <a:rPr lang="en-US" dirty="0">
                <a:ln w="0"/>
                <a:solidFill>
                  <a:schemeClr val="tx1"/>
                </a:solidFill>
                <a:effectLst>
                  <a:outerShdw blurRad="38100" dist="19050" dir="2700000" algn="tl" rotWithShape="0">
                    <a:schemeClr val="dk1">
                      <a:alpha val="40000"/>
                    </a:schemeClr>
                  </a:outerShdw>
                </a:effectLst>
              </a:rPr>
              <a:t>Exam #1 </a:t>
            </a:r>
            <a:r>
              <a:rPr lang="en-US" sz="1000" dirty="0">
                <a:solidFill>
                  <a:srgbClr val="7030A0"/>
                </a:solidFill>
              </a:rPr>
              <a:t>canvas </a:t>
            </a:r>
            <a:r>
              <a:rPr lang="en-US" dirty="0">
                <a:solidFill>
                  <a:schemeClr val="tx1"/>
                </a:solidFill>
              </a:rPr>
              <a:t>Information</a:t>
            </a:r>
          </a:p>
          <a:p>
            <a:r>
              <a:rPr lang="en-US" dirty="0">
                <a:solidFill>
                  <a:schemeClr val="tx1"/>
                </a:solidFill>
              </a:rPr>
              <a:t>Systems: </a:t>
            </a:r>
            <a:r>
              <a:rPr lang="en-US" sz="1000" dirty="0">
                <a:solidFill>
                  <a:schemeClr val="tx1"/>
                </a:solidFill>
              </a:rPr>
              <a:t>Part I &amp; II</a:t>
            </a:r>
          </a:p>
          <a:p>
            <a:pPr marL="112713" indent="-112713">
              <a:buFont typeface="Arial" panose="020B0604020202020204" pitchFamily="34" charset="0"/>
              <a:buChar char="•"/>
            </a:pPr>
            <a:r>
              <a:rPr lang="en-US" sz="1000" dirty="0">
                <a:solidFill>
                  <a:schemeClr val="tx1"/>
                </a:solidFill>
              </a:rPr>
              <a:t>CRM &amp; ERP</a:t>
            </a:r>
          </a:p>
          <a:p>
            <a:pPr marL="112713" indent="-112713">
              <a:buFont typeface="Arial" panose="020B0604020202020204" pitchFamily="34" charset="0"/>
              <a:buChar char="•"/>
            </a:pPr>
            <a:endParaRPr lang="en-US" sz="600" dirty="0">
              <a:solidFill>
                <a:schemeClr val="tx1"/>
              </a:solidFill>
            </a:endParaRPr>
          </a:p>
          <a:p>
            <a:endParaRPr lang="en-US" sz="600" dirty="0">
              <a:solidFill>
                <a:srgbClr val="7030A0"/>
              </a:solidFill>
            </a:endParaRPr>
          </a:p>
          <a:p>
            <a:endParaRPr lang="en-US" sz="600" dirty="0">
              <a:solidFill>
                <a:srgbClr val="7030A0"/>
              </a:solidFill>
            </a:endParaRPr>
          </a:p>
          <a:p>
            <a:endParaRPr lang="en-US" sz="600" dirty="0">
              <a:solidFill>
                <a:srgbClr val="7030A0"/>
              </a:solidFill>
            </a:endParaRPr>
          </a:p>
          <a:p>
            <a:endParaRPr lang="en-US" sz="600" dirty="0">
              <a:solidFill>
                <a:srgbClr val="7030A0"/>
              </a:solidFill>
            </a:endParaRPr>
          </a:p>
          <a:p>
            <a:endParaRPr lang="en-US" sz="600" dirty="0">
              <a:solidFill>
                <a:srgbClr val="7030A0"/>
              </a:solidFill>
            </a:endParaRPr>
          </a:p>
          <a:p>
            <a:r>
              <a:rPr lang="en-US" sz="1000" dirty="0">
                <a:solidFill>
                  <a:schemeClr val="accent6">
                    <a:lumMod val="75000"/>
                  </a:schemeClr>
                </a:solidFill>
              </a:rPr>
              <a:t>Assignment #06</a:t>
            </a:r>
            <a:endParaRPr lang="en-US" sz="1000" dirty="0">
              <a:solidFill>
                <a:srgbClr val="7030A0"/>
              </a:solidFill>
            </a:endParaRPr>
          </a:p>
        </p:txBody>
      </p:sp>
      <p:sp>
        <p:nvSpPr>
          <p:cNvPr id="20" name="Rectangle: Rounded Corners 19">
            <a:extLst>
              <a:ext uri="{FF2B5EF4-FFF2-40B4-BE49-F238E27FC236}">
                <a16:creationId xmlns:a16="http://schemas.microsoft.com/office/drawing/2014/main" id="{E0A5AEEF-79A0-20DC-931F-EDF1ABB283AE}"/>
              </a:ext>
            </a:extLst>
          </p:cNvPr>
          <p:cNvSpPr/>
          <p:nvPr/>
        </p:nvSpPr>
        <p:spPr>
          <a:xfrm>
            <a:off x="2292541" y="2749135"/>
            <a:ext cx="3726985" cy="1894179"/>
          </a:xfrm>
          <a:prstGeom prst="roundRect">
            <a:avLst/>
          </a:prstGeom>
          <a:solidFill>
            <a:schemeClr val="tx2">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39">
            <a:extLst>
              <a:ext uri="{FF2B5EF4-FFF2-40B4-BE49-F238E27FC236}">
                <a16:creationId xmlns:a16="http://schemas.microsoft.com/office/drawing/2014/main" id="{9CA57C26-9E9F-0BC5-09B5-5E165C536AA2}"/>
              </a:ext>
            </a:extLst>
          </p:cNvPr>
          <p:cNvSpPr/>
          <p:nvPr/>
        </p:nvSpPr>
        <p:spPr>
          <a:xfrm>
            <a:off x="2288907" y="2726880"/>
            <a:ext cx="1763406" cy="1916434"/>
          </a:xfrm>
          <a:prstGeom prst="roundRect">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rgbClr val="C00000"/>
                </a:solidFill>
              </a:rPr>
              <a:t>Week 4:</a:t>
            </a:r>
          </a:p>
          <a:p>
            <a:r>
              <a:rPr lang="en-US" dirty="0">
                <a:solidFill>
                  <a:schemeClr val="tx1"/>
                </a:solidFill>
              </a:rPr>
              <a:t>Cybersecurity &amp; AI – </a:t>
            </a:r>
            <a:r>
              <a:rPr lang="en-US" sz="1000" dirty="0">
                <a:solidFill>
                  <a:schemeClr val="tx1"/>
                </a:solidFill>
              </a:rPr>
              <a:t>Part I &amp; II </a:t>
            </a:r>
          </a:p>
          <a:p>
            <a:pPr marL="112713" indent="-112713">
              <a:buFont typeface="Arial" panose="020B0604020202020204" pitchFamily="34" charset="0"/>
              <a:buChar char="•"/>
            </a:pPr>
            <a:r>
              <a:rPr lang="en-US" sz="1000" dirty="0">
                <a:solidFill>
                  <a:schemeClr val="tx1"/>
                </a:solidFill>
              </a:rPr>
              <a:t>Protection Protocols</a:t>
            </a:r>
          </a:p>
          <a:p>
            <a:pPr marL="112713" indent="-112713">
              <a:buFont typeface="Arial" panose="020B0604020202020204" pitchFamily="34" charset="0"/>
              <a:buChar char="•"/>
            </a:pPr>
            <a:r>
              <a:rPr lang="en-US" sz="1000" dirty="0">
                <a:solidFill>
                  <a:schemeClr val="tx1"/>
                </a:solidFill>
              </a:rPr>
              <a:t>Artificial Intelligence</a:t>
            </a:r>
          </a:p>
          <a:p>
            <a:pPr marL="112713" indent="-112713">
              <a:buFont typeface="Arial" panose="020B0604020202020204" pitchFamily="34" charset="0"/>
              <a:buChar char="•"/>
            </a:pPr>
            <a:endParaRPr lang="en-US" sz="1000" dirty="0">
              <a:solidFill>
                <a:schemeClr val="tx1"/>
              </a:solidFill>
            </a:endParaRPr>
          </a:p>
          <a:p>
            <a:endParaRPr lang="en-US" sz="600" dirty="0">
              <a:solidFill>
                <a:schemeClr val="tx1"/>
              </a:solidFill>
            </a:endParaRPr>
          </a:p>
          <a:p>
            <a:endParaRPr lang="en-US" sz="600" dirty="0">
              <a:solidFill>
                <a:schemeClr val="tx1"/>
              </a:solidFill>
            </a:endParaRPr>
          </a:p>
          <a:p>
            <a:endParaRPr lang="en-US" sz="600" dirty="0">
              <a:solidFill>
                <a:schemeClr val="tx1"/>
              </a:solidFill>
            </a:endParaRPr>
          </a:p>
          <a:p>
            <a:endParaRPr lang="en-US" sz="600" dirty="0">
              <a:solidFill>
                <a:schemeClr val="tx1"/>
              </a:solidFill>
            </a:endParaRPr>
          </a:p>
          <a:p>
            <a:pPr marL="112713" indent="-112713">
              <a:buFont typeface="Arial" panose="020B0604020202020204" pitchFamily="34" charset="0"/>
              <a:buChar char="•"/>
            </a:pPr>
            <a:endParaRPr lang="en-US" sz="1000" dirty="0">
              <a:solidFill>
                <a:schemeClr val="tx1"/>
              </a:solidFill>
            </a:endParaRPr>
          </a:p>
          <a:p>
            <a:r>
              <a:rPr lang="en-US" sz="1000" dirty="0">
                <a:solidFill>
                  <a:schemeClr val="accent6">
                    <a:lumMod val="75000"/>
                  </a:schemeClr>
                </a:solidFill>
              </a:rPr>
              <a:t>Assignment #08</a:t>
            </a:r>
            <a:endParaRPr lang="en-US" sz="1000" dirty="0">
              <a:solidFill>
                <a:schemeClr val="tx1"/>
              </a:solidFill>
            </a:endParaRPr>
          </a:p>
        </p:txBody>
      </p:sp>
      <p:sp>
        <p:nvSpPr>
          <p:cNvPr id="22" name="Rounded Rectangle 40">
            <a:extLst>
              <a:ext uri="{FF2B5EF4-FFF2-40B4-BE49-F238E27FC236}">
                <a16:creationId xmlns:a16="http://schemas.microsoft.com/office/drawing/2014/main" id="{F82A0539-093F-9AC2-ACE0-B4E47D16CE95}"/>
              </a:ext>
            </a:extLst>
          </p:cNvPr>
          <p:cNvSpPr/>
          <p:nvPr/>
        </p:nvSpPr>
        <p:spPr>
          <a:xfrm>
            <a:off x="4207800" y="2745592"/>
            <a:ext cx="1806992" cy="1908473"/>
          </a:xfrm>
          <a:prstGeom prst="roundRect">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rgbClr val="C00000"/>
                </a:solidFill>
              </a:rPr>
              <a:t>Week 4:</a:t>
            </a:r>
          </a:p>
          <a:p>
            <a:r>
              <a:rPr lang="en-US" dirty="0">
                <a:solidFill>
                  <a:schemeClr val="tx1"/>
                </a:solidFill>
              </a:rPr>
              <a:t>Platforms &amp; Digital Business Models: </a:t>
            </a:r>
            <a:r>
              <a:rPr lang="en-US" sz="1000" dirty="0">
                <a:solidFill>
                  <a:schemeClr val="tx1"/>
                </a:solidFill>
              </a:rPr>
              <a:t> Part I &amp; II</a:t>
            </a:r>
          </a:p>
          <a:p>
            <a:pPr marL="112713" indent="-112713">
              <a:buFont typeface="Arial" panose="020B0604020202020204" pitchFamily="34" charset="0"/>
              <a:buChar char="•"/>
            </a:pPr>
            <a:r>
              <a:rPr lang="en-US" sz="1000" dirty="0">
                <a:solidFill>
                  <a:schemeClr val="tx1"/>
                </a:solidFill>
              </a:rPr>
              <a:t>APIs + Digital Business</a:t>
            </a:r>
            <a:endParaRPr lang="en-US" sz="600" dirty="0">
              <a:solidFill>
                <a:schemeClr val="tx1"/>
              </a:solidFill>
            </a:endParaRPr>
          </a:p>
          <a:p>
            <a:pPr marL="112713" indent="-112713">
              <a:buFont typeface="Arial" panose="020B0604020202020204" pitchFamily="34" charset="0"/>
              <a:buChar char="•"/>
            </a:pPr>
            <a:endParaRPr lang="en-US" sz="1000" dirty="0">
              <a:solidFill>
                <a:schemeClr val="tx1"/>
              </a:solidFill>
            </a:endParaRPr>
          </a:p>
          <a:p>
            <a:pPr marL="112713" indent="-112713">
              <a:buFont typeface="Arial" panose="020B0604020202020204" pitchFamily="34" charset="0"/>
              <a:buChar char="•"/>
            </a:pPr>
            <a:endParaRPr lang="en-US" sz="600" dirty="0">
              <a:solidFill>
                <a:schemeClr val="tx1"/>
              </a:solidFill>
            </a:endParaRPr>
          </a:p>
          <a:p>
            <a:pPr marL="112713" indent="-112713">
              <a:buFont typeface="Arial" panose="020B0604020202020204" pitchFamily="34" charset="0"/>
              <a:buChar char="•"/>
            </a:pPr>
            <a:endParaRPr lang="en-US" sz="600" dirty="0">
              <a:solidFill>
                <a:schemeClr val="tx1"/>
              </a:solidFill>
            </a:endParaRPr>
          </a:p>
          <a:p>
            <a:pPr marL="112713" indent="-112713">
              <a:buFont typeface="Arial" panose="020B0604020202020204" pitchFamily="34" charset="0"/>
              <a:buChar char="•"/>
            </a:pPr>
            <a:endParaRPr lang="en-US" sz="600" dirty="0">
              <a:solidFill>
                <a:schemeClr val="tx1"/>
              </a:solidFill>
            </a:endParaRPr>
          </a:p>
          <a:p>
            <a:pPr marL="112713" indent="-112713">
              <a:buFont typeface="Arial" panose="020B0604020202020204" pitchFamily="34" charset="0"/>
              <a:buChar char="•"/>
            </a:pPr>
            <a:endParaRPr lang="en-US" sz="600" dirty="0">
              <a:solidFill>
                <a:schemeClr val="tx1"/>
              </a:solidFill>
            </a:endParaRPr>
          </a:p>
          <a:p>
            <a:pPr marL="112713" indent="-112713">
              <a:buFont typeface="Arial" panose="020B0604020202020204" pitchFamily="34" charset="0"/>
              <a:buChar char="•"/>
            </a:pPr>
            <a:endParaRPr lang="en-US" sz="600" dirty="0">
              <a:solidFill>
                <a:schemeClr val="tx1"/>
              </a:solidFill>
            </a:endParaRPr>
          </a:p>
          <a:p>
            <a:pPr marL="112713" indent="-112713">
              <a:buFont typeface="Arial" panose="020B0604020202020204" pitchFamily="34" charset="0"/>
              <a:buChar char="•"/>
            </a:pPr>
            <a:endParaRPr lang="en-US" sz="600" dirty="0">
              <a:solidFill>
                <a:schemeClr val="tx1"/>
              </a:solidFill>
            </a:endParaRPr>
          </a:p>
          <a:p>
            <a:pPr marL="112713" indent="-112713">
              <a:buFont typeface="Arial" panose="020B0604020202020204" pitchFamily="34" charset="0"/>
              <a:buChar char="•"/>
            </a:pPr>
            <a:endParaRPr lang="en-US" sz="600" dirty="0">
              <a:solidFill>
                <a:schemeClr val="tx1"/>
              </a:solidFill>
            </a:endParaRPr>
          </a:p>
        </p:txBody>
      </p:sp>
      <p:sp>
        <p:nvSpPr>
          <p:cNvPr id="23" name="Rectangle: Rounded Corners 22">
            <a:extLst>
              <a:ext uri="{FF2B5EF4-FFF2-40B4-BE49-F238E27FC236}">
                <a16:creationId xmlns:a16="http://schemas.microsoft.com/office/drawing/2014/main" id="{D136871E-6FB2-1A69-9657-253E8F35DB6C}"/>
              </a:ext>
            </a:extLst>
          </p:cNvPr>
          <p:cNvSpPr/>
          <p:nvPr/>
        </p:nvSpPr>
        <p:spPr>
          <a:xfrm>
            <a:off x="5312527" y="4812137"/>
            <a:ext cx="3671482" cy="1894179"/>
          </a:xfrm>
          <a:prstGeom prst="roundRect">
            <a:avLst/>
          </a:prstGeom>
          <a:solidFill>
            <a:schemeClr val="tx2">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8">
            <a:extLst>
              <a:ext uri="{FF2B5EF4-FFF2-40B4-BE49-F238E27FC236}">
                <a16:creationId xmlns:a16="http://schemas.microsoft.com/office/drawing/2014/main" id="{D3F642A3-1B80-3B7D-D93C-3A14C7E06579}"/>
              </a:ext>
            </a:extLst>
          </p:cNvPr>
          <p:cNvSpPr/>
          <p:nvPr/>
        </p:nvSpPr>
        <p:spPr>
          <a:xfrm>
            <a:off x="5288286" y="4812137"/>
            <a:ext cx="1806992" cy="1894179"/>
          </a:xfrm>
          <a:prstGeom prst="roundRect">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accent1"/>
                </a:solidFill>
              </a:rPr>
              <a:t>Week 6:</a:t>
            </a:r>
          </a:p>
          <a:p>
            <a:pPr lvl="0"/>
            <a:r>
              <a:rPr lang="en-US" dirty="0">
                <a:ln w="0"/>
                <a:solidFill>
                  <a:schemeClr val="tx1"/>
                </a:solidFill>
                <a:effectLst>
                  <a:outerShdw blurRad="38100" dist="19050" dir="2700000" algn="tl" rotWithShape="0">
                    <a:schemeClr val="dk1">
                      <a:alpha val="40000"/>
                    </a:schemeClr>
                  </a:outerShdw>
                </a:effectLst>
              </a:rPr>
              <a:t>Exam #2 </a:t>
            </a:r>
            <a:r>
              <a:rPr lang="en-US" sz="1000" dirty="0">
                <a:solidFill>
                  <a:srgbClr val="7030A0"/>
                </a:solidFill>
              </a:rPr>
              <a:t>canvas </a:t>
            </a:r>
            <a:r>
              <a:rPr lang="en-US" dirty="0">
                <a:solidFill>
                  <a:srgbClr val="000000"/>
                </a:solidFill>
              </a:rPr>
              <a:t>Unit #3 </a:t>
            </a:r>
            <a:r>
              <a:rPr lang="en-US" sz="1400" dirty="0">
                <a:solidFill>
                  <a:srgbClr val="000000"/>
                </a:solidFill>
              </a:rPr>
              <a:t>Logical Operators &amp; Conditional Logic</a:t>
            </a:r>
          </a:p>
          <a:p>
            <a:pPr marL="112713" lvl="0" indent="-112713">
              <a:buFont typeface="Arial" panose="020B0604020202020204" pitchFamily="34" charset="0"/>
              <a:buChar char="•"/>
            </a:pPr>
            <a:r>
              <a:rPr lang="en-US" sz="1050" dirty="0">
                <a:solidFill>
                  <a:srgbClr val="000000"/>
                </a:solidFill>
              </a:rPr>
              <a:t>Logical Operators</a:t>
            </a:r>
          </a:p>
          <a:p>
            <a:pPr marL="112713" lvl="0" indent="-112713">
              <a:buFont typeface="Arial" panose="020B0604020202020204" pitchFamily="34" charset="0"/>
              <a:buChar char="•"/>
            </a:pPr>
            <a:r>
              <a:rPr lang="en-US" sz="1050" dirty="0">
                <a:solidFill>
                  <a:srgbClr val="000000"/>
                </a:solidFill>
              </a:rPr>
              <a:t>Conditional Types</a:t>
            </a:r>
          </a:p>
          <a:p>
            <a:pPr marL="112713" lvl="0" indent="-112713">
              <a:buFont typeface="Arial" panose="020B0604020202020204" pitchFamily="34" charset="0"/>
              <a:buChar char="•"/>
            </a:pPr>
            <a:endParaRPr lang="en-US" sz="600" dirty="0">
              <a:solidFill>
                <a:srgbClr val="000000"/>
              </a:solidFill>
            </a:endParaRPr>
          </a:p>
          <a:p>
            <a:pPr lvl="0"/>
            <a:endParaRPr lang="en-US" sz="600" dirty="0">
              <a:solidFill>
                <a:srgbClr val="000000"/>
              </a:solidFill>
            </a:endParaRPr>
          </a:p>
          <a:p>
            <a:r>
              <a:rPr lang="en-US" sz="1000" dirty="0">
                <a:solidFill>
                  <a:srgbClr val="70AD47">
                    <a:lumMod val="75000"/>
                  </a:srgbClr>
                </a:solidFill>
              </a:rPr>
              <a:t>Assignment #10</a:t>
            </a:r>
            <a:endParaRPr lang="en-US" sz="500" dirty="0">
              <a:solidFill>
                <a:schemeClr val="tx1"/>
              </a:solidFill>
            </a:endParaRPr>
          </a:p>
        </p:txBody>
      </p:sp>
      <p:sp>
        <p:nvSpPr>
          <p:cNvPr id="25" name="Rounded Rectangle 31">
            <a:extLst>
              <a:ext uri="{FF2B5EF4-FFF2-40B4-BE49-F238E27FC236}">
                <a16:creationId xmlns:a16="http://schemas.microsoft.com/office/drawing/2014/main" id="{39AA7CC0-0B68-53FF-C3AD-619A31F4E2E6}"/>
              </a:ext>
            </a:extLst>
          </p:cNvPr>
          <p:cNvSpPr/>
          <p:nvPr/>
        </p:nvSpPr>
        <p:spPr>
          <a:xfrm>
            <a:off x="7232518" y="4797843"/>
            <a:ext cx="1751491" cy="1908473"/>
          </a:xfrm>
          <a:prstGeom prst="roundRect">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accent1"/>
                </a:solidFill>
              </a:rPr>
              <a:t>Week 6:</a:t>
            </a:r>
          </a:p>
          <a:p>
            <a:pPr lvl="0"/>
            <a:r>
              <a:rPr lang="en-US" dirty="0">
                <a:solidFill>
                  <a:srgbClr val="000000"/>
                </a:solidFill>
              </a:rPr>
              <a:t>Unit #4 Loops</a:t>
            </a:r>
          </a:p>
          <a:p>
            <a:pPr marL="112713" lvl="0" indent="-112713">
              <a:buFont typeface="Arial" panose="020B0604020202020204" pitchFamily="34" charset="0"/>
              <a:buChar char="•"/>
            </a:pPr>
            <a:r>
              <a:rPr lang="en-US" sz="1000" dirty="0">
                <a:solidFill>
                  <a:srgbClr val="000000"/>
                </a:solidFill>
              </a:rPr>
              <a:t>Intro to Loops</a:t>
            </a:r>
          </a:p>
          <a:p>
            <a:pPr marL="112713" lvl="0" indent="-112713">
              <a:buFont typeface="Arial" panose="020B0604020202020204" pitchFamily="34" charset="0"/>
              <a:buChar char="•"/>
            </a:pPr>
            <a:r>
              <a:rPr lang="en-US" sz="1000" dirty="0">
                <a:solidFill>
                  <a:srgbClr val="000000"/>
                </a:solidFill>
              </a:rPr>
              <a:t>For Loops</a:t>
            </a:r>
          </a:p>
          <a:p>
            <a:pPr marL="112713" lvl="0" indent="-112713">
              <a:buFont typeface="Arial" panose="020B0604020202020204" pitchFamily="34" charset="0"/>
              <a:buChar char="•"/>
            </a:pPr>
            <a:r>
              <a:rPr lang="en-US" sz="1000" dirty="0">
                <a:solidFill>
                  <a:srgbClr val="000000"/>
                </a:solidFill>
              </a:rPr>
              <a:t>While and Do</a:t>
            </a:r>
          </a:p>
          <a:p>
            <a:pPr marL="112713" lvl="0" indent="-112713">
              <a:buFont typeface="Arial" panose="020B0604020202020204" pitchFamily="34" charset="0"/>
              <a:buChar char="•"/>
            </a:pPr>
            <a:endParaRPr lang="en-US" sz="600" dirty="0">
              <a:solidFill>
                <a:srgbClr val="000000"/>
              </a:solidFill>
            </a:endParaRPr>
          </a:p>
          <a:p>
            <a:pPr marL="112713" lvl="0" indent="-112713">
              <a:buFont typeface="Arial" panose="020B0604020202020204" pitchFamily="34" charset="0"/>
              <a:buChar char="•"/>
            </a:pPr>
            <a:endParaRPr lang="en-US" sz="600" dirty="0">
              <a:solidFill>
                <a:srgbClr val="000000"/>
              </a:solidFill>
            </a:endParaRPr>
          </a:p>
          <a:p>
            <a:pPr marL="112713" lvl="0" indent="-112713">
              <a:buFont typeface="Arial" panose="020B0604020202020204" pitchFamily="34" charset="0"/>
              <a:buChar char="•"/>
            </a:pPr>
            <a:endParaRPr lang="en-US" sz="600" dirty="0">
              <a:solidFill>
                <a:srgbClr val="000000"/>
              </a:solidFill>
            </a:endParaRPr>
          </a:p>
          <a:p>
            <a:pPr marL="112713" lvl="0" indent="-112713">
              <a:buFont typeface="Arial" panose="020B0604020202020204" pitchFamily="34" charset="0"/>
              <a:buChar char="•"/>
            </a:pPr>
            <a:endParaRPr lang="en-US" sz="600" dirty="0">
              <a:solidFill>
                <a:srgbClr val="000000"/>
              </a:solidFill>
            </a:endParaRPr>
          </a:p>
          <a:p>
            <a:pPr marL="112713" lvl="0" indent="-112713">
              <a:buFont typeface="Arial" panose="020B0604020202020204" pitchFamily="34" charset="0"/>
              <a:buChar char="•"/>
            </a:pPr>
            <a:endParaRPr lang="en-US" sz="600" dirty="0">
              <a:solidFill>
                <a:srgbClr val="000000"/>
              </a:solidFill>
            </a:endParaRPr>
          </a:p>
          <a:p>
            <a:pPr marL="112713" lvl="0" indent="-112713">
              <a:buFont typeface="Arial" panose="020B0604020202020204" pitchFamily="34" charset="0"/>
              <a:buChar char="•"/>
            </a:pPr>
            <a:endParaRPr lang="en-US" sz="600" dirty="0">
              <a:solidFill>
                <a:srgbClr val="000000"/>
              </a:solidFill>
            </a:endParaRPr>
          </a:p>
          <a:p>
            <a:pPr marL="112713" lvl="0" indent="-112713">
              <a:buFont typeface="Arial" panose="020B0604020202020204" pitchFamily="34" charset="0"/>
              <a:buChar char="•"/>
            </a:pPr>
            <a:endParaRPr lang="en-US" sz="600" dirty="0">
              <a:solidFill>
                <a:srgbClr val="000000"/>
              </a:solidFill>
            </a:endParaRPr>
          </a:p>
          <a:p>
            <a:pPr marL="112713" lvl="0" indent="-112713">
              <a:buFont typeface="Arial" panose="020B0604020202020204" pitchFamily="34" charset="0"/>
              <a:buChar char="•"/>
            </a:pPr>
            <a:endParaRPr lang="en-US" sz="600" dirty="0">
              <a:solidFill>
                <a:srgbClr val="000000"/>
              </a:solidFill>
            </a:endParaRPr>
          </a:p>
        </p:txBody>
      </p:sp>
      <p:sp>
        <p:nvSpPr>
          <p:cNvPr id="26" name="Rounded Rectangle 31">
            <a:extLst>
              <a:ext uri="{FF2B5EF4-FFF2-40B4-BE49-F238E27FC236}">
                <a16:creationId xmlns:a16="http://schemas.microsoft.com/office/drawing/2014/main" id="{F080AF20-C59B-CE38-6F11-20746BFE4F96}"/>
              </a:ext>
            </a:extLst>
          </p:cNvPr>
          <p:cNvSpPr/>
          <p:nvPr/>
        </p:nvSpPr>
        <p:spPr>
          <a:xfrm>
            <a:off x="9127970" y="4819155"/>
            <a:ext cx="1806992" cy="1908473"/>
          </a:xfrm>
          <a:prstGeom prst="roundRect">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accent1"/>
                </a:solidFill>
              </a:rPr>
              <a:t>Week 7:</a:t>
            </a:r>
          </a:p>
          <a:p>
            <a:pPr lvl="0"/>
            <a:r>
              <a:rPr lang="en-US" dirty="0">
                <a:solidFill>
                  <a:srgbClr val="000000"/>
                </a:solidFill>
              </a:rPr>
              <a:t>HTML &amp; CSS Unit </a:t>
            </a:r>
          </a:p>
          <a:p>
            <a:pPr marL="112713" lvl="0" indent="-112713">
              <a:buFont typeface="Arial" panose="020B0604020202020204" pitchFamily="34" charset="0"/>
              <a:buChar char="•"/>
            </a:pPr>
            <a:r>
              <a:rPr lang="en-US" sz="1000" dirty="0">
                <a:solidFill>
                  <a:srgbClr val="000000"/>
                </a:solidFill>
              </a:rPr>
              <a:t>HTML basics</a:t>
            </a:r>
          </a:p>
          <a:p>
            <a:pPr marL="112713" lvl="0" indent="-112713">
              <a:buFont typeface="Arial" panose="020B0604020202020204" pitchFamily="34" charset="0"/>
              <a:buChar char="•"/>
            </a:pPr>
            <a:r>
              <a:rPr lang="en-US" sz="1000" dirty="0">
                <a:solidFill>
                  <a:srgbClr val="000000"/>
                </a:solidFill>
              </a:rPr>
              <a:t>CSS basics</a:t>
            </a:r>
          </a:p>
          <a:p>
            <a:pPr marL="112713" lvl="0" indent="-112713">
              <a:buFont typeface="Arial" panose="020B0604020202020204" pitchFamily="34" charset="0"/>
              <a:buChar char="•"/>
            </a:pPr>
            <a:r>
              <a:rPr lang="en-US" sz="1000" dirty="0">
                <a:solidFill>
                  <a:srgbClr val="000000"/>
                </a:solidFill>
              </a:rPr>
              <a:t>Course Reflection</a:t>
            </a:r>
          </a:p>
          <a:p>
            <a:pPr lvl="0"/>
            <a:endParaRPr lang="en-US" sz="600" dirty="0">
              <a:solidFill>
                <a:srgbClr val="000000"/>
              </a:solidFill>
            </a:endParaRPr>
          </a:p>
          <a:p>
            <a:pPr lvl="0"/>
            <a:endParaRPr lang="en-US" sz="600" dirty="0">
              <a:solidFill>
                <a:srgbClr val="000000"/>
              </a:solidFill>
            </a:endParaRPr>
          </a:p>
          <a:p>
            <a:pPr lvl="0"/>
            <a:endParaRPr lang="en-US" sz="600" dirty="0">
              <a:solidFill>
                <a:srgbClr val="000000"/>
              </a:solidFill>
            </a:endParaRPr>
          </a:p>
          <a:p>
            <a:pPr lvl="0"/>
            <a:endParaRPr lang="en-US" sz="600" dirty="0">
              <a:solidFill>
                <a:srgbClr val="000000"/>
              </a:solidFill>
            </a:endParaRPr>
          </a:p>
          <a:p>
            <a:pPr lvl="0"/>
            <a:endParaRPr lang="en-US" sz="600" dirty="0">
              <a:solidFill>
                <a:srgbClr val="000000"/>
              </a:solidFill>
            </a:endParaRPr>
          </a:p>
          <a:p>
            <a:pPr lvl="0"/>
            <a:r>
              <a:rPr lang="en-US" sz="1000" dirty="0">
                <a:solidFill>
                  <a:srgbClr val="70AD47">
                    <a:lumMod val="75000"/>
                  </a:srgbClr>
                </a:solidFill>
              </a:rPr>
              <a:t>Assignment #11</a:t>
            </a:r>
          </a:p>
          <a:p>
            <a:pPr lvl="0"/>
            <a:r>
              <a:rPr lang="en-US" sz="1000" dirty="0">
                <a:solidFill>
                  <a:srgbClr val="70AD47">
                    <a:lumMod val="75000"/>
                  </a:srgbClr>
                </a:solidFill>
              </a:rPr>
              <a:t>Assignment #12</a:t>
            </a:r>
          </a:p>
        </p:txBody>
      </p:sp>
      <p:sp>
        <p:nvSpPr>
          <p:cNvPr id="27" name="Rectangle: Rounded Corners 26">
            <a:extLst>
              <a:ext uri="{FF2B5EF4-FFF2-40B4-BE49-F238E27FC236}">
                <a16:creationId xmlns:a16="http://schemas.microsoft.com/office/drawing/2014/main" id="{95BEAE5A-39D5-EE7E-398B-38E514F5BAFC}"/>
              </a:ext>
            </a:extLst>
          </p:cNvPr>
          <p:cNvSpPr/>
          <p:nvPr/>
        </p:nvSpPr>
        <p:spPr>
          <a:xfrm>
            <a:off x="1342764" y="4819285"/>
            <a:ext cx="3726985" cy="1894179"/>
          </a:xfrm>
          <a:prstGeom prst="roundRect">
            <a:avLst/>
          </a:prstGeom>
          <a:solidFill>
            <a:schemeClr val="tx2">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42">
            <a:extLst>
              <a:ext uri="{FF2B5EF4-FFF2-40B4-BE49-F238E27FC236}">
                <a16:creationId xmlns:a16="http://schemas.microsoft.com/office/drawing/2014/main" id="{DCCFFE23-D83C-379D-E0EF-04A652994A13}"/>
              </a:ext>
            </a:extLst>
          </p:cNvPr>
          <p:cNvSpPr/>
          <p:nvPr/>
        </p:nvSpPr>
        <p:spPr>
          <a:xfrm>
            <a:off x="1323664" y="4819286"/>
            <a:ext cx="1806992" cy="1894178"/>
          </a:xfrm>
          <a:prstGeom prst="roundRect">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accent1"/>
                </a:solidFill>
              </a:rPr>
              <a:t>Week 5:</a:t>
            </a:r>
          </a:p>
          <a:p>
            <a:r>
              <a:rPr lang="en-US" dirty="0">
                <a:ln w="0"/>
                <a:solidFill>
                  <a:schemeClr val="tx1"/>
                </a:solidFill>
                <a:effectLst>
                  <a:outerShdw blurRad="38100" dist="19050" dir="2700000" algn="tl" rotWithShape="0">
                    <a:schemeClr val="dk1">
                      <a:alpha val="40000"/>
                    </a:schemeClr>
                  </a:outerShdw>
                </a:effectLst>
              </a:rPr>
              <a:t>Exam #2 </a:t>
            </a:r>
            <a:r>
              <a:rPr lang="en-US" sz="1000" dirty="0">
                <a:solidFill>
                  <a:srgbClr val="7030A0"/>
                </a:solidFill>
              </a:rPr>
              <a:t>canvas </a:t>
            </a:r>
            <a:r>
              <a:rPr lang="en-US" dirty="0">
                <a:solidFill>
                  <a:schemeClr val="tx1"/>
                </a:solidFill>
              </a:rPr>
              <a:t>JavaScript Unit #1</a:t>
            </a:r>
          </a:p>
          <a:p>
            <a:r>
              <a:rPr lang="en-US" dirty="0">
                <a:solidFill>
                  <a:schemeClr val="tx1"/>
                </a:solidFill>
              </a:rPr>
              <a:t>- Part I &amp; II</a:t>
            </a:r>
          </a:p>
          <a:p>
            <a:pPr marL="112713" lvl="0" indent="-112713">
              <a:buFont typeface="Arial" panose="020B0604020202020204" pitchFamily="34" charset="0"/>
              <a:buChar char="•"/>
            </a:pPr>
            <a:r>
              <a:rPr lang="en-US" sz="1000" dirty="0">
                <a:solidFill>
                  <a:srgbClr val="000000"/>
                </a:solidFill>
              </a:rPr>
              <a:t>Hello World, Variables</a:t>
            </a:r>
          </a:p>
          <a:p>
            <a:pPr marL="112713" lvl="0" indent="-112713">
              <a:buFont typeface="Arial" panose="020B0604020202020204" pitchFamily="34" charset="0"/>
              <a:buChar char="•"/>
            </a:pPr>
            <a:endParaRPr lang="en-US" sz="1000" dirty="0">
              <a:solidFill>
                <a:srgbClr val="000000"/>
              </a:solidFill>
            </a:endParaRPr>
          </a:p>
          <a:p>
            <a:pPr marL="112713" lvl="0" indent="-112713">
              <a:buFont typeface="Arial" panose="020B0604020202020204" pitchFamily="34" charset="0"/>
              <a:buChar char="•"/>
            </a:pPr>
            <a:endParaRPr lang="en-US" sz="1000" dirty="0">
              <a:solidFill>
                <a:srgbClr val="000000"/>
              </a:solidFill>
            </a:endParaRPr>
          </a:p>
          <a:p>
            <a:pPr marL="112713" lvl="0" indent="-112713">
              <a:buFont typeface="Arial" panose="020B0604020202020204" pitchFamily="34" charset="0"/>
              <a:buChar char="•"/>
            </a:pPr>
            <a:endParaRPr lang="en-US" sz="1000" dirty="0">
              <a:solidFill>
                <a:srgbClr val="000000"/>
              </a:solidFill>
            </a:endParaRPr>
          </a:p>
          <a:p>
            <a:pPr lvl="0"/>
            <a:r>
              <a:rPr lang="en-US" sz="1000" dirty="0">
                <a:solidFill>
                  <a:srgbClr val="70AD47">
                    <a:lumMod val="75000"/>
                  </a:srgbClr>
                </a:solidFill>
              </a:rPr>
              <a:t>Assignment #9</a:t>
            </a:r>
            <a:endParaRPr lang="en-US" sz="500" dirty="0">
              <a:solidFill>
                <a:schemeClr val="tx1"/>
              </a:solidFill>
            </a:endParaRPr>
          </a:p>
          <a:p>
            <a:endParaRPr lang="en-US" sz="500" dirty="0">
              <a:solidFill>
                <a:schemeClr val="tx1"/>
              </a:solidFill>
            </a:endParaRPr>
          </a:p>
        </p:txBody>
      </p:sp>
      <p:sp>
        <p:nvSpPr>
          <p:cNvPr id="29" name="Rounded Rectangle 43">
            <a:extLst>
              <a:ext uri="{FF2B5EF4-FFF2-40B4-BE49-F238E27FC236}">
                <a16:creationId xmlns:a16="http://schemas.microsoft.com/office/drawing/2014/main" id="{A667B3A2-1FC8-8EEE-FDF3-A00318CB79CB}"/>
              </a:ext>
            </a:extLst>
          </p:cNvPr>
          <p:cNvSpPr/>
          <p:nvPr/>
        </p:nvSpPr>
        <p:spPr>
          <a:xfrm>
            <a:off x="3223158" y="4804991"/>
            <a:ext cx="1840841" cy="1908473"/>
          </a:xfrm>
          <a:prstGeom prst="roundRect">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solidFill>
                  <a:schemeClr val="accent1"/>
                </a:solidFill>
              </a:rPr>
              <a:t>Week 5:</a:t>
            </a:r>
          </a:p>
          <a:p>
            <a:r>
              <a:rPr lang="en-US" dirty="0">
                <a:solidFill>
                  <a:schemeClr val="tx1"/>
                </a:solidFill>
              </a:rPr>
              <a:t>JavaScript Unit #2 Functions</a:t>
            </a:r>
          </a:p>
          <a:p>
            <a:pPr marL="112713" lvl="0" indent="-112713">
              <a:buFont typeface="Arial" panose="020B0604020202020204" pitchFamily="34" charset="0"/>
              <a:buChar char="•"/>
            </a:pPr>
            <a:r>
              <a:rPr lang="en-US" sz="1000" dirty="0">
                <a:solidFill>
                  <a:srgbClr val="000000"/>
                </a:solidFill>
              </a:rPr>
              <a:t>Operator types</a:t>
            </a:r>
          </a:p>
          <a:p>
            <a:pPr marL="112713" lvl="0" indent="-112713">
              <a:buFont typeface="Arial" panose="020B0604020202020204" pitchFamily="34" charset="0"/>
              <a:buChar char="•"/>
            </a:pPr>
            <a:r>
              <a:rPr lang="en-US" sz="1000" dirty="0">
                <a:solidFill>
                  <a:srgbClr val="000000"/>
                </a:solidFill>
              </a:rPr>
              <a:t>Strings</a:t>
            </a:r>
          </a:p>
          <a:p>
            <a:endParaRPr lang="en-US" sz="1800" dirty="0">
              <a:solidFill>
                <a:schemeClr val="accent1"/>
              </a:solidFill>
            </a:endParaRPr>
          </a:p>
          <a:p>
            <a:pPr lvl="0"/>
            <a:endParaRPr lang="en-US" sz="1000" dirty="0">
              <a:solidFill>
                <a:srgbClr val="000000"/>
              </a:solidFill>
            </a:endParaRPr>
          </a:p>
          <a:p>
            <a:pPr lvl="0"/>
            <a:endParaRPr lang="en-US" sz="1000" dirty="0">
              <a:solidFill>
                <a:srgbClr val="000000"/>
              </a:solidFill>
            </a:endParaRPr>
          </a:p>
          <a:p>
            <a:pPr marL="112713" lvl="0" indent="-112713">
              <a:buFont typeface="Arial" panose="020B0604020202020204" pitchFamily="34" charset="0"/>
              <a:buChar char="•"/>
            </a:pPr>
            <a:endParaRPr lang="en-US" sz="600" dirty="0">
              <a:solidFill>
                <a:srgbClr val="000000"/>
              </a:solidFill>
            </a:endParaRPr>
          </a:p>
          <a:p>
            <a:pPr marL="112713" lvl="0" indent="-112713">
              <a:buFont typeface="Arial" panose="020B0604020202020204" pitchFamily="34" charset="0"/>
              <a:buChar char="•"/>
            </a:pPr>
            <a:endParaRPr lang="en-US" sz="600" dirty="0">
              <a:solidFill>
                <a:srgbClr val="000000"/>
              </a:solidFill>
            </a:endParaRPr>
          </a:p>
        </p:txBody>
      </p:sp>
    </p:spTree>
    <p:extLst>
      <p:ext uri="{BB962C8B-B14F-4D97-AF65-F5344CB8AC3E}">
        <p14:creationId xmlns:p14="http://schemas.microsoft.com/office/powerpoint/2010/main" val="6770415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p:txBody>
          <a:bodyPr/>
          <a:lstStyle/>
          <a:p>
            <a:endParaRPr lang="en-US" dirty="0"/>
          </a:p>
          <a:p>
            <a:endParaRPr lang="en-US" dirty="0"/>
          </a:p>
          <a:p>
            <a:endParaRPr lang="en-US" dirty="0"/>
          </a:p>
          <a:p>
            <a:r>
              <a:rPr lang="en-US" dirty="0"/>
              <a:t>Overview &amp; Startup</a:t>
            </a:r>
          </a:p>
        </p:txBody>
      </p:sp>
      <p:sp>
        <p:nvSpPr>
          <p:cNvPr id="5" name="Title 4"/>
          <p:cNvSpPr>
            <a:spLocks noGrp="1"/>
          </p:cNvSpPr>
          <p:nvPr>
            <p:ph type="ctrTitle"/>
          </p:nvPr>
        </p:nvSpPr>
        <p:spPr>
          <a:xfrm>
            <a:off x="997556" y="2236826"/>
            <a:ext cx="10196770" cy="1578300"/>
          </a:xfrm>
        </p:spPr>
        <p:txBody>
          <a:bodyPr/>
          <a:lstStyle/>
          <a:p>
            <a:r>
              <a:rPr lang="en-US" dirty="0"/>
              <a:t>The Max Labs           Project</a:t>
            </a:r>
            <a:br>
              <a:rPr lang="en-US" dirty="0"/>
            </a:br>
            <a:br>
              <a:rPr lang="en-US" dirty="0"/>
            </a:br>
            <a:endParaRPr lang="en-US" dirty="0"/>
          </a:p>
        </p:txBody>
      </p:sp>
      <p:pic>
        <p:nvPicPr>
          <p:cNvPr id="4" name="Picture 3"/>
          <p:cNvPicPr>
            <a:picLocks noChangeAspect="1"/>
          </p:cNvPicPr>
          <p:nvPr/>
        </p:nvPicPr>
        <p:blipFill>
          <a:blip r:embed="rId3"/>
          <a:stretch>
            <a:fillRect/>
          </a:stretch>
        </p:blipFill>
        <p:spPr>
          <a:xfrm>
            <a:off x="6264323" y="313078"/>
            <a:ext cx="2060811" cy="2060811"/>
          </a:xfrm>
          <a:prstGeom prst="rect">
            <a:avLst/>
          </a:prstGeom>
        </p:spPr>
      </p:pic>
      <p:pic>
        <p:nvPicPr>
          <p:cNvPr id="3" name="Picture 2"/>
          <p:cNvPicPr>
            <a:picLocks noChangeAspect="1"/>
          </p:cNvPicPr>
          <p:nvPr/>
        </p:nvPicPr>
        <p:blipFill>
          <a:blip r:embed="rId4"/>
          <a:stretch>
            <a:fillRect/>
          </a:stretch>
        </p:blipFill>
        <p:spPr>
          <a:xfrm>
            <a:off x="3131639" y="2317023"/>
            <a:ext cx="5928604" cy="334177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8" name="Rectangle 7"/>
          <p:cNvSpPr/>
          <p:nvPr/>
        </p:nvSpPr>
        <p:spPr>
          <a:xfrm>
            <a:off x="3293314" y="6611779"/>
            <a:ext cx="5605253" cy="246221"/>
          </a:xfrm>
          <a:prstGeom prst="rect">
            <a:avLst/>
          </a:prstGeom>
        </p:spPr>
        <p:txBody>
          <a:bodyPr wrap="square">
            <a:spAutoFit/>
          </a:bodyPr>
          <a:lstStyle/>
          <a:p>
            <a:pPr algn="ctr"/>
            <a:r>
              <a:rPr lang="en-US" sz="1000" dirty="0">
                <a:solidFill>
                  <a:schemeClr val="bg1"/>
                </a:solidFill>
              </a:rPr>
              <a:t>Source: https://www.salesforce.com/</a:t>
            </a:r>
          </a:p>
        </p:txBody>
      </p:sp>
    </p:spTree>
    <p:extLst>
      <p:ext uri="{BB962C8B-B14F-4D97-AF65-F5344CB8AC3E}">
        <p14:creationId xmlns:p14="http://schemas.microsoft.com/office/powerpoint/2010/main" val="18634160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329972" y="1825625"/>
            <a:ext cx="5804128" cy="3763645"/>
          </a:xfrm>
        </p:spPr>
        <p:txBody>
          <a:bodyPr/>
          <a:lstStyle/>
          <a:p>
            <a:pPr marL="50800" indent="0">
              <a:lnSpc>
                <a:spcPct val="100000"/>
              </a:lnSpc>
              <a:spcBef>
                <a:spcPts val="600"/>
              </a:spcBef>
              <a:spcAft>
                <a:spcPts val="600"/>
              </a:spcAft>
              <a:buNone/>
            </a:pPr>
            <a:r>
              <a:rPr lang="en-US" dirty="0"/>
              <a:t>DPMs require a unique set of </a:t>
            </a:r>
            <a:r>
              <a:rPr lang="en-US" i="1" dirty="0">
                <a:solidFill>
                  <a:srgbClr val="A41E35"/>
                </a:solidFill>
              </a:rPr>
              <a:t>soft skills </a:t>
            </a:r>
            <a:r>
              <a:rPr lang="en-US" dirty="0"/>
              <a:t>including:</a:t>
            </a:r>
            <a:endParaRPr lang="en-US" i="1" dirty="0"/>
          </a:p>
          <a:p>
            <a:pPr>
              <a:lnSpc>
                <a:spcPct val="100000"/>
              </a:lnSpc>
              <a:spcBef>
                <a:spcPts val="600"/>
              </a:spcBef>
              <a:spcAft>
                <a:spcPts val="600"/>
              </a:spcAft>
            </a:pPr>
            <a:r>
              <a:rPr lang="en-US" b="0" dirty="0"/>
              <a:t>Emotional Intelligence (EQ)</a:t>
            </a:r>
          </a:p>
          <a:p>
            <a:pPr>
              <a:lnSpc>
                <a:spcPct val="100000"/>
              </a:lnSpc>
              <a:spcBef>
                <a:spcPts val="600"/>
              </a:spcBef>
              <a:spcAft>
                <a:spcPts val="600"/>
              </a:spcAft>
            </a:pPr>
            <a:r>
              <a:rPr lang="en-US" b="0" dirty="0"/>
              <a:t>Relationship Management</a:t>
            </a:r>
          </a:p>
          <a:p>
            <a:pPr>
              <a:lnSpc>
                <a:spcPct val="100000"/>
              </a:lnSpc>
              <a:spcBef>
                <a:spcPts val="600"/>
              </a:spcBef>
              <a:spcAft>
                <a:spcPts val="600"/>
              </a:spcAft>
            </a:pPr>
            <a:r>
              <a:rPr lang="en-US" b="0" dirty="0"/>
              <a:t>Self-awareness</a:t>
            </a:r>
          </a:p>
          <a:p>
            <a:pPr>
              <a:lnSpc>
                <a:spcPct val="100000"/>
              </a:lnSpc>
              <a:spcBef>
                <a:spcPts val="600"/>
              </a:spcBef>
              <a:spcAft>
                <a:spcPts val="600"/>
              </a:spcAft>
            </a:pPr>
            <a:r>
              <a:rPr lang="en-US" b="0" dirty="0"/>
              <a:t>Self-management</a:t>
            </a:r>
          </a:p>
          <a:p>
            <a:pPr>
              <a:lnSpc>
                <a:spcPct val="100000"/>
              </a:lnSpc>
              <a:spcBef>
                <a:spcPts val="600"/>
              </a:spcBef>
              <a:spcAft>
                <a:spcPts val="600"/>
              </a:spcAft>
            </a:pPr>
            <a:r>
              <a:rPr lang="en-US" b="0" dirty="0"/>
              <a:t>Social awareness</a:t>
            </a:r>
          </a:p>
        </p:txBody>
      </p:sp>
      <p:sp>
        <p:nvSpPr>
          <p:cNvPr id="3" name="Title 2"/>
          <p:cNvSpPr>
            <a:spLocks noGrp="1"/>
          </p:cNvSpPr>
          <p:nvPr>
            <p:ph type="title"/>
          </p:nvPr>
        </p:nvSpPr>
        <p:spPr/>
        <p:txBody>
          <a:bodyPr/>
          <a:lstStyle/>
          <a:p>
            <a:r>
              <a:rPr lang="en-US" dirty="0"/>
              <a:t>Digital Product Manager</a:t>
            </a:r>
          </a:p>
        </p:txBody>
      </p:sp>
      <p:sp>
        <p:nvSpPr>
          <p:cNvPr id="10" name="Rectangle 9"/>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sp>
        <p:nvSpPr>
          <p:cNvPr id="5" name="Rectangle 4"/>
          <p:cNvSpPr/>
          <p:nvPr/>
        </p:nvSpPr>
        <p:spPr>
          <a:xfrm>
            <a:off x="6134100" y="5559160"/>
            <a:ext cx="6075154" cy="400110"/>
          </a:xfrm>
          <a:prstGeom prst="rect">
            <a:avLst/>
          </a:prstGeom>
        </p:spPr>
        <p:txBody>
          <a:bodyPr wrap="square">
            <a:spAutoFit/>
          </a:bodyPr>
          <a:lstStyle/>
          <a:p>
            <a:r>
              <a:rPr lang="en-US" sz="1000" dirty="0"/>
              <a:t>Source: https://assets.website-files.com/5d6d271d0b802026e5355799/5e00bebf15637fdb21b78a11_woman-office-manager-cc.jpg</a:t>
            </a:r>
          </a:p>
        </p:txBody>
      </p:sp>
      <p:pic>
        <p:nvPicPr>
          <p:cNvPr id="7" name="Picture 6" descr="Graphical user interface, diagram&#10;&#10;Description automatically generated">
            <a:extLst>
              <a:ext uri="{FF2B5EF4-FFF2-40B4-BE49-F238E27FC236}">
                <a16:creationId xmlns:a16="http://schemas.microsoft.com/office/drawing/2014/main" id="{C4B6990E-8DE4-DCBA-0246-BA2D5221B033}"/>
              </a:ext>
            </a:extLst>
          </p:cNvPr>
          <p:cNvPicPr>
            <a:picLocks noChangeAspect="1"/>
          </p:cNvPicPr>
          <p:nvPr/>
        </p:nvPicPr>
        <p:blipFill>
          <a:blip r:embed="rId3"/>
          <a:stretch>
            <a:fillRect/>
          </a:stretch>
        </p:blipFill>
        <p:spPr>
          <a:xfrm>
            <a:off x="6149210" y="1261237"/>
            <a:ext cx="6060044" cy="4242031"/>
          </a:xfrm>
          <a:prstGeom prst="rect">
            <a:avLst/>
          </a:prstGeom>
        </p:spPr>
      </p:pic>
    </p:spTree>
    <p:extLst>
      <p:ext uri="{BB962C8B-B14F-4D97-AF65-F5344CB8AC3E}">
        <p14:creationId xmlns:p14="http://schemas.microsoft.com/office/powerpoint/2010/main" val="1973121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329971" y="1825625"/>
            <a:ext cx="6354607" cy="4067175"/>
          </a:xfrm>
        </p:spPr>
        <p:txBody>
          <a:bodyPr/>
          <a:lstStyle/>
          <a:p>
            <a:pPr marL="50800" indent="0">
              <a:lnSpc>
                <a:spcPct val="100000"/>
              </a:lnSpc>
              <a:spcBef>
                <a:spcPts val="600"/>
              </a:spcBef>
              <a:spcAft>
                <a:spcPts val="600"/>
              </a:spcAft>
              <a:buNone/>
            </a:pPr>
            <a:r>
              <a:rPr lang="en-US" dirty="0"/>
              <a:t>DPMs have a complex role with a wide range of </a:t>
            </a:r>
            <a:r>
              <a:rPr lang="en-US" i="1" dirty="0">
                <a:solidFill>
                  <a:srgbClr val="A41E35"/>
                </a:solidFill>
              </a:rPr>
              <a:t>responsibilities </a:t>
            </a:r>
            <a:r>
              <a:rPr lang="en-US" dirty="0">
                <a:solidFill>
                  <a:schemeClr val="tx1"/>
                </a:solidFill>
              </a:rPr>
              <a:t>including</a:t>
            </a:r>
            <a:r>
              <a:rPr lang="en-US" dirty="0"/>
              <a:t>:</a:t>
            </a:r>
            <a:endParaRPr lang="en-US" i="1" dirty="0"/>
          </a:p>
          <a:p>
            <a:pPr>
              <a:lnSpc>
                <a:spcPct val="100000"/>
              </a:lnSpc>
              <a:spcBef>
                <a:spcPts val="600"/>
              </a:spcBef>
              <a:spcAft>
                <a:spcPts val="600"/>
              </a:spcAft>
            </a:pPr>
            <a:r>
              <a:rPr lang="en-US" b="0" dirty="0"/>
              <a:t>Meeting with customers and clients to determine product requirements</a:t>
            </a:r>
          </a:p>
          <a:p>
            <a:pPr>
              <a:lnSpc>
                <a:spcPct val="100000"/>
              </a:lnSpc>
              <a:spcBef>
                <a:spcPts val="600"/>
              </a:spcBef>
              <a:spcAft>
                <a:spcPts val="600"/>
              </a:spcAft>
            </a:pPr>
            <a:r>
              <a:rPr lang="en-US" b="0" dirty="0"/>
              <a:t>Balance multiple stakeholders &amp; understand all needs</a:t>
            </a:r>
          </a:p>
          <a:p>
            <a:pPr>
              <a:lnSpc>
                <a:spcPct val="100000"/>
              </a:lnSpc>
              <a:spcBef>
                <a:spcPts val="600"/>
              </a:spcBef>
              <a:spcAft>
                <a:spcPts val="600"/>
              </a:spcAft>
            </a:pPr>
            <a:r>
              <a:rPr lang="en-US" b="0" dirty="0"/>
              <a:t>Deliver products that align with Business Goals</a:t>
            </a:r>
          </a:p>
        </p:txBody>
      </p:sp>
      <p:sp>
        <p:nvSpPr>
          <p:cNvPr id="3" name="Title 2"/>
          <p:cNvSpPr>
            <a:spLocks noGrp="1"/>
          </p:cNvSpPr>
          <p:nvPr>
            <p:ph type="title"/>
          </p:nvPr>
        </p:nvSpPr>
        <p:spPr/>
        <p:txBody>
          <a:bodyPr/>
          <a:lstStyle/>
          <a:p>
            <a:r>
              <a:rPr lang="en-US" dirty="0"/>
              <a:t>Digital Product Manager</a:t>
            </a:r>
          </a:p>
        </p:txBody>
      </p:sp>
      <p:sp>
        <p:nvSpPr>
          <p:cNvPr id="10" name="Rectangle 9"/>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sp>
        <p:nvSpPr>
          <p:cNvPr id="5" name="Rectangle 4"/>
          <p:cNvSpPr/>
          <p:nvPr/>
        </p:nvSpPr>
        <p:spPr>
          <a:xfrm>
            <a:off x="6684578" y="5559160"/>
            <a:ext cx="5524675" cy="400110"/>
          </a:xfrm>
          <a:prstGeom prst="rect">
            <a:avLst/>
          </a:prstGeom>
        </p:spPr>
        <p:txBody>
          <a:bodyPr wrap="square">
            <a:spAutoFit/>
          </a:bodyPr>
          <a:lstStyle/>
          <a:p>
            <a:r>
              <a:rPr lang="en-US" sz="1000" dirty="0"/>
              <a:t>Sourcehttps://wac-cdn.atlassian.com/dam/jcr:84dd83c0-f954-477e-b157-b591da20d3cf/0_diagram.png?cdnVersion=464</a:t>
            </a:r>
          </a:p>
        </p:txBody>
      </p:sp>
      <p:pic>
        <p:nvPicPr>
          <p:cNvPr id="9" name="Picture 8" descr="Diagram, venn diagram&#10;&#10;Description automatically generated">
            <a:extLst>
              <a:ext uri="{FF2B5EF4-FFF2-40B4-BE49-F238E27FC236}">
                <a16:creationId xmlns:a16="http://schemas.microsoft.com/office/drawing/2014/main" id="{2A81E543-A73A-5945-BDBD-3F2CE6B78D1C}"/>
              </a:ext>
            </a:extLst>
          </p:cNvPr>
          <p:cNvPicPr>
            <a:picLocks noChangeAspect="1"/>
          </p:cNvPicPr>
          <p:nvPr/>
        </p:nvPicPr>
        <p:blipFill rotWithShape="1">
          <a:blip r:embed="rId3"/>
          <a:srcRect t="9476" b="3961"/>
          <a:stretch/>
        </p:blipFill>
        <p:spPr>
          <a:xfrm>
            <a:off x="6224103" y="367704"/>
            <a:ext cx="5967897" cy="5165987"/>
          </a:xfrm>
          <a:prstGeom prst="rect">
            <a:avLst/>
          </a:prstGeom>
        </p:spPr>
      </p:pic>
    </p:spTree>
    <p:extLst>
      <p:ext uri="{BB962C8B-B14F-4D97-AF65-F5344CB8AC3E}">
        <p14:creationId xmlns:p14="http://schemas.microsoft.com/office/powerpoint/2010/main" val="37616939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329971" y="1825625"/>
            <a:ext cx="6157325" cy="3763645"/>
          </a:xfrm>
        </p:spPr>
        <p:txBody>
          <a:bodyPr/>
          <a:lstStyle/>
          <a:p>
            <a:pPr marL="50800" indent="0">
              <a:lnSpc>
                <a:spcPct val="100000"/>
              </a:lnSpc>
              <a:spcBef>
                <a:spcPts val="600"/>
              </a:spcBef>
              <a:spcAft>
                <a:spcPts val="600"/>
              </a:spcAft>
              <a:buNone/>
            </a:pPr>
            <a:r>
              <a:rPr lang="en-US" dirty="0"/>
              <a:t>This is not Salesforce training – it is exposure to a great platform that </a:t>
            </a:r>
            <a:r>
              <a:rPr lang="en-US" dirty="0">
                <a:solidFill>
                  <a:srgbClr val="A41E35"/>
                </a:solidFill>
              </a:rPr>
              <a:t>delivers </a:t>
            </a:r>
            <a:r>
              <a:rPr lang="en-US" dirty="0"/>
              <a:t>cloud-based </a:t>
            </a:r>
            <a:r>
              <a:rPr lang="en-US" i="1" dirty="0">
                <a:solidFill>
                  <a:srgbClr val="A41E35"/>
                </a:solidFill>
              </a:rPr>
              <a:t>systems products</a:t>
            </a:r>
            <a:r>
              <a:rPr lang="en-US" i="1" dirty="0"/>
              <a:t>.</a:t>
            </a:r>
          </a:p>
          <a:p>
            <a:pPr>
              <a:lnSpc>
                <a:spcPct val="100000"/>
              </a:lnSpc>
              <a:spcBef>
                <a:spcPts val="600"/>
              </a:spcBef>
              <a:spcAft>
                <a:spcPts val="600"/>
              </a:spcAft>
            </a:pPr>
            <a:r>
              <a:rPr lang="en-US" b="0" dirty="0"/>
              <a:t>Enables &amp; Enhances Business</a:t>
            </a:r>
          </a:p>
          <a:p>
            <a:pPr>
              <a:lnSpc>
                <a:spcPct val="100000"/>
              </a:lnSpc>
              <a:spcBef>
                <a:spcPts val="600"/>
              </a:spcBef>
              <a:spcAft>
                <a:spcPts val="600"/>
              </a:spcAft>
            </a:pPr>
            <a:r>
              <a:rPr lang="en-US" b="0" dirty="0"/>
              <a:t>Used By Industry Fortune 100’s </a:t>
            </a:r>
            <a:r>
              <a:rPr lang="en-US" sz="2000" b="0" dirty="0"/>
              <a:t>(Amazon, GM, Coke, American Express, etc.</a:t>
            </a:r>
          </a:p>
          <a:p>
            <a:pPr>
              <a:lnSpc>
                <a:spcPct val="100000"/>
              </a:lnSpc>
              <a:spcBef>
                <a:spcPts val="600"/>
              </a:spcBef>
              <a:spcAft>
                <a:spcPts val="600"/>
              </a:spcAft>
            </a:pPr>
            <a:r>
              <a:rPr lang="en-US" b="0" dirty="0"/>
              <a:t>Great Resume Builder For You!</a:t>
            </a:r>
          </a:p>
          <a:p>
            <a:pPr marL="50800" indent="0">
              <a:lnSpc>
                <a:spcPct val="100000"/>
              </a:lnSpc>
              <a:spcBef>
                <a:spcPts val="600"/>
              </a:spcBef>
              <a:spcAft>
                <a:spcPts val="600"/>
              </a:spcAft>
              <a:buNone/>
            </a:pPr>
            <a:endParaRPr lang="en-US" dirty="0"/>
          </a:p>
        </p:txBody>
      </p:sp>
      <p:sp>
        <p:nvSpPr>
          <p:cNvPr id="3" name="Title 2"/>
          <p:cNvSpPr>
            <a:spLocks noGrp="1"/>
          </p:cNvSpPr>
          <p:nvPr>
            <p:ph type="title"/>
          </p:nvPr>
        </p:nvSpPr>
        <p:spPr/>
        <p:txBody>
          <a:bodyPr/>
          <a:lstStyle/>
          <a:p>
            <a:r>
              <a:rPr lang="en-US" dirty="0"/>
              <a:t>Why Salesforce?</a:t>
            </a:r>
          </a:p>
        </p:txBody>
      </p:sp>
      <p:sp>
        <p:nvSpPr>
          <p:cNvPr id="10" name="Rectangle 9"/>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sp>
        <p:nvSpPr>
          <p:cNvPr id="5" name="Rectangle 4"/>
          <p:cNvSpPr/>
          <p:nvPr/>
        </p:nvSpPr>
        <p:spPr>
          <a:xfrm>
            <a:off x="6604000" y="5701054"/>
            <a:ext cx="5605253" cy="246221"/>
          </a:xfrm>
          <a:prstGeom prst="rect">
            <a:avLst/>
          </a:prstGeom>
        </p:spPr>
        <p:txBody>
          <a:bodyPr wrap="square">
            <a:spAutoFit/>
          </a:bodyPr>
          <a:lstStyle/>
          <a:p>
            <a:pPr algn="r"/>
            <a:r>
              <a:rPr lang="en-US" sz="1000" dirty="0"/>
              <a:t>Source: https://www.salesforce.com/</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3113" y="34410"/>
            <a:ext cx="3429811" cy="5666644"/>
          </a:xfrm>
          <a:prstGeom prst="rect">
            <a:avLst/>
          </a:prstGeom>
        </p:spPr>
      </p:pic>
    </p:spTree>
    <p:extLst>
      <p:ext uri="{BB962C8B-B14F-4D97-AF65-F5344CB8AC3E}">
        <p14:creationId xmlns:p14="http://schemas.microsoft.com/office/powerpoint/2010/main" val="41056224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329972" y="1825625"/>
            <a:ext cx="5770577" cy="3763645"/>
          </a:xfrm>
        </p:spPr>
        <p:txBody>
          <a:bodyPr/>
          <a:lstStyle/>
          <a:p>
            <a:pPr marL="50800" indent="0">
              <a:lnSpc>
                <a:spcPct val="100000"/>
              </a:lnSpc>
              <a:spcBef>
                <a:spcPts val="600"/>
              </a:spcBef>
              <a:spcAft>
                <a:spcPts val="600"/>
              </a:spcAft>
              <a:buNone/>
            </a:pPr>
            <a:r>
              <a:rPr lang="en-US" dirty="0"/>
              <a:t>Technology Enables Organizations to work faster/smarter/more efficiently</a:t>
            </a:r>
            <a:endParaRPr lang="en-US" i="1" dirty="0"/>
          </a:p>
          <a:p>
            <a:pPr>
              <a:lnSpc>
                <a:spcPct val="100000"/>
              </a:lnSpc>
              <a:spcBef>
                <a:spcPts val="600"/>
              </a:spcBef>
              <a:spcAft>
                <a:spcPts val="600"/>
              </a:spcAft>
            </a:pPr>
            <a:r>
              <a:rPr lang="en-US" b="0" dirty="0"/>
              <a:t>See How It Works First-Hand</a:t>
            </a:r>
          </a:p>
          <a:p>
            <a:pPr>
              <a:lnSpc>
                <a:spcPct val="100000"/>
              </a:lnSpc>
              <a:spcBef>
                <a:spcPts val="600"/>
              </a:spcBef>
              <a:spcAft>
                <a:spcPts val="600"/>
              </a:spcAft>
            </a:pPr>
            <a:r>
              <a:rPr lang="en-US" b="0" dirty="0"/>
              <a:t>Understand how Used by Industry Fortune 100’s</a:t>
            </a:r>
          </a:p>
          <a:p>
            <a:pPr lvl="1">
              <a:lnSpc>
                <a:spcPct val="100000"/>
              </a:lnSpc>
              <a:spcBef>
                <a:spcPts val="600"/>
              </a:spcBef>
              <a:spcAft>
                <a:spcPts val="600"/>
              </a:spcAft>
              <a:buFont typeface="Courier New" panose="02070309020205020404" pitchFamily="49" charset="0"/>
              <a:buChar char="o"/>
            </a:pPr>
            <a:r>
              <a:rPr lang="en-US" b="0" dirty="0"/>
              <a:t>Across all Business Functional Areas</a:t>
            </a:r>
          </a:p>
          <a:p>
            <a:pPr marL="50800" indent="0">
              <a:lnSpc>
                <a:spcPct val="100000"/>
              </a:lnSpc>
              <a:spcBef>
                <a:spcPts val="600"/>
              </a:spcBef>
              <a:spcAft>
                <a:spcPts val="600"/>
              </a:spcAft>
              <a:buNone/>
            </a:pPr>
            <a:endParaRPr lang="en-US" dirty="0"/>
          </a:p>
        </p:txBody>
      </p:sp>
      <p:sp>
        <p:nvSpPr>
          <p:cNvPr id="3" name="Title 2"/>
          <p:cNvSpPr>
            <a:spLocks noGrp="1"/>
          </p:cNvSpPr>
          <p:nvPr>
            <p:ph type="title"/>
          </p:nvPr>
        </p:nvSpPr>
        <p:spPr/>
        <p:txBody>
          <a:bodyPr/>
          <a:lstStyle/>
          <a:p>
            <a:r>
              <a:rPr lang="en-US" dirty="0"/>
              <a:t>Max Labs – Enabling Organizations</a:t>
            </a:r>
          </a:p>
        </p:txBody>
      </p:sp>
      <p:sp>
        <p:nvSpPr>
          <p:cNvPr id="10" name="Rectangle 9"/>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sp>
        <p:nvSpPr>
          <p:cNvPr id="5" name="Rectangle 4"/>
          <p:cNvSpPr/>
          <p:nvPr/>
        </p:nvSpPr>
        <p:spPr>
          <a:xfrm>
            <a:off x="6604000" y="5701054"/>
            <a:ext cx="5605253" cy="246221"/>
          </a:xfrm>
          <a:prstGeom prst="rect">
            <a:avLst/>
          </a:prstGeom>
        </p:spPr>
        <p:txBody>
          <a:bodyPr wrap="square">
            <a:spAutoFit/>
          </a:bodyPr>
          <a:lstStyle/>
          <a:p>
            <a:pPr algn="r"/>
            <a:r>
              <a:rPr lang="en-US" sz="1000" dirty="0"/>
              <a:t>Source: https://www.salesforce.com/</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0549" y="1885771"/>
            <a:ext cx="6111210" cy="3350121"/>
          </a:xfrm>
          <a:prstGeom prst="rect">
            <a:avLst/>
          </a:prstGeom>
        </p:spPr>
      </p:pic>
      <p:sp>
        <p:nvSpPr>
          <p:cNvPr id="4" name="TextBox 3"/>
          <p:cNvSpPr txBox="1"/>
          <p:nvPr/>
        </p:nvSpPr>
        <p:spPr>
          <a:xfrm>
            <a:off x="444843" y="5235892"/>
            <a:ext cx="7895968" cy="677108"/>
          </a:xfrm>
          <a:prstGeom prst="rect">
            <a:avLst/>
          </a:prstGeom>
          <a:noFill/>
        </p:spPr>
        <p:txBody>
          <a:bodyPr wrap="square" rtlCol="0">
            <a:spAutoFit/>
          </a:bodyPr>
          <a:lstStyle/>
          <a:p>
            <a:r>
              <a:rPr lang="en-US" sz="2400" dirty="0">
                <a:solidFill>
                  <a:srgbClr val="A41E35"/>
                </a:solidFill>
              </a:rPr>
              <a:t>See </a:t>
            </a:r>
            <a:r>
              <a:rPr lang="en-US" sz="2400" b="1" dirty="0">
                <a:solidFill>
                  <a:srgbClr val="A41E35"/>
                </a:solidFill>
              </a:rPr>
              <a:t>www.Maxzplace.com</a:t>
            </a:r>
            <a:r>
              <a:rPr lang="en-US" sz="2400" dirty="0">
                <a:solidFill>
                  <a:srgbClr val="A41E35"/>
                </a:solidFill>
              </a:rPr>
              <a:t> for more details!</a:t>
            </a:r>
          </a:p>
          <a:p>
            <a:endParaRPr lang="en-US" dirty="0"/>
          </a:p>
        </p:txBody>
      </p:sp>
    </p:spTree>
    <p:extLst>
      <p:ext uri="{BB962C8B-B14F-4D97-AF65-F5344CB8AC3E}">
        <p14:creationId xmlns:p14="http://schemas.microsoft.com/office/powerpoint/2010/main" val="2907715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Max Labs – What do they include?</a:t>
            </a:r>
          </a:p>
        </p:txBody>
      </p:sp>
      <p:sp>
        <p:nvSpPr>
          <p:cNvPr id="10" name="Rectangle 9"/>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395" y="2038446"/>
            <a:ext cx="5722979" cy="357877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8499" y="1968594"/>
            <a:ext cx="5879372" cy="3676568"/>
          </a:xfrm>
          <a:prstGeom prst="rect">
            <a:avLst/>
          </a:prstGeom>
        </p:spPr>
      </p:pic>
      <p:sp>
        <p:nvSpPr>
          <p:cNvPr id="11" name="Rectangle 10"/>
          <p:cNvSpPr/>
          <p:nvPr/>
        </p:nvSpPr>
        <p:spPr>
          <a:xfrm>
            <a:off x="6604000" y="5701054"/>
            <a:ext cx="5605253" cy="246221"/>
          </a:xfrm>
          <a:prstGeom prst="rect">
            <a:avLst/>
          </a:prstGeom>
        </p:spPr>
        <p:txBody>
          <a:bodyPr wrap="square">
            <a:spAutoFit/>
          </a:bodyPr>
          <a:lstStyle/>
          <a:p>
            <a:pPr algn="r"/>
            <a:r>
              <a:rPr lang="en-US" sz="1000" dirty="0"/>
              <a:t>Source: https://www.salesforce.com/</a:t>
            </a:r>
          </a:p>
        </p:txBody>
      </p:sp>
    </p:spTree>
    <p:extLst>
      <p:ext uri="{BB962C8B-B14F-4D97-AF65-F5344CB8AC3E}">
        <p14:creationId xmlns:p14="http://schemas.microsoft.com/office/powerpoint/2010/main" val="22426048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pic>
        <p:nvPicPr>
          <p:cNvPr id="12" name="Picture 11" descr="A person standing on a beach posing for the camera&#10;&#10;Description automatically generated">
            <a:extLst>
              <a:ext uri="{FF2B5EF4-FFF2-40B4-BE49-F238E27FC236}">
                <a16:creationId xmlns:a16="http://schemas.microsoft.com/office/drawing/2014/main" id="{3D455D61-E6BC-478C-BA95-17C25F6AB7F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 b="7992"/>
          <a:stretch/>
        </p:blipFill>
        <p:spPr>
          <a:xfrm>
            <a:off x="316141" y="163212"/>
            <a:ext cx="3467213" cy="4115321"/>
          </a:xfrm>
          <a:prstGeom prst="rect">
            <a:avLst/>
          </a:prstGeom>
          <a:noFill/>
        </p:spPr>
      </p:pic>
      <p:pic>
        <p:nvPicPr>
          <p:cNvPr id="13" name="Picture 12" descr="A person sitting on a boat in the water&#10;&#10;Description automatically generated">
            <a:extLst>
              <a:ext uri="{FF2B5EF4-FFF2-40B4-BE49-F238E27FC236}">
                <a16:creationId xmlns:a16="http://schemas.microsoft.com/office/drawing/2014/main" id="{8AF29165-8AA3-40CE-B5DE-AF741F3666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88695" y="140300"/>
            <a:ext cx="4002017" cy="3001512"/>
          </a:xfrm>
          <a:prstGeom prst="rect">
            <a:avLst/>
          </a:prstGeom>
        </p:spPr>
      </p:pic>
      <p:pic>
        <p:nvPicPr>
          <p:cNvPr id="14" name="Picture 13" descr="A group of people posing for the camera&#10;&#10;Description automatically generated">
            <a:extLst>
              <a:ext uri="{FF2B5EF4-FFF2-40B4-BE49-F238E27FC236}">
                <a16:creationId xmlns:a16="http://schemas.microsoft.com/office/drawing/2014/main" id="{3CEBE6AC-5475-46E2-9AF3-800C5005FD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73637" y="2758476"/>
            <a:ext cx="4124775" cy="2840939"/>
          </a:xfrm>
          <a:prstGeom prst="rect">
            <a:avLst/>
          </a:prstGeom>
        </p:spPr>
      </p:pic>
    </p:spTree>
    <p:extLst>
      <p:ext uri="{BB962C8B-B14F-4D97-AF65-F5344CB8AC3E}">
        <p14:creationId xmlns:p14="http://schemas.microsoft.com/office/powerpoint/2010/main" val="10021511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329972" y="1041372"/>
            <a:ext cx="5990146" cy="5089556"/>
          </a:xfrm>
        </p:spPr>
        <p:txBody>
          <a:bodyPr/>
          <a:lstStyle/>
          <a:p>
            <a:pPr>
              <a:lnSpc>
                <a:spcPct val="100000"/>
              </a:lnSpc>
              <a:spcBef>
                <a:spcPts val="600"/>
              </a:spcBef>
              <a:spcAft>
                <a:spcPts val="600"/>
              </a:spcAft>
            </a:pPr>
            <a:r>
              <a:rPr lang="en-US" sz="1400" dirty="0"/>
              <a:t>READ the Pre-lab first. </a:t>
            </a:r>
            <a:r>
              <a:rPr lang="en-US" sz="1400" dirty="0">
                <a:solidFill>
                  <a:srgbClr val="A41E35"/>
                </a:solidFill>
              </a:rPr>
              <a:t>– Due Tomorrow!!</a:t>
            </a:r>
          </a:p>
          <a:p>
            <a:pPr>
              <a:lnSpc>
                <a:spcPct val="100000"/>
              </a:lnSpc>
              <a:spcBef>
                <a:spcPts val="600"/>
              </a:spcBef>
              <a:spcAft>
                <a:spcPts val="600"/>
              </a:spcAft>
            </a:pPr>
            <a:r>
              <a:rPr lang="en-US" sz="1400" dirty="0"/>
              <a:t>READ &amp; FOLLOW every single instruction EXACTLY, in order. (You'll have no problems.)</a:t>
            </a:r>
          </a:p>
          <a:p>
            <a:pPr>
              <a:lnSpc>
                <a:spcPct val="100000"/>
              </a:lnSpc>
              <a:spcBef>
                <a:spcPts val="600"/>
              </a:spcBef>
              <a:spcAft>
                <a:spcPts val="600"/>
              </a:spcAft>
            </a:pPr>
            <a:r>
              <a:rPr lang="en-US" sz="1400" dirty="0"/>
              <a:t>READ </a:t>
            </a:r>
            <a:r>
              <a:rPr lang="en-US" sz="1400" dirty="0">
                <a:solidFill>
                  <a:srgbClr val="A41E35"/>
                </a:solidFill>
              </a:rPr>
              <a:t>the cover sheet (pre-flight) BEFORE </a:t>
            </a:r>
            <a:r>
              <a:rPr lang="en-US" sz="1400" dirty="0"/>
              <a:t>you start every lab. </a:t>
            </a:r>
          </a:p>
          <a:p>
            <a:pPr>
              <a:lnSpc>
                <a:spcPct val="100000"/>
              </a:lnSpc>
              <a:spcBef>
                <a:spcPts val="600"/>
              </a:spcBef>
              <a:spcAft>
                <a:spcPts val="600"/>
              </a:spcAft>
            </a:pPr>
            <a:r>
              <a:rPr lang="en-US" sz="1400" dirty="0"/>
              <a:t>ALWAYS read stories BETWEEN instructions. (Connections to our key Course Concepts)</a:t>
            </a:r>
          </a:p>
          <a:p>
            <a:pPr>
              <a:lnSpc>
                <a:spcPct val="100000"/>
              </a:lnSpc>
              <a:spcBef>
                <a:spcPts val="600"/>
              </a:spcBef>
              <a:spcAft>
                <a:spcPts val="600"/>
              </a:spcAft>
            </a:pPr>
            <a:r>
              <a:rPr lang="en-US" sz="1400" dirty="0"/>
              <a:t>They’re quick: allow about </a:t>
            </a:r>
            <a:r>
              <a:rPr lang="en-US" sz="1400" dirty="0">
                <a:solidFill>
                  <a:srgbClr val="A41E35"/>
                </a:solidFill>
              </a:rPr>
              <a:t>60-90 min for each lab</a:t>
            </a:r>
            <a:endParaRPr lang="en-US" sz="1400" dirty="0"/>
          </a:p>
          <a:p>
            <a:pPr>
              <a:lnSpc>
                <a:spcPct val="100000"/>
              </a:lnSpc>
              <a:spcBef>
                <a:spcPts val="600"/>
              </a:spcBef>
              <a:spcAft>
                <a:spcPts val="600"/>
              </a:spcAft>
            </a:pPr>
            <a:r>
              <a:rPr lang="en-US" sz="1400" i="1" dirty="0">
                <a:solidFill>
                  <a:srgbClr val="A41E35"/>
                </a:solidFill>
              </a:rPr>
              <a:t>DO NOT </a:t>
            </a:r>
            <a:r>
              <a:rPr lang="en-US" sz="1400" dirty="0">
                <a:solidFill>
                  <a:srgbClr val="A41E35"/>
                </a:solidFill>
              </a:rPr>
              <a:t>get the 30-day trial account </a:t>
            </a:r>
            <a:r>
              <a:rPr lang="en-US" sz="1400" dirty="0"/>
              <a:t>from www.salesforce.com. </a:t>
            </a:r>
          </a:p>
          <a:p>
            <a:pPr>
              <a:lnSpc>
                <a:spcPct val="100000"/>
              </a:lnSpc>
              <a:spcBef>
                <a:spcPts val="600"/>
              </a:spcBef>
              <a:spcAft>
                <a:spcPts val="600"/>
              </a:spcAft>
            </a:pPr>
            <a:r>
              <a:rPr lang="en-US" sz="1400" dirty="0"/>
              <a:t>The </a:t>
            </a:r>
            <a:r>
              <a:rPr lang="en-US" sz="1400" u="sng" dirty="0">
                <a:solidFill>
                  <a:srgbClr val="A41E35"/>
                </a:solidFill>
              </a:rPr>
              <a:t>Lab 1b </a:t>
            </a:r>
            <a:r>
              <a:rPr lang="en-US" sz="1400" dirty="0">
                <a:solidFill>
                  <a:srgbClr val="A41E35"/>
                </a:solidFill>
              </a:rPr>
              <a:t>instructions tell you EXACTLY how to pay </a:t>
            </a:r>
            <a:r>
              <a:rPr lang="en-US" sz="1400" dirty="0"/>
              <a:t>the lab fee. (Just follow them)</a:t>
            </a:r>
          </a:p>
          <a:p>
            <a:pPr>
              <a:lnSpc>
                <a:spcPct val="100000"/>
              </a:lnSpc>
              <a:spcBef>
                <a:spcPts val="600"/>
              </a:spcBef>
              <a:spcAft>
                <a:spcPts val="600"/>
              </a:spcAft>
            </a:pPr>
            <a:r>
              <a:rPr lang="en-US" sz="1400" dirty="0"/>
              <a:t>If you’re stuck, FIRST check the Help FAQ at </a:t>
            </a:r>
            <a:r>
              <a:rPr lang="en-US" sz="1400" u="sng" dirty="0">
                <a:solidFill>
                  <a:srgbClr val="A41E35"/>
                </a:solidFill>
              </a:rPr>
              <a:t>MaxzPlace.com</a:t>
            </a:r>
          </a:p>
          <a:p>
            <a:pPr>
              <a:lnSpc>
                <a:spcPct val="100000"/>
              </a:lnSpc>
              <a:spcBef>
                <a:spcPts val="600"/>
              </a:spcBef>
              <a:spcAft>
                <a:spcPts val="600"/>
              </a:spcAft>
            </a:pPr>
            <a:r>
              <a:rPr lang="en-US" sz="1400" dirty="0"/>
              <a:t>DO NOT use Yahoo! for your Salesforce account email. (Use Gmail)</a:t>
            </a:r>
          </a:p>
          <a:p>
            <a:pPr>
              <a:lnSpc>
                <a:spcPct val="100000"/>
              </a:lnSpc>
              <a:spcBef>
                <a:spcPts val="600"/>
              </a:spcBef>
              <a:spcAft>
                <a:spcPts val="600"/>
              </a:spcAft>
            </a:pPr>
            <a:r>
              <a:rPr lang="en-US" sz="1400" dirty="0"/>
              <a:t>BE SURE </a:t>
            </a:r>
            <a:r>
              <a:rPr lang="en-US" sz="1400" dirty="0">
                <a:solidFill>
                  <a:srgbClr val="A41E35"/>
                </a:solidFill>
              </a:rPr>
              <a:t>to  Install the Max Labs Grader App</a:t>
            </a:r>
            <a:r>
              <a:rPr lang="en-US" sz="1400" dirty="0"/>
              <a:t>. You have an opportunity </a:t>
            </a:r>
            <a:r>
              <a:rPr lang="en-US" sz="1400" dirty="0">
                <a:solidFill>
                  <a:srgbClr val="A41E35"/>
                </a:solidFill>
              </a:rPr>
              <a:t>to fix your mistakes before submitting</a:t>
            </a:r>
            <a:r>
              <a:rPr lang="en-US" sz="1400" dirty="0"/>
              <a:t>…no reason not to get a perfect score!</a:t>
            </a:r>
          </a:p>
          <a:p>
            <a:pPr>
              <a:lnSpc>
                <a:spcPct val="100000"/>
              </a:lnSpc>
              <a:spcBef>
                <a:spcPts val="600"/>
              </a:spcBef>
              <a:spcAft>
                <a:spcPts val="600"/>
              </a:spcAft>
            </a:pPr>
            <a:r>
              <a:rPr lang="en-US" sz="1400" dirty="0"/>
              <a:t>Max Labs will help you get a job (IF you can explain what you did/learned)</a:t>
            </a:r>
          </a:p>
          <a:p>
            <a:pPr>
              <a:lnSpc>
                <a:spcPct val="100000"/>
              </a:lnSpc>
              <a:spcBef>
                <a:spcPts val="600"/>
              </a:spcBef>
              <a:spcAft>
                <a:spcPts val="600"/>
              </a:spcAft>
            </a:pPr>
            <a:endParaRPr lang="en-US" sz="1400" dirty="0"/>
          </a:p>
          <a:p>
            <a:pPr marL="50800" indent="0">
              <a:lnSpc>
                <a:spcPct val="100000"/>
              </a:lnSpc>
              <a:spcBef>
                <a:spcPts val="600"/>
              </a:spcBef>
              <a:spcAft>
                <a:spcPts val="600"/>
              </a:spcAft>
              <a:buNone/>
            </a:pPr>
            <a:endParaRPr lang="en-US" sz="1400" dirty="0"/>
          </a:p>
        </p:txBody>
      </p:sp>
      <p:sp>
        <p:nvSpPr>
          <p:cNvPr id="3" name="Title 2"/>
          <p:cNvSpPr>
            <a:spLocks noGrp="1"/>
          </p:cNvSpPr>
          <p:nvPr>
            <p:ph type="title"/>
          </p:nvPr>
        </p:nvSpPr>
        <p:spPr>
          <a:xfrm>
            <a:off x="329972" y="238088"/>
            <a:ext cx="11488647" cy="1145222"/>
          </a:xfrm>
        </p:spPr>
        <p:txBody>
          <a:bodyPr/>
          <a:lstStyle/>
          <a:p>
            <a:r>
              <a:rPr lang="en-US" dirty="0"/>
              <a:t>Max Labs – Tips for Your Success</a:t>
            </a:r>
          </a:p>
        </p:txBody>
      </p:sp>
      <p:sp>
        <p:nvSpPr>
          <p:cNvPr id="10" name="Rectangle 9"/>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sp>
        <p:nvSpPr>
          <p:cNvPr id="5" name="Rectangle 4"/>
          <p:cNvSpPr/>
          <p:nvPr/>
        </p:nvSpPr>
        <p:spPr>
          <a:xfrm>
            <a:off x="6604000" y="5701054"/>
            <a:ext cx="5605253" cy="246221"/>
          </a:xfrm>
          <a:prstGeom prst="rect">
            <a:avLst/>
          </a:prstGeom>
        </p:spPr>
        <p:txBody>
          <a:bodyPr wrap="square">
            <a:spAutoFit/>
          </a:bodyPr>
          <a:lstStyle/>
          <a:p>
            <a:pPr algn="r"/>
            <a:r>
              <a:rPr lang="en-US" sz="1000" dirty="0"/>
              <a:t>Source: https://www.maxzplace.com/what</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0176" y="1595807"/>
            <a:ext cx="5799078" cy="4013421"/>
          </a:xfrm>
          <a:prstGeom prst="rect">
            <a:avLst/>
          </a:prstGeom>
        </p:spPr>
      </p:pic>
    </p:spTree>
    <p:extLst>
      <p:ext uri="{BB962C8B-B14F-4D97-AF65-F5344CB8AC3E}">
        <p14:creationId xmlns:p14="http://schemas.microsoft.com/office/powerpoint/2010/main" val="1603152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xEl>
                                              <p:pRg st="9" end="9"/>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p:txBody>
          <a:bodyPr/>
          <a:lstStyle/>
          <a:p>
            <a:r>
              <a:rPr lang="en-US" dirty="0"/>
              <a:t>Digital Product Management</a:t>
            </a:r>
          </a:p>
        </p:txBody>
      </p:sp>
      <p:sp>
        <p:nvSpPr>
          <p:cNvPr id="5" name="Title 4"/>
          <p:cNvSpPr>
            <a:spLocks noGrp="1"/>
          </p:cNvSpPr>
          <p:nvPr>
            <p:ph type="ctrTitle"/>
          </p:nvPr>
        </p:nvSpPr>
        <p:spPr/>
        <p:txBody>
          <a:bodyPr/>
          <a:lstStyle/>
          <a:p>
            <a:r>
              <a:rPr lang="en-US" dirty="0"/>
              <a:t>Max Labs - Pre-Flight</a:t>
            </a:r>
          </a:p>
        </p:txBody>
      </p:sp>
      <p:sp>
        <p:nvSpPr>
          <p:cNvPr id="7" name="Rectangle 6"/>
          <p:cNvSpPr/>
          <p:nvPr/>
        </p:nvSpPr>
        <p:spPr>
          <a:xfrm>
            <a:off x="5172305" y="5462604"/>
            <a:ext cx="1847272" cy="11634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 Black" panose="020B0A04020102020204" pitchFamily="34" charset="0"/>
              </a:rPr>
              <a:t>F</a:t>
            </a:r>
            <a:r>
              <a:rPr lang="en-US" sz="3600" b="1" dirty="0">
                <a:solidFill>
                  <a:srgbClr val="C00000"/>
                </a:solidFill>
                <a:latin typeface="Arial Black" panose="020B0A04020102020204" pitchFamily="34" charset="0"/>
              </a:rPr>
              <a:t>O</a:t>
            </a:r>
            <a:r>
              <a:rPr lang="en-US" sz="3600" b="1" dirty="0">
                <a:latin typeface="Arial Black" panose="020B0A04020102020204" pitchFamily="34" charset="0"/>
              </a:rPr>
              <a:t>X</a:t>
            </a:r>
          </a:p>
          <a:p>
            <a:pPr algn="ctr"/>
            <a:r>
              <a:rPr lang="en-US" sz="3600" b="1" dirty="0">
                <a:latin typeface="Arial Black" panose="020B0A04020102020204" pitchFamily="34" charset="0"/>
              </a:rPr>
              <a:t>MIS</a:t>
            </a: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5234" t="3970" r="12254" b="68822"/>
          <a:stretch/>
        </p:blipFill>
        <p:spPr>
          <a:xfrm>
            <a:off x="3137533" y="168386"/>
            <a:ext cx="5916816" cy="2524894"/>
          </a:xfrm>
          <a:prstGeom prst="rect">
            <a:avLst/>
          </a:prstGeom>
        </p:spPr>
      </p:pic>
    </p:spTree>
    <p:extLst>
      <p:ext uri="{BB962C8B-B14F-4D97-AF65-F5344CB8AC3E}">
        <p14:creationId xmlns:p14="http://schemas.microsoft.com/office/powerpoint/2010/main" val="28605895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329972" y="1825625"/>
            <a:ext cx="5770577" cy="3763645"/>
          </a:xfrm>
        </p:spPr>
        <p:txBody>
          <a:bodyPr/>
          <a:lstStyle/>
          <a:p>
            <a:pPr marL="50800" indent="0">
              <a:lnSpc>
                <a:spcPct val="100000"/>
              </a:lnSpc>
              <a:spcBef>
                <a:spcPts val="600"/>
              </a:spcBef>
              <a:spcAft>
                <a:spcPts val="600"/>
              </a:spcAft>
              <a:buNone/>
            </a:pPr>
            <a:r>
              <a:rPr lang="en-US" dirty="0"/>
              <a:t>What are some of your takeaways?</a:t>
            </a:r>
            <a:endParaRPr lang="en-US" i="1" dirty="0"/>
          </a:p>
          <a:p>
            <a:pPr>
              <a:lnSpc>
                <a:spcPct val="100000"/>
              </a:lnSpc>
              <a:spcBef>
                <a:spcPts val="600"/>
              </a:spcBef>
              <a:spcAft>
                <a:spcPts val="600"/>
              </a:spcAft>
            </a:pPr>
            <a:r>
              <a:rPr lang="en-US" b="0" dirty="0"/>
              <a:t>Professional Development</a:t>
            </a:r>
          </a:p>
          <a:p>
            <a:pPr>
              <a:lnSpc>
                <a:spcPct val="100000"/>
              </a:lnSpc>
              <a:spcBef>
                <a:spcPts val="600"/>
              </a:spcBef>
              <a:spcAft>
                <a:spcPts val="600"/>
              </a:spcAft>
            </a:pPr>
            <a:r>
              <a:rPr lang="en-US" b="0" dirty="0"/>
              <a:t>Business &amp; Digital Business Models</a:t>
            </a:r>
          </a:p>
          <a:p>
            <a:pPr>
              <a:lnSpc>
                <a:spcPct val="100000"/>
              </a:lnSpc>
              <a:spcBef>
                <a:spcPts val="600"/>
              </a:spcBef>
              <a:spcAft>
                <a:spcPts val="600"/>
              </a:spcAft>
            </a:pPr>
            <a:r>
              <a:rPr lang="en-US" b="0" dirty="0"/>
              <a:t>Data/Databases/Apps/Platforms</a:t>
            </a:r>
          </a:p>
          <a:p>
            <a:pPr marL="50800" indent="0">
              <a:lnSpc>
                <a:spcPct val="100000"/>
              </a:lnSpc>
              <a:spcBef>
                <a:spcPts val="600"/>
              </a:spcBef>
              <a:spcAft>
                <a:spcPts val="600"/>
              </a:spcAft>
              <a:buNone/>
            </a:pPr>
            <a:endParaRPr lang="en-US" dirty="0"/>
          </a:p>
        </p:txBody>
      </p:sp>
      <p:sp>
        <p:nvSpPr>
          <p:cNvPr id="3" name="Title 2"/>
          <p:cNvSpPr>
            <a:spLocks noGrp="1"/>
          </p:cNvSpPr>
          <p:nvPr>
            <p:ph type="title"/>
          </p:nvPr>
        </p:nvSpPr>
        <p:spPr/>
        <p:txBody>
          <a:bodyPr/>
          <a:lstStyle/>
          <a:p>
            <a:r>
              <a:rPr lang="en-US" dirty="0"/>
              <a:t>Max Labs – Pre-Flight Discussion</a:t>
            </a:r>
          </a:p>
        </p:txBody>
      </p:sp>
      <p:sp>
        <p:nvSpPr>
          <p:cNvPr id="10" name="Rectangle 9"/>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sp>
        <p:nvSpPr>
          <p:cNvPr id="5" name="Rectangle 4"/>
          <p:cNvSpPr/>
          <p:nvPr/>
        </p:nvSpPr>
        <p:spPr>
          <a:xfrm>
            <a:off x="5472954" y="5701054"/>
            <a:ext cx="6736300" cy="246221"/>
          </a:xfrm>
          <a:prstGeom prst="rect">
            <a:avLst/>
          </a:prstGeom>
        </p:spPr>
        <p:txBody>
          <a:bodyPr wrap="square">
            <a:spAutoFit/>
          </a:bodyPr>
          <a:lstStyle/>
          <a:p>
            <a:pPr algn="r"/>
            <a:r>
              <a:rPr lang="en-US" sz="1000" dirty="0"/>
              <a:t>Source: https://medium.com/@adpokets/creative-strategy-for-digital-marketing-with-business-ideas-b55587cdb876</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9059" y="1597559"/>
            <a:ext cx="5535706" cy="366938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324832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p:txBody>
          <a:bodyPr/>
          <a:lstStyle/>
          <a:p>
            <a:r>
              <a:rPr lang="en-US" dirty="0"/>
              <a:t>Digital Product Management</a:t>
            </a:r>
          </a:p>
        </p:txBody>
      </p:sp>
      <p:sp>
        <p:nvSpPr>
          <p:cNvPr id="5" name="Title 4"/>
          <p:cNvSpPr>
            <a:spLocks noGrp="1"/>
          </p:cNvSpPr>
          <p:nvPr>
            <p:ph type="ctrTitle"/>
          </p:nvPr>
        </p:nvSpPr>
        <p:spPr/>
        <p:txBody>
          <a:bodyPr/>
          <a:lstStyle/>
          <a:p>
            <a:r>
              <a:rPr lang="en-US" dirty="0"/>
              <a:t>Max Labs 1a</a:t>
            </a:r>
          </a:p>
        </p:txBody>
      </p:sp>
      <p:sp>
        <p:nvSpPr>
          <p:cNvPr id="7" name="Rectangle 6"/>
          <p:cNvSpPr/>
          <p:nvPr/>
        </p:nvSpPr>
        <p:spPr>
          <a:xfrm>
            <a:off x="5172305" y="5462604"/>
            <a:ext cx="1847272" cy="11634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 Black" panose="020B0A04020102020204" pitchFamily="34" charset="0"/>
              </a:rPr>
              <a:t>F</a:t>
            </a:r>
            <a:r>
              <a:rPr lang="en-US" sz="3600" b="1" dirty="0">
                <a:solidFill>
                  <a:srgbClr val="C00000"/>
                </a:solidFill>
                <a:latin typeface="Arial Black" panose="020B0A04020102020204" pitchFamily="34" charset="0"/>
              </a:rPr>
              <a:t>O</a:t>
            </a:r>
            <a:r>
              <a:rPr lang="en-US" sz="3600" b="1" dirty="0">
                <a:latin typeface="Arial Black" panose="020B0A04020102020204" pitchFamily="34" charset="0"/>
              </a:rPr>
              <a:t>X</a:t>
            </a:r>
          </a:p>
          <a:p>
            <a:pPr algn="ctr"/>
            <a:r>
              <a:rPr lang="en-US" sz="3600" b="1" dirty="0">
                <a:latin typeface="Arial Black" panose="020B0A04020102020204" pitchFamily="34" charset="0"/>
              </a:rPr>
              <a:t>MIS</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5350" t="4013" r="21454" b="74186"/>
          <a:stretch/>
        </p:blipFill>
        <p:spPr>
          <a:xfrm>
            <a:off x="3137533" y="168386"/>
            <a:ext cx="5928892" cy="2284528"/>
          </a:xfrm>
          <a:prstGeom prst="rect">
            <a:avLst/>
          </a:prstGeom>
        </p:spPr>
      </p:pic>
    </p:spTree>
    <p:extLst>
      <p:ext uri="{BB962C8B-B14F-4D97-AF65-F5344CB8AC3E}">
        <p14:creationId xmlns:p14="http://schemas.microsoft.com/office/powerpoint/2010/main" val="9784626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329972" y="1825625"/>
            <a:ext cx="4442375" cy="3763645"/>
          </a:xfrm>
        </p:spPr>
        <p:txBody>
          <a:bodyPr/>
          <a:lstStyle/>
          <a:p>
            <a:pPr marL="50800" indent="0">
              <a:lnSpc>
                <a:spcPct val="100000"/>
              </a:lnSpc>
              <a:spcBef>
                <a:spcPts val="600"/>
              </a:spcBef>
              <a:spcAft>
                <a:spcPts val="600"/>
              </a:spcAft>
              <a:buNone/>
            </a:pPr>
            <a:r>
              <a:rPr lang="en-US" dirty="0"/>
              <a:t>Creating Databases (objects)</a:t>
            </a:r>
            <a:endParaRPr lang="en-US" i="1" dirty="0"/>
          </a:p>
          <a:p>
            <a:pPr>
              <a:lnSpc>
                <a:spcPct val="100000"/>
              </a:lnSpc>
              <a:spcBef>
                <a:spcPts val="600"/>
              </a:spcBef>
              <a:spcAft>
                <a:spcPts val="600"/>
              </a:spcAft>
            </a:pPr>
            <a:r>
              <a:rPr lang="en-US" b="0" dirty="0"/>
              <a:t>Why do we need these lists?</a:t>
            </a:r>
          </a:p>
          <a:p>
            <a:pPr>
              <a:lnSpc>
                <a:spcPct val="100000"/>
              </a:lnSpc>
              <a:spcBef>
                <a:spcPts val="600"/>
              </a:spcBef>
              <a:spcAft>
                <a:spcPts val="600"/>
              </a:spcAft>
            </a:pPr>
            <a:r>
              <a:rPr lang="en-US" b="0" dirty="0"/>
              <a:t>Why not just use Excel?</a:t>
            </a:r>
          </a:p>
          <a:p>
            <a:pPr>
              <a:lnSpc>
                <a:spcPct val="100000"/>
              </a:lnSpc>
              <a:spcBef>
                <a:spcPts val="600"/>
              </a:spcBef>
              <a:spcAft>
                <a:spcPts val="600"/>
              </a:spcAft>
            </a:pPr>
            <a:r>
              <a:rPr lang="en-US" b="0" dirty="0"/>
              <a:t>What are we tracking?</a:t>
            </a:r>
            <a:endParaRPr lang="en-US" dirty="0"/>
          </a:p>
          <a:p>
            <a:pPr>
              <a:lnSpc>
                <a:spcPct val="100000"/>
              </a:lnSpc>
              <a:spcBef>
                <a:spcPts val="600"/>
              </a:spcBef>
              <a:spcAft>
                <a:spcPts val="600"/>
              </a:spcAft>
            </a:pPr>
            <a:r>
              <a:rPr lang="en-US" b="0" dirty="0"/>
              <a:t>Unique ID?</a:t>
            </a:r>
          </a:p>
        </p:txBody>
      </p:sp>
      <p:sp>
        <p:nvSpPr>
          <p:cNvPr id="3" name="Title 2"/>
          <p:cNvSpPr>
            <a:spLocks noGrp="1"/>
          </p:cNvSpPr>
          <p:nvPr>
            <p:ph type="title"/>
          </p:nvPr>
        </p:nvSpPr>
        <p:spPr/>
        <p:txBody>
          <a:bodyPr/>
          <a:lstStyle/>
          <a:p>
            <a:r>
              <a:rPr lang="en-US" dirty="0"/>
              <a:t>Max Labs – 1a Discussion</a:t>
            </a:r>
          </a:p>
        </p:txBody>
      </p:sp>
      <p:sp>
        <p:nvSpPr>
          <p:cNvPr id="10" name="Rectangle 9"/>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sp>
        <p:nvSpPr>
          <p:cNvPr id="5" name="Rectangle 4"/>
          <p:cNvSpPr/>
          <p:nvPr/>
        </p:nvSpPr>
        <p:spPr>
          <a:xfrm>
            <a:off x="4245257" y="5712777"/>
            <a:ext cx="7946743" cy="246221"/>
          </a:xfrm>
          <a:prstGeom prst="rect">
            <a:avLst/>
          </a:prstGeom>
        </p:spPr>
        <p:txBody>
          <a:bodyPr wrap="square">
            <a:spAutoFit/>
          </a:bodyPr>
          <a:lstStyle/>
          <a:p>
            <a:pPr algn="r"/>
            <a:r>
              <a:rPr lang="en-US" sz="1000" dirty="0"/>
              <a:t>Source: https://developer.salesforce.com/blogs/developer-relations/2017/04/salesforce-data-security-model-explained-visually.html</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2347" y="1267322"/>
            <a:ext cx="7419653" cy="4321948"/>
          </a:xfrm>
          <a:prstGeom prst="rect">
            <a:avLst/>
          </a:prstGeom>
        </p:spPr>
      </p:pic>
    </p:spTree>
    <p:extLst>
      <p:ext uri="{BB962C8B-B14F-4D97-AF65-F5344CB8AC3E}">
        <p14:creationId xmlns:p14="http://schemas.microsoft.com/office/powerpoint/2010/main" val="24411700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329972" y="1825625"/>
            <a:ext cx="4442375" cy="3763645"/>
          </a:xfrm>
        </p:spPr>
        <p:txBody>
          <a:bodyPr/>
          <a:lstStyle/>
          <a:p>
            <a:pPr marL="50800" indent="0">
              <a:lnSpc>
                <a:spcPct val="100000"/>
              </a:lnSpc>
              <a:spcBef>
                <a:spcPts val="600"/>
              </a:spcBef>
              <a:spcAft>
                <a:spcPts val="600"/>
              </a:spcAft>
              <a:buNone/>
            </a:pPr>
            <a:r>
              <a:rPr lang="en-US" dirty="0"/>
              <a:t>Getting Started</a:t>
            </a:r>
            <a:endParaRPr lang="en-US" i="1" dirty="0"/>
          </a:p>
          <a:p>
            <a:pPr>
              <a:lnSpc>
                <a:spcPct val="100000"/>
              </a:lnSpc>
              <a:spcBef>
                <a:spcPts val="600"/>
              </a:spcBef>
              <a:spcAft>
                <a:spcPts val="600"/>
              </a:spcAft>
            </a:pPr>
            <a:r>
              <a:rPr lang="en-US" i="1" dirty="0">
                <a:solidFill>
                  <a:schemeClr val="accent6">
                    <a:lumMod val="75000"/>
                  </a:schemeClr>
                </a:solidFill>
                <a:effectLst>
                  <a:outerShdw blurRad="38100" dist="38100" dir="2700000" algn="tl">
                    <a:srgbClr val="000000">
                      <a:alpha val="43137"/>
                    </a:srgbClr>
                  </a:outerShdw>
                </a:effectLst>
              </a:rPr>
              <a:t>Get</a:t>
            </a:r>
            <a:r>
              <a:rPr lang="en-US" b="0" dirty="0"/>
              <a:t> a Salesforce account</a:t>
            </a:r>
          </a:p>
          <a:p>
            <a:pPr>
              <a:lnSpc>
                <a:spcPct val="100000"/>
              </a:lnSpc>
              <a:spcBef>
                <a:spcPts val="600"/>
              </a:spcBef>
              <a:spcAft>
                <a:spcPts val="600"/>
              </a:spcAft>
            </a:pPr>
            <a:r>
              <a:rPr lang="en-US" i="1" dirty="0">
                <a:solidFill>
                  <a:srgbClr val="C00000"/>
                </a:solidFill>
                <a:effectLst>
                  <a:outerShdw blurRad="38100" dist="38100" dir="2700000" algn="tl">
                    <a:srgbClr val="000000">
                      <a:alpha val="43137"/>
                    </a:srgbClr>
                  </a:outerShdw>
                </a:effectLst>
              </a:rPr>
              <a:t>DO NOT </a:t>
            </a:r>
            <a:r>
              <a:rPr lang="en-US" b="0" dirty="0"/>
              <a:t>get the 30-Day Free Trial Account</a:t>
            </a:r>
          </a:p>
          <a:p>
            <a:pPr>
              <a:lnSpc>
                <a:spcPct val="100000"/>
              </a:lnSpc>
              <a:spcBef>
                <a:spcPts val="600"/>
              </a:spcBef>
              <a:spcAft>
                <a:spcPts val="600"/>
              </a:spcAft>
            </a:pPr>
            <a:r>
              <a:rPr lang="en-US" i="1" dirty="0">
                <a:solidFill>
                  <a:srgbClr val="C00000"/>
                </a:solidFill>
                <a:effectLst>
                  <a:outerShdw blurRad="38100" dist="38100" dir="2700000" algn="tl">
                    <a:srgbClr val="000000">
                      <a:alpha val="43137"/>
                    </a:srgbClr>
                  </a:outerShdw>
                </a:effectLst>
              </a:rPr>
              <a:t>DO NOT </a:t>
            </a:r>
            <a:r>
              <a:rPr lang="en-US" b="0" dirty="0"/>
              <a:t>use an AOL, Hotmail or Yahoo account</a:t>
            </a:r>
          </a:p>
          <a:p>
            <a:pPr>
              <a:lnSpc>
                <a:spcPct val="100000"/>
              </a:lnSpc>
              <a:spcBef>
                <a:spcPts val="600"/>
              </a:spcBef>
              <a:spcAft>
                <a:spcPts val="600"/>
              </a:spcAft>
            </a:pPr>
            <a:r>
              <a:rPr lang="en-US" dirty="0">
                <a:solidFill>
                  <a:schemeClr val="accent6">
                    <a:lumMod val="75000"/>
                  </a:schemeClr>
                </a:solidFill>
                <a:effectLst>
                  <a:outerShdw blurRad="38100" dist="38100" dir="2700000" algn="tl">
                    <a:srgbClr val="000000">
                      <a:alpha val="43137"/>
                    </a:srgbClr>
                  </a:outerShdw>
                </a:effectLst>
              </a:rPr>
              <a:t>Do</a:t>
            </a:r>
            <a:r>
              <a:rPr lang="en-US" b="0" dirty="0"/>
              <a:t> use a new Gmail account you create for this project.</a:t>
            </a:r>
          </a:p>
          <a:p>
            <a:pPr>
              <a:lnSpc>
                <a:spcPct val="100000"/>
              </a:lnSpc>
              <a:spcBef>
                <a:spcPts val="600"/>
              </a:spcBef>
              <a:spcAft>
                <a:spcPts val="600"/>
              </a:spcAft>
            </a:pPr>
            <a:endParaRPr lang="en-US" b="0" dirty="0"/>
          </a:p>
        </p:txBody>
      </p:sp>
      <p:sp>
        <p:nvSpPr>
          <p:cNvPr id="3" name="Title 2"/>
          <p:cNvSpPr>
            <a:spLocks noGrp="1"/>
          </p:cNvSpPr>
          <p:nvPr>
            <p:ph type="title"/>
          </p:nvPr>
        </p:nvSpPr>
        <p:spPr/>
        <p:txBody>
          <a:bodyPr/>
          <a:lstStyle/>
          <a:p>
            <a:r>
              <a:rPr lang="en-US" dirty="0"/>
              <a:t>Max Labs – 1a Discussion</a:t>
            </a:r>
          </a:p>
        </p:txBody>
      </p:sp>
      <p:sp>
        <p:nvSpPr>
          <p:cNvPr id="10" name="Rectangle 9"/>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sp>
        <p:nvSpPr>
          <p:cNvPr id="5" name="Rectangle 4"/>
          <p:cNvSpPr/>
          <p:nvPr/>
        </p:nvSpPr>
        <p:spPr>
          <a:xfrm>
            <a:off x="4245257" y="5712777"/>
            <a:ext cx="7946743" cy="246221"/>
          </a:xfrm>
          <a:prstGeom prst="rect">
            <a:avLst/>
          </a:prstGeom>
        </p:spPr>
        <p:txBody>
          <a:bodyPr wrap="square">
            <a:spAutoFit/>
          </a:bodyPr>
          <a:lstStyle/>
          <a:p>
            <a:pPr algn="r"/>
            <a:r>
              <a:rPr lang="en-US" sz="1000" dirty="0"/>
              <a:t>Source: https://developer.salesforce.com/signup </a:t>
            </a:r>
          </a:p>
        </p:txBody>
      </p:sp>
      <p:pic>
        <p:nvPicPr>
          <p:cNvPr id="7" name="Picture 6">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1600" y="1167036"/>
            <a:ext cx="7010399" cy="4459775"/>
          </a:xfrm>
          <a:prstGeom prst="rect">
            <a:avLst/>
          </a:prstGeom>
        </p:spPr>
      </p:pic>
      <p:sp>
        <p:nvSpPr>
          <p:cNvPr id="8" name="Rectangle 7">
            <a:extLst>
              <a:ext uri="{FF2B5EF4-FFF2-40B4-BE49-F238E27FC236}">
                <a16:creationId xmlns:a16="http://schemas.microsoft.com/office/drawing/2014/main" id="{25E476CD-6F86-4E95-B7F8-DD26736AA7DE}"/>
              </a:ext>
            </a:extLst>
          </p:cNvPr>
          <p:cNvSpPr/>
          <p:nvPr/>
        </p:nvSpPr>
        <p:spPr>
          <a:xfrm>
            <a:off x="708338" y="5112913"/>
            <a:ext cx="4064009" cy="846085"/>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2298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indefinite" fill="hold" grpId="0" nodeType="clickEffect">
                                  <p:stCondLst>
                                    <p:cond delay="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329972" y="1825625"/>
            <a:ext cx="4442375" cy="3763645"/>
          </a:xfrm>
        </p:spPr>
        <p:txBody>
          <a:bodyPr/>
          <a:lstStyle/>
          <a:p>
            <a:pPr marL="50800" indent="0">
              <a:lnSpc>
                <a:spcPct val="100000"/>
              </a:lnSpc>
              <a:spcBef>
                <a:spcPts val="600"/>
              </a:spcBef>
              <a:spcAft>
                <a:spcPts val="600"/>
              </a:spcAft>
              <a:buNone/>
            </a:pPr>
            <a:r>
              <a:rPr lang="en-US" dirty="0"/>
              <a:t>Determining Data Needs</a:t>
            </a:r>
            <a:endParaRPr lang="en-US" i="1" dirty="0"/>
          </a:p>
          <a:p>
            <a:pPr>
              <a:lnSpc>
                <a:spcPct val="100000"/>
              </a:lnSpc>
              <a:spcBef>
                <a:spcPts val="600"/>
              </a:spcBef>
              <a:spcAft>
                <a:spcPts val="600"/>
              </a:spcAft>
            </a:pPr>
            <a:r>
              <a:rPr lang="en-US" b="0" dirty="0"/>
              <a:t>What are Max’s needs for creating the “Pitch”</a:t>
            </a:r>
          </a:p>
          <a:p>
            <a:pPr>
              <a:lnSpc>
                <a:spcPct val="100000"/>
              </a:lnSpc>
              <a:spcBef>
                <a:spcPts val="600"/>
              </a:spcBef>
              <a:spcAft>
                <a:spcPts val="600"/>
              </a:spcAft>
            </a:pPr>
            <a:r>
              <a:rPr lang="en-US" b="0" dirty="0"/>
              <a:t>What data are we capturing?</a:t>
            </a:r>
          </a:p>
          <a:p>
            <a:pPr>
              <a:lnSpc>
                <a:spcPct val="100000"/>
              </a:lnSpc>
              <a:spcBef>
                <a:spcPts val="600"/>
              </a:spcBef>
              <a:spcAft>
                <a:spcPts val="600"/>
              </a:spcAft>
            </a:pPr>
            <a:r>
              <a:rPr lang="en-US" b="0" dirty="0"/>
              <a:t>What are we tracking?</a:t>
            </a:r>
            <a:endParaRPr lang="en-US" dirty="0"/>
          </a:p>
          <a:p>
            <a:pPr>
              <a:lnSpc>
                <a:spcPct val="100000"/>
              </a:lnSpc>
              <a:spcBef>
                <a:spcPts val="600"/>
              </a:spcBef>
              <a:spcAft>
                <a:spcPts val="600"/>
              </a:spcAft>
            </a:pPr>
            <a:r>
              <a:rPr lang="en-US" b="0" dirty="0"/>
              <a:t>How will this data be used?</a:t>
            </a:r>
          </a:p>
        </p:txBody>
      </p:sp>
      <p:sp>
        <p:nvSpPr>
          <p:cNvPr id="3" name="Title 2"/>
          <p:cNvSpPr>
            <a:spLocks noGrp="1"/>
          </p:cNvSpPr>
          <p:nvPr>
            <p:ph type="title"/>
          </p:nvPr>
        </p:nvSpPr>
        <p:spPr/>
        <p:txBody>
          <a:bodyPr/>
          <a:lstStyle/>
          <a:p>
            <a:r>
              <a:rPr lang="en-US" dirty="0"/>
              <a:t>Max Labs – 1a Discussion</a:t>
            </a:r>
          </a:p>
        </p:txBody>
      </p:sp>
      <p:sp>
        <p:nvSpPr>
          <p:cNvPr id="10" name="Rectangle 9"/>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sp>
        <p:nvSpPr>
          <p:cNvPr id="5" name="Rectangle 4"/>
          <p:cNvSpPr/>
          <p:nvPr/>
        </p:nvSpPr>
        <p:spPr>
          <a:xfrm>
            <a:off x="4245257" y="5712777"/>
            <a:ext cx="7946743" cy="246221"/>
          </a:xfrm>
          <a:prstGeom prst="rect">
            <a:avLst/>
          </a:prstGeom>
        </p:spPr>
        <p:txBody>
          <a:bodyPr wrap="square">
            <a:spAutoFit/>
          </a:bodyPr>
          <a:lstStyle/>
          <a:p>
            <a:pPr algn="r"/>
            <a:r>
              <a:rPr lang="en-US" sz="1000" dirty="0"/>
              <a:t>Source: https://admin.salesforce.com/learn-lightning-create-edit-objects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6742" y="1269835"/>
            <a:ext cx="6865257" cy="4271012"/>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6741" y="1269835"/>
            <a:ext cx="6865258" cy="2853374"/>
          </a:xfrm>
          <a:prstGeom prst="rect">
            <a:avLst/>
          </a:prstGeom>
        </p:spPr>
      </p:pic>
      <p:sp>
        <p:nvSpPr>
          <p:cNvPr id="11" name="Rectangle 10"/>
          <p:cNvSpPr/>
          <p:nvPr/>
        </p:nvSpPr>
        <p:spPr>
          <a:xfrm>
            <a:off x="4245257" y="5712777"/>
            <a:ext cx="7946743" cy="246221"/>
          </a:xfrm>
          <a:prstGeom prst="rect">
            <a:avLst/>
          </a:prstGeom>
        </p:spPr>
        <p:txBody>
          <a:bodyPr wrap="square">
            <a:spAutoFit/>
          </a:bodyPr>
          <a:lstStyle/>
          <a:p>
            <a:pPr algn="r"/>
            <a:r>
              <a:rPr lang="en-US" sz="1000" dirty="0"/>
              <a:t>Source: https://www.softwareadvice.com/resources/update-how-to-use-google-sheets-to-create-your-business-first-crm/ </a:t>
            </a:r>
          </a:p>
        </p:txBody>
      </p:sp>
    </p:spTree>
    <p:extLst>
      <p:ext uri="{BB962C8B-B14F-4D97-AF65-F5344CB8AC3E}">
        <p14:creationId xmlns:p14="http://schemas.microsoft.com/office/powerpoint/2010/main" val="3751098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329972" y="1825625"/>
            <a:ext cx="5620885" cy="3763645"/>
          </a:xfrm>
        </p:spPr>
        <p:txBody>
          <a:bodyPr/>
          <a:lstStyle/>
          <a:p>
            <a:pPr marL="50800" indent="0">
              <a:lnSpc>
                <a:spcPct val="100000"/>
              </a:lnSpc>
              <a:spcBef>
                <a:spcPts val="600"/>
              </a:spcBef>
              <a:spcAft>
                <a:spcPts val="600"/>
              </a:spcAft>
              <a:buNone/>
            </a:pPr>
            <a:r>
              <a:rPr lang="en-US" dirty="0"/>
              <a:t>Page Layouts</a:t>
            </a:r>
            <a:endParaRPr lang="en-US" i="1" dirty="0"/>
          </a:p>
          <a:p>
            <a:pPr>
              <a:lnSpc>
                <a:spcPct val="100000"/>
              </a:lnSpc>
              <a:spcBef>
                <a:spcPts val="600"/>
              </a:spcBef>
              <a:spcAft>
                <a:spcPts val="600"/>
              </a:spcAft>
            </a:pPr>
            <a:r>
              <a:rPr lang="en-US" b="0" dirty="0"/>
              <a:t>What information do we want to show.</a:t>
            </a:r>
          </a:p>
          <a:p>
            <a:pPr>
              <a:lnSpc>
                <a:spcPct val="100000"/>
              </a:lnSpc>
              <a:spcBef>
                <a:spcPts val="600"/>
              </a:spcBef>
              <a:spcAft>
                <a:spcPts val="600"/>
              </a:spcAft>
            </a:pPr>
            <a:r>
              <a:rPr lang="en-US" b="0" dirty="0"/>
              <a:t>Why are aesthetics important?</a:t>
            </a:r>
          </a:p>
          <a:p>
            <a:pPr>
              <a:lnSpc>
                <a:spcPct val="100000"/>
              </a:lnSpc>
              <a:spcBef>
                <a:spcPts val="600"/>
              </a:spcBef>
              <a:spcAft>
                <a:spcPts val="600"/>
              </a:spcAft>
            </a:pPr>
            <a:r>
              <a:rPr lang="en-US" b="0" dirty="0"/>
              <a:t>Creating cleaner data?</a:t>
            </a:r>
          </a:p>
        </p:txBody>
      </p:sp>
      <p:sp>
        <p:nvSpPr>
          <p:cNvPr id="3" name="Title 2"/>
          <p:cNvSpPr>
            <a:spLocks noGrp="1"/>
          </p:cNvSpPr>
          <p:nvPr>
            <p:ph type="title"/>
          </p:nvPr>
        </p:nvSpPr>
        <p:spPr/>
        <p:txBody>
          <a:bodyPr/>
          <a:lstStyle/>
          <a:p>
            <a:r>
              <a:rPr lang="en-US" dirty="0"/>
              <a:t>Max Labs – 1a Discussion</a:t>
            </a:r>
          </a:p>
        </p:txBody>
      </p:sp>
      <p:sp>
        <p:nvSpPr>
          <p:cNvPr id="10" name="Rectangle 9"/>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sp>
        <p:nvSpPr>
          <p:cNvPr id="5" name="Rectangle 4"/>
          <p:cNvSpPr/>
          <p:nvPr/>
        </p:nvSpPr>
        <p:spPr>
          <a:xfrm>
            <a:off x="4245257" y="5712777"/>
            <a:ext cx="7946743" cy="246221"/>
          </a:xfrm>
          <a:prstGeom prst="rect">
            <a:avLst/>
          </a:prstGeom>
        </p:spPr>
        <p:txBody>
          <a:bodyPr wrap="square">
            <a:spAutoFit/>
          </a:bodyPr>
          <a:lstStyle/>
          <a:p>
            <a:pPr algn="r"/>
            <a:r>
              <a:rPr lang="en-US" sz="1000" dirty="0"/>
              <a:t>Source: https://admin.salesforce.com/learn-lightning-compact-layouts</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8170" y="1266771"/>
            <a:ext cx="5413829" cy="4274076"/>
          </a:xfrm>
          <a:prstGeom prst="rect">
            <a:avLst/>
          </a:prstGeom>
        </p:spPr>
      </p:pic>
    </p:spTree>
    <p:extLst>
      <p:ext uri="{BB962C8B-B14F-4D97-AF65-F5344CB8AC3E}">
        <p14:creationId xmlns:p14="http://schemas.microsoft.com/office/powerpoint/2010/main" val="55383429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329972" y="1825625"/>
            <a:ext cx="5751514" cy="3763645"/>
          </a:xfrm>
        </p:spPr>
        <p:txBody>
          <a:bodyPr/>
          <a:lstStyle/>
          <a:p>
            <a:pPr marL="50800" indent="0">
              <a:lnSpc>
                <a:spcPct val="100000"/>
              </a:lnSpc>
              <a:spcBef>
                <a:spcPts val="600"/>
              </a:spcBef>
              <a:spcAft>
                <a:spcPts val="600"/>
              </a:spcAft>
              <a:buNone/>
            </a:pPr>
            <a:r>
              <a:rPr lang="en-US" dirty="0"/>
              <a:t>Mobile App</a:t>
            </a:r>
            <a:endParaRPr lang="en-US" i="1" dirty="0"/>
          </a:p>
          <a:p>
            <a:pPr>
              <a:lnSpc>
                <a:spcPct val="100000"/>
              </a:lnSpc>
              <a:spcBef>
                <a:spcPts val="600"/>
              </a:spcBef>
              <a:spcAft>
                <a:spcPts val="600"/>
              </a:spcAft>
            </a:pPr>
            <a:r>
              <a:rPr lang="en-US" b="0" dirty="0"/>
              <a:t>What information do we want to show.</a:t>
            </a:r>
          </a:p>
          <a:p>
            <a:pPr>
              <a:lnSpc>
                <a:spcPct val="100000"/>
              </a:lnSpc>
              <a:spcBef>
                <a:spcPts val="600"/>
              </a:spcBef>
              <a:spcAft>
                <a:spcPts val="600"/>
              </a:spcAft>
            </a:pPr>
            <a:r>
              <a:rPr lang="en-US" b="0" dirty="0"/>
              <a:t>Why are aesthetics important?</a:t>
            </a:r>
          </a:p>
          <a:p>
            <a:pPr>
              <a:lnSpc>
                <a:spcPct val="100000"/>
              </a:lnSpc>
              <a:spcBef>
                <a:spcPts val="600"/>
              </a:spcBef>
              <a:spcAft>
                <a:spcPts val="600"/>
              </a:spcAft>
            </a:pPr>
            <a:r>
              <a:rPr lang="en-US" b="0" dirty="0"/>
              <a:t>Is this an API, ERP or UX Interface?</a:t>
            </a:r>
          </a:p>
        </p:txBody>
      </p:sp>
      <p:sp>
        <p:nvSpPr>
          <p:cNvPr id="3" name="Title 2"/>
          <p:cNvSpPr>
            <a:spLocks noGrp="1"/>
          </p:cNvSpPr>
          <p:nvPr>
            <p:ph type="title"/>
          </p:nvPr>
        </p:nvSpPr>
        <p:spPr/>
        <p:txBody>
          <a:bodyPr/>
          <a:lstStyle/>
          <a:p>
            <a:r>
              <a:rPr lang="en-US" dirty="0"/>
              <a:t>Max Labs – 1a Discussion</a:t>
            </a:r>
          </a:p>
        </p:txBody>
      </p:sp>
      <p:sp>
        <p:nvSpPr>
          <p:cNvPr id="10" name="Rectangle 9"/>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sp>
        <p:nvSpPr>
          <p:cNvPr id="5" name="Rectangle 4"/>
          <p:cNvSpPr/>
          <p:nvPr/>
        </p:nvSpPr>
        <p:spPr>
          <a:xfrm>
            <a:off x="4245257" y="5712777"/>
            <a:ext cx="7946743" cy="246221"/>
          </a:xfrm>
          <a:prstGeom prst="rect">
            <a:avLst/>
          </a:prstGeom>
        </p:spPr>
        <p:txBody>
          <a:bodyPr wrap="square">
            <a:spAutoFit/>
          </a:bodyPr>
          <a:lstStyle/>
          <a:p>
            <a:pPr algn="r"/>
            <a:r>
              <a:rPr lang="en-US" sz="1000" dirty="0"/>
              <a:t>Source: https://www.salesforce.com/eu/learning-centre/crm/mobile-crm/ </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3275" y="226499"/>
            <a:ext cx="5038725" cy="5314348"/>
          </a:xfrm>
          <a:prstGeom prst="rect">
            <a:avLst/>
          </a:prstGeom>
        </p:spPr>
      </p:pic>
    </p:spTree>
    <p:extLst>
      <p:ext uri="{BB962C8B-B14F-4D97-AF65-F5344CB8AC3E}">
        <p14:creationId xmlns:p14="http://schemas.microsoft.com/office/powerpoint/2010/main" val="87898305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p:txBody>
          <a:bodyPr/>
          <a:lstStyle/>
          <a:p>
            <a:r>
              <a:rPr lang="en-US" dirty="0"/>
              <a:t>Digital Product Management</a:t>
            </a:r>
          </a:p>
        </p:txBody>
      </p:sp>
      <p:sp>
        <p:nvSpPr>
          <p:cNvPr id="5" name="Title 4"/>
          <p:cNvSpPr>
            <a:spLocks noGrp="1"/>
          </p:cNvSpPr>
          <p:nvPr>
            <p:ph type="ctrTitle"/>
          </p:nvPr>
        </p:nvSpPr>
        <p:spPr/>
        <p:txBody>
          <a:bodyPr/>
          <a:lstStyle/>
          <a:p>
            <a:r>
              <a:rPr lang="en-US" dirty="0"/>
              <a:t>Max Labs 1b</a:t>
            </a:r>
          </a:p>
        </p:txBody>
      </p:sp>
      <p:sp>
        <p:nvSpPr>
          <p:cNvPr id="7" name="Rectangle 6"/>
          <p:cNvSpPr/>
          <p:nvPr/>
        </p:nvSpPr>
        <p:spPr>
          <a:xfrm>
            <a:off x="5172305" y="5462604"/>
            <a:ext cx="1847272" cy="11634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 Black" panose="020B0A04020102020204" pitchFamily="34" charset="0"/>
              </a:rPr>
              <a:t>F</a:t>
            </a:r>
            <a:r>
              <a:rPr lang="en-US" sz="3600" b="1" dirty="0">
                <a:solidFill>
                  <a:srgbClr val="C00000"/>
                </a:solidFill>
                <a:latin typeface="Arial Black" panose="020B0A04020102020204" pitchFamily="34" charset="0"/>
              </a:rPr>
              <a:t>O</a:t>
            </a:r>
            <a:r>
              <a:rPr lang="en-US" sz="3600" b="1" dirty="0">
                <a:latin typeface="Arial Black" panose="020B0A04020102020204" pitchFamily="34" charset="0"/>
              </a:rPr>
              <a:t>X</a:t>
            </a:r>
          </a:p>
          <a:p>
            <a:pPr algn="ctr"/>
            <a:r>
              <a:rPr lang="en-US" sz="3600" b="1" dirty="0">
                <a:latin typeface="Arial Black" panose="020B0A04020102020204" pitchFamily="34" charset="0"/>
              </a:rPr>
              <a:t>MIS</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5363" t="4233" r="21246" b="73757"/>
          <a:stretch/>
        </p:blipFill>
        <p:spPr>
          <a:xfrm>
            <a:off x="3127602" y="168386"/>
            <a:ext cx="5936677" cy="2303784"/>
          </a:xfrm>
          <a:prstGeom prst="rect">
            <a:avLst/>
          </a:prstGeom>
        </p:spPr>
      </p:pic>
    </p:spTree>
    <p:extLst>
      <p:ext uri="{BB962C8B-B14F-4D97-AF65-F5344CB8AC3E}">
        <p14:creationId xmlns:p14="http://schemas.microsoft.com/office/powerpoint/2010/main" val="8229845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94564" y="106818"/>
            <a:ext cx="11488647" cy="1145222"/>
          </a:xfrm>
        </p:spPr>
        <p:txBody>
          <a:bodyPr/>
          <a:lstStyle/>
          <a:p>
            <a:pPr algn="ctr"/>
            <a:r>
              <a:rPr lang="en-US" dirty="0"/>
              <a:t>2023 Summer was amazing!</a:t>
            </a:r>
          </a:p>
        </p:txBody>
      </p:sp>
      <p:pic>
        <p:nvPicPr>
          <p:cNvPr id="2" name="Picture 2" descr="Image previ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3847" y="1033194"/>
            <a:ext cx="3062333" cy="47142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https://attachments.office.net/owa/mcmartin%40temple.edu/service.svc/s/GetAttachmentThumbnail?id=AAMkADkzNmZmM2Y2LTgzZjEtNGNjYy1iNWFmLTI5ZmFmZjYzOGZkNwBGAAAAAADoctbwc6XsRJn03BzGG4wXBwAf2tcloH9PSY%2BQSmAgzA5FAAAAAAEMAAAf2tcloH9PSY%2BQSmAgzA5FAAZN1NATAAABEgAQAKXVBDilh89Ou7UMlAY%2FciE%3D&amp;thumbnailType=2&amp;token=eyJhbGciOiJSUzI1NiIsImtpZCI6IjczRkI5QkJFRjYzNjc4RDRGN0U4NEI0NDBCQUJCMTJBMzM5RDlGOTgiLCJ0eXAiOiJKV1QiLCJ4NXQiOiJjX3VidnZZMmVOVDM2RXRFQzZ1eEtqT2RuNWcifQ.eyJvcmlnaW4iOiJodHRwczovL291dGxvb2sub2ZmaWNlLmNvbSIsInVjIjoiZTYxNzM3NWNjM2M0NGE3YmFhMWY1ZTZlZDkwM2RjMDMiLCJzaWduaW5fc3RhdGUiOiJbXCJrbXNpXCJdIiwidmVyIjoiRXhjaGFuZ2UuQ2FsbGJhY2suVjEiLCJhcHBjdHhzZW5kZXIiOiJPd2FEb3dubG9hZEA3MTZlODFlZi1iNTIyLTQ0NzMtOGUzMS0xMGJkMDJjY2Y2ZTUiLCJpc3NyaW5nIjoiV1ciLCJhcHBjdHgiOiJ7XCJtc2V4Y2hwcm90XCI6XCJvd2FcIixcInB1aWRcIjpcIjExNTM4MzYyOTY0NTYwNjg5OTRcIixcInNjb3BlXCI6XCJPd2FEb3dubG9hZFwiLFwib2lkXCI6XCIzZjA0YTllNi04NjUyLTRiM2MtYjQ2Mi05NTZlYWY5YzA1YThcIixcInByaW1hcnlzaWRcIjpcIlMtMS01LTIxLTEwOTMxODgzODUtMzg0OTI1MTEyMy0zMDYwNTIzODA4LTk2Nzk0OTNcIn0iLCJuYmYiOjE2OTI4MTQzOTEsImV4cCI6MTY5MjgxNDk5MSwiaXNzIjoiMDAwMDAwMDItMDAwMC0wZmYxLWNlMDAtMDAwMDAwMDAwMDAwQDcxNmU4MWVmLWI1MjItNDQ3My04ZTMxLTEwYmQwMmNjZjZlNSIsImF1ZCI6IjAwMDAwMDAyLTAwMDAtMGZmMS1jZTAwLTAwMDAwMDAwMDAwMC9hdHRhY2htZW50cy5vZmZpY2UubmV0QDcxNmU4MWVmLWI1MjItNDQ3My04ZTMxLTEwYmQwMmNjZjZlNSIsImhhcHAiOiJvd2EifQ.PhWDv90WRp-oc7EOJ4MBcQHkFp_xllfyftUiAvohQzY-keLEvAyj_XKppm2JREsaspACUb-mVvcOweIBN1KpAcNMaN9enb9usTtpLvuXUbpHe9Jkf0zNwPq8j-GZYAccuAyhUli3Ob_aW5a8yBUJwh82RmhXpBOSFGfmGzxLCnNsUZ-33GspxfmFkTVRp0ai3YOLGT2WsdYM4VB58LS7Bq6euKujy0luYUdgd3vo6tN7q74p-8U5MpTgimuNi2X_GMjiVPItXhfwUFPHACwEFKLlWQkWmBj6BMcpT-cNQhZheFSkUxV7Mk2X9AOOfzVSWILJwtsZcvIo9of6ez21uQ&amp;X-OWA-CANARY=fbyrKMoJTEuf5XdArjEkbbDTkRIFpNsYKJmxiql25upkqAdWLmErXNXd4XDOFZwMn2MEwcaVYXI.&amp;owa=outlook.office.com&amp;scriptVer=20230811007.09&amp;animation=tru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6508" y="1033194"/>
            <a:ext cx="3545882" cy="472784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attachments.office.net/owa/mcmartin%40temple.edu/service.svc/s/GetAttachmentThumbnail?id=AAMkADkzNmZmM2Y2LTgzZjEtNGNjYy1iNWFmLTI5ZmFmZjYzOGZkNwBGAAAAAADoctbwc6XsRJn03BzGG4wXBwAf2tcloH9PSY%2BQSmAgzA5FAAAAAAEMAAAf2tcloH9PSY%2BQSmAgzA5FAAZN1NATAAABEgAQAFWk5VnKSvpIooxve20g9Yc%3D&amp;thumbnailType=2&amp;token=eyJhbGciOiJSUzI1NiIsImtpZCI6IjczRkI5QkJFRjYzNjc4RDRGN0U4NEI0NDBCQUJCMTJBMzM5RDlGOTgiLCJ0eXAiOiJKV1QiLCJ4NXQiOiJjX3VidnZZMmVOVDM2RXRFQzZ1eEtqT2RuNWcifQ.eyJvcmlnaW4iOiJodHRwczovL291dGxvb2sub2ZmaWNlLmNvbSIsInVjIjoiZTYxNzM3NWNjM2M0NGE3YmFhMWY1ZTZlZDkwM2RjMDMiLCJzaWduaW5fc3RhdGUiOiJbXCJrbXNpXCJdIiwidmVyIjoiRXhjaGFuZ2UuQ2FsbGJhY2suVjEiLCJhcHBjdHhzZW5kZXIiOiJPd2FEb3dubG9hZEA3MTZlODFlZi1iNTIyLTQ0NzMtOGUzMS0xMGJkMDJjY2Y2ZTUiLCJpc3NyaW5nIjoiV1ciLCJhcHBjdHgiOiJ7XCJtc2V4Y2hwcm90XCI6XCJvd2FcIixcInB1aWRcIjpcIjExNTM4MzYyOTY0NTYwNjg5OTRcIixcInNjb3BlXCI6XCJPd2FEb3dubG9hZFwiLFwib2lkXCI6XCIzZjA0YTllNi04NjUyLTRiM2MtYjQ2Mi05NTZlYWY5YzA1YThcIixcInByaW1hcnlzaWRcIjpcIlMtMS01LTIxLTEwOTMxODgzODUtMzg0OTI1MTEyMy0zMDYwNTIzODA4LTk2Nzk0OTNcIn0iLCJuYmYiOjE2OTI4MTQzOTEsImV4cCI6MTY5MjgxNDk5MSwiaXNzIjoiMDAwMDAwMDItMDAwMC0wZmYxLWNlMDAtMDAwMDAwMDAwMDAwQDcxNmU4MWVmLWI1MjItNDQ3My04ZTMxLTEwYmQwMmNjZjZlNSIsImF1ZCI6IjAwMDAwMDAyLTAwMDAtMGZmMS1jZTAwLTAwMDAwMDAwMDAwMC9hdHRhY2htZW50cy5vZmZpY2UubmV0QDcxNmU4MWVmLWI1MjItNDQ3My04ZTMxLTEwYmQwMmNjZjZlNSIsImhhcHAiOiJvd2EifQ.PhWDv90WRp-oc7EOJ4MBcQHkFp_xllfyftUiAvohQzY-keLEvAyj_XKppm2JREsaspACUb-mVvcOweIBN1KpAcNMaN9enb9usTtpLvuXUbpHe9Jkf0zNwPq8j-GZYAccuAyhUli3Ob_aW5a8yBUJwh82RmhXpBOSFGfmGzxLCnNsUZ-33GspxfmFkTVRp0ai3YOLGT2WsdYM4VB58LS7Bq6euKujy0luYUdgd3vo6tN7q74p-8U5MpTgimuNi2X_GMjiVPItXhfwUFPHACwEFKLlWQkWmBj6BMcpT-cNQhZheFSkUxV7Mk2X9AOOfzVSWILJwtsZcvIo9of6ez21uQ&amp;X-OWA-CANARY=fbyrKMoJTEuf5XdArjEkbbDTkRIFpNsYKJmxiql25upkqAdWLmErXNXd4XDOFZwMn2MEwcaVYXI.&amp;owa=outlook.office.com&amp;scriptVer=20230811007.09&amp;animation=tru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86946" y="1033195"/>
            <a:ext cx="3697537" cy="472784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Temple Made Da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46659" y="1149170"/>
            <a:ext cx="3182282" cy="4470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929956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329972" y="1825625"/>
            <a:ext cx="4343628" cy="3763645"/>
          </a:xfrm>
        </p:spPr>
        <p:txBody>
          <a:bodyPr/>
          <a:lstStyle/>
          <a:p>
            <a:pPr marL="50800" indent="0">
              <a:lnSpc>
                <a:spcPct val="100000"/>
              </a:lnSpc>
              <a:spcBef>
                <a:spcPts val="600"/>
              </a:spcBef>
              <a:spcAft>
                <a:spcPts val="600"/>
              </a:spcAft>
              <a:buNone/>
            </a:pPr>
            <a:r>
              <a:rPr lang="en-US" dirty="0"/>
              <a:t>Digital Business Models</a:t>
            </a:r>
            <a:r>
              <a:rPr lang="en-US" b="0" dirty="0"/>
              <a:t>.</a:t>
            </a:r>
          </a:p>
          <a:p>
            <a:pPr>
              <a:lnSpc>
                <a:spcPct val="100000"/>
              </a:lnSpc>
              <a:spcBef>
                <a:spcPts val="600"/>
              </a:spcBef>
              <a:spcAft>
                <a:spcPts val="600"/>
              </a:spcAft>
            </a:pPr>
            <a:r>
              <a:rPr lang="en-US" b="0" dirty="0"/>
              <a:t>Share &amp; Communicate</a:t>
            </a:r>
          </a:p>
          <a:p>
            <a:pPr>
              <a:lnSpc>
                <a:spcPct val="100000"/>
              </a:lnSpc>
              <a:spcBef>
                <a:spcPts val="600"/>
              </a:spcBef>
              <a:spcAft>
                <a:spcPts val="600"/>
              </a:spcAft>
            </a:pPr>
            <a:r>
              <a:rPr lang="en-US" b="0" dirty="0"/>
              <a:t>Revise and Redesign</a:t>
            </a:r>
          </a:p>
          <a:p>
            <a:pPr>
              <a:lnSpc>
                <a:spcPct val="100000"/>
              </a:lnSpc>
              <a:spcBef>
                <a:spcPts val="600"/>
              </a:spcBef>
              <a:spcAft>
                <a:spcPts val="600"/>
              </a:spcAft>
            </a:pPr>
            <a:r>
              <a:rPr lang="en-US" b="0" dirty="0"/>
              <a:t>3</a:t>
            </a:r>
            <a:r>
              <a:rPr lang="en-US" b="0" baseline="30000" dirty="0"/>
              <a:t>rd</a:t>
            </a:r>
            <a:r>
              <a:rPr lang="en-US" b="0" dirty="0"/>
              <a:t> Party Products (APIs)</a:t>
            </a:r>
          </a:p>
          <a:p>
            <a:pPr marL="50800" indent="0">
              <a:lnSpc>
                <a:spcPct val="100000"/>
              </a:lnSpc>
              <a:spcBef>
                <a:spcPts val="600"/>
              </a:spcBef>
              <a:spcAft>
                <a:spcPts val="600"/>
              </a:spcAft>
              <a:buNone/>
            </a:pPr>
            <a:endParaRPr lang="en-US" b="0" dirty="0"/>
          </a:p>
          <a:p>
            <a:pPr marL="50800" indent="0">
              <a:lnSpc>
                <a:spcPct val="100000"/>
              </a:lnSpc>
              <a:spcBef>
                <a:spcPts val="600"/>
              </a:spcBef>
              <a:spcAft>
                <a:spcPts val="600"/>
              </a:spcAft>
              <a:buNone/>
            </a:pPr>
            <a:endParaRPr lang="en-US" b="0" dirty="0"/>
          </a:p>
        </p:txBody>
      </p:sp>
      <p:sp>
        <p:nvSpPr>
          <p:cNvPr id="3" name="Title 2"/>
          <p:cNvSpPr>
            <a:spLocks noGrp="1"/>
          </p:cNvSpPr>
          <p:nvPr>
            <p:ph type="title"/>
          </p:nvPr>
        </p:nvSpPr>
        <p:spPr/>
        <p:txBody>
          <a:bodyPr/>
          <a:lstStyle/>
          <a:p>
            <a:r>
              <a:rPr lang="en-US" dirty="0"/>
              <a:t>Max Labs – 1b Discussion</a:t>
            </a:r>
          </a:p>
        </p:txBody>
      </p:sp>
      <p:sp>
        <p:nvSpPr>
          <p:cNvPr id="10" name="Rectangle 9"/>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sp>
        <p:nvSpPr>
          <p:cNvPr id="5" name="Rectangle 4"/>
          <p:cNvSpPr/>
          <p:nvPr/>
        </p:nvSpPr>
        <p:spPr>
          <a:xfrm>
            <a:off x="4245257" y="5712777"/>
            <a:ext cx="7946743" cy="246221"/>
          </a:xfrm>
          <a:prstGeom prst="rect">
            <a:avLst/>
          </a:prstGeom>
        </p:spPr>
        <p:txBody>
          <a:bodyPr wrap="square">
            <a:spAutoFit/>
          </a:bodyPr>
          <a:lstStyle/>
          <a:p>
            <a:pPr algn="r"/>
            <a:r>
              <a:rPr lang="en-US" sz="1000" dirty="0"/>
              <a:t>Source: https://appexchange.salesforce.com/ </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3600" y="1334324"/>
            <a:ext cx="7518400" cy="4501563"/>
          </a:xfrm>
          <a:prstGeom prst="rect">
            <a:avLst/>
          </a:prstGeom>
        </p:spPr>
      </p:pic>
    </p:spTree>
    <p:extLst>
      <p:ext uri="{BB962C8B-B14F-4D97-AF65-F5344CB8AC3E}">
        <p14:creationId xmlns:p14="http://schemas.microsoft.com/office/powerpoint/2010/main" val="176617632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329972" y="1825625"/>
            <a:ext cx="4343628" cy="3763645"/>
          </a:xfrm>
        </p:spPr>
        <p:txBody>
          <a:bodyPr/>
          <a:lstStyle/>
          <a:p>
            <a:pPr marL="50800" indent="0">
              <a:lnSpc>
                <a:spcPct val="100000"/>
              </a:lnSpc>
              <a:spcBef>
                <a:spcPts val="600"/>
              </a:spcBef>
              <a:spcAft>
                <a:spcPts val="600"/>
              </a:spcAft>
              <a:buNone/>
            </a:pPr>
            <a:r>
              <a:rPr lang="en-US" dirty="0"/>
              <a:t>Monetize Max’s Blog</a:t>
            </a:r>
            <a:endParaRPr lang="en-US" b="0" dirty="0"/>
          </a:p>
          <a:p>
            <a:pPr>
              <a:lnSpc>
                <a:spcPct val="100000"/>
              </a:lnSpc>
              <a:spcBef>
                <a:spcPts val="600"/>
              </a:spcBef>
              <a:spcAft>
                <a:spcPts val="600"/>
              </a:spcAft>
            </a:pPr>
            <a:r>
              <a:rPr lang="en-US" b="0" dirty="0"/>
              <a:t>Do Not Close Your Browser</a:t>
            </a:r>
          </a:p>
          <a:p>
            <a:pPr>
              <a:lnSpc>
                <a:spcPct val="100000"/>
              </a:lnSpc>
              <a:spcBef>
                <a:spcPts val="600"/>
              </a:spcBef>
              <a:spcAft>
                <a:spcPts val="600"/>
              </a:spcAft>
            </a:pPr>
            <a:r>
              <a:rPr lang="en-US" b="0" dirty="0"/>
              <a:t>Buy Now</a:t>
            </a:r>
          </a:p>
          <a:p>
            <a:pPr>
              <a:lnSpc>
                <a:spcPct val="100000"/>
              </a:lnSpc>
              <a:spcBef>
                <a:spcPts val="600"/>
              </a:spcBef>
              <a:spcAft>
                <a:spcPts val="600"/>
              </a:spcAft>
            </a:pPr>
            <a:r>
              <a:rPr lang="en-US" b="0" dirty="0"/>
              <a:t>Click Confirmations</a:t>
            </a:r>
          </a:p>
          <a:p>
            <a:pPr>
              <a:lnSpc>
                <a:spcPct val="100000"/>
              </a:lnSpc>
              <a:spcBef>
                <a:spcPts val="600"/>
              </a:spcBef>
              <a:spcAft>
                <a:spcPts val="600"/>
              </a:spcAft>
            </a:pPr>
            <a:r>
              <a:rPr lang="en-US" b="0" dirty="0"/>
              <a:t>Install (Launch Process)</a:t>
            </a:r>
          </a:p>
          <a:p>
            <a:pPr>
              <a:lnSpc>
                <a:spcPct val="100000"/>
              </a:lnSpc>
              <a:spcBef>
                <a:spcPts val="600"/>
              </a:spcBef>
              <a:spcAft>
                <a:spcPts val="600"/>
              </a:spcAft>
            </a:pPr>
            <a:r>
              <a:rPr lang="en-US" b="0" dirty="0"/>
              <a:t>Max’s Pitch Package</a:t>
            </a:r>
          </a:p>
        </p:txBody>
      </p:sp>
      <p:sp>
        <p:nvSpPr>
          <p:cNvPr id="3" name="Title 2"/>
          <p:cNvSpPr>
            <a:spLocks noGrp="1"/>
          </p:cNvSpPr>
          <p:nvPr>
            <p:ph type="title"/>
          </p:nvPr>
        </p:nvSpPr>
        <p:spPr/>
        <p:txBody>
          <a:bodyPr/>
          <a:lstStyle/>
          <a:p>
            <a:r>
              <a:rPr lang="en-US" dirty="0"/>
              <a:t>Max Labs – 1b Discussion</a:t>
            </a:r>
          </a:p>
        </p:txBody>
      </p:sp>
      <p:sp>
        <p:nvSpPr>
          <p:cNvPr id="10" name="Rectangle 9"/>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sp>
        <p:nvSpPr>
          <p:cNvPr id="6" name="32-Point Star 5">
            <a:hlinkClick r:id="rId3"/>
          </p:cNvPr>
          <p:cNvSpPr/>
          <p:nvPr/>
        </p:nvSpPr>
        <p:spPr>
          <a:xfrm>
            <a:off x="7881257" y="1238974"/>
            <a:ext cx="3937362" cy="3832769"/>
          </a:xfrm>
          <a:prstGeom prst="star32">
            <a:avLst>
              <a:gd name="adj" fmla="val 41824"/>
            </a:avLst>
          </a:prstGeom>
          <a:solidFill>
            <a:srgbClr val="FF0000"/>
          </a:solidFill>
          <a:ln>
            <a:noFill/>
          </a:ln>
          <a:effectLst>
            <a:outerShdw blurRad="76200" dir="18900000" sy="23000" kx="-1200000" algn="bl" rotWithShape="0">
              <a:prstClr val="black">
                <a:alpha val="20000"/>
              </a:prstClr>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bg1"/>
                </a:solidFill>
                <a:effectLst>
                  <a:outerShdw blurRad="38100" dist="38100" dir="2700000" algn="tl">
                    <a:srgbClr val="000000">
                      <a:alpha val="43137"/>
                    </a:srgbClr>
                  </a:outerShdw>
                </a:effectLst>
              </a:rPr>
              <a:t>$19.99</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47657" y="1210973"/>
            <a:ext cx="6444343" cy="4748025"/>
          </a:xfrm>
          <a:prstGeom prst="rect">
            <a:avLst/>
          </a:prstGeom>
        </p:spPr>
      </p:pic>
      <p:sp>
        <p:nvSpPr>
          <p:cNvPr id="5" name="Rectangle 4"/>
          <p:cNvSpPr/>
          <p:nvPr/>
        </p:nvSpPr>
        <p:spPr>
          <a:xfrm>
            <a:off x="4245257" y="5712777"/>
            <a:ext cx="7946743" cy="246221"/>
          </a:xfrm>
          <a:prstGeom prst="rect">
            <a:avLst/>
          </a:prstGeom>
        </p:spPr>
        <p:txBody>
          <a:bodyPr wrap="square">
            <a:spAutoFit/>
          </a:bodyPr>
          <a:lstStyle/>
          <a:p>
            <a:pPr algn="r"/>
            <a:r>
              <a:rPr lang="en-US" sz="1000" dirty="0"/>
              <a:t>Source: https://www.themaxlabsprojectshop.com/ </a:t>
            </a:r>
          </a:p>
        </p:txBody>
      </p:sp>
    </p:spTree>
    <p:extLst>
      <p:ext uri="{BB962C8B-B14F-4D97-AF65-F5344CB8AC3E}">
        <p14:creationId xmlns:p14="http://schemas.microsoft.com/office/powerpoint/2010/main" val="2618317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329972" y="1825625"/>
            <a:ext cx="4343628" cy="3763645"/>
          </a:xfrm>
        </p:spPr>
        <p:txBody>
          <a:bodyPr/>
          <a:lstStyle/>
          <a:p>
            <a:pPr marL="50800" indent="0">
              <a:lnSpc>
                <a:spcPct val="100000"/>
              </a:lnSpc>
              <a:spcBef>
                <a:spcPts val="600"/>
              </a:spcBef>
              <a:spcAft>
                <a:spcPts val="600"/>
              </a:spcAft>
              <a:buNone/>
            </a:pPr>
            <a:r>
              <a:rPr lang="en-US" dirty="0"/>
              <a:t>Pitch Data File</a:t>
            </a:r>
            <a:endParaRPr lang="en-US" b="0" dirty="0"/>
          </a:p>
          <a:p>
            <a:pPr>
              <a:lnSpc>
                <a:spcPct val="100000"/>
              </a:lnSpc>
              <a:spcBef>
                <a:spcPts val="600"/>
              </a:spcBef>
              <a:spcAft>
                <a:spcPts val="600"/>
              </a:spcAft>
            </a:pPr>
            <a:r>
              <a:rPr lang="en-US" b="0" dirty="0"/>
              <a:t>CSV files</a:t>
            </a:r>
          </a:p>
          <a:p>
            <a:pPr>
              <a:lnSpc>
                <a:spcPct val="100000"/>
              </a:lnSpc>
              <a:spcBef>
                <a:spcPts val="600"/>
              </a:spcBef>
              <a:spcAft>
                <a:spcPts val="600"/>
              </a:spcAft>
            </a:pPr>
            <a:r>
              <a:rPr lang="en-US" b="0" dirty="0"/>
              <a:t>Organization</a:t>
            </a:r>
          </a:p>
          <a:p>
            <a:pPr>
              <a:lnSpc>
                <a:spcPct val="100000"/>
              </a:lnSpc>
              <a:spcBef>
                <a:spcPts val="600"/>
              </a:spcBef>
              <a:spcAft>
                <a:spcPts val="600"/>
              </a:spcAft>
            </a:pPr>
            <a:r>
              <a:rPr lang="en-US" b="0" dirty="0"/>
              <a:t>Viewing the Data</a:t>
            </a:r>
          </a:p>
          <a:p>
            <a:pPr lvl="1">
              <a:lnSpc>
                <a:spcPct val="100000"/>
              </a:lnSpc>
              <a:spcBef>
                <a:spcPts val="600"/>
              </a:spcBef>
              <a:spcAft>
                <a:spcPts val="600"/>
              </a:spcAft>
            </a:pPr>
            <a:r>
              <a:rPr lang="en-US" b="0" dirty="0"/>
              <a:t>Customization</a:t>
            </a:r>
          </a:p>
          <a:p>
            <a:pPr marL="50800" indent="0">
              <a:lnSpc>
                <a:spcPct val="100000"/>
              </a:lnSpc>
              <a:spcBef>
                <a:spcPts val="600"/>
              </a:spcBef>
              <a:spcAft>
                <a:spcPts val="600"/>
              </a:spcAft>
              <a:buNone/>
            </a:pPr>
            <a:endParaRPr lang="en-US" b="0" dirty="0"/>
          </a:p>
          <a:p>
            <a:pPr marL="50800" indent="0">
              <a:lnSpc>
                <a:spcPct val="100000"/>
              </a:lnSpc>
              <a:spcBef>
                <a:spcPts val="600"/>
              </a:spcBef>
              <a:spcAft>
                <a:spcPts val="600"/>
              </a:spcAft>
              <a:buNone/>
            </a:pPr>
            <a:endParaRPr lang="en-US" b="0" dirty="0"/>
          </a:p>
        </p:txBody>
      </p:sp>
      <p:sp>
        <p:nvSpPr>
          <p:cNvPr id="3" name="Title 2"/>
          <p:cNvSpPr>
            <a:spLocks noGrp="1"/>
          </p:cNvSpPr>
          <p:nvPr>
            <p:ph type="title"/>
          </p:nvPr>
        </p:nvSpPr>
        <p:spPr/>
        <p:txBody>
          <a:bodyPr/>
          <a:lstStyle/>
          <a:p>
            <a:r>
              <a:rPr lang="en-US" dirty="0"/>
              <a:t>Max Labs – 1b Discussion</a:t>
            </a:r>
          </a:p>
        </p:txBody>
      </p:sp>
      <p:sp>
        <p:nvSpPr>
          <p:cNvPr id="10" name="Rectangle 9"/>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sp>
        <p:nvSpPr>
          <p:cNvPr id="5" name="Rectangle 4"/>
          <p:cNvSpPr/>
          <p:nvPr/>
        </p:nvSpPr>
        <p:spPr>
          <a:xfrm>
            <a:off x="4245257" y="5712777"/>
            <a:ext cx="7946743" cy="246221"/>
          </a:xfrm>
          <a:prstGeom prst="rect">
            <a:avLst/>
          </a:prstGeom>
        </p:spPr>
        <p:txBody>
          <a:bodyPr wrap="square">
            <a:spAutoFit/>
          </a:bodyPr>
          <a:lstStyle/>
          <a:p>
            <a:pPr algn="r"/>
            <a:r>
              <a:rPr lang="en-US" sz="1000" dirty="0"/>
              <a:t>Source: https://www.salesforce.com/ca/blog/2016/09/sales-search-cheat-sheet.html</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3600" y="1537885"/>
            <a:ext cx="7518400" cy="3934630"/>
          </a:xfrm>
          <a:prstGeom prst="rect">
            <a:avLst/>
          </a:prstGeom>
        </p:spPr>
      </p:pic>
    </p:spTree>
    <p:extLst>
      <p:ext uri="{BB962C8B-B14F-4D97-AF65-F5344CB8AC3E}">
        <p14:creationId xmlns:p14="http://schemas.microsoft.com/office/powerpoint/2010/main" val="31624443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329972" y="1825625"/>
            <a:ext cx="4343628" cy="3763645"/>
          </a:xfrm>
        </p:spPr>
        <p:txBody>
          <a:bodyPr/>
          <a:lstStyle/>
          <a:p>
            <a:pPr marL="50800" indent="0">
              <a:lnSpc>
                <a:spcPct val="100000"/>
              </a:lnSpc>
              <a:spcBef>
                <a:spcPts val="600"/>
              </a:spcBef>
              <a:spcAft>
                <a:spcPts val="600"/>
              </a:spcAft>
              <a:buNone/>
            </a:pPr>
            <a:r>
              <a:rPr lang="en-US" dirty="0"/>
              <a:t>Generating Reports</a:t>
            </a:r>
            <a:endParaRPr lang="en-US" b="0" dirty="0"/>
          </a:p>
          <a:p>
            <a:pPr>
              <a:lnSpc>
                <a:spcPct val="100000"/>
              </a:lnSpc>
              <a:spcBef>
                <a:spcPts val="600"/>
              </a:spcBef>
              <a:spcAft>
                <a:spcPts val="600"/>
              </a:spcAft>
            </a:pPr>
            <a:r>
              <a:rPr lang="en-US" b="0" dirty="0"/>
              <a:t>CSV files</a:t>
            </a:r>
          </a:p>
          <a:p>
            <a:pPr>
              <a:lnSpc>
                <a:spcPct val="100000"/>
              </a:lnSpc>
              <a:spcBef>
                <a:spcPts val="600"/>
              </a:spcBef>
              <a:spcAft>
                <a:spcPts val="600"/>
              </a:spcAft>
            </a:pPr>
            <a:r>
              <a:rPr lang="en-US" b="0" dirty="0"/>
              <a:t>Organization: BU needs!</a:t>
            </a:r>
          </a:p>
          <a:p>
            <a:pPr>
              <a:lnSpc>
                <a:spcPct val="100000"/>
              </a:lnSpc>
              <a:spcBef>
                <a:spcPts val="600"/>
              </a:spcBef>
              <a:spcAft>
                <a:spcPts val="600"/>
              </a:spcAft>
            </a:pPr>
            <a:r>
              <a:rPr lang="en-US" b="0" dirty="0"/>
              <a:t>Viewing the Data</a:t>
            </a:r>
          </a:p>
          <a:p>
            <a:pPr lvl="1">
              <a:lnSpc>
                <a:spcPct val="100000"/>
              </a:lnSpc>
              <a:spcBef>
                <a:spcPts val="600"/>
              </a:spcBef>
              <a:spcAft>
                <a:spcPts val="600"/>
              </a:spcAft>
            </a:pPr>
            <a:r>
              <a:rPr lang="en-US" b="0" dirty="0"/>
              <a:t>Filtering</a:t>
            </a:r>
          </a:p>
          <a:p>
            <a:pPr lvl="1">
              <a:lnSpc>
                <a:spcPct val="100000"/>
              </a:lnSpc>
              <a:spcBef>
                <a:spcPts val="600"/>
              </a:spcBef>
              <a:spcAft>
                <a:spcPts val="600"/>
              </a:spcAft>
            </a:pPr>
            <a:r>
              <a:rPr lang="en-US" b="0" dirty="0"/>
              <a:t>Integration</a:t>
            </a:r>
          </a:p>
          <a:p>
            <a:pPr marL="50800" indent="0">
              <a:lnSpc>
                <a:spcPct val="100000"/>
              </a:lnSpc>
              <a:spcBef>
                <a:spcPts val="600"/>
              </a:spcBef>
              <a:spcAft>
                <a:spcPts val="600"/>
              </a:spcAft>
              <a:buNone/>
            </a:pPr>
            <a:endParaRPr lang="en-US" b="0" dirty="0"/>
          </a:p>
          <a:p>
            <a:pPr marL="50800" indent="0">
              <a:lnSpc>
                <a:spcPct val="100000"/>
              </a:lnSpc>
              <a:spcBef>
                <a:spcPts val="600"/>
              </a:spcBef>
              <a:spcAft>
                <a:spcPts val="600"/>
              </a:spcAft>
              <a:buNone/>
            </a:pPr>
            <a:endParaRPr lang="en-US" b="0" dirty="0"/>
          </a:p>
        </p:txBody>
      </p:sp>
      <p:sp>
        <p:nvSpPr>
          <p:cNvPr id="3" name="Title 2"/>
          <p:cNvSpPr>
            <a:spLocks noGrp="1"/>
          </p:cNvSpPr>
          <p:nvPr>
            <p:ph type="title"/>
          </p:nvPr>
        </p:nvSpPr>
        <p:spPr/>
        <p:txBody>
          <a:bodyPr/>
          <a:lstStyle/>
          <a:p>
            <a:r>
              <a:rPr lang="en-US" dirty="0"/>
              <a:t>Max Labs – 1b Discussion</a:t>
            </a:r>
          </a:p>
        </p:txBody>
      </p:sp>
      <p:sp>
        <p:nvSpPr>
          <p:cNvPr id="10" name="Rectangle 9"/>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sp>
        <p:nvSpPr>
          <p:cNvPr id="5" name="Rectangle 4"/>
          <p:cNvSpPr/>
          <p:nvPr/>
        </p:nvSpPr>
        <p:spPr>
          <a:xfrm>
            <a:off x="4245257" y="5712777"/>
            <a:ext cx="7946743" cy="246221"/>
          </a:xfrm>
          <a:prstGeom prst="rect">
            <a:avLst/>
          </a:prstGeom>
        </p:spPr>
        <p:txBody>
          <a:bodyPr wrap="square">
            <a:spAutoFit/>
          </a:bodyPr>
          <a:lstStyle/>
          <a:p>
            <a:pPr algn="r"/>
            <a:r>
              <a:rPr lang="en-US" sz="1000" dirty="0"/>
              <a:t>Source: https://admin.salesforce.com/learn-lightning-create-reports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0114" y="1377719"/>
            <a:ext cx="5471886" cy="4126841"/>
          </a:xfrm>
          <a:prstGeom prst="rect">
            <a:avLst/>
          </a:prstGeom>
        </p:spPr>
      </p:pic>
    </p:spTree>
    <p:extLst>
      <p:ext uri="{BB962C8B-B14F-4D97-AF65-F5344CB8AC3E}">
        <p14:creationId xmlns:p14="http://schemas.microsoft.com/office/powerpoint/2010/main" val="181505774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329972" y="1825625"/>
            <a:ext cx="4343628" cy="3763645"/>
          </a:xfrm>
        </p:spPr>
        <p:txBody>
          <a:bodyPr/>
          <a:lstStyle/>
          <a:p>
            <a:pPr marL="50800" indent="0">
              <a:lnSpc>
                <a:spcPct val="100000"/>
              </a:lnSpc>
              <a:spcBef>
                <a:spcPts val="600"/>
              </a:spcBef>
              <a:spcAft>
                <a:spcPts val="600"/>
              </a:spcAft>
              <a:buNone/>
            </a:pPr>
            <a:r>
              <a:rPr lang="en-US" dirty="0"/>
              <a:t>Dynamic Dashboards </a:t>
            </a:r>
            <a:endParaRPr lang="en-US" b="0" dirty="0"/>
          </a:p>
          <a:p>
            <a:pPr>
              <a:lnSpc>
                <a:spcPct val="100000"/>
              </a:lnSpc>
              <a:spcBef>
                <a:spcPts val="600"/>
              </a:spcBef>
              <a:spcAft>
                <a:spcPts val="600"/>
              </a:spcAft>
            </a:pPr>
            <a:r>
              <a:rPr lang="en-US" b="0" dirty="0"/>
              <a:t>Database</a:t>
            </a:r>
          </a:p>
          <a:p>
            <a:pPr>
              <a:lnSpc>
                <a:spcPct val="100000"/>
              </a:lnSpc>
              <a:spcBef>
                <a:spcPts val="600"/>
              </a:spcBef>
              <a:spcAft>
                <a:spcPts val="600"/>
              </a:spcAft>
            </a:pPr>
            <a:r>
              <a:rPr lang="en-US" b="0" dirty="0"/>
              <a:t>Monitoring</a:t>
            </a:r>
          </a:p>
          <a:p>
            <a:pPr>
              <a:lnSpc>
                <a:spcPct val="100000"/>
              </a:lnSpc>
              <a:spcBef>
                <a:spcPts val="600"/>
              </a:spcBef>
              <a:spcAft>
                <a:spcPts val="600"/>
              </a:spcAft>
            </a:pPr>
            <a:r>
              <a:rPr lang="en-US" b="0" dirty="0"/>
              <a:t>Collaboration</a:t>
            </a:r>
          </a:p>
          <a:p>
            <a:pPr>
              <a:lnSpc>
                <a:spcPct val="100000"/>
              </a:lnSpc>
              <a:spcBef>
                <a:spcPts val="600"/>
              </a:spcBef>
              <a:spcAft>
                <a:spcPts val="600"/>
              </a:spcAft>
            </a:pPr>
            <a:r>
              <a:rPr lang="en-US" b="0" dirty="0"/>
              <a:t>Customization</a:t>
            </a:r>
          </a:p>
          <a:p>
            <a:pPr marL="50800" indent="0">
              <a:lnSpc>
                <a:spcPct val="100000"/>
              </a:lnSpc>
              <a:spcBef>
                <a:spcPts val="600"/>
              </a:spcBef>
              <a:spcAft>
                <a:spcPts val="600"/>
              </a:spcAft>
              <a:buNone/>
            </a:pPr>
            <a:endParaRPr lang="en-US" b="0" dirty="0"/>
          </a:p>
          <a:p>
            <a:pPr marL="50800" indent="0">
              <a:lnSpc>
                <a:spcPct val="100000"/>
              </a:lnSpc>
              <a:spcBef>
                <a:spcPts val="600"/>
              </a:spcBef>
              <a:spcAft>
                <a:spcPts val="600"/>
              </a:spcAft>
              <a:buNone/>
            </a:pPr>
            <a:endParaRPr lang="en-US" b="0" dirty="0"/>
          </a:p>
        </p:txBody>
      </p:sp>
      <p:sp>
        <p:nvSpPr>
          <p:cNvPr id="3" name="Title 2"/>
          <p:cNvSpPr>
            <a:spLocks noGrp="1"/>
          </p:cNvSpPr>
          <p:nvPr>
            <p:ph type="title"/>
          </p:nvPr>
        </p:nvSpPr>
        <p:spPr/>
        <p:txBody>
          <a:bodyPr/>
          <a:lstStyle/>
          <a:p>
            <a:r>
              <a:rPr lang="en-US" dirty="0"/>
              <a:t>Max Labs – 1b Discussion</a:t>
            </a:r>
          </a:p>
        </p:txBody>
      </p:sp>
      <p:sp>
        <p:nvSpPr>
          <p:cNvPr id="10" name="Rectangle 9"/>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sp>
        <p:nvSpPr>
          <p:cNvPr id="5" name="Rectangle 4"/>
          <p:cNvSpPr/>
          <p:nvPr/>
        </p:nvSpPr>
        <p:spPr>
          <a:xfrm>
            <a:off x="4245257" y="5712777"/>
            <a:ext cx="7946743" cy="246221"/>
          </a:xfrm>
          <a:prstGeom prst="rect">
            <a:avLst/>
          </a:prstGeom>
        </p:spPr>
        <p:txBody>
          <a:bodyPr wrap="square">
            <a:spAutoFit/>
          </a:bodyPr>
          <a:lstStyle/>
          <a:p>
            <a:pPr algn="r"/>
            <a:r>
              <a:rPr lang="en-US" sz="1000" dirty="0"/>
              <a:t>Source: https://admin.salesforce.com/learn-lightning-create-reports </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8250" y="1245552"/>
            <a:ext cx="7143750" cy="4467225"/>
          </a:xfrm>
          <a:prstGeom prst="rect">
            <a:avLst/>
          </a:prstGeom>
        </p:spPr>
      </p:pic>
    </p:spTree>
    <p:extLst>
      <p:ext uri="{BB962C8B-B14F-4D97-AF65-F5344CB8AC3E}">
        <p14:creationId xmlns:p14="http://schemas.microsoft.com/office/powerpoint/2010/main" val="265895170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6"/>
          <p:cNvSpPr txBox="1">
            <a:spLocks noGrp="1"/>
          </p:cNvSpPr>
          <p:nvPr>
            <p:ph type="ctrTitle"/>
          </p:nvPr>
        </p:nvSpPr>
        <p:spPr>
          <a:xfrm>
            <a:off x="2643849" y="2359971"/>
            <a:ext cx="6904182" cy="1578300"/>
          </a:xfrm>
          <a:prstGeom prst="rect">
            <a:avLst/>
          </a:prstGeom>
          <a:noFill/>
          <a:ln>
            <a:noFill/>
          </a:ln>
        </p:spPr>
        <p:txBody>
          <a:bodyPr spcFirstLastPara="1" wrap="square" lIns="91425" tIns="45700" rIns="91425" bIns="45700" anchor="b" anchorCtr="0">
            <a:noAutofit/>
          </a:bodyPr>
          <a:lstStyle/>
          <a:p>
            <a:pPr lvl="0"/>
            <a:r>
              <a:rPr lang="en-US" dirty="0"/>
              <a:t>Digital Systems</a:t>
            </a:r>
            <a:endParaRPr dirty="0"/>
          </a:p>
        </p:txBody>
      </p:sp>
      <p:sp>
        <p:nvSpPr>
          <p:cNvPr id="104" name="Google Shape;104;p16"/>
          <p:cNvSpPr txBox="1">
            <a:spLocks noGrp="1"/>
          </p:cNvSpPr>
          <p:nvPr>
            <p:ph type="subTitle" idx="1"/>
          </p:nvPr>
        </p:nvSpPr>
        <p:spPr>
          <a:xfrm>
            <a:off x="605791" y="4367848"/>
            <a:ext cx="10980300" cy="8274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A41E35"/>
              </a:buClr>
              <a:buSzPts val="2500"/>
              <a:buFont typeface="Arial"/>
              <a:buNone/>
            </a:pPr>
            <a:r>
              <a:rPr lang="en-US" dirty="0"/>
              <a:t>2.2 Intro to Process Mapping</a:t>
            </a:r>
          </a:p>
          <a:p>
            <a:pPr marL="0" lvl="0" indent="0">
              <a:spcBef>
                <a:spcPts val="0"/>
              </a:spcBef>
            </a:pPr>
            <a:r>
              <a:rPr lang="en-US" dirty="0"/>
              <a:t>Modeling Processes with Swim Lane Diagrams</a:t>
            </a:r>
            <a:endParaRPr dirty="0"/>
          </a:p>
        </p:txBody>
      </p:sp>
      <p:cxnSp>
        <p:nvCxnSpPr>
          <p:cNvPr id="105" name="Google Shape;105;p16"/>
          <p:cNvCxnSpPr/>
          <p:nvPr/>
        </p:nvCxnSpPr>
        <p:spPr>
          <a:xfrm>
            <a:off x="5433060" y="4081463"/>
            <a:ext cx="1325880" cy="0"/>
          </a:xfrm>
          <a:prstGeom prst="straightConnector1">
            <a:avLst/>
          </a:prstGeom>
          <a:noFill/>
          <a:ln w="63500" cap="flat" cmpd="sng">
            <a:solidFill>
              <a:schemeClr val="lt1"/>
            </a:solidFill>
            <a:prstDash val="solid"/>
            <a:miter lim="800000"/>
            <a:headEnd type="none" w="sm" len="sm"/>
            <a:tailEnd type="none" w="sm" len="sm"/>
          </a:ln>
        </p:spPr>
      </p:cxnSp>
      <p:sp>
        <p:nvSpPr>
          <p:cNvPr id="7" name="Rectangle 6"/>
          <p:cNvSpPr/>
          <p:nvPr/>
        </p:nvSpPr>
        <p:spPr>
          <a:xfrm>
            <a:off x="5172304" y="5264722"/>
            <a:ext cx="1847272" cy="107141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 Black" panose="020B0A04020102020204" pitchFamily="34" charset="0"/>
              </a:rPr>
              <a:t>F</a:t>
            </a:r>
            <a:r>
              <a:rPr lang="en-US" sz="3600" b="1" dirty="0">
                <a:solidFill>
                  <a:srgbClr val="C00000"/>
                </a:solidFill>
                <a:latin typeface="Arial Black" panose="020B0A04020102020204" pitchFamily="34" charset="0"/>
              </a:rPr>
              <a:t>O</a:t>
            </a:r>
            <a:r>
              <a:rPr lang="en-US" sz="3600" b="1" dirty="0">
                <a:latin typeface="Arial Black" panose="020B0A04020102020204" pitchFamily="34" charset="0"/>
              </a:rPr>
              <a:t>X</a:t>
            </a:r>
          </a:p>
          <a:p>
            <a:pPr algn="ctr"/>
            <a:r>
              <a:rPr lang="en-US" sz="3600" b="1" dirty="0">
                <a:latin typeface="Arial Black" panose="020B0A04020102020204" pitchFamily="34" charset="0"/>
              </a:rPr>
              <a:t>MIS</a:t>
            </a:r>
          </a:p>
        </p:txBody>
      </p:sp>
    </p:spTree>
    <p:extLst>
      <p:ext uri="{BB962C8B-B14F-4D97-AF65-F5344CB8AC3E}">
        <p14:creationId xmlns:p14="http://schemas.microsoft.com/office/powerpoint/2010/main" val="348117531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329972" y="1825625"/>
            <a:ext cx="6484896" cy="3763645"/>
          </a:xfrm>
        </p:spPr>
        <p:txBody>
          <a:bodyPr/>
          <a:lstStyle/>
          <a:p>
            <a:pPr marL="50800" indent="0">
              <a:lnSpc>
                <a:spcPct val="100000"/>
              </a:lnSpc>
              <a:spcBef>
                <a:spcPts val="600"/>
              </a:spcBef>
              <a:spcAft>
                <a:spcPts val="600"/>
              </a:spcAft>
              <a:buNone/>
            </a:pPr>
            <a:r>
              <a:rPr lang="en-US" dirty="0"/>
              <a:t>What?</a:t>
            </a:r>
          </a:p>
          <a:p>
            <a:pPr>
              <a:lnSpc>
                <a:spcPct val="100000"/>
              </a:lnSpc>
              <a:spcBef>
                <a:spcPts val="600"/>
              </a:spcBef>
              <a:spcAft>
                <a:spcPts val="600"/>
              </a:spcAft>
            </a:pPr>
            <a:r>
              <a:rPr lang="en-US" b="0" dirty="0"/>
              <a:t>Visual Representation</a:t>
            </a:r>
          </a:p>
          <a:p>
            <a:pPr marL="50800" indent="0">
              <a:lnSpc>
                <a:spcPct val="100000"/>
              </a:lnSpc>
              <a:spcBef>
                <a:spcPts val="600"/>
              </a:spcBef>
              <a:spcAft>
                <a:spcPts val="600"/>
              </a:spcAft>
              <a:buNone/>
            </a:pPr>
            <a:r>
              <a:rPr lang="en-US" dirty="0"/>
              <a:t>Why?</a:t>
            </a:r>
          </a:p>
          <a:p>
            <a:pPr>
              <a:lnSpc>
                <a:spcPct val="100000"/>
              </a:lnSpc>
              <a:spcBef>
                <a:spcPts val="600"/>
              </a:spcBef>
              <a:spcAft>
                <a:spcPts val="600"/>
              </a:spcAft>
            </a:pPr>
            <a:r>
              <a:rPr lang="en-US" b="0" dirty="0"/>
              <a:t>Identify Problems</a:t>
            </a:r>
          </a:p>
          <a:p>
            <a:pPr marL="50800" indent="0">
              <a:lnSpc>
                <a:spcPct val="100000"/>
              </a:lnSpc>
              <a:spcBef>
                <a:spcPts val="600"/>
              </a:spcBef>
              <a:spcAft>
                <a:spcPts val="600"/>
              </a:spcAft>
              <a:buNone/>
            </a:pPr>
            <a:r>
              <a:rPr lang="en-US" dirty="0"/>
              <a:t>How?</a:t>
            </a:r>
          </a:p>
          <a:p>
            <a:pPr>
              <a:lnSpc>
                <a:spcPct val="100000"/>
              </a:lnSpc>
              <a:spcBef>
                <a:spcPts val="600"/>
              </a:spcBef>
              <a:spcAft>
                <a:spcPts val="600"/>
              </a:spcAft>
            </a:pPr>
            <a:r>
              <a:rPr lang="en-US" b="0" dirty="0"/>
              <a:t>Draw the “as-is” first!</a:t>
            </a:r>
          </a:p>
          <a:p>
            <a:pPr>
              <a:lnSpc>
                <a:spcPct val="100000"/>
              </a:lnSpc>
              <a:spcBef>
                <a:spcPts val="600"/>
              </a:spcBef>
              <a:spcAft>
                <a:spcPts val="600"/>
              </a:spcAft>
            </a:pPr>
            <a:endParaRPr lang="en-US" dirty="0"/>
          </a:p>
        </p:txBody>
      </p:sp>
      <p:sp>
        <p:nvSpPr>
          <p:cNvPr id="3" name="Title 2"/>
          <p:cNvSpPr>
            <a:spLocks noGrp="1"/>
          </p:cNvSpPr>
          <p:nvPr>
            <p:ph type="title"/>
          </p:nvPr>
        </p:nvSpPr>
        <p:spPr/>
        <p:txBody>
          <a:bodyPr/>
          <a:lstStyle/>
          <a:p>
            <a:r>
              <a:rPr lang="en-US" dirty="0"/>
              <a:t>Process Mapping</a:t>
            </a:r>
          </a:p>
        </p:txBody>
      </p:sp>
      <p:sp>
        <p:nvSpPr>
          <p:cNvPr id="10" name="Rectangle 9"/>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sp>
        <p:nvSpPr>
          <p:cNvPr id="5" name="Rectangle 4"/>
          <p:cNvSpPr/>
          <p:nvPr/>
        </p:nvSpPr>
        <p:spPr>
          <a:xfrm>
            <a:off x="7807569" y="5701055"/>
            <a:ext cx="4374389" cy="246221"/>
          </a:xfrm>
          <a:prstGeom prst="rect">
            <a:avLst/>
          </a:prstGeom>
        </p:spPr>
        <p:txBody>
          <a:bodyPr wrap="square">
            <a:spAutoFit/>
          </a:bodyPr>
          <a:lstStyle/>
          <a:p>
            <a:pPr algn="r"/>
            <a:r>
              <a:rPr lang="en-US" sz="1000" dirty="0"/>
              <a:t>Source: https://creately.com/blog/diagrams/process-mapping-guide/</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0445" t="28732" r="11178"/>
          <a:stretch/>
        </p:blipFill>
        <p:spPr>
          <a:xfrm>
            <a:off x="4066240" y="1714978"/>
            <a:ext cx="8115718" cy="3256444"/>
          </a:xfrm>
          <a:prstGeom prst="rect">
            <a:avLst/>
          </a:prstGeom>
        </p:spPr>
      </p:pic>
    </p:spTree>
    <p:extLst>
      <p:ext uri="{BB962C8B-B14F-4D97-AF65-F5344CB8AC3E}">
        <p14:creationId xmlns:p14="http://schemas.microsoft.com/office/powerpoint/2010/main" val="753835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fade">
                                      <p:cBhvr>
                                        <p:cTn id="12" dur="500"/>
                                        <p:tgtEl>
                                          <p:spTgt spid="2">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animEffect transition="in" filter="fade">
                                      <p:cBhvr>
                                        <p:cTn id="17"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329972" y="1295551"/>
            <a:ext cx="6484896" cy="4651724"/>
          </a:xfrm>
        </p:spPr>
        <p:txBody>
          <a:bodyPr/>
          <a:lstStyle/>
          <a:p>
            <a:pPr marL="50800" indent="0">
              <a:buNone/>
            </a:pPr>
            <a:r>
              <a:rPr lang="en-US" dirty="0"/>
              <a:t>How about a diagram???</a:t>
            </a:r>
          </a:p>
          <a:p>
            <a:r>
              <a:rPr lang="en-US" sz="2600" b="0" dirty="0"/>
              <a:t>How fast does the brain process images?</a:t>
            </a:r>
          </a:p>
          <a:p>
            <a:r>
              <a:rPr lang="en-US" sz="2600" b="0" dirty="0"/>
              <a:t>70% of your sensory receptors are in your eyes</a:t>
            </a:r>
          </a:p>
          <a:p>
            <a:r>
              <a:rPr lang="en-US" sz="2600" b="0" dirty="0"/>
              <a:t>50% of your brain is active in visual processing</a:t>
            </a:r>
          </a:p>
          <a:p>
            <a:endParaRPr lang="en-US" dirty="0"/>
          </a:p>
          <a:p>
            <a:endParaRPr lang="en-US" dirty="0"/>
          </a:p>
        </p:txBody>
      </p:sp>
      <p:sp>
        <p:nvSpPr>
          <p:cNvPr id="3" name="Title 2"/>
          <p:cNvSpPr>
            <a:spLocks noGrp="1"/>
          </p:cNvSpPr>
          <p:nvPr>
            <p:ph type="title"/>
          </p:nvPr>
        </p:nvSpPr>
        <p:spPr/>
        <p:txBody>
          <a:bodyPr/>
          <a:lstStyle/>
          <a:p>
            <a:r>
              <a:rPr lang="en-US" dirty="0"/>
              <a:t>What’s a Picture Worth?</a:t>
            </a:r>
          </a:p>
        </p:txBody>
      </p:sp>
      <p:sp>
        <p:nvSpPr>
          <p:cNvPr id="10" name="Rectangle 9"/>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4878" t="2716" r="4141" b="5907"/>
          <a:stretch/>
        </p:blipFill>
        <p:spPr>
          <a:xfrm>
            <a:off x="6663069" y="1538176"/>
            <a:ext cx="5528931" cy="3934047"/>
          </a:xfrm>
          <a:prstGeom prst="rect">
            <a:avLst/>
          </a:prstGeom>
        </p:spPr>
      </p:pic>
      <p:sp>
        <p:nvSpPr>
          <p:cNvPr id="9" name="Rectangle 8"/>
          <p:cNvSpPr/>
          <p:nvPr/>
        </p:nvSpPr>
        <p:spPr>
          <a:xfrm>
            <a:off x="6663069" y="5701054"/>
            <a:ext cx="5528931" cy="246221"/>
          </a:xfrm>
          <a:prstGeom prst="rect">
            <a:avLst/>
          </a:prstGeom>
        </p:spPr>
        <p:txBody>
          <a:bodyPr wrap="square">
            <a:spAutoFit/>
          </a:bodyPr>
          <a:lstStyle/>
          <a:p>
            <a:pPr algn="r"/>
            <a:r>
              <a:rPr lang="en-US" sz="1000" dirty="0"/>
              <a:t>Source: http://esheninger.blogspot.com/2018/08/a-picture-is-worth-thousand-words.html</a:t>
            </a:r>
          </a:p>
        </p:txBody>
      </p:sp>
      <p:sp>
        <p:nvSpPr>
          <p:cNvPr id="11" name="Rectangle 10"/>
          <p:cNvSpPr/>
          <p:nvPr/>
        </p:nvSpPr>
        <p:spPr>
          <a:xfrm>
            <a:off x="329972" y="5701054"/>
            <a:ext cx="6096000" cy="246221"/>
          </a:xfrm>
          <a:prstGeom prst="rect">
            <a:avLst/>
          </a:prstGeom>
        </p:spPr>
        <p:txBody>
          <a:bodyPr wrap="square">
            <a:spAutoFit/>
          </a:bodyPr>
          <a:lstStyle/>
          <a:p>
            <a:r>
              <a:rPr lang="en-US" sz="1000" dirty="0"/>
              <a:t>Source: https://tax.thomsonreuters.com/blog/the-importance-of-visual-content-marketing-infographic/</a:t>
            </a:r>
          </a:p>
        </p:txBody>
      </p:sp>
    </p:spTree>
    <p:extLst>
      <p:ext uri="{BB962C8B-B14F-4D97-AF65-F5344CB8AC3E}">
        <p14:creationId xmlns:p14="http://schemas.microsoft.com/office/powerpoint/2010/main" val="423942913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329971" y="1295551"/>
            <a:ext cx="5885477" cy="4637416"/>
          </a:xfrm>
        </p:spPr>
        <p:txBody>
          <a:bodyPr/>
          <a:lstStyle/>
          <a:p>
            <a:r>
              <a:rPr lang="en-US" b="0" dirty="0"/>
              <a:t>Identifies who does what &amp; in what order</a:t>
            </a:r>
          </a:p>
          <a:p>
            <a:pPr lvl="1"/>
            <a:r>
              <a:rPr lang="en-US" b="0" dirty="0"/>
              <a:t>Logical &amp; Chronological</a:t>
            </a:r>
          </a:p>
          <a:p>
            <a:pPr lvl="1"/>
            <a:r>
              <a:rPr lang="en-US" b="0" dirty="0"/>
              <a:t>Indicates hand-offs</a:t>
            </a:r>
          </a:p>
          <a:p>
            <a:r>
              <a:rPr lang="en-US" dirty="0"/>
              <a:t>Advantages:</a:t>
            </a:r>
          </a:p>
          <a:p>
            <a:pPr lvl="1"/>
            <a:r>
              <a:rPr lang="en-US" b="0" dirty="0"/>
              <a:t>Helps see opportunity for improvements</a:t>
            </a:r>
          </a:p>
          <a:p>
            <a:pPr lvl="1"/>
            <a:r>
              <a:rPr lang="en-US" b="0" dirty="0"/>
              <a:t>Helps eliminating duplications</a:t>
            </a:r>
          </a:p>
          <a:p>
            <a:pPr lvl="1"/>
            <a:r>
              <a:rPr lang="en-US" b="0" dirty="0"/>
              <a:t>Basis for developing new solutions</a:t>
            </a:r>
          </a:p>
          <a:p>
            <a:pPr lvl="1"/>
            <a:r>
              <a:rPr lang="en-US" b="0" dirty="0"/>
              <a:t>Useful Training tool</a:t>
            </a:r>
          </a:p>
          <a:p>
            <a:pPr lvl="1"/>
            <a:endParaRPr lang="en-US" b="0" dirty="0"/>
          </a:p>
          <a:p>
            <a:pPr marL="533400" lvl="1" indent="0">
              <a:buNone/>
            </a:pPr>
            <a:endParaRPr lang="en-US" dirty="0"/>
          </a:p>
          <a:p>
            <a:endParaRPr lang="en-US" dirty="0"/>
          </a:p>
        </p:txBody>
      </p:sp>
      <p:sp>
        <p:nvSpPr>
          <p:cNvPr id="3" name="Title 2"/>
          <p:cNvSpPr>
            <a:spLocks noGrp="1"/>
          </p:cNvSpPr>
          <p:nvPr>
            <p:ph type="title"/>
          </p:nvPr>
        </p:nvSpPr>
        <p:spPr/>
        <p:txBody>
          <a:bodyPr/>
          <a:lstStyle/>
          <a:p>
            <a:r>
              <a:rPr lang="en-US" dirty="0"/>
              <a:t>Swim Lane Diagrams </a:t>
            </a:r>
          </a:p>
        </p:txBody>
      </p:sp>
      <p:sp>
        <p:nvSpPr>
          <p:cNvPr id="10" name="Rectangle 9"/>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pic>
        <p:nvPicPr>
          <p:cNvPr id="8" name="Picture 2" descr="Swim Lane Diagram - with Vertical Swimlanes">
            <a:extLst>
              <a:ext uri="{FF2B5EF4-FFF2-40B4-BE49-F238E27FC236}">
                <a16:creationId xmlns:a16="http://schemas.microsoft.com/office/drawing/2014/main" id="{36A9125F-2EFD-454B-8D17-902D3BE499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9600" y="1295551"/>
            <a:ext cx="5688684" cy="4266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1612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animEffect transition="in" filter="fade">
                                      <p:cBhvr>
                                        <p:cTn id="13" dur="500"/>
                                        <p:tgtEl>
                                          <p:spTgt spid="2">
                                            <p:txEl>
                                              <p:pRg st="4" end="4"/>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
                                            <p:txEl>
                                              <p:pRg st="5" end="5"/>
                                            </p:txEl>
                                          </p:spTgt>
                                        </p:tgtEl>
                                        <p:attrNameLst>
                                          <p:attrName>style.visibility</p:attrName>
                                        </p:attrNameLst>
                                      </p:cBhvr>
                                      <p:to>
                                        <p:strVal val="visible"/>
                                      </p:to>
                                    </p:set>
                                    <p:animEffect transition="in" filter="fade">
                                      <p:cBhvr>
                                        <p:cTn id="18" dur="500"/>
                                        <p:tgtEl>
                                          <p:spTgt spid="2">
                                            <p:txEl>
                                              <p:pRg st="5" end="5"/>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animEffect transition="in" filter="fade">
                                      <p:cBhvr>
                                        <p:cTn id="23" dur="500"/>
                                        <p:tgtEl>
                                          <p:spTgt spid="2">
                                            <p:txEl>
                                              <p:pRg st="6" end="6"/>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
                                            <p:txEl>
                                              <p:pRg st="7" end="7"/>
                                            </p:txEl>
                                          </p:spTgt>
                                        </p:tgtEl>
                                        <p:attrNameLst>
                                          <p:attrName>style.visibility</p:attrName>
                                        </p:attrNameLst>
                                      </p:cBhvr>
                                      <p:to>
                                        <p:strVal val="visible"/>
                                      </p:to>
                                    </p:set>
                                    <p:animEffect transition="in" filter="fade">
                                      <p:cBhvr>
                                        <p:cTn id="28"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Swim Lane Diagrams - symbols</a:t>
            </a:r>
          </a:p>
        </p:txBody>
      </p:sp>
      <p:sp>
        <p:nvSpPr>
          <p:cNvPr id="10" name="Rectangle 9"/>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sp>
        <p:nvSpPr>
          <p:cNvPr id="24" name="Text Placeholder 1"/>
          <p:cNvSpPr>
            <a:spLocks noGrp="1"/>
          </p:cNvSpPr>
          <p:nvPr>
            <p:ph type="body" idx="1"/>
          </p:nvPr>
        </p:nvSpPr>
        <p:spPr>
          <a:xfrm>
            <a:off x="1765003" y="1295551"/>
            <a:ext cx="10053615" cy="4666654"/>
          </a:xfrm>
        </p:spPr>
        <p:txBody>
          <a:bodyPr/>
          <a:lstStyle/>
          <a:p>
            <a:pPr>
              <a:lnSpc>
                <a:spcPct val="200000"/>
              </a:lnSpc>
              <a:spcBef>
                <a:spcPts val="0"/>
              </a:spcBef>
            </a:pPr>
            <a:r>
              <a:rPr lang="en-US" dirty="0"/>
              <a:t>A circle signifies the starting and ending of an event in the process</a:t>
            </a:r>
          </a:p>
          <a:p>
            <a:pPr>
              <a:lnSpc>
                <a:spcPct val="200000"/>
              </a:lnSpc>
              <a:spcBef>
                <a:spcPts val="0"/>
              </a:spcBef>
            </a:pPr>
            <a:r>
              <a:rPr lang="en-US" dirty="0"/>
              <a:t>A rectangle represents an activity in the process. </a:t>
            </a:r>
          </a:p>
          <a:p>
            <a:pPr>
              <a:lnSpc>
                <a:spcPct val="200000"/>
              </a:lnSpc>
              <a:spcBef>
                <a:spcPts val="0"/>
              </a:spcBef>
            </a:pPr>
            <a:r>
              <a:rPr lang="en-US" dirty="0"/>
              <a:t>A diamond represents a decision that must be made. </a:t>
            </a:r>
          </a:p>
          <a:p>
            <a:pPr>
              <a:lnSpc>
                <a:spcPct val="200000"/>
              </a:lnSpc>
              <a:spcBef>
                <a:spcPts val="0"/>
              </a:spcBef>
            </a:pPr>
            <a:r>
              <a:rPr lang="en-US" dirty="0"/>
              <a:t>Arrows indicate the flow of the process. </a:t>
            </a:r>
          </a:p>
          <a:p>
            <a:pPr>
              <a:lnSpc>
                <a:spcPct val="200000"/>
              </a:lnSpc>
              <a:spcBef>
                <a:spcPts val="0"/>
              </a:spcBef>
            </a:pPr>
            <a:r>
              <a:rPr lang="en-US" dirty="0"/>
              <a:t>A cylinder represents stored data. </a:t>
            </a:r>
          </a:p>
        </p:txBody>
      </p:sp>
      <p:sp>
        <p:nvSpPr>
          <p:cNvPr id="2" name="Oval 1"/>
          <p:cNvSpPr/>
          <p:nvPr/>
        </p:nvSpPr>
        <p:spPr>
          <a:xfrm>
            <a:off x="682708" y="1634074"/>
            <a:ext cx="523052" cy="5230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472738" y="2441999"/>
            <a:ext cx="1035028" cy="5324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Diamond 4"/>
          <p:cNvSpPr/>
          <p:nvPr/>
        </p:nvSpPr>
        <p:spPr>
          <a:xfrm>
            <a:off x="450356" y="3259291"/>
            <a:ext cx="1035026" cy="65349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Arrow Connector 6"/>
          <p:cNvCxnSpPr/>
          <p:nvPr/>
        </p:nvCxnSpPr>
        <p:spPr>
          <a:xfrm flipH="1">
            <a:off x="411401" y="4409417"/>
            <a:ext cx="1035027"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2" name="Can 11"/>
          <p:cNvSpPr/>
          <p:nvPr/>
        </p:nvSpPr>
        <p:spPr>
          <a:xfrm>
            <a:off x="606055" y="5002398"/>
            <a:ext cx="645723" cy="571733"/>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00122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fade">
                                      <p:cBhvr>
                                        <p:cTn id="7" dur="500"/>
                                        <p:tgtEl>
                                          <p:spTgt spid="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xEl>
                                              <p:pRg st="1" end="1"/>
                                            </p:txEl>
                                          </p:spTgt>
                                        </p:tgtEl>
                                        <p:attrNameLst>
                                          <p:attrName>style.visibility</p:attrName>
                                        </p:attrNameLst>
                                      </p:cBhvr>
                                      <p:to>
                                        <p:strVal val="visible"/>
                                      </p:to>
                                    </p:set>
                                    <p:animEffect transition="in" filter="fade">
                                      <p:cBhvr>
                                        <p:cTn id="12" dur="500"/>
                                        <p:tgtEl>
                                          <p:spTgt spid="2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
                                            <p:txEl>
                                              <p:pRg st="2" end="2"/>
                                            </p:txEl>
                                          </p:spTgt>
                                        </p:tgtEl>
                                        <p:attrNameLst>
                                          <p:attrName>style.visibility</p:attrName>
                                        </p:attrNameLst>
                                      </p:cBhvr>
                                      <p:to>
                                        <p:strVal val="visible"/>
                                      </p:to>
                                    </p:set>
                                    <p:animEffect transition="in" filter="fade">
                                      <p:cBhvr>
                                        <p:cTn id="17" dur="500"/>
                                        <p:tgtEl>
                                          <p:spTgt spid="2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
                                            <p:txEl>
                                              <p:pRg st="3" end="3"/>
                                            </p:txEl>
                                          </p:spTgt>
                                        </p:tgtEl>
                                        <p:attrNameLst>
                                          <p:attrName>style.visibility</p:attrName>
                                        </p:attrNameLst>
                                      </p:cBhvr>
                                      <p:to>
                                        <p:strVal val="visible"/>
                                      </p:to>
                                    </p:set>
                                    <p:animEffect transition="in" filter="fade">
                                      <p:cBhvr>
                                        <p:cTn id="22" dur="500"/>
                                        <p:tgtEl>
                                          <p:spTgt spid="2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
                                            <p:txEl>
                                              <p:pRg st="4" end="4"/>
                                            </p:txEl>
                                          </p:spTgt>
                                        </p:tgtEl>
                                        <p:attrNameLst>
                                          <p:attrName>style.visibility</p:attrName>
                                        </p:attrNameLst>
                                      </p:cBhvr>
                                      <p:to>
                                        <p:strVal val="visible"/>
                                      </p:to>
                                    </p:set>
                                    <p:animEffect transition="in" filter="fade">
                                      <p:cBhvr>
                                        <p:cTn id="27" dur="500"/>
                                        <p:tgtEl>
                                          <p:spTgt spid="2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9972" y="400209"/>
            <a:ext cx="11862028" cy="1145222"/>
          </a:xfrm>
        </p:spPr>
        <p:txBody>
          <a:bodyPr/>
          <a:lstStyle/>
          <a:p>
            <a:r>
              <a:rPr lang="en-US" dirty="0"/>
              <a:t>Course Support: </a:t>
            </a:r>
            <a:r>
              <a:rPr lang="en-US" sz="3000" dirty="0"/>
              <a:t>Information Technology Assistants (ITAs)</a:t>
            </a:r>
          </a:p>
        </p:txBody>
      </p:sp>
      <p:sp>
        <p:nvSpPr>
          <p:cNvPr id="10" name="Rectangle 9"/>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sp>
        <p:nvSpPr>
          <p:cNvPr id="9" name="Text Placeholder 1"/>
          <p:cNvSpPr>
            <a:spLocks noGrp="1"/>
          </p:cNvSpPr>
          <p:nvPr>
            <p:ph type="body" idx="1"/>
          </p:nvPr>
        </p:nvSpPr>
        <p:spPr>
          <a:xfrm>
            <a:off x="5156540" y="2065105"/>
            <a:ext cx="5757298" cy="2178121"/>
          </a:xfrm>
        </p:spPr>
        <p:txBody>
          <a:bodyPr/>
          <a:lstStyle/>
          <a:p>
            <a:r>
              <a:rPr lang="en-US" sz="2400" dirty="0"/>
              <a:t>Name: Cole Roberts</a:t>
            </a:r>
          </a:p>
          <a:p>
            <a:r>
              <a:rPr lang="en-US" sz="2400" dirty="0"/>
              <a:t>Email: </a:t>
            </a:r>
            <a:r>
              <a:rPr lang="en-US" sz="2400" dirty="0">
                <a:hlinkClick r:id="rId3"/>
              </a:rPr>
              <a:t>cole.alexanders@temple.edu</a:t>
            </a:r>
            <a:endParaRPr lang="en-US" sz="2400" dirty="0"/>
          </a:p>
          <a:p>
            <a:r>
              <a:rPr lang="en-US" sz="2400" dirty="0"/>
              <a:t>Office Hours: by appointment</a:t>
            </a:r>
          </a:p>
        </p:txBody>
      </p:sp>
      <p:pic>
        <p:nvPicPr>
          <p:cNvPr id="5" name="Picture 4" descr="https://community.mis.temple.edu/wp-content/blogs.dir/1/files/avatars/28704/631a456f47ccc-bpful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1752" y="1767170"/>
            <a:ext cx="2585061" cy="2585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037976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Swim Lane Diagrams – Order to Cash (O2C)</a:t>
            </a:r>
          </a:p>
        </p:txBody>
      </p:sp>
      <p:sp>
        <p:nvSpPr>
          <p:cNvPr id="10" name="Rectangle 9"/>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sp>
        <p:nvSpPr>
          <p:cNvPr id="24" name="Text Placeholder 1"/>
          <p:cNvSpPr>
            <a:spLocks noGrp="1"/>
          </p:cNvSpPr>
          <p:nvPr>
            <p:ph type="body" idx="1"/>
          </p:nvPr>
        </p:nvSpPr>
        <p:spPr>
          <a:xfrm>
            <a:off x="329972" y="1295551"/>
            <a:ext cx="11328628" cy="4658682"/>
          </a:xfrm>
        </p:spPr>
        <p:txBody>
          <a:bodyPr/>
          <a:lstStyle/>
          <a:p>
            <a:pPr marL="50800" indent="0" algn="just">
              <a:buNone/>
            </a:pPr>
            <a:r>
              <a:rPr lang="en-US" sz="1950" dirty="0"/>
              <a:t>The process starts when the customer contacts Sales to place an order. The person in Sales creates the sales order. As part of doing this, the person in sales first checks to see if the customer has enough available credit to cover the order. They do this by looking up the customer’s credit on a report that is generated by Accounting and sent to Sales every Monday morning. If the customer doesn’t have enough available credit then the person in sales notifies the customer who can then either update or cancel their order. Next the person in sales checks to see if the items being ordered are in stock. They do this by checking a report on inventory that the Warehouse created at the end of each day. If the items being ordered are not in stock then the person in Sales notifies the customer who can then update or cancel their order. If the report indicates the items are in stock then the order goes to the Warehouse where the workers there will pick the order. Since Sales is looking at a report that is only updated at the end of each day, there is a chance that they accepted an order for an item that is not really in stock. If that is the case the Warehouse notifies Sales who then notifies the customer who can update or cancel their order…</a:t>
            </a:r>
          </a:p>
        </p:txBody>
      </p:sp>
    </p:spTree>
    <p:extLst>
      <p:ext uri="{BB962C8B-B14F-4D97-AF65-F5344CB8AC3E}">
        <p14:creationId xmlns:p14="http://schemas.microsoft.com/office/powerpoint/2010/main" val="423528312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Swim Lane Diagrams – Order to Cash (O2C)</a:t>
            </a:r>
          </a:p>
        </p:txBody>
      </p:sp>
      <p:sp>
        <p:nvSpPr>
          <p:cNvPr id="10" name="Rectangle 9"/>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sp>
        <p:nvSpPr>
          <p:cNvPr id="24" name="Text Placeholder 1"/>
          <p:cNvSpPr>
            <a:spLocks noGrp="1"/>
          </p:cNvSpPr>
          <p:nvPr>
            <p:ph type="body" idx="1"/>
          </p:nvPr>
        </p:nvSpPr>
        <p:spPr>
          <a:xfrm>
            <a:off x="329972" y="1295551"/>
            <a:ext cx="11328628" cy="4658682"/>
          </a:xfrm>
        </p:spPr>
        <p:txBody>
          <a:bodyPr/>
          <a:lstStyle/>
          <a:p>
            <a:pPr marL="50800" indent="0" algn="just">
              <a:buNone/>
            </a:pPr>
            <a:r>
              <a:rPr lang="en-US" sz="1950" dirty="0"/>
              <a:t>…Once the people in the warehouse pick the order, the people in Accounting have to make sure that the customer actually has enough credit to cover the order. Since the people in Sales use a credit report that is generated on Monday morning, there is a chance that the information on the credit report is old. If the customer doesn’t have enough available credit then Accounting notifies Sales who then notifies the customer who can then choose to update or cancel their order. If the customer has enough available credit then their available credit is reduced by the total cost of the order and the warehouse is notified and they pack and ship the order. As soon as the order is shipped the people in the warehouse notify accounting and accounting generates and sends the invoice to the customer. When the customer pays the invoice the people in Accounting increase the customer’s available credit by the amount of the payment, they post the payment and we’re done.</a:t>
            </a:r>
          </a:p>
        </p:txBody>
      </p:sp>
    </p:spTree>
    <p:extLst>
      <p:ext uri="{BB962C8B-B14F-4D97-AF65-F5344CB8AC3E}">
        <p14:creationId xmlns:p14="http://schemas.microsoft.com/office/powerpoint/2010/main" val="185233790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329972" y="1295551"/>
            <a:ext cx="6484896" cy="4651724"/>
          </a:xfrm>
        </p:spPr>
        <p:txBody>
          <a:bodyPr/>
          <a:lstStyle/>
          <a:p>
            <a:pPr marL="50800" indent="0">
              <a:buNone/>
            </a:pPr>
            <a:r>
              <a:rPr lang="en-US" dirty="0">
                <a:solidFill>
                  <a:srgbClr val="A41E35"/>
                </a:solidFill>
              </a:rPr>
              <a:t>Who</a:t>
            </a:r>
            <a:r>
              <a:rPr lang="en-US" dirty="0"/>
              <a:t> does </a:t>
            </a:r>
            <a:r>
              <a:rPr lang="en-US" dirty="0">
                <a:solidFill>
                  <a:srgbClr val="A41E35"/>
                </a:solidFill>
              </a:rPr>
              <a:t>What</a:t>
            </a:r>
            <a:r>
              <a:rPr lang="en-US" dirty="0"/>
              <a:t> &amp; </a:t>
            </a:r>
            <a:r>
              <a:rPr lang="en-US" dirty="0">
                <a:solidFill>
                  <a:srgbClr val="A41E35"/>
                </a:solidFill>
              </a:rPr>
              <a:t>When</a:t>
            </a:r>
          </a:p>
          <a:p>
            <a:r>
              <a:rPr lang="en-US" sz="2600" b="0" dirty="0"/>
              <a:t>Overview example</a:t>
            </a:r>
            <a:endParaRPr lang="en-US" dirty="0"/>
          </a:p>
        </p:txBody>
      </p:sp>
      <p:sp>
        <p:nvSpPr>
          <p:cNvPr id="3" name="Title 2"/>
          <p:cNvSpPr>
            <a:spLocks noGrp="1"/>
          </p:cNvSpPr>
          <p:nvPr>
            <p:ph type="title"/>
          </p:nvPr>
        </p:nvSpPr>
        <p:spPr/>
        <p:txBody>
          <a:bodyPr/>
          <a:lstStyle/>
          <a:p>
            <a:r>
              <a:rPr lang="en-US" dirty="0"/>
              <a:t>Swim Lane Diagrams – Order to Cash (O2C)</a:t>
            </a:r>
          </a:p>
        </p:txBody>
      </p:sp>
      <p:sp>
        <p:nvSpPr>
          <p:cNvPr id="10" name="Rectangle 9"/>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1" y="1295551"/>
            <a:ext cx="8131596" cy="4456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54654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329972" y="1295551"/>
            <a:ext cx="6484896" cy="4651724"/>
          </a:xfrm>
        </p:spPr>
        <p:txBody>
          <a:bodyPr/>
          <a:lstStyle/>
          <a:p>
            <a:pPr marL="50800" indent="0">
              <a:buNone/>
            </a:pPr>
            <a:r>
              <a:rPr lang="en-US" dirty="0">
                <a:solidFill>
                  <a:srgbClr val="A41E35"/>
                </a:solidFill>
              </a:rPr>
              <a:t>Who</a:t>
            </a:r>
            <a:r>
              <a:rPr lang="en-US" dirty="0"/>
              <a:t> does </a:t>
            </a:r>
            <a:r>
              <a:rPr lang="en-US" dirty="0">
                <a:solidFill>
                  <a:srgbClr val="A41E35"/>
                </a:solidFill>
              </a:rPr>
              <a:t>What</a:t>
            </a:r>
            <a:r>
              <a:rPr lang="en-US" dirty="0"/>
              <a:t> &amp; </a:t>
            </a:r>
            <a:r>
              <a:rPr lang="en-US" dirty="0">
                <a:solidFill>
                  <a:srgbClr val="A41E35"/>
                </a:solidFill>
              </a:rPr>
              <a:t>When</a:t>
            </a:r>
          </a:p>
          <a:p>
            <a:r>
              <a:rPr lang="en-US" sz="2600" b="0" dirty="0"/>
              <a:t>Complexity added</a:t>
            </a:r>
          </a:p>
          <a:p>
            <a:r>
              <a:rPr lang="en-US" sz="2600" b="0" dirty="0"/>
              <a:t>Legacy system</a:t>
            </a:r>
          </a:p>
          <a:p>
            <a:endParaRPr lang="en-US" dirty="0"/>
          </a:p>
        </p:txBody>
      </p:sp>
      <p:sp>
        <p:nvSpPr>
          <p:cNvPr id="3" name="Title 2"/>
          <p:cNvSpPr>
            <a:spLocks noGrp="1"/>
          </p:cNvSpPr>
          <p:nvPr>
            <p:ph type="title"/>
          </p:nvPr>
        </p:nvSpPr>
        <p:spPr/>
        <p:txBody>
          <a:bodyPr/>
          <a:lstStyle/>
          <a:p>
            <a:r>
              <a:rPr lang="en-US" dirty="0"/>
              <a:t>Swim Lane Diagrams – Order to Cash (O2C)</a:t>
            </a:r>
          </a:p>
        </p:txBody>
      </p:sp>
      <p:sp>
        <p:nvSpPr>
          <p:cNvPr id="10" name="Rectangle 9"/>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5979" y="1298603"/>
            <a:ext cx="7491818" cy="46486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13412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4297" y="191335"/>
            <a:ext cx="11488647" cy="1145222"/>
          </a:xfrm>
        </p:spPr>
        <p:txBody>
          <a:bodyPr/>
          <a:lstStyle/>
          <a:p>
            <a:pPr algn="ctr"/>
            <a:r>
              <a:rPr lang="en-US" sz="4000" dirty="0"/>
              <a:t>Swim Lane Diagrams </a:t>
            </a:r>
            <a:br>
              <a:rPr lang="en-US" sz="4000" dirty="0"/>
            </a:br>
            <a:r>
              <a:rPr lang="en-US" sz="4000" dirty="0"/>
              <a:t>Create your own with </a:t>
            </a:r>
            <a:r>
              <a:rPr lang="en-US" sz="4000" dirty="0" err="1"/>
              <a:t>ppt</a:t>
            </a:r>
            <a:r>
              <a:rPr lang="en-US" sz="4000" dirty="0"/>
              <a:t> or Lucid Chart</a:t>
            </a:r>
          </a:p>
        </p:txBody>
      </p:sp>
      <p:sp>
        <p:nvSpPr>
          <p:cNvPr id="10" name="Rectangle 9"/>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graphicFrame>
        <p:nvGraphicFramePr>
          <p:cNvPr id="19" name="Table 18"/>
          <p:cNvGraphicFramePr>
            <a:graphicFrameLocks noGrp="1"/>
          </p:cNvGraphicFramePr>
          <p:nvPr/>
        </p:nvGraphicFramePr>
        <p:xfrm>
          <a:off x="457199" y="1561578"/>
          <a:ext cx="11020280" cy="3965944"/>
        </p:xfrm>
        <a:graphic>
          <a:graphicData uri="http://schemas.openxmlformats.org/drawingml/2006/table">
            <a:tbl>
              <a:tblPr/>
              <a:tblGrid>
                <a:gridCol w="11020280">
                  <a:extLst>
                    <a:ext uri="{9D8B030D-6E8A-4147-A177-3AD203B41FA5}">
                      <a16:colId xmlns:a16="http://schemas.microsoft.com/office/drawing/2014/main" val="2556019466"/>
                    </a:ext>
                  </a:extLst>
                </a:gridCol>
              </a:tblGrid>
              <a:tr h="3965944">
                <a:tc>
                  <a:txBody>
                    <a:bodyPr/>
                    <a:lstStyle/>
                    <a:p>
                      <a:endParaRPr lang="en-US"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2251532522"/>
                  </a:ext>
                </a:extLst>
              </a:tr>
            </a:tbl>
          </a:graphicData>
        </a:graphic>
      </p:graphicFrame>
      <p:graphicFrame>
        <p:nvGraphicFramePr>
          <p:cNvPr id="20" name="Table 19"/>
          <p:cNvGraphicFramePr>
            <a:graphicFrameLocks noGrp="1"/>
          </p:cNvGraphicFramePr>
          <p:nvPr/>
        </p:nvGraphicFramePr>
        <p:xfrm>
          <a:off x="1526138" y="1561578"/>
          <a:ext cx="9951342" cy="311514"/>
        </p:xfrm>
        <a:graphic>
          <a:graphicData uri="http://schemas.openxmlformats.org/drawingml/2006/table">
            <a:tbl>
              <a:tblPr/>
              <a:tblGrid>
                <a:gridCol w="9951342">
                  <a:extLst>
                    <a:ext uri="{9D8B030D-6E8A-4147-A177-3AD203B41FA5}">
                      <a16:colId xmlns:a16="http://schemas.microsoft.com/office/drawing/2014/main" val="1073891770"/>
                    </a:ext>
                  </a:extLst>
                </a:gridCol>
              </a:tblGrid>
              <a:tr h="311514">
                <a:tc>
                  <a:txBody>
                    <a:bodyPr/>
                    <a:lstStyle/>
                    <a:p>
                      <a:pPr algn="ctr"/>
                      <a:r>
                        <a:rPr lang="en-US" dirty="0"/>
                        <a:t>Title</a:t>
                      </a:r>
                      <a:r>
                        <a:rPr lang="en-US" baseline="0" dirty="0"/>
                        <a:t> of the Process you are documenting</a:t>
                      </a:r>
                      <a:endParaRPr lang="en-US"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1419331193"/>
                  </a:ext>
                </a:extLst>
              </a:tr>
            </a:tbl>
          </a:graphicData>
        </a:graphic>
      </p:graphicFrame>
      <p:graphicFrame>
        <p:nvGraphicFramePr>
          <p:cNvPr id="21" name="Table 20"/>
          <p:cNvGraphicFramePr>
            <a:graphicFrameLocks noGrp="1"/>
          </p:cNvGraphicFramePr>
          <p:nvPr/>
        </p:nvGraphicFramePr>
        <p:xfrm>
          <a:off x="457200" y="1869603"/>
          <a:ext cx="1073888" cy="3647706"/>
        </p:xfrm>
        <a:graphic>
          <a:graphicData uri="http://schemas.openxmlformats.org/drawingml/2006/table">
            <a:tbl>
              <a:tblPr/>
              <a:tblGrid>
                <a:gridCol w="1073888">
                  <a:extLst>
                    <a:ext uri="{9D8B030D-6E8A-4147-A177-3AD203B41FA5}">
                      <a16:colId xmlns:a16="http://schemas.microsoft.com/office/drawing/2014/main" val="4036844571"/>
                    </a:ext>
                  </a:extLst>
                </a:gridCol>
              </a:tblGrid>
              <a:tr h="3647706">
                <a:tc>
                  <a:txBody>
                    <a:bodyPr/>
                    <a:lstStyle/>
                    <a:p>
                      <a:endParaRPr lang="en-US"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331558677"/>
                  </a:ext>
                </a:extLst>
              </a:tr>
            </a:tbl>
          </a:graphicData>
        </a:graphic>
      </p:graphicFrame>
      <p:graphicFrame>
        <p:nvGraphicFramePr>
          <p:cNvPr id="22" name="Table 21"/>
          <p:cNvGraphicFramePr>
            <a:graphicFrameLocks noGrp="1"/>
          </p:cNvGraphicFramePr>
          <p:nvPr/>
        </p:nvGraphicFramePr>
        <p:xfrm>
          <a:off x="457199" y="1561579"/>
          <a:ext cx="1068938" cy="311513"/>
        </p:xfrm>
        <a:graphic>
          <a:graphicData uri="http://schemas.openxmlformats.org/drawingml/2006/table">
            <a:tbl>
              <a:tblPr/>
              <a:tblGrid>
                <a:gridCol w="1068938">
                  <a:extLst>
                    <a:ext uri="{9D8B030D-6E8A-4147-A177-3AD203B41FA5}">
                      <a16:colId xmlns:a16="http://schemas.microsoft.com/office/drawing/2014/main" val="929155755"/>
                    </a:ext>
                  </a:extLst>
                </a:gridCol>
              </a:tblGrid>
              <a:tr h="311513">
                <a:tc>
                  <a:txBody>
                    <a:bodyPr/>
                    <a:lstStyle/>
                    <a:p>
                      <a:pPr algn="ctr"/>
                      <a:r>
                        <a:rPr lang="en-US" dirty="0"/>
                        <a:t>Actors</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3322950894"/>
                  </a:ext>
                </a:extLst>
              </a:tr>
            </a:tbl>
          </a:graphicData>
        </a:graphic>
      </p:graphicFrame>
      <p:graphicFrame>
        <p:nvGraphicFramePr>
          <p:cNvPr id="23" name="Table 22"/>
          <p:cNvGraphicFramePr>
            <a:graphicFrameLocks noGrp="1"/>
          </p:cNvGraphicFramePr>
          <p:nvPr/>
        </p:nvGraphicFramePr>
        <p:xfrm>
          <a:off x="1526134" y="1869602"/>
          <a:ext cx="9951343" cy="914405"/>
        </p:xfrm>
        <a:graphic>
          <a:graphicData uri="http://schemas.openxmlformats.org/drawingml/2006/table">
            <a:tbl>
              <a:tblPr/>
              <a:tblGrid>
                <a:gridCol w="9951343">
                  <a:extLst>
                    <a:ext uri="{9D8B030D-6E8A-4147-A177-3AD203B41FA5}">
                      <a16:colId xmlns:a16="http://schemas.microsoft.com/office/drawing/2014/main" val="2786949182"/>
                    </a:ext>
                  </a:extLst>
                </a:gridCol>
              </a:tblGrid>
              <a:tr h="914405">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2690191734"/>
                  </a:ext>
                </a:extLst>
              </a:tr>
            </a:tbl>
          </a:graphicData>
        </a:graphic>
      </p:graphicFrame>
      <p:graphicFrame>
        <p:nvGraphicFramePr>
          <p:cNvPr id="25" name="Table 24"/>
          <p:cNvGraphicFramePr>
            <a:graphicFrameLocks noGrp="1"/>
          </p:cNvGraphicFramePr>
          <p:nvPr/>
        </p:nvGraphicFramePr>
        <p:xfrm>
          <a:off x="1526136" y="2778893"/>
          <a:ext cx="9951342" cy="914405"/>
        </p:xfrm>
        <a:graphic>
          <a:graphicData uri="http://schemas.openxmlformats.org/drawingml/2006/table">
            <a:tbl>
              <a:tblPr/>
              <a:tblGrid>
                <a:gridCol w="9951342">
                  <a:extLst>
                    <a:ext uri="{9D8B030D-6E8A-4147-A177-3AD203B41FA5}">
                      <a16:colId xmlns:a16="http://schemas.microsoft.com/office/drawing/2014/main" val="2786949182"/>
                    </a:ext>
                  </a:extLst>
                </a:gridCol>
              </a:tblGrid>
              <a:tr h="914405">
                <a:tc>
                  <a:txBody>
                    <a:bodyPr/>
                    <a:lstStyle/>
                    <a:p>
                      <a:endParaRPr lang="en-US"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2690191734"/>
                  </a:ext>
                </a:extLst>
              </a:tr>
            </a:tbl>
          </a:graphicData>
        </a:graphic>
      </p:graphicFrame>
      <p:graphicFrame>
        <p:nvGraphicFramePr>
          <p:cNvPr id="26" name="Table 25"/>
          <p:cNvGraphicFramePr>
            <a:graphicFrameLocks noGrp="1"/>
          </p:cNvGraphicFramePr>
          <p:nvPr/>
        </p:nvGraphicFramePr>
        <p:xfrm>
          <a:off x="1526136" y="3695841"/>
          <a:ext cx="9951341" cy="914405"/>
        </p:xfrm>
        <a:graphic>
          <a:graphicData uri="http://schemas.openxmlformats.org/drawingml/2006/table">
            <a:tbl>
              <a:tblPr/>
              <a:tblGrid>
                <a:gridCol w="9951341">
                  <a:extLst>
                    <a:ext uri="{9D8B030D-6E8A-4147-A177-3AD203B41FA5}">
                      <a16:colId xmlns:a16="http://schemas.microsoft.com/office/drawing/2014/main" val="2786949182"/>
                    </a:ext>
                  </a:extLst>
                </a:gridCol>
              </a:tblGrid>
              <a:tr h="914405">
                <a:tc>
                  <a:txBody>
                    <a:bodyPr/>
                    <a:lstStyle/>
                    <a:p>
                      <a:endParaRPr lang="en-US"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2690191734"/>
                  </a:ext>
                </a:extLst>
              </a:tr>
            </a:tbl>
          </a:graphicData>
        </a:graphic>
      </p:graphicFrame>
      <p:graphicFrame>
        <p:nvGraphicFramePr>
          <p:cNvPr id="27" name="Table 26"/>
          <p:cNvGraphicFramePr>
            <a:graphicFrameLocks noGrp="1"/>
          </p:cNvGraphicFramePr>
          <p:nvPr/>
        </p:nvGraphicFramePr>
        <p:xfrm>
          <a:off x="457199" y="1869601"/>
          <a:ext cx="1068358" cy="911825"/>
        </p:xfrm>
        <a:graphic>
          <a:graphicData uri="http://schemas.openxmlformats.org/drawingml/2006/table">
            <a:tbl>
              <a:tblPr/>
              <a:tblGrid>
                <a:gridCol w="1068358">
                  <a:extLst>
                    <a:ext uri="{9D8B030D-6E8A-4147-A177-3AD203B41FA5}">
                      <a16:colId xmlns:a16="http://schemas.microsoft.com/office/drawing/2014/main" val="4205454827"/>
                    </a:ext>
                  </a:extLst>
                </a:gridCol>
              </a:tblGrid>
              <a:tr h="911825">
                <a:tc>
                  <a:txBody>
                    <a:bodyPr/>
                    <a:lstStyle/>
                    <a:p>
                      <a:pPr algn="ctr"/>
                      <a:endParaRPr lang="en-US" dirty="0"/>
                    </a:p>
                    <a:p>
                      <a:pPr algn="ctr"/>
                      <a:r>
                        <a:rPr lang="en-US" dirty="0"/>
                        <a:t>Actor 1</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3374220575"/>
                  </a:ext>
                </a:extLst>
              </a:tr>
            </a:tbl>
          </a:graphicData>
        </a:graphic>
      </p:graphicFrame>
      <p:graphicFrame>
        <p:nvGraphicFramePr>
          <p:cNvPr id="28" name="Table 27"/>
          <p:cNvGraphicFramePr>
            <a:graphicFrameLocks noGrp="1"/>
          </p:cNvGraphicFramePr>
          <p:nvPr/>
        </p:nvGraphicFramePr>
        <p:xfrm>
          <a:off x="1525558" y="4604175"/>
          <a:ext cx="9951918" cy="914405"/>
        </p:xfrm>
        <a:graphic>
          <a:graphicData uri="http://schemas.openxmlformats.org/drawingml/2006/table">
            <a:tbl>
              <a:tblPr/>
              <a:tblGrid>
                <a:gridCol w="9951918">
                  <a:extLst>
                    <a:ext uri="{9D8B030D-6E8A-4147-A177-3AD203B41FA5}">
                      <a16:colId xmlns:a16="http://schemas.microsoft.com/office/drawing/2014/main" val="2786949182"/>
                    </a:ext>
                  </a:extLst>
                </a:gridCol>
              </a:tblGrid>
              <a:tr h="914405">
                <a:tc>
                  <a:txBody>
                    <a:bodyPr/>
                    <a:lstStyle/>
                    <a:p>
                      <a:endParaRPr lang="en-US"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2690191734"/>
                  </a:ext>
                </a:extLst>
              </a:tr>
            </a:tbl>
          </a:graphicData>
        </a:graphic>
      </p:graphicFrame>
      <p:graphicFrame>
        <p:nvGraphicFramePr>
          <p:cNvPr id="29" name="Table 28"/>
          <p:cNvGraphicFramePr>
            <a:graphicFrameLocks noGrp="1"/>
          </p:cNvGraphicFramePr>
          <p:nvPr/>
        </p:nvGraphicFramePr>
        <p:xfrm>
          <a:off x="457199" y="2781425"/>
          <a:ext cx="1073887" cy="910915"/>
        </p:xfrm>
        <a:graphic>
          <a:graphicData uri="http://schemas.openxmlformats.org/drawingml/2006/table">
            <a:tbl>
              <a:tblPr/>
              <a:tblGrid>
                <a:gridCol w="1073887">
                  <a:extLst>
                    <a:ext uri="{9D8B030D-6E8A-4147-A177-3AD203B41FA5}">
                      <a16:colId xmlns:a16="http://schemas.microsoft.com/office/drawing/2014/main" val="4205454827"/>
                    </a:ext>
                  </a:extLst>
                </a:gridCol>
              </a:tblGrid>
              <a:tr h="910915">
                <a:tc>
                  <a:txBody>
                    <a:bodyPr/>
                    <a:lstStyle/>
                    <a:p>
                      <a:pPr algn="ctr"/>
                      <a:endParaRPr lang="en-US" dirty="0"/>
                    </a:p>
                    <a:p>
                      <a:pPr algn="ctr"/>
                      <a:r>
                        <a:rPr lang="en-US" dirty="0"/>
                        <a:t>Actor 2</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3374220575"/>
                  </a:ext>
                </a:extLst>
              </a:tr>
            </a:tbl>
          </a:graphicData>
        </a:graphic>
      </p:graphicFrame>
      <p:graphicFrame>
        <p:nvGraphicFramePr>
          <p:cNvPr id="30" name="Table 29"/>
          <p:cNvGraphicFramePr>
            <a:graphicFrameLocks noGrp="1"/>
          </p:cNvGraphicFramePr>
          <p:nvPr/>
        </p:nvGraphicFramePr>
        <p:xfrm>
          <a:off x="457199" y="3692303"/>
          <a:ext cx="1073888" cy="917943"/>
        </p:xfrm>
        <a:graphic>
          <a:graphicData uri="http://schemas.openxmlformats.org/drawingml/2006/table">
            <a:tbl>
              <a:tblPr/>
              <a:tblGrid>
                <a:gridCol w="1073888">
                  <a:extLst>
                    <a:ext uri="{9D8B030D-6E8A-4147-A177-3AD203B41FA5}">
                      <a16:colId xmlns:a16="http://schemas.microsoft.com/office/drawing/2014/main" val="4205454827"/>
                    </a:ext>
                  </a:extLst>
                </a:gridCol>
              </a:tblGrid>
              <a:tr h="917943">
                <a:tc>
                  <a:txBody>
                    <a:bodyPr/>
                    <a:lstStyle/>
                    <a:p>
                      <a:pPr algn="ctr"/>
                      <a:endParaRPr lang="en-US" dirty="0"/>
                    </a:p>
                    <a:p>
                      <a:pPr algn="ctr"/>
                      <a:r>
                        <a:rPr lang="en-US" dirty="0"/>
                        <a:t>Actor 3</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3374220575"/>
                  </a:ext>
                </a:extLst>
              </a:tr>
            </a:tbl>
          </a:graphicData>
        </a:graphic>
      </p:graphicFrame>
      <p:graphicFrame>
        <p:nvGraphicFramePr>
          <p:cNvPr id="31" name="Table 30"/>
          <p:cNvGraphicFramePr>
            <a:graphicFrameLocks noGrp="1"/>
          </p:cNvGraphicFramePr>
          <p:nvPr/>
        </p:nvGraphicFramePr>
        <p:xfrm>
          <a:off x="457199" y="4613156"/>
          <a:ext cx="1068356" cy="914366"/>
        </p:xfrm>
        <a:graphic>
          <a:graphicData uri="http://schemas.openxmlformats.org/drawingml/2006/table">
            <a:tbl>
              <a:tblPr/>
              <a:tblGrid>
                <a:gridCol w="1068356">
                  <a:extLst>
                    <a:ext uri="{9D8B030D-6E8A-4147-A177-3AD203B41FA5}">
                      <a16:colId xmlns:a16="http://schemas.microsoft.com/office/drawing/2014/main" val="4205454827"/>
                    </a:ext>
                  </a:extLst>
                </a:gridCol>
              </a:tblGrid>
              <a:tr h="914366">
                <a:tc>
                  <a:txBody>
                    <a:bodyPr/>
                    <a:lstStyle/>
                    <a:p>
                      <a:pPr algn="ctr"/>
                      <a:endParaRPr lang="en-US" dirty="0"/>
                    </a:p>
                    <a:p>
                      <a:pPr algn="ctr"/>
                      <a:r>
                        <a:rPr lang="en-US" dirty="0"/>
                        <a:t>Actor 4</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3374220575"/>
                  </a:ext>
                </a:extLst>
              </a:tr>
            </a:tbl>
          </a:graphicData>
        </a:graphic>
      </p:graphicFrame>
      <p:sp>
        <p:nvSpPr>
          <p:cNvPr id="32" name="Oval 31"/>
          <p:cNvSpPr/>
          <p:nvPr/>
        </p:nvSpPr>
        <p:spPr>
          <a:xfrm>
            <a:off x="1799126" y="2007317"/>
            <a:ext cx="523052" cy="5230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Oval 32"/>
          <p:cNvSpPr/>
          <p:nvPr/>
        </p:nvSpPr>
        <p:spPr>
          <a:xfrm>
            <a:off x="10826920" y="4782625"/>
            <a:ext cx="523052" cy="5230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4" name="Straight Arrow Connector 33"/>
          <p:cNvCxnSpPr/>
          <p:nvPr/>
        </p:nvCxnSpPr>
        <p:spPr>
          <a:xfrm>
            <a:off x="3361944" y="3233994"/>
            <a:ext cx="697555"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2844430" y="1988395"/>
            <a:ext cx="1035028" cy="5324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Diamond 38"/>
          <p:cNvSpPr/>
          <p:nvPr/>
        </p:nvSpPr>
        <p:spPr>
          <a:xfrm>
            <a:off x="4048687" y="2907249"/>
            <a:ext cx="1035026" cy="65349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1" name="Straight Arrow Connector 40"/>
          <p:cNvCxnSpPr/>
          <p:nvPr/>
        </p:nvCxnSpPr>
        <p:spPr>
          <a:xfrm>
            <a:off x="5073080" y="3226892"/>
            <a:ext cx="530203"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4554855" y="3409543"/>
            <a:ext cx="0" cy="56750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47" name="Rectangle 46"/>
          <p:cNvSpPr/>
          <p:nvPr/>
        </p:nvSpPr>
        <p:spPr>
          <a:xfrm>
            <a:off x="4059499" y="3973249"/>
            <a:ext cx="1035028" cy="5324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9" name="Straight Connector 48"/>
          <p:cNvCxnSpPr/>
          <p:nvPr/>
        </p:nvCxnSpPr>
        <p:spPr>
          <a:xfrm>
            <a:off x="3361944" y="2522086"/>
            <a:ext cx="0" cy="726072"/>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a:off x="2314227" y="2239988"/>
            <a:ext cx="530203"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53" name="Rectangle 52"/>
          <p:cNvSpPr/>
          <p:nvPr/>
        </p:nvSpPr>
        <p:spPr>
          <a:xfrm>
            <a:off x="5611106" y="2951357"/>
            <a:ext cx="1035028" cy="5324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p:cNvSpPr/>
          <p:nvPr/>
        </p:nvSpPr>
        <p:spPr>
          <a:xfrm>
            <a:off x="5611106" y="4804128"/>
            <a:ext cx="1035028" cy="5324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8" name="Straight Connector 57"/>
          <p:cNvCxnSpPr/>
          <p:nvPr/>
        </p:nvCxnSpPr>
        <p:spPr>
          <a:xfrm>
            <a:off x="4566201" y="4505668"/>
            <a:ext cx="10812" cy="538483"/>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a:off x="4554855" y="5070337"/>
            <a:ext cx="1056251"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63" name="Rectangle 62"/>
          <p:cNvSpPr/>
          <p:nvPr/>
        </p:nvSpPr>
        <p:spPr>
          <a:xfrm>
            <a:off x="7263480" y="4797568"/>
            <a:ext cx="1035028" cy="5324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Rectangle 63"/>
          <p:cNvSpPr/>
          <p:nvPr/>
        </p:nvSpPr>
        <p:spPr>
          <a:xfrm>
            <a:off x="8915854" y="4778995"/>
            <a:ext cx="1035028" cy="5324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Diamond 64"/>
          <p:cNvSpPr/>
          <p:nvPr/>
        </p:nvSpPr>
        <p:spPr>
          <a:xfrm>
            <a:off x="7197557" y="2891167"/>
            <a:ext cx="1035026" cy="65349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7" name="Straight Arrow Connector 66"/>
          <p:cNvCxnSpPr>
            <a:stCxn id="65" idx="2"/>
            <a:endCxn id="47" idx="3"/>
          </p:cNvCxnSpPr>
          <p:nvPr/>
        </p:nvCxnSpPr>
        <p:spPr>
          <a:xfrm flipH="1">
            <a:off x="5094527" y="3544657"/>
            <a:ext cx="2620543" cy="69480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a:off x="6646134" y="3220954"/>
            <a:ext cx="530203"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a:off x="6646134" y="5061377"/>
            <a:ext cx="617346"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a:off x="8298508" y="5044151"/>
            <a:ext cx="617346"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a:off x="9950882" y="5028118"/>
            <a:ext cx="876038" cy="1603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7699406" y="2157778"/>
            <a:ext cx="0" cy="726072"/>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p:nvPr/>
        </p:nvCxnSpPr>
        <p:spPr>
          <a:xfrm flipH="1">
            <a:off x="3879458" y="2189367"/>
            <a:ext cx="3819371" cy="148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949764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497240" y="1360448"/>
            <a:ext cx="3483745" cy="3202909"/>
          </a:xfrm>
        </p:spPr>
        <p:txBody>
          <a:bodyPr/>
          <a:lstStyle/>
          <a:p>
            <a:r>
              <a:rPr lang="en-US" dirty="0"/>
              <a:t>Actors:</a:t>
            </a:r>
          </a:p>
          <a:p>
            <a:pPr marL="990600" lvl="1" indent="-457200">
              <a:buFont typeface="+mj-lt"/>
              <a:buAutoNum type="arabicPeriod"/>
            </a:pPr>
            <a:r>
              <a:rPr lang="en-US" dirty="0"/>
              <a:t>Cook</a:t>
            </a:r>
          </a:p>
          <a:p>
            <a:pPr marL="990600" lvl="1" indent="-457200">
              <a:buFont typeface="+mj-lt"/>
              <a:buAutoNum type="arabicPeriod"/>
            </a:pPr>
            <a:r>
              <a:rPr lang="en-US" dirty="0"/>
              <a:t>Cashier</a:t>
            </a:r>
          </a:p>
          <a:p>
            <a:pPr marL="990600" lvl="1" indent="-457200">
              <a:buFont typeface="+mj-lt"/>
              <a:buAutoNum type="arabicPeriod"/>
            </a:pPr>
            <a:r>
              <a:rPr lang="en-US" dirty="0"/>
              <a:t>Customer</a:t>
            </a:r>
          </a:p>
        </p:txBody>
      </p:sp>
      <p:sp>
        <p:nvSpPr>
          <p:cNvPr id="3" name="Title 2"/>
          <p:cNvSpPr>
            <a:spLocks noGrp="1"/>
          </p:cNvSpPr>
          <p:nvPr>
            <p:ph type="title"/>
          </p:nvPr>
        </p:nvSpPr>
        <p:spPr/>
        <p:txBody>
          <a:bodyPr/>
          <a:lstStyle/>
          <a:p>
            <a:r>
              <a:rPr lang="en-US" dirty="0">
                <a:solidFill>
                  <a:srgbClr val="A41E35"/>
                </a:solidFill>
              </a:rPr>
              <a:t>Food truck ordering example!</a:t>
            </a:r>
          </a:p>
        </p:txBody>
      </p:sp>
      <p:sp>
        <p:nvSpPr>
          <p:cNvPr id="4" name="Text Placeholder 3"/>
          <p:cNvSpPr>
            <a:spLocks noGrp="1"/>
          </p:cNvSpPr>
          <p:nvPr>
            <p:ph type="body" idx="2"/>
          </p:nvPr>
        </p:nvSpPr>
        <p:spPr>
          <a:xfrm>
            <a:off x="7074509" y="1293540"/>
            <a:ext cx="3719872" cy="3336724"/>
          </a:xfrm>
        </p:spPr>
        <p:txBody>
          <a:bodyPr/>
          <a:lstStyle/>
          <a:p>
            <a:r>
              <a:rPr lang="en-US" dirty="0"/>
              <a:t>Steps:</a:t>
            </a:r>
          </a:p>
          <a:p>
            <a:pPr marL="990600" lvl="1" indent="-457200">
              <a:buFont typeface="+mj-lt"/>
              <a:buAutoNum type="arabicPeriod"/>
            </a:pPr>
            <a:r>
              <a:rPr lang="en-US" dirty="0"/>
              <a:t>Place Order</a:t>
            </a:r>
          </a:p>
          <a:p>
            <a:pPr marL="990600" lvl="1" indent="-457200">
              <a:buFont typeface="+mj-lt"/>
              <a:buAutoNum type="arabicPeriod"/>
            </a:pPr>
            <a:r>
              <a:rPr lang="en-US" dirty="0"/>
              <a:t>Prepare Order</a:t>
            </a:r>
          </a:p>
          <a:p>
            <a:pPr marL="990600" lvl="1" indent="-457200">
              <a:buFont typeface="+mj-lt"/>
              <a:buAutoNum type="arabicPeriod"/>
            </a:pPr>
            <a:r>
              <a:rPr lang="en-US" dirty="0"/>
              <a:t>Pay for Order</a:t>
            </a:r>
          </a:p>
          <a:p>
            <a:pPr lvl="1"/>
            <a:endParaRPr lang="en-US" dirty="0"/>
          </a:p>
        </p:txBody>
      </p:sp>
      <p:sp>
        <p:nvSpPr>
          <p:cNvPr id="5" name="Text Placeholder 1"/>
          <p:cNvSpPr txBox="1">
            <a:spLocks/>
          </p:cNvSpPr>
          <p:nvPr/>
        </p:nvSpPr>
        <p:spPr>
          <a:xfrm>
            <a:off x="3638167" y="3477367"/>
            <a:ext cx="3610126" cy="2171980"/>
          </a:xfrm>
          <a:prstGeom prst="rect">
            <a:avLst/>
          </a:prstGeom>
          <a:noFill/>
          <a:ln>
            <a:noFill/>
          </a:ln>
        </p:spPr>
        <p:txBody>
          <a:bodyPr spcFirstLastPara="1" wrap="square" lIns="91425" tIns="45700" rIns="91425" bIns="45700" anchor="t" anchorCtr="0"/>
          <a:lstStyle>
            <a:defPPr marR="0" lvl="0" algn="l" rtl="0">
              <a:lnSpc>
                <a:spcPct val="100000"/>
              </a:lnSpc>
              <a:spcBef>
                <a:spcPts val="0"/>
              </a:spcBef>
              <a:spcAft>
                <a:spcPts val="0"/>
              </a:spcAft>
            </a:defPPr>
            <a:lvl1pPr marL="457200" marR="0" lvl="0" indent="-406400" algn="l" rtl="0">
              <a:lnSpc>
                <a:spcPct val="125000"/>
              </a:lnSpc>
              <a:spcBef>
                <a:spcPts val="1000"/>
              </a:spcBef>
              <a:spcAft>
                <a:spcPts val="0"/>
              </a:spcAft>
              <a:buClr>
                <a:srgbClr val="A41E35"/>
              </a:buClr>
              <a:buSzPts val="2800"/>
              <a:buFont typeface="Arial"/>
              <a:buChar char="•"/>
              <a:defRPr sz="2800" b="1" i="0" u="none" strike="noStrike" cap="none">
                <a:solidFill>
                  <a:schemeClr val="dk1"/>
                </a:solidFill>
                <a:latin typeface="Arial Narrow"/>
                <a:ea typeface="Arial Narrow"/>
                <a:cs typeface="Arial Narrow"/>
                <a:sym typeface="Arial Narrow"/>
              </a:defRPr>
            </a:lvl1pPr>
            <a:lvl2pPr marL="914400" marR="0" lvl="1" indent="-381000" algn="l" rtl="0">
              <a:lnSpc>
                <a:spcPct val="125000"/>
              </a:lnSpc>
              <a:spcBef>
                <a:spcPts val="500"/>
              </a:spcBef>
              <a:spcAft>
                <a:spcPts val="0"/>
              </a:spcAft>
              <a:buClr>
                <a:srgbClr val="A41E35"/>
              </a:buClr>
              <a:buSzPts val="2400"/>
              <a:buFont typeface="Arial"/>
              <a:buChar char="•"/>
              <a:defRPr sz="2400" b="1" i="0" u="none" strike="noStrike" cap="none">
                <a:solidFill>
                  <a:schemeClr val="dk1"/>
                </a:solidFill>
                <a:latin typeface="Arial Narrow"/>
                <a:ea typeface="Arial Narrow"/>
                <a:cs typeface="Arial Narrow"/>
                <a:sym typeface="Arial Narrow"/>
              </a:defRPr>
            </a:lvl2pPr>
            <a:lvl3pPr marL="1371600" marR="0" lvl="2" indent="-355600" algn="l" rtl="0">
              <a:lnSpc>
                <a:spcPct val="125000"/>
              </a:lnSpc>
              <a:spcBef>
                <a:spcPts val="500"/>
              </a:spcBef>
              <a:spcAft>
                <a:spcPts val="0"/>
              </a:spcAft>
              <a:buClr>
                <a:srgbClr val="A41E35"/>
              </a:buClr>
              <a:buSzPts val="2000"/>
              <a:buFont typeface="Arial"/>
              <a:buChar char="•"/>
              <a:defRPr sz="2000" b="1" i="0" u="none" strike="noStrike" cap="none">
                <a:solidFill>
                  <a:schemeClr val="dk1"/>
                </a:solidFill>
                <a:latin typeface="Arial Narrow"/>
                <a:ea typeface="Arial Narrow"/>
                <a:cs typeface="Arial Narrow"/>
                <a:sym typeface="Arial Narrow"/>
              </a:defRPr>
            </a:lvl3pPr>
            <a:lvl4pPr marL="1828800" marR="0" lvl="3" indent="-342900" algn="l" rtl="0">
              <a:lnSpc>
                <a:spcPct val="125000"/>
              </a:lnSpc>
              <a:spcBef>
                <a:spcPts val="500"/>
              </a:spcBef>
              <a:spcAft>
                <a:spcPts val="0"/>
              </a:spcAft>
              <a:buClr>
                <a:srgbClr val="A41E35"/>
              </a:buClr>
              <a:buSzPts val="1800"/>
              <a:buFont typeface="Arial"/>
              <a:buChar char="•"/>
              <a:defRPr sz="1800" b="1" i="0" u="none" strike="noStrike" cap="none">
                <a:solidFill>
                  <a:schemeClr val="dk1"/>
                </a:solidFill>
                <a:latin typeface="Arial Narrow"/>
                <a:ea typeface="Arial Narrow"/>
                <a:cs typeface="Arial Narrow"/>
                <a:sym typeface="Arial Narrow"/>
              </a:defRPr>
            </a:lvl4pPr>
            <a:lvl5pPr marL="2286000" marR="0" lvl="4" indent="-342900" algn="l" rtl="0">
              <a:lnSpc>
                <a:spcPct val="125000"/>
              </a:lnSpc>
              <a:spcBef>
                <a:spcPts val="500"/>
              </a:spcBef>
              <a:spcAft>
                <a:spcPts val="0"/>
              </a:spcAft>
              <a:buClr>
                <a:srgbClr val="A41E35"/>
              </a:buClr>
              <a:buSzPts val="1800"/>
              <a:buFont typeface="Arial"/>
              <a:buChar char="•"/>
              <a:defRPr sz="1800" b="1" i="0" u="none" strike="noStrike" cap="none">
                <a:solidFill>
                  <a:schemeClr val="dk1"/>
                </a:solidFill>
                <a:latin typeface="Arial Narrow"/>
                <a:ea typeface="Arial Narrow"/>
                <a:cs typeface="Arial Narrow"/>
                <a:sym typeface="Arial Narrow"/>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r>
              <a:rPr lang="en-US" dirty="0"/>
              <a:t>Decisions:</a:t>
            </a:r>
          </a:p>
          <a:p>
            <a:pPr marL="990600" lvl="1" indent="-457200">
              <a:buFont typeface="+mj-lt"/>
              <a:buAutoNum type="arabicPeriod"/>
            </a:pPr>
            <a:r>
              <a:rPr lang="en-US" dirty="0"/>
              <a:t>Pay cash</a:t>
            </a:r>
          </a:p>
          <a:p>
            <a:pPr marL="990600" lvl="1" indent="-457200">
              <a:buFont typeface="+mj-lt"/>
              <a:buAutoNum type="arabicPeriod"/>
            </a:pPr>
            <a:r>
              <a:rPr lang="en-US" dirty="0"/>
              <a:t>Pay with credit card</a:t>
            </a:r>
          </a:p>
        </p:txBody>
      </p:sp>
    </p:spTree>
    <p:extLst>
      <p:ext uri="{BB962C8B-B14F-4D97-AF65-F5344CB8AC3E}">
        <p14:creationId xmlns:p14="http://schemas.microsoft.com/office/powerpoint/2010/main" val="4100138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6"/>
          <p:cNvSpPr txBox="1">
            <a:spLocks noGrp="1"/>
          </p:cNvSpPr>
          <p:nvPr>
            <p:ph type="ctrTitle"/>
          </p:nvPr>
        </p:nvSpPr>
        <p:spPr>
          <a:xfrm>
            <a:off x="2643849" y="2359971"/>
            <a:ext cx="6904182" cy="1578300"/>
          </a:xfrm>
          <a:prstGeom prst="rect">
            <a:avLst/>
          </a:prstGeom>
          <a:noFill/>
          <a:ln>
            <a:noFill/>
          </a:ln>
        </p:spPr>
        <p:txBody>
          <a:bodyPr spcFirstLastPara="1" wrap="square" lIns="91425" tIns="45700" rIns="91425" bIns="45700" anchor="b" anchorCtr="0">
            <a:noAutofit/>
          </a:bodyPr>
          <a:lstStyle/>
          <a:p>
            <a:pPr lvl="0"/>
            <a:r>
              <a:rPr lang="en-US" dirty="0"/>
              <a:t>In-Class Activity #2</a:t>
            </a:r>
            <a:endParaRPr dirty="0"/>
          </a:p>
        </p:txBody>
      </p:sp>
      <p:sp>
        <p:nvSpPr>
          <p:cNvPr id="104" name="Google Shape;104;p16"/>
          <p:cNvSpPr txBox="1">
            <a:spLocks noGrp="1"/>
          </p:cNvSpPr>
          <p:nvPr>
            <p:ph type="subTitle" idx="1"/>
          </p:nvPr>
        </p:nvSpPr>
        <p:spPr>
          <a:xfrm>
            <a:off x="605791" y="4367848"/>
            <a:ext cx="10980300" cy="8274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A41E35"/>
              </a:buClr>
              <a:buSzPts val="2500"/>
              <a:buFont typeface="Arial"/>
              <a:buNone/>
            </a:pPr>
            <a:r>
              <a:rPr lang="en-US" dirty="0"/>
              <a:t>Swim Lane Diagrams #1</a:t>
            </a:r>
          </a:p>
        </p:txBody>
      </p:sp>
      <p:cxnSp>
        <p:nvCxnSpPr>
          <p:cNvPr id="105" name="Google Shape;105;p16"/>
          <p:cNvCxnSpPr/>
          <p:nvPr/>
        </p:nvCxnSpPr>
        <p:spPr>
          <a:xfrm>
            <a:off x="5433060" y="4081463"/>
            <a:ext cx="1325880" cy="0"/>
          </a:xfrm>
          <a:prstGeom prst="straightConnector1">
            <a:avLst/>
          </a:prstGeom>
          <a:noFill/>
          <a:ln w="63500" cap="flat" cmpd="sng">
            <a:solidFill>
              <a:schemeClr val="lt1"/>
            </a:solidFill>
            <a:prstDash val="solid"/>
            <a:miter lim="800000"/>
            <a:headEnd type="none" w="sm" len="sm"/>
            <a:tailEnd type="none" w="sm" len="sm"/>
          </a:ln>
        </p:spPr>
      </p:cxnSp>
      <p:sp>
        <p:nvSpPr>
          <p:cNvPr id="7" name="Rectangle 6"/>
          <p:cNvSpPr/>
          <p:nvPr/>
        </p:nvSpPr>
        <p:spPr>
          <a:xfrm>
            <a:off x="5172304" y="5264722"/>
            <a:ext cx="1847272" cy="107141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 Black" panose="020B0A04020102020204" pitchFamily="34" charset="0"/>
              </a:rPr>
              <a:t>F</a:t>
            </a:r>
            <a:r>
              <a:rPr lang="en-US" sz="3600" b="1" dirty="0">
                <a:solidFill>
                  <a:srgbClr val="C00000"/>
                </a:solidFill>
                <a:latin typeface="Arial Black" panose="020B0A04020102020204" pitchFamily="34" charset="0"/>
              </a:rPr>
              <a:t>O</a:t>
            </a:r>
            <a:r>
              <a:rPr lang="en-US" sz="3600" b="1" dirty="0">
                <a:latin typeface="Arial Black" panose="020B0A04020102020204" pitchFamily="34" charset="0"/>
              </a:rPr>
              <a:t>X</a:t>
            </a:r>
          </a:p>
          <a:p>
            <a:pPr algn="ctr"/>
            <a:r>
              <a:rPr lang="en-US" sz="3600" b="1" dirty="0">
                <a:latin typeface="Arial Black" panose="020B0A04020102020204" pitchFamily="34" charset="0"/>
              </a:rPr>
              <a:t>MIS</a:t>
            </a:r>
          </a:p>
        </p:txBody>
      </p:sp>
    </p:spTree>
    <p:extLst>
      <p:ext uri="{BB962C8B-B14F-4D97-AF65-F5344CB8AC3E}">
        <p14:creationId xmlns:p14="http://schemas.microsoft.com/office/powerpoint/2010/main" val="180519299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61610" y="1165861"/>
            <a:ext cx="10980300" cy="4467568"/>
          </a:xfrm>
        </p:spPr>
        <p:txBody>
          <a:bodyPr/>
          <a:lstStyle/>
          <a:p>
            <a:br>
              <a:rPr lang="en-US" sz="4800" u="sng" dirty="0"/>
            </a:br>
            <a:br>
              <a:rPr lang="en-US" sz="3200" u="sng" dirty="0"/>
            </a:br>
            <a:r>
              <a:rPr lang="en-US" sz="4000" u="sng" dirty="0"/>
              <a:t>Prepare for week 2 – complete before our next class:</a:t>
            </a:r>
            <a:br>
              <a:rPr lang="en-US" sz="3200" u="sng" dirty="0"/>
            </a:br>
            <a:br>
              <a:rPr lang="en-US" sz="3200" u="sng" dirty="0"/>
            </a:br>
            <a:br>
              <a:rPr lang="en-US" sz="3200" u="sng" dirty="0"/>
            </a:br>
            <a:r>
              <a:rPr lang="en-US" sz="3200" dirty="0"/>
              <a:t>- Read articles</a:t>
            </a:r>
            <a:br>
              <a:rPr lang="en-US" sz="3200" dirty="0"/>
            </a:br>
            <a:r>
              <a:rPr lang="en-US" sz="3200" dirty="0"/>
              <a:t>- Watch videos</a:t>
            </a:r>
            <a:br>
              <a:rPr lang="en-US" sz="3200" dirty="0"/>
            </a:br>
            <a:r>
              <a:rPr lang="en-US" sz="3200" dirty="0"/>
              <a:t>- Take notes!</a:t>
            </a:r>
          </a:p>
        </p:txBody>
      </p:sp>
    </p:spTree>
    <p:extLst>
      <p:ext uri="{BB962C8B-B14F-4D97-AF65-F5344CB8AC3E}">
        <p14:creationId xmlns:p14="http://schemas.microsoft.com/office/powerpoint/2010/main" val="29482487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p:txBody>
          <a:bodyPr/>
          <a:lstStyle/>
          <a:p>
            <a:r>
              <a:rPr lang="en-US" dirty="0"/>
              <a:t>- Benjamin Franklin</a:t>
            </a:r>
          </a:p>
        </p:txBody>
      </p:sp>
      <p:sp>
        <p:nvSpPr>
          <p:cNvPr id="5" name="Title 4"/>
          <p:cNvSpPr>
            <a:spLocks noGrp="1"/>
          </p:cNvSpPr>
          <p:nvPr>
            <p:ph type="ctrTitle"/>
          </p:nvPr>
        </p:nvSpPr>
        <p:spPr>
          <a:xfrm>
            <a:off x="997556" y="2236826"/>
            <a:ext cx="10196770" cy="1578300"/>
          </a:xfrm>
        </p:spPr>
        <p:txBody>
          <a:bodyPr/>
          <a:lstStyle/>
          <a:p>
            <a:r>
              <a:rPr lang="en-US" dirty="0"/>
              <a:t>“</a:t>
            </a:r>
            <a:r>
              <a:rPr lang="en-US" i="1" dirty="0"/>
              <a:t>Tell me and I forget.  Teach me and I remember.  Involve me and I learn.</a:t>
            </a:r>
            <a:r>
              <a:rPr lang="en-US" dirty="0"/>
              <a:t>”</a:t>
            </a:r>
          </a:p>
        </p:txBody>
      </p:sp>
    </p:spTree>
    <p:extLst>
      <p:ext uri="{BB962C8B-B14F-4D97-AF65-F5344CB8AC3E}">
        <p14:creationId xmlns:p14="http://schemas.microsoft.com/office/powerpoint/2010/main" val="3820825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329972" y="1825625"/>
            <a:ext cx="11209898" cy="3763645"/>
          </a:xfrm>
        </p:spPr>
        <p:txBody>
          <a:bodyPr/>
          <a:lstStyle/>
          <a:p>
            <a:r>
              <a:rPr lang="en-US" dirty="0"/>
              <a:t>This class is unique!</a:t>
            </a:r>
          </a:p>
          <a:p>
            <a:r>
              <a:rPr lang="en-US" dirty="0"/>
              <a:t>We will work through challenges together…plan on it!</a:t>
            </a:r>
          </a:p>
          <a:p>
            <a:r>
              <a:rPr lang="en-US" dirty="0"/>
              <a:t>You will find the class engaging and fun!</a:t>
            </a:r>
          </a:p>
          <a:p>
            <a:r>
              <a:rPr lang="en-US" dirty="0"/>
              <a:t>You will acquire knowledge and skills that you will use in future classes and your career!!!</a:t>
            </a:r>
          </a:p>
        </p:txBody>
      </p:sp>
      <p:sp>
        <p:nvSpPr>
          <p:cNvPr id="3" name="Title 2"/>
          <p:cNvSpPr>
            <a:spLocks noGrp="1"/>
          </p:cNvSpPr>
          <p:nvPr>
            <p:ph type="title"/>
          </p:nvPr>
        </p:nvSpPr>
        <p:spPr/>
        <p:txBody>
          <a:bodyPr/>
          <a:lstStyle/>
          <a:p>
            <a:r>
              <a:rPr lang="en-US" dirty="0"/>
              <a:t>Managing Expectations</a:t>
            </a:r>
          </a:p>
        </p:txBody>
      </p:sp>
      <p:sp>
        <p:nvSpPr>
          <p:cNvPr id="10" name="Rectangle 9"/>
          <p:cNvSpPr/>
          <p:nvPr/>
        </p:nvSpPr>
        <p:spPr>
          <a:xfrm>
            <a:off x="11477480" y="6130928"/>
            <a:ext cx="540804" cy="488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Arial Black" panose="020B0A04020102020204" pitchFamily="34" charset="0"/>
              </a:rPr>
              <a:t>F</a:t>
            </a:r>
            <a:r>
              <a:rPr lang="en-US" sz="1200" b="1" dirty="0">
                <a:solidFill>
                  <a:srgbClr val="C00000"/>
                </a:solidFill>
                <a:latin typeface="Arial Black" panose="020B0A04020102020204" pitchFamily="34" charset="0"/>
              </a:rPr>
              <a:t>O</a:t>
            </a:r>
            <a:r>
              <a:rPr lang="en-US" sz="1200" b="1" dirty="0">
                <a:latin typeface="Arial Black" panose="020B0A04020102020204" pitchFamily="34" charset="0"/>
              </a:rPr>
              <a:t>X</a:t>
            </a:r>
          </a:p>
          <a:p>
            <a:pPr algn="ctr"/>
            <a:r>
              <a:rPr lang="en-US" sz="1200" b="1" dirty="0">
                <a:latin typeface="Arial Black" panose="020B0A04020102020204" pitchFamily="34" charset="0"/>
              </a:rPr>
              <a:t>MIS</a:t>
            </a:r>
          </a:p>
        </p:txBody>
      </p:sp>
    </p:spTree>
    <p:extLst>
      <p:ext uri="{BB962C8B-B14F-4D97-AF65-F5344CB8AC3E}">
        <p14:creationId xmlns:p14="http://schemas.microsoft.com/office/powerpoint/2010/main" val="2522344106"/>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25" row="5">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A72661CD-B166-48C1-B0B8-B1382E61D682}">
  <we:reference id="wa104178141" version="3.10.0.19" store="en-US" storeType="OMEX"/>
  <we:alternateReferences>
    <we:reference id="wa104178141" version="3.10.0.19" store="wa104178141"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8101</TotalTime>
  <Words>8201</Words>
  <Application>Microsoft Office PowerPoint</Application>
  <PresentationFormat>Widescreen</PresentationFormat>
  <Paragraphs>1344</Paragraphs>
  <Slides>77</Slides>
  <Notes>75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77</vt:i4>
      </vt:variant>
    </vt:vector>
  </HeadingPairs>
  <TitlesOfParts>
    <vt:vector size="85" baseType="lpstr">
      <vt:lpstr>Calibri</vt:lpstr>
      <vt:lpstr>Arial Black</vt:lpstr>
      <vt:lpstr>Arial</vt:lpstr>
      <vt:lpstr>Arial Narrow</vt:lpstr>
      <vt:lpstr>Wingdings</vt:lpstr>
      <vt:lpstr>Courier New</vt:lpstr>
      <vt:lpstr>Georgia</vt:lpstr>
      <vt:lpstr>Office Theme</vt:lpstr>
      <vt:lpstr>Digital Systems</vt:lpstr>
      <vt:lpstr>Welcome!</vt:lpstr>
      <vt:lpstr>Introduction to Instructor</vt:lpstr>
      <vt:lpstr>My Background</vt:lpstr>
      <vt:lpstr>PowerPoint Presentation</vt:lpstr>
      <vt:lpstr>2023 Summer was amazing!</vt:lpstr>
      <vt:lpstr>Course Support: Information Technology Assistants (ITAs)</vt:lpstr>
      <vt:lpstr>“Tell me and I forget.  Teach me and I remember.  Involve me and I learn.”</vt:lpstr>
      <vt:lpstr>Managing Expectations</vt:lpstr>
      <vt:lpstr>Course Highlights</vt:lpstr>
      <vt:lpstr>Course Objectives</vt:lpstr>
      <vt:lpstr>Graded Components</vt:lpstr>
      <vt:lpstr>Extra Credit Opportunity</vt:lpstr>
      <vt:lpstr>Readings &amp; Videos – Part 1</vt:lpstr>
      <vt:lpstr>Readings &amp; Videos – Part 2</vt:lpstr>
      <vt:lpstr>Lecture vs. Activities</vt:lpstr>
      <vt:lpstr>Active Learning Components </vt:lpstr>
      <vt:lpstr>The Active Learning Funnel</vt:lpstr>
      <vt:lpstr>The In-class Activity</vt:lpstr>
      <vt:lpstr>The In-class Activity – Canvas</vt:lpstr>
      <vt:lpstr>PowerPoint Presentation</vt:lpstr>
      <vt:lpstr>PowerPoint Presentation</vt:lpstr>
      <vt:lpstr>PowerPoint Presentation</vt:lpstr>
      <vt:lpstr>Course Intro Videos (6) Due tonight!</vt:lpstr>
      <vt:lpstr>Max Lab Pre-Flight (Lab 0) Assignment due Friday</vt:lpstr>
      <vt:lpstr>Class Site Review</vt:lpstr>
      <vt:lpstr>In-Class Activity #1</vt:lpstr>
      <vt:lpstr>Digital Systems</vt:lpstr>
      <vt:lpstr>What is MIS?</vt:lpstr>
      <vt:lpstr>World View – A collection of “Systems”</vt:lpstr>
      <vt:lpstr>Understanding Systems</vt:lpstr>
      <vt:lpstr>Understanding Systems (cont.)</vt:lpstr>
      <vt:lpstr>Understanding Systems (cont.)</vt:lpstr>
      <vt:lpstr>“information system – an integrated set of components for collecting, storing, and processing data and for providing information, knowledge, and digital products.”</vt:lpstr>
      <vt:lpstr>API’s Case Study: UBER</vt:lpstr>
      <vt:lpstr>SDLC methodologies</vt:lpstr>
      <vt:lpstr>“Once a Product Manager / Technologist understands the business problem, they can architect a solution.”</vt:lpstr>
      <vt:lpstr>System Analysis --- Process Decomposition!</vt:lpstr>
      <vt:lpstr>“Systems Architecture is a response to the conceptual and practical difficulties of the description and the design of complex systems.”</vt:lpstr>
      <vt:lpstr>Systems Architecture</vt:lpstr>
      <vt:lpstr>Systems Architecture</vt:lpstr>
      <vt:lpstr>Digital Systems</vt:lpstr>
      <vt:lpstr>PowerPoint Presentation</vt:lpstr>
      <vt:lpstr>The Max Labs           Project  </vt:lpstr>
      <vt:lpstr>Digital Product Manager</vt:lpstr>
      <vt:lpstr>Digital Product Manager</vt:lpstr>
      <vt:lpstr>Why Salesforce?</vt:lpstr>
      <vt:lpstr>Max Labs – Enabling Organizations</vt:lpstr>
      <vt:lpstr>Max Labs – What do they include?</vt:lpstr>
      <vt:lpstr>Max Labs – Tips for Your Success</vt:lpstr>
      <vt:lpstr>Max Labs - Pre-Flight</vt:lpstr>
      <vt:lpstr>Max Labs – Pre-Flight Discussion</vt:lpstr>
      <vt:lpstr>Max Labs 1a</vt:lpstr>
      <vt:lpstr>Max Labs – 1a Discussion</vt:lpstr>
      <vt:lpstr>Max Labs – 1a Discussion</vt:lpstr>
      <vt:lpstr>Max Labs – 1a Discussion</vt:lpstr>
      <vt:lpstr>Max Labs – 1a Discussion</vt:lpstr>
      <vt:lpstr>Max Labs – 1a Discussion</vt:lpstr>
      <vt:lpstr>Max Labs 1b</vt:lpstr>
      <vt:lpstr>Max Labs – 1b Discussion</vt:lpstr>
      <vt:lpstr>Max Labs – 1b Discussion</vt:lpstr>
      <vt:lpstr>Max Labs – 1b Discussion</vt:lpstr>
      <vt:lpstr>Max Labs – 1b Discussion</vt:lpstr>
      <vt:lpstr>Max Labs – 1b Discussion</vt:lpstr>
      <vt:lpstr>Digital Systems</vt:lpstr>
      <vt:lpstr>Process Mapping</vt:lpstr>
      <vt:lpstr>What’s a Picture Worth?</vt:lpstr>
      <vt:lpstr>Swim Lane Diagrams </vt:lpstr>
      <vt:lpstr>Swim Lane Diagrams - symbols</vt:lpstr>
      <vt:lpstr>Swim Lane Diagrams – Order to Cash (O2C)</vt:lpstr>
      <vt:lpstr>Swim Lane Diagrams – Order to Cash (O2C)</vt:lpstr>
      <vt:lpstr>Swim Lane Diagrams – Order to Cash (O2C)</vt:lpstr>
      <vt:lpstr>Swim Lane Diagrams – Order to Cash (O2C)</vt:lpstr>
      <vt:lpstr>Swim Lane Diagrams  Create your own with ppt or Lucid Chart</vt:lpstr>
      <vt:lpstr>Food truck ordering example!</vt:lpstr>
      <vt:lpstr>In-Class Activity #2</vt:lpstr>
      <vt:lpstr>  Prepare for week 2 – complete before our next class:   - Read articles - Watch videos - Take notes!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REPORT Title</dc:title>
  <dc:creator>Steven Sclarow</dc:creator>
  <cp:lastModifiedBy>Marie-Christine Martin</cp:lastModifiedBy>
  <cp:revision>273</cp:revision>
  <cp:lastPrinted>2020-08-25T22:29:56Z</cp:lastPrinted>
  <dcterms:modified xsi:type="dcterms:W3CDTF">2024-01-17T16:33:16Z</dcterms:modified>
</cp:coreProperties>
</file>