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320" r:id="rId3"/>
    <p:sldId id="318" r:id="rId4"/>
    <p:sldId id="334" r:id="rId5"/>
    <p:sldId id="335" r:id="rId6"/>
    <p:sldId id="336" r:id="rId7"/>
    <p:sldId id="337" r:id="rId8"/>
    <p:sldId id="338" r:id="rId9"/>
    <p:sldId id="340" r:id="rId10"/>
    <p:sldId id="341" r:id="rId11"/>
    <p:sldId id="333" r:id="rId12"/>
  </p:sldIdLst>
  <p:sldSz cx="12192000" cy="6858000"/>
  <p:notesSz cx="6858000" cy="13335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ABCE0-A27F-A531-4BDD-B2D704967D50}" v="24" dt="2020-04-06T21:41:14.307"/>
  </p1510:revLst>
</p1510:revInfo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86296" autoAdjust="0"/>
  </p:normalViewPr>
  <p:slideViewPr>
    <p:cSldViewPr snapToGrid="0">
      <p:cViewPr varScale="1">
        <p:scale>
          <a:sx n="61" d="100"/>
          <a:sy n="61" d="100"/>
        </p:scale>
        <p:origin x="102" y="396"/>
      </p:cViewPr>
      <p:guideLst>
        <p:guide pos="288"/>
        <p:guide pos="7344"/>
        <p:guide orient="horz" pos="2160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Vito Granieri" userId="S::tuk82227@temple.edu::4fbb6a41-d36b-4fce-8fea-efae7e60967e" providerId="AD" clId="Web-{330ABCE0-A27F-A531-4BDD-B2D704967D50}"/>
    <pc:docChg chg="modSld">
      <pc:chgData name="Jacob Vito Granieri" userId="S::tuk82227@temple.edu::4fbb6a41-d36b-4fce-8fea-efae7e60967e" providerId="AD" clId="Web-{330ABCE0-A27F-A531-4BDD-B2D704967D50}" dt="2020-04-06T21:41:14.307" v="20"/>
      <pc:docMkLst>
        <pc:docMk/>
      </pc:docMkLst>
      <pc:sldChg chg="addSp delSp modSp">
        <pc:chgData name="Jacob Vito Granieri" userId="S::tuk82227@temple.edu::4fbb6a41-d36b-4fce-8fea-efae7e60967e" providerId="AD" clId="Web-{330ABCE0-A27F-A531-4BDD-B2D704967D50}" dt="2020-04-06T21:40:21.789" v="9" actId="1076"/>
        <pc:sldMkLst>
          <pc:docMk/>
          <pc:sldMk cId="2706135542" sldId="336"/>
        </pc:sldMkLst>
        <pc:picChg chg="add mod">
          <ac:chgData name="Jacob Vito Granieri" userId="S::tuk82227@temple.edu::4fbb6a41-d36b-4fce-8fea-efae7e60967e" providerId="AD" clId="Web-{330ABCE0-A27F-A531-4BDD-B2D704967D50}" dt="2020-04-06T21:40:21.789" v="9" actId="1076"/>
          <ac:picMkLst>
            <pc:docMk/>
            <pc:sldMk cId="2706135542" sldId="336"/>
            <ac:picMk id="4" creationId="{FC1ADF9F-24DF-4127-9AA1-4B603388E79F}"/>
          </ac:picMkLst>
        </pc:picChg>
        <pc:picChg chg="del">
          <ac:chgData name="Jacob Vito Granieri" userId="S::tuk82227@temple.edu::4fbb6a41-d36b-4fce-8fea-efae7e60967e" providerId="AD" clId="Web-{330ABCE0-A27F-A531-4BDD-B2D704967D50}" dt="2020-04-06T21:39:46.554" v="1"/>
          <ac:picMkLst>
            <pc:docMk/>
            <pc:sldMk cId="2706135542" sldId="336"/>
            <ac:picMk id="6" creationId="{00000000-0000-0000-0000-000000000000}"/>
          </ac:picMkLst>
        </pc:picChg>
      </pc:sldChg>
      <pc:sldChg chg="addSp delSp">
        <pc:chgData name="Jacob Vito Granieri" userId="S::tuk82227@temple.edu::4fbb6a41-d36b-4fce-8fea-efae7e60967e" providerId="AD" clId="Web-{330ABCE0-A27F-A531-4BDD-B2D704967D50}" dt="2020-04-06T21:40:33.352" v="11"/>
        <pc:sldMkLst>
          <pc:docMk/>
          <pc:sldMk cId="136209942" sldId="337"/>
        </pc:sldMkLst>
        <pc:picChg chg="add">
          <ac:chgData name="Jacob Vito Granieri" userId="S::tuk82227@temple.edu::4fbb6a41-d36b-4fce-8fea-efae7e60967e" providerId="AD" clId="Web-{330ABCE0-A27F-A531-4BDD-B2D704967D50}" dt="2020-04-06T21:40:33.352" v="11"/>
          <ac:picMkLst>
            <pc:docMk/>
            <pc:sldMk cId="136209942" sldId="337"/>
            <ac:picMk id="4" creationId="{1A800D0D-FF33-4A14-B5BD-6DD2105203F4}"/>
          </ac:picMkLst>
        </pc:picChg>
        <pc:picChg chg="del">
          <ac:chgData name="Jacob Vito Granieri" userId="S::tuk82227@temple.edu::4fbb6a41-d36b-4fce-8fea-efae7e60967e" providerId="AD" clId="Web-{330ABCE0-A27F-A531-4BDD-B2D704967D50}" dt="2020-04-06T21:40:28.102" v="10"/>
          <ac:picMkLst>
            <pc:docMk/>
            <pc:sldMk cId="136209942" sldId="337"/>
            <ac:picMk id="6" creationId="{00000000-0000-0000-0000-000000000000}"/>
          </ac:picMkLst>
        </pc:picChg>
      </pc:sldChg>
      <pc:sldChg chg="addSp delSp modSp">
        <pc:chgData name="Jacob Vito Granieri" userId="S::tuk82227@temple.edu::4fbb6a41-d36b-4fce-8fea-efae7e60967e" providerId="AD" clId="Web-{330ABCE0-A27F-A531-4BDD-B2D704967D50}" dt="2020-04-06T21:41:02.681" v="18" actId="1076"/>
        <pc:sldMkLst>
          <pc:docMk/>
          <pc:sldMk cId="2867718344" sldId="338"/>
        </pc:sldMkLst>
        <pc:picChg chg="del">
          <ac:chgData name="Jacob Vito Granieri" userId="S::tuk82227@temple.edu::4fbb6a41-d36b-4fce-8fea-efae7e60967e" providerId="AD" clId="Web-{330ABCE0-A27F-A531-4BDD-B2D704967D50}" dt="2020-04-06T21:40:50.306" v="13"/>
          <ac:picMkLst>
            <pc:docMk/>
            <pc:sldMk cId="2867718344" sldId="338"/>
            <ac:picMk id="4" creationId="{00000000-0000-0000-0000-000000000000}"/>
          </ac:picMkLst>
        </pc:picChg>
        <pc:picChg chg="add mod">
          <ac:chgData name="Jacob Vito Granieri" userId="S::tuk82227@temple.edu::4fbb6a41-d36b-4fce-8fea-efae7e60967e" providerId="AD" clId="Web-{330ABCE0-A27F-A531-4BDD-B2D704967D50}" dt="2020-04-06T21:41:02.681" v="18" actId="1076"/>
          <ac:picMkLst>
            <pc:docMk/>
            <pc:sldMk cId="2867718344" sldId="338"/>
            <ac:picMk id="5" creationId="{489C1B53-653B-4ABD-9C42-0DB2E72CB8F4}"/>
          </ac:picMkLst>
        </pc:picChg>
      </pc:sldChg>
      <pc:sldChg chg="addSp delSp">
        <pc:chgData name="Jacob Vito Granieri" userId="S::tuk82227@temple.edu::4fbb6a41-d36b-4fce-8fea-efae7e60967e" providerId="AD" clId="Web-{330ABCE0-A27F-A531-4BDD-B2D704967D50}" dt="2020-04-06T21:41:14.307" v="20"/>
        <pc:sldMkLst>
          <pc:docMk/>
          <pc:sldMk cId="1391113712" sldId="339"/>
        </pc:sldMkLst>
        <pc:picChg chg="del">
          <ac:chgData name="Jacob Vito Granieri" userId="S::tuk82227@temple.edu::4fbb6a41-d36b-4fce-8fea-efae7e60967e" providerId="AD" clId="Web-{330ABCE0-A27F-A531-4BDD-B2D704967D50}" dt="2020-04-06T21:41:11.916" v="19"/>
          <ac:picMkLst>
            <pc:docMk/>
            <pc:sldMk cId="1391113712" sldId="339"/>
            <ac:picMk id="4" creationId="{00000000-0000-0000-0000-000000000000}"/>
          </ac:picMkLst>
        </pc:picChg>
        <pc:picChg chg="add">
          <ac:chgData name="Jacob Vito Granieri" userId="S::tuk82227@temple.edu::4fbb6a41-d36b-4fce-8fea-efae7e60967e" providerId="AD" clId="Web-{330ABCE0-A27F-A531-4BDD-B2D704967D50}" dt="2020-04-06T21:41:14.307" v="20"/>
          <ac:picMkLst>
            <pc:docMk/>
            <pc:sldMk cId="1391113712" sldId="339"/>
            <ac:picMk id="5" creationId="{A2D78041-856F-4BFD-AA5C-233475CA4F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36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60eff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60effb3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sz="1000" dirty="0"/>
          </a:p>
        </p:txBody>
      </p:sp>
      <p:sp>
        <p:nvSpPr>
          <p:cNvPr id="109" name="Google Shape;109;g3d960effb3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4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1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3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1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5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58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5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33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bg>
      <p:bgPr>
        <a:solidFill>
          <a:srgbClr val="22222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722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9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Exam#3 Review – CSS, HTML &amp; JavaScript – Code Diagnosis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In-Class Activity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var </a:t>
            </a:r>
            <a:r>
              <a:rPr lang="en-US" sz="3000" dirty="0">
                <a:solidFill>
                  <a:srgbClr val="FF0000"/>
                </a:solidFill>
              </a:rPr>
              <a:t>365</a:t>
            </a:r>
            <a:r>
              <a:rPr lang="en-US" sz="3000" dirty="0"/>
              <a:t>days = prompt 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0000"/>
                </a:solidFill>
              </a:rPr>
              <a:t>Variable name cannot begin with a number!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3601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Study individually and in groups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Good Luck!!!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31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327687" y="2950557"/>
            <a:ext cx="1806992" cy="1574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chemeClr val="tx1"/>
                </a:solidFill>
              </a:rPr>
              <a:t>Exam #2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45746" y="2945431"/>
            <a:ext cx="1806992" cy="15797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Cybersecurity &amp; the Enterprise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095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API’s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3a &amp; 3b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7616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 &amp; CRM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#1 &amp; 2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599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Hello World, Variables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Input and Output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119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#2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#08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13124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31183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2: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Process Mapping 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9242" y="845211"/>
            <a:ext cx="1806992" cy="15779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3:</a:t>
            </a:r>
          </a:p>
          <a:p>
            <a:r>
              <a:rPr lang="en-US" dirty="0">
                <a:solidFill>
                  <a:schemeClr val="tx1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1a &amp; 1b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064452" y="845210"/>
            <a:ext cx="1806992" cy="157791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2a &amp; 2b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78750" y="839280"/>
            <a:ext cx="1806992" cy="15838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chemeClr val="tx1"/>
                </a:solidFill>
              </a:rPr>
              <a:t>Exam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 rot="10800000">
            <a:off x="10680899" y="3915109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82469" y="5181657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#09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374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050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#5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#’s 11 &amp; 12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057E04-6A18-9F46-82AA-473E8C03A687}"/>
              </a:ext>
            </a:extLst>
          </p:cNvPr>
          <p:cNvSpPr txBox="1"/>
          <p:nvPr/>
        </p:nvSpPr>
        <p:spPr>
          <a:xfrm>
            <a:off x="11053575" y="4262806"/>
            <a:ext cx="982796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 ARE FINALLY HERE!!!</a:t>
            </a:r>
          </a:p>
        </p:txBody>
      </p:sp>
      <p:sp>
        <p:nvSpPr>
          <p:cNvPr id="3" name="Down Arrow 2"/>
          <p:cNvSpPr/>
          <p:nvPr/>
        </p:nvSpPr>
        <p:spPr>
          <a:xfrm>
            <a:off x="11412099" y="5001470"/>
            <a:ext cx="265748" cy="463966"/>
          </a:xfrm>
          <a:prstGeom prst="downArrow">
            <a:avLst>
              <a:gd name="adj1" fmla="val 30196"/>
              <a:gd name="adj2" fmla="val 88369"/>
            </a:avLst>
          </a:prstGeom>
          <a:solidFill>
            <a:schemeClr val="tx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990600"/>
            <a:ext cx="7034655" cy="4953000"/>
          </a:xfrm>
        </p:spPr>
        <p:txBody>
          <a:bodyPr/>
          <a:lstStyle/>
          <a:p>
            <a:r>
              <a:rPr lang="en-US" sz="2400" dirty="0"/>
              <a:t>Readings, Videos and Lectures (40%)</a:t>
            </a:r>
          </a:p>
          <a:p>
            <a:pPr lvl="1"/>
            <a:r>
              <a:rPr lang="en-US" sz="1800" dirty="0"/>
              <a:t>CSS, HTML and JavaScript basics</a:t>
            </a:r>
          </a:p>
          <a:p>
            <a:pPr lvl="1"/>
            <a:r>
              <a:rPr lang="en-US" sz="1800" dirty="0"/>
              <a:t>Variables</a:t>
            </a:r>
          </a:p>
          <a:p>
            <a:pPr lvl="2"/>
            <a:r>
              <a:rPr lang="en-US" sz="1400" dirty="0"/>
              <a:t>Input &amp; Output</a:t>
            </a:r>
          </a:p>
          <a:p>
            <a:pPr lvl="1"/>
            <a:r>
              <a:rPr lang="en-US" sz="1800" dirty="0"/>
              <a:t>Operator Types</a:t>
            </a:r>
          </a:p>
          <a:p>
            <a:pPr lvl="1"/>
            <a:r>
              <a:rPr lang="en-US" sz="1800" dirty="0"/>
              <a:t>Strings</a:t>
            </a:r>
          </a:p>
          <a:p>
            <a:pPr lvl="1"/>
            <a:r>
              <a:rPr lang="en-US" sz="1800" dirty="0"/>
              <a:t>Logical Operators</a:t>
            </a:r>
          </a:p>
          <a:p>
            <a:pPr lvl="1"/>
            <a:r>
              <a:rPr lang="en-US" sz="1800" dirty="0"/>
              <a:t>Conditional Types</a:t>
            </a:r>
          </a:p>
          <a:p>
            <a:pPr lvl="1"/>
            <a:r>
              <a:rPr lang="en-US" sz="1800" dirty="0"/>
              <a:t>Loops</a:t>
            </a:r>
          </a:p>
          <a:p>
            <a:r>
              <a:rPr lang="en-US" sz="2400" dirty="0"/>
              <a:t>Coding – Demonstrate your ability to apply (60%)</a:t>
            </a:r>
            <a:endParaRPr lang="en-US" sz="1800" dirty="0"/>
          </a:p>
          <a:p>
            <a:pPr lvl="1"/>
            <a:r>
              <a:rPr lang="en-US" sz="1800" dirty="0"/>
              <a:t> Code Analysis &amp; Diagnosis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Exam Will Cover Discussions: </a:t>
            </a:r>
            <a:r>
              <a:rPr lang="en-US" sz="3600" dirty="0" smtClean="0"/>
              <a:t>9.1 </a:t>
            </a:r>
            <a:r>
              <a:rPr lang="en-US" sz="2000" dirty="0"/>
              <a:t>through</a:t>
            </a:r>
            <a:r>
              <a:rPr lang="en-US" sz="3600" dirty="0"/>
              <a:t> </a:t>
            </a:r>
            <a:r>
              <a:rPr lang="en-US" sz="3600" dirty="0" smtClean="0"/>
              <a:t>13.1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681164"/>
          </a:xfrm>
          <a:prstGeom prst="rightArrowCallout">
            <a:avLst>
              <a:gd name="adj1" fmla="val 12863"/>
              <a:gd name="adj2" fmla="val 18694"/>
              <a:gd name="adj3" fmla="val 29154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CALCULATOR and </a:t>
            </a:r>
            <a:r>
              <a:rPr lang="en-US" dirty="0" smtClean="0"/>
              <a:t> WHITEBOARD will be available through </a:t>
            </a:r>
            <a:r>
              <a:rPr lang="en-US" dirty="0" err="1" smtClean="0"/>
              <a:t>Proctorio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(var i = -10; i &lt;= 30; i=i+5) {</a:t>
            </a:r>
          </a:p>
          <a:p>
            <a:r>
              <a:rPr lang="en-US" sz="3200" dirty="0"/>
              <a:t>True  or  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39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(var i = -10; i &lt;= 30; i=i+5) {</a:t>
            </a:r>
          </a:p>
          <a:p>
            <a:r>
              <a:rPr lang="en-US" sz="3200" dirty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83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C1ADF9F-24DF-4127-9AA1-4B603388E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08" y="1645"/>
            <a:ext cx="6540708" cy="59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A800D0D-FF33-4A14-B5BD-6DD210520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08" y="1645"/>
            <a:ext cx="6540708" cy="59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B.  135          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C.  3, 135         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B. 7, 180        C.  7, 225              D.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9C1B53-653B-4ABD-9C42-0DB2E72C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433" y="94072"/>
            <a:ext cx="6365822" cy="5857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047" y="1182557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.45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8066" y="2376135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B.135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7029" y="3847148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>
                <a:solidFill>
                  <a:srgbClr val="FF0000"/>
                </a:solidFill>
              </a:rPr>
              <a:t>3, 1</a:t>
            </a:r>
            <a:r>
              <a:rPr lang="en-US" dirty="0" smtClean="0">
                <a:solidFill>
                  <a:srgbClr val="FF0000"/>
                </a:solidFill>
              </a:rPr>
              <a:t>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833" y="5013578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B. 7, 180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var 365days = prompt (“How many days are in a year?");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7760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704</Words>
  <Application>Microsoft Office PowerPoint</Application>
  <PresentationFormat>Widescreen</PresentationFormat>
  <Paragraphs>176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Black</vt:lpstr>
      <vt:lpstr>Arial</vt:lpstr>
      <vt:lpstr>Calibri</vt:lpstr>
      <vt:lpstr>Arial Narrow</vt:lpstr>
      <vt:lpstr>Georgia</vt:lpstr>
      <vt:lpstr>Office Theme</vt:lpstr>
      <vt:lpstr>Information Systems in Organizations</vt:lpstr>
      <vt:lpstr>PowerPoint Presentation</vt:lpstr>
      <vt:lpstr>Exam Will Cover Discussions: 9.1 through 13.1   </vt:lpstr>
      <vt:lpstr>Sample Question:</vt:lpstr>
      <vt:lpstr>Sample Question:</vt:lpstr>
      <vt:lpstr>Sample Question:</vt:lpstr>
      <vt:lpstr>Sample Question:</vt:lpstr>
      <vt:lpstr>Sample Questions:</vt:lpstr>
      <vt:lpstr>Sample Question:</vt:lpstr>
      <vt:lpstr>Sample Question:</vt:lpstr>
      <vt:lpstr>Good Luck!!!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Steven E. Sclarow</cp:lastModifiedBy>
  <cp:revision>206</cp:revision>
  <cp:lastPrinted>2019-04-10T22:15:37Z</cp:lastPrinted>
  <dcterms:modified xsi:type="dcterms:W3CDTF">2020-07-03T19:41:07Z</dcterms:modified>
</cp:coreProperties>
</file>