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1" r:id="rId1"/>
  </p:sldMasterIdLst>
  <p:notesMasterIdLst>
    <p:notesMasterId r:id="rId24"/>
  </p:notesMasterIdLst>
  <p:handoutMasterIdLst>
    <p:handoutMasterId r:id="rId25"/>
  </p:handoutMasterIdLst>
  <p:sldIdLst>
    <p:sldId id="279" r:id="rId2"/>
    <p:sldId id="453" r:id="rId3"/>
    <p:sldId id="475" r:id="rId4"/>
    <p:sldId id="490" r:id="rId5"/>
    <p:sldId id="491" r:id="rId6"/>
    <p:sldId id="476" r:id="rId7"/>
    <p:sldId id="477" r:id="rId8"/>
    <p:sldId id="478" r:id="rId9"/>
    <p:sldId id="459" r:id="rId10"/>
    <p:sldId id="480" r:id="rId11"/>
    <p:sldId id="481" r:id="rId12"/>
    <p:sldId id="482" r:id="rId13"/>
    <p:sldId id="484" r:id="rId14"/>
    <p:sldId id="483" r:id="rId15"/>
    <p:sldId id="486" r:id="rId16"/>
    <p:sldId id="487" r:id="rId17"/>
    <p:sldId id="488" r:id="rId18"/>
    <p:sldId id="485" r:id="rId19"/>
    <p:sldId id="464" r:id="rId20"/>
    <p:sldId id="489" r:id="rId21"/>
    <p:sldId id="462" r:id="rId22"/>
    <p:sldId id="467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remy J. Shafer" initials="JJS" lastIdx="1" clrIdx="0">
    <p:extLst>
      <p:ext uri="{19B8F6BF-5375-455C-9EA6-DF929625EA0E}">
        <p15:presenceInfo xmlns:p15="http://schemas.microsoft.com/office/powerpoint/2012/main" userId="S::jeremy@temple.edu::f30d0f33-f51f-4c86-b918-fe42d899c9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01" autoAdjust="0"/>
    <p:restoredTop sz="86413" autoAdjust="0"/>
  </p:normalViewPr>
  <p:slideViewPr>
    <p:cSldViewPr>
      <p:cViewPr varScale="1">
        <p:scale>
          <a:sx n="98" d="100"/>
          <a:sy n="98" d="100"/>
        </p:scale>
        <p:origin x="21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9/13/2021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/>
              <a:t>All that to say, conditional statements are important.  You should get comfortable writing them!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64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07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96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77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17DDCD1E-9BA8-4657-90E7-3BE4705B08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24397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rgbClr val="9E1B34"/>
          </a:solidFill>
        </p:spPr>
        <p:txBody>
          <a:bodyPr/>
          <a:lstStyle>
            <a:lvl1pPr marL="338138" indent="0"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 </a:t>
            </a:r>
            <a:fld id="{60B5F925-20BE-417C-B0AE-5F0F53AB45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848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9E1B3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indent="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9E1B34"/>
          </a:solidFill>
        </p:spPr>
        <p:txBody>
          <a:bodyPr/>
          <a:lstStyle>
            <a:lvl1pPr marL="338138" indent="0"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30332"/>
            <a:ext cx="2133600" cy="304800"/>
          </a:xfrm>
        </p:spPr>
        <p:txBody>
          <a:bodyPr/>
          <a:lstStyle>
            <a:lvl1pPr>
              <a:defRPr sz="2000" baseline="0"/>
            </a:lvl1pPr>
          </a:lstStyle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3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 smtClean="0"/>
            </a:lvl1pPr>
          </a:lstStyle>
          <a:p>
            <a:pPr>
              <a:defRPr/>
            </a:pPr>
            <a:r>
              <a:rPr lang="en-US" altLang="en-US"/>
              <a:t> </a:t>
            </a:r>
            <a:fld id="{C9241B87-E365-4365-BDC6-1241D33F00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172200"/>
            <a:ext cx="51831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smtClean="0"/>
            </a:lvl1pPr>
          </a:lstStyle>
          <a:p>
            <a:pPr>
              <a:defRPr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67250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93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9525" y="1143000"/>
            <a:ext cx="9144000" cy="1749425"/>
          </a:xfrm>
          <a:solidFill>
            <a:srgbClr val="9E1B34"/>
          </a:solidFill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en-US" sz="3600" dirty="0">
                <a:latin typeface="Arial" charset="0"/>
                <a:cs typeface="+mj-cs"/>
              </a:rPr>
            </a:br>
            <a:r>
              <a:rPr lang="en-US" sz="3200" dirty="0">
                <a:solidFill>
                  <a:schemeClr val="bg1"/>
                </a:solidFill>
                <a:latin typeface="Arial" charset="0"/>
                <a:cs typeface="+mj-cs"/>
              </a:rPr>
              <a:t>Conditional </a:t>
            </a:r>
            <a:r>
              <a:rPr lang="en-US" sz="3200" dirty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en-US" sz="3200" dirty="0">
                <a:solidFill>
                  <a:schemeClr val="bg1"/>
                </a:solidFill>
                <a:latin typeface="Arial" charset="0"/>
                <a:cs typeface="+mj-cs"/>
              </a:rPr>
              <a:t>tatements</a:t>
            </a:r>
            <a:br>
              <a:rPr lang="en-US" sz="3200" dirty="0">
                <a:solidFill>
                  <a:schemeClr val="bg1"/>
                </a:solidFill>
                <a:latin typeface="Arial" charset="0"/>
              </a:rPr>
            </a:br>
            <a:r>
              <a:rPr lang="en-US" sz="3200" dirty="0">
                <a:solidFill>
                  <a:schemeClr val="bg1"/>
                </a:solidFill>
                <a:latin typeface="Arial" charset="0"/>
              </a:rPr>
              <a:t>with JavaScript</a:t>
            </a:r>
            <a:br>
              <a:rPr lang="en-US" sz="3600" dirty="0">
                <a:latin typeface="Arial" charset="0"/>
                <a:cs typeface="+mj-cs"/>
              </a:rPr>
            </a:br>
            <a:endParaRPr lang="en-US" sz="3600" dirty="0">
              <a:latin typeface="Arial" charset="0"/>
              <a:cs typeface="+mj-cs"/>
            </a:endParaRP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685800" y="3124200"/>
            <a:ext cx="7848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/>
              <a:t>MIS 2402</a:t>
            </a:r>
          </a:p>
          <a:p>
            <a:pPr algn="ctr" eaLnBrk="1" hangingPunct="1"/>
            <a:r>
              <a:rPr lang="en-US" sz="1800"/>
              <a:t>Department </a:t>
            </a:r>
            <a:r>
              <a:rPr lang="en-US" sz="1800" dirty="0"/>
              <a:t>of MIS</a:t>
            </a:r>
          </a:p>
          <a:p>
            <a:pPr algn="ctr" eaLnBrk="1" hangingPunct="1"/>
            <a:r>
              <a:rPr lang="en-US" sz="1800" dirty="0"/>
              <a:t>Fox School of Business</a:t>
            </a:r>
          </a:p>
          <a:p>
            <a:pPr algn="ctr" eaLnBrk="1" hangingPunct="1"/>
            <a:r>
              <a:rPr lang="en-US" sz="1800" dirty="0"/>
              <a:t>Temple University</a:t>
            </a:r>
          </a:p>
          <a:p>
            <a:pPr eaLnBrk="1" hangingPunct="1"/>
            <a:endParaRPr lang="en-US" sz="1800" dirty="0"/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6463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082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F2557-CB4E-924C-BE95-A93A5516C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conditional statement in JavaScript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7B8471-66DA-234E-A525-EB49F895C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9D9579-6540-5E43-887F-77998F1EBA91}"/>
              </a:ext>
            </a:extLst>
          </p:cNvPr>
          <p:cNvSpPr/>
          <p:nvPr/>
        </p:nvSpPr>
        <p:spPr>
          <a:xfrm>
            <a:off x="609600" y="1111279"/>
            <a:ext cx="7924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//declare a variable and assign it a value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age = 17;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//check the variable using comparison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(age &gt;= 18){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('Old enough to vote.');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('Done.');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82188BF-2FE5-6047-B253-6F3BA50C92B3}"/>
              </a:ext>
            </a:extLst>
          </p:cNvPr>
          <p:cNvSpPr/>
          <p:nvPr/>
        </p:nvSpPr>
        <p:spPr bwMode="auto">
          <a:xfrm>
            <a:off x="533400" y="4403254"/>
            <a:ext cx="8077200" cy="161654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In the example … where is the </a:t>
            </a:r>
            <a:r>
              <a:rPr 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assignment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 happening?  Where is the </a:t>
            </a:r>
            <a:r>
              <a:rPr 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comparison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?  Why are we using “greater than or equal to” and not the double equal sign?</a:t>
            </a:r>
          </a:p>
          <a:p>
            <a:r>
              <a:rPr lang="en-US" sz="20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What will be 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written to the console when this code runs?</a:t>
            </a:r>
          </a:p>
        </p:txBody>
      </p:sp>
      <p:sp>
        <p:nvSpPr>
          <p:cNvPr id="6" name="Arrow: Right 9">
            <a:extLst>
              <a:ext uri="{FF2B5EF4-FFF2-40B4-BE49-F238E27FC236}">
                <a16:creationId xmlns:a16="http://schemas.microsoft.com/office/drawing/2014/main" id="{D1728A05-D76F-0842-84B8-D15038F2A51F}"/>
              </a:ext>
            </a:extLst>
          </p:cNvPr>
          <p:cNvSpPr/>
          <p:nvPr/>
        </p:nvSpPr>
        <p:spPr>
          <a:xfrm rot="10800000">
            <a:off x="3200400" y="1524000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9">
            <a:extLst>
              <a:ext uri="{FF2B5EF4-FFF2-40B4-BE49-F238E27FC236}">
                <a16:creationId xmlns:a16="http://schemas.microsoft.com/office/drawing/2014/main" id="{A80C54B8-0988-584B-825A-65A1FDB3587D}"/>
              </a:ext>
            </a:extLst>
          </p:cNvPr>
          <p:cNvSpPr/>
          <p:nvPr/>
        </p:nvSpPr>
        <p:spPr>
          <a:xfrm rot="7447407">
            <a:off x="2820692" y="2161644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9">
            <a:extLst>
              <a:ext uri="{FF2B5EF4-FFF2-40B4-BE49-F238E27FC236}">
                <a16:creationId xmlns:a16="http://schemas.microsoft.com/office/drawing/2014/main" id="{66E7AF2B-700C-E540-988D-706ED5DE8C98}"/>
              </a:ext>
            </a:extLst>
          </p:cNvPr>
          <p:cNvSpPr/>
          <p:nvPr/>
        </p:nvSpPr>
        <p:spPr>
          <a:xfrm rot="10800000">
            <a:off x="4572000" y="3813158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9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F2557-CB4E-924C-BE95-A93A5516C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7B8471-66DA-234E-A525-EB49F895C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9D9579-6540-5E43-887F-77998F1EBA91}"/>
              </a:ext>
            </a:extLst>
          </p:cNvPr>
          <p:cNvSpPr/>
          <p:nvPr/>
        </p:nvSpPr>
        <p:spPr>
          <a:xfrm>
            <a:off x="609600" y="1111279"/>
            <a:ext cx="7924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//declare a variable and assign it a value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age = 20;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//check the variable using comparison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(age &gt;= 18){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('Old enough to vote.');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('Done.');</a:t>
            </a:r>
          </a:p>
        </p:txBody>
      </p:sp>
      <p:sp>
        <p:nvSpPr>
          <p:cNvPr id="6" name="Arrow: Right 9">
            <a:extLst>
              <a:ext uri="{FF2B5EF4-FFF2-40B4-BE49-F238E27FC236}">
                <a16:creationId xmlns:a16="http://schemas.microsoft.com/office/drawing/2014/main" id="{D1728A05-D76F-0842-84B8-D15038F2A51F}"/>
              </a:ext>
            </a:extLst>
          </p:cNvPr>
          <p:cNvSpPr/>
          <p:nvPr/>
        </p:nvSpPr>
        <p:spPr>
          <a:xfrm rot="10800000">
            <a:off x="3200400" y="1524000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9">
            <a:extLst>
              <a:ext uri="{FF2B5EF4-FFF2-40B4-BE49-F238E27FC236}">
                <a16:creationId xmlns:a16="http://schemas.microsoft.com/office/drawing/2014/main" id="{A80C54B8-0988-584B-825A-65A1FDB3587D}"/>
              </a:ext>
            </a:extLst>
          </p:cNvPr>
          <p:cNvSpPr/>
          <p:nvPr/>
        </p:nvSpPr>
        <p:spPr>
          <a:xfrm rot="7447407">
            <a:off x="2820692" y="2161644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9">
            <a:extLst>
              <a:ext uri="{FF2B5EF4-FFF2-40B4-BE49-F238E27FC236}">
                <a16:creationId xmlns:a16="http://schemas.microsoft.com/office/drawing/2014/main" id="{66E7AF2B-700C-E540-988D-706ED5DE8C98}"/>
              </a:ext>
            </a:extLst>
          </p:cNvPr>
          <p:cNvSpPr/>
          <p:nvPr/>
        </p:nvSpPr>
        <p:spPr>
          <a:xfrm rot="10800000">
            <a:off x="7581900" y="2971800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E0D53B29-812C-E94C-AD72-3F22E6C566A4}"/>
              </a:ext>
            </a:extLst>
          </p:cNvPr>
          <p:cNvSpPr/>
          <p:nvPr/>
        </p:nvSpPr>
        <p:spPr>
          <a:xfrm rot="10800000">
            <a:off x="4629150" y="3749821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1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F2557-CB4E-924C-BE95-A93A5516C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</a:t>
            </a:r>
            <a:r>
              <a:rPr lang="en-US" dirty="0" err="1"/>
              <a:t>codeblock</a:t>
            </a:r>
            <a:r>
              <a:rPr lang="en-US" dirty="0"/>
              <a:t> contains multiple commands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7B8471-66DA-234E-A525-EB49F895C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9D9579-6540-5E43-887F-77998F1EBA91}"/>
              </a:ext>
            </a:extLst>
          </p:cNvPr>
          <p:cNvSpPr/>
          <p:nvPr/>
        </p:nvSpPr>
        <p:spPr>
          <a:xfrm>
            <a:off x="76200" y="1111278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//declare a variable and assign it a value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age = 20;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//check the variable using comparison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(age &gt;= 18){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('You may: ');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('Vote.');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('Buy a lottery ticket.');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('Join the Military.');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('Register for the Selective   	Service. Men must do this.');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('Done.');</a:t>
            </a:r>
          </a:p>
        </p:txBody>
      </p:sp>
      <p:sp>
        <p:nvSpPr>
          <p:cNvPr id="6" name="Arrow: Right 9">
            <a:extLst>
              <a:ext uri="{FF2B5EF4-FFF2-40B4-BE49-F238E27FC236}">
                <a16:creationId xmlns:a16="http://schemas.microsoft.com/office/drawing/2014/main" id="{D1728A05-D76F-0842-84B8-D15038F2A51F}"/>
              </a:ext>
            </a:extLst>
          </p:cNvPr>
          <p:cNvSpPr/>
          <p:nvPr/>
        </p:nvSpPr>
        <p:spPr>
          <a:xfrm rot="10800000">
            <a:off x="2667000" y="1524000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9">
            <a:extLst>
              <a:ext uri="{FF2B5EF4-FFF2-40B4-BE49-F238E27FC236}">
                <a16:creationId xmlns:a16="http://schemas.microsoft.com/office/drawing/2014/main" id="{A80C54B8-0988-584B-825A-65A1FDB3587D}"/>
              </a:ext>
            </a:extLst>
          </p:cNvPr>
          <p:cNvSpPr/>
          <p:nvPr/>
        </p:nvSpPr>
        <p:spPr>
          <a:xfrm rot="7447407">
            <a:off x="1959443" y="2294276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9">
            <a:extLst>
              <a:ext uri="{FF2B5EF4-FFF2-40B4-BE49-F238E27FC236}">
                <a16:creationId xmlns:a16="http://schemas.microsoft.com/office/drawing/2014/main" id="{66E7AF2B-700C-E540-988D-706ED5DE8C98}"/>
              </a:ext>
            </a:extLst>
          </p:cNvPr>
          <p:cNvSpPr/>
          <p:nvPr/>
        </p:nvSpPr>
        <p:spPr>
          <a:xfrm rot="10800000">
            <a:off x="5181600" y="3083890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E0D53B29-812C-E94C-AD72-3F22E6C566A4}"/>
              </a:ext>
            </a:extLst>
          </p:cNvPr>
          <p:cNvSpPr/>
          <p:nvPr/>
        </p:nvSpPr>
        <p:spPr>
          <a:xfrm rot="10800000">
            <a:off x="4381500" y="3391309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9">
            <a:extLst>
              <a:ext uri="{FF2B5EF4-FFF2-40B4-BE49-F238E27FC236}">
                <a16:creationId xmlns:a16="http://schemas.microsoft.com/office/drawing/2014/main" id="{084894D7-E4E6-D54F-9D06-69776809B575}"/>
              </a:ext>
            </a:extLst>
          </p:cNvPr>
          <p:cNvSpPr/>
          <p:nvPr/>
        </p:nvSpPr>
        <p:spPr>
          <a:xfrm rot="10800000">
            <a:off x="7086600" y="3724894"/>
            <a:ext cx="381000" cy="33358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9">
            <a:extLst>
              <a:ext uri="{FF2B5EF4-FFF2-40B4-BE49-F238E27FC236}">
                <a16:creationId xmlns:a16="http://schemas.microsoft.com/office/drawing/2014/main" id="{D896064D-64CE-B44D-BB1E-6A5C1319447E}"/>
              </a:ext>
            </a:extLst>
          </p:cNvPr>
          <p:cNvSpPr/>
          <p:nvPr/>
        </p:nvSpPr>
        <p:spPr>
          <a:xfrm rot="10800000">
            <a:off x="6629400" y="4058479"/>
            <a:ext cx="381000" cy="33358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9">
            <a:extLst>
              <a:ext uri="{FF2B5EF4-FFF2-40B4-BE49-F238E27FC236}">
                <a16:creationId xmlns:a16="http://schemas.microsoft.com/office/drawing/2014/main" id="{B22254BA-AC5B-944A-91F6-FFB49480672D}"/>
              </a:ext>
            </a:extLst>
          </p:cNvPr>
          <p:cNvSpPr/>
          <p:nvPr/>
        </p:nvSpPr>
        <p:spPr>
          <a:xfrm rot="10800000">
            <a:off x="6705599" y="4864909"/>
            <a:ext cx="381000" cy="33358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9">
            <a:extLst>
              <a:ext uri="{FF2B5EF4-FFF2-40B4-BE49-F238E27FC236}">
                <a16:creationId xmlns:a16="http://schemas.microsoft.com/office/drawing/2014/main" id="{9031E4AD-27C1-B847-BE68-EE8EBACC9EF2}"/>
              </a:ext>
            </a:extLst>
          </p:cNvPr>
          <p:cNvSpPr/>
          <p:nvPr/>
        </p:nvSpPr>
        <p:spPr>
          <a:xfrm rot="10800000">
            <a:off x="4076700" y="5579929"/>
            <a:ext cx="381000" cy="33358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5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F2557-CB4E-924C-BE95-A93A5516C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 this one…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7B8471-66DA-234E-A525-EB49F895C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9D9579-6540-5E43-887F-77998F1EBA91}"/>
              </a:ext>
            </a:extLst>
          </p:cNvPr>
          <p:cNvSpPr/>
          <p:nvPr/>
        </p:nvSpPr>
        <p:spPr>
          <a:xfrm>
            <a:off x="76200" y="944485"/>
            <a:ext cx="8610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//declare a variable and assign it a value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age = 20;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gender = 'male';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//check the variable using comparison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(age &gt;= 18){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('You may:');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('Join the Military.');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(gender == 'male'){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('You must: ');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('Register for the Selective   	Service.');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('Done.');</a:t>
            </a:r>
          </a:p>
        </p:txBody>
      </p:sp>
      <p:sp>
        <p:nvSpPr>
          <p:cNvPr id="6" name="Arrow: Right 9">
            <a:extLst>
              <a:ext uri="{FF2B5EF4-FFF2-40B4-BE49-F238E27FC236}">
                <a16:creationId xmlns:a16="http://schemas.microsoft.com/office/drawing/2014/main" id="{D1728A05-D76F-0842-84B8-D15038F2A51F}"/>
              </a:ext>
            </a:extLst>
          </p:cNvPr>
          <p:cNvSpPr/>
          <p:nvPr/>
        </p:nvSpPr>
        <p:spPr>
          <a:xfrm rot="10800000">
            <a:off x="2756833" y="1373793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9">
            <a:extLst>
              <a:ext uri="{FF2B5EF4-FFF2-40B4-BE49-F238E27FC236}">
                <a16:creationId xmlns:a16="http://schemas.microsoft.com/office/drawing/2014/main" id="{A80C54B8-0988-584B-825A-65A1FDB3587D}"/>
              </a:ext>
            </a:extLst>
          </p:cNvPr>
          <p:cNvSpPr/>
          <p:nvPr/>
        </p:nvSpPr>
        <p:spPr>
          <a:xfrm rot="7447407">
            <a:off x="1807041" y="2218077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9">
            <a:extLst>
              <a:ext uri="{FF2B5EF4-FFF2-40B4-BE49-F238E27FC236}">
                <a16:creationId xmlns:a16="http://schemas.microsoft.com/office/drawing/2014/main" id="{66E7AF2B-700C-E540-988D-706ED5DE8C98}"/>
              </a:ext>
            </a:extLst>
          </p:cNvPr>
          <p:cNvSpPr/>
          <p:nvPr/>
        </p:nvSpPr>
        <p:spPr>
          <a:xfrm rot="10800000">
            <a:off x="4876800" y="2819400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E0D53B29-812C-E94C-AD72-3F22E6C566A4}"/>
              </a:ext>
            </a:extLst>
          </p:cNvPr>
          <p:cNvSpPr/>
          <p:nvPr/>
        </p:nvSpPr>
        <p:spPr>
          <a:xfrm rot="10800000">
            <a:off x="6553200" y="3129686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9">
            <a:extLst>
              <a:ext uri="{FF2B5EF4-FFF2-40B4-BE49-F238E27FC236}">
                <a16:creationId xmlns:a16="http://schemas.microsoft.com/office/drawing/2014/main" id="{EBBC13F0-CCE5-1A4D-817A-59CB0B870320}"/>
              </a:ext>
            </a:extLst>
          </p:cNvPr>
          <p:cNvSpPr/>
          <p:nvPr/>
        </p:nvSpPr>
        <p:spPr>
          <a:xfrm rot="7447407">
            <a:off x="2645242" y="3349688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9">
            <a:extLst>
              <a:ext uri="{FF2B5EF4-FFF2-40B4-BE49-F238E27FC236}">
                <a16:creationId xmlns:a16="http://schemas.microsoft.com/office/drawing/2014/main" id="{143F1257-157C-8F41-8A66-B37505E53E31}"/>
              </a:ext>
            </a:extLst>
          </p:cNvPr>
          <p:cNvSpPr/>
          <p:nvPr/>
        </p:nvSpPr>
        <p:spPr>
          <a:xfrm rot="10800000">
            <a:off x="3810000" y="1707377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9">
            <a:extLst>
              <a:ext uri="{FF2B5EF4-FFF2-40B4-BE49-F238E27FC236}">
                <a16:creationId xmlns:a16="http://schemas.microsoft.com/office/drawing/2014/main" id="{3FCEA92F-0506-6F45-A8DC-9F588E29C6A3}"/>
              </a:ext>
            </a:extLst>
          </p:cNvPr>
          <p:cNvSpPr/>
          <p:nvPr/>
        </p:nvSpPr>
        <p:spPr>
          <a:xfrm rot="10800000">
            <a:off x="6305549" y="3886200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Right 9">
            <a:extLst>
              <a:ext uri="{FF2B5EF4-FFF2-40B4-BE49-F238E27FC236}">
                <a16:creationId xmlns:a16="http://schemas.microsoft.com/office/drawing/2014/main" id="{14116966-34B9-7D4D-AE44-4BD6F0EE29EE}"/>
              </a:ext>
            </a:extLst>
          </p:cNvPr>
          <p:cNvSpPr/>
          <p:nvPr/>
        </p:nvSpPr>
        <p:spPr>
          <a:xfrm rot="10800000">
            <a:off x="3543297" y="4650248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Right 9">
            <a:extLst>
              <a:ext uri="{FF2B5EF4-FFF2-40B4-BE49-F238E27FC236}">
                <a16:creationId xmlns:a16="http://schemas.microsoft.com/office/drawing/2014/main" id="{94DA61A1-0FC8-284B-B643-B35A8ACFC751}"/>
              </a:ext>
            </a:extLst>
          </p:cNvPr>
          <p:cNvSpPr/>
          <p:nvPr/>
        </p:nvSpPr>
        <p:spPr>
          <a:xfrm rot="10800000">
            <a:off x="4038599" y="5746723"/>
            <a:ext cx="381000" cy="3335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6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5" grpId="0" animBg="1"/>
      <p:bldP spid="16" grpId="0" animBg="1"/>
      <p:bldP spid="18" grpId="0" animBg="1"/>
      <p:bldP spid="19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1D313-DC69-EA49-A8FB-CB466D30E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structure of an “if” statement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E20CF7-1BDC-D447-9E93-99FC016A38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21CB63-6684-6440-8EFE-EE3CCF5501D9}"/>
              </a:ext>
            </a:extLst>
          </p:cNvPr>
          <p:cNvSpPr/>
          <p:nvPr/>
        </p:nvSpPr>
        <p:spPr>
          <a:xfrm>
            <a:off x="457200" y="970595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if ( </a:t>
            </a:r>
            <a:r>
              <a:rPr lang="en-US" sz="2800" b="1" i="1" dirty="0"/>
              <a:t>condition</a:t>
            </a:r>
            <a:r>
              <a:rPr lang="en-US" sz="2800" dirty="0"/>
              <a:t> ){</a:t>
            </a:r>
          </a:p>
          <a:p>
            <a:r>
              <a:rPr lang="en-US" sz="2800" dirty="0"/>
              <a:t>     // statements go here inside the code block</a:t>
            </a:r>
          </a:p>
          <a:p>
            <a:r>
              <a:rPr lang="en-US" sz="2800" dirty="0"/>
              <a:t>}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1EDE092-F8CE-BB44-BE09-564CB1E907F5}"/>
              </a:ext>
            </a:extLst>
          </p:cNvPr>
          <p:cNvSpPr/>
          <p:nvPr/>
        </p:nvSpPr>
        <p:spPr bwMode="auto">
          <a:xfrm>
            <a:off x="381000" y="2424199"/>
            <a:ext cx="8077200" cy="12791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Sometimes we want to have </a:t>
            </a:r>
            <a:r>
              <a:rPr 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two 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code blocks.  One to run if the condition is true, and another to run if the condition is false.  To get that effect, we add the </a:t>
            </a:r>
            <a:r>
              <a:rPr 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else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 option to our conditional statement.  </a:t>
            </a:r>
            <a:endParaRPr lang="en-US" sz="2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E83690-2C4B-0948-BCD3-F26CDBD1E28A}"/>
              </a:ext>
            </a:extLst>
          </p:cNvPr>
          <p:cNvSpPr/>
          <p:nvPr/>
        </p:nvSpPr>
        <p:spPr>
          <a:xfrm>
            <a:off x="419100" y="3825302"/>
            <a:ext cx="7924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if ( </a:t>
            </a:r>
            <a:r>
              <a:rPr lang="en-US" sz="2800" b="1" i="1" dirty="0"/>
              <a:t>condition</a:t>
            </a:r>
            <a:r>
              <a:rPr lang="en-US" sz="2800" dirty="0"/>
              <a:t> ){</a:t>
            </a:r>
          </a:p>
          <a:p>
            <a:r>
              <a:rPr lang="en-US" sz="2800" dirty="0"/>
              <a:t>     // statements go here inside the code block</a:t>
            </a:r>
          </a:p>
          <a:p>
            <a:r>
              <a:rPr lang="en-US" sz="2800" dirty="0"/>
              <a:t>} else {</a:t>
            </a:r>
          </a:p>
          <a:p>
            <a:r>
              <a:rPr lang="en-US" sz="2800" dirty="0"/>
              <a:t>    // statements go here inside the code block</a:t>
            </a:r>
          </a:p>
          <a:p>
            <a:r>
              <a:rPr lang="en-US" sz="2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3520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6054E-5F15-BE42-AD4A-051A999C9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of if - else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7CEBFB-C5D2-8A43-ABF7-4D41F9C4D0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ADC5E7-6F44-274F-BC9A-9FCFA0C1F4A6}"/>
              </a:ext>
            </a:extLst>
          </p:cNvPr>
          <p:cNvSpPr/>
          <p:nvPr/>
        </p:nvSpPr>
        <p:spPr>
          <a:xfrm>
            <a:off x="76200" y="944485"/>
            <a:ext cx="8610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//declare a variable and assign it a value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miles = 30;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gallons = 15;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MPG = miles / gallons;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//check the variable using comparison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(MPG &gt;= 25){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('The car good gas mileage.');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('Are you driving a tank or what?.');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('Done.');</a:t>
            </a:r>
          </a:p>
        </p:txBody>
      </p:sp>
      <p:sp>
        <p:nvSpPr>
          <p:cNvPr id="6" name="Arrow: Right 9">
            <a:extLst>
              <a:ext uri="{FF2B5EF4-FFF2-40B4-BE49-F238E27FC236}">
                <a16:creationId xmlns:a16="http://schemas.microsoft.com/office/drawing/2014/main" id="{A86A0C3B-50DE-0341-BCB9-B502A6698A03}"/>
              </a:ext>
            </a:extLst>
          </p:cNvPr>
          <p:cNvSpPr/>
          <p:nvPr/>
        </p:nvSpPr>
        <p:spPr>
          <a:xfrm rot="10800000">
            <a:off x="3048000" y="1295400"/>
            <a:ext cx="381000" cy="33358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9">
            <a:extLst>
              <a:ext uri="{FF2B5EF4-FFF2-40B4-BE49-F238E27FC236}">
                <a16:creationId xmlns:a16="http://schemas.microsoft.com/office/drawing/2014/main" id="{417231CF-86AE-6E4E-9A6E-8BF5E82CC8EB}"/>
              </a:ext>
            </a:extLst>
          </p:cNvPr>
          <p:cNvSpPr/>
          <p:nvPr/>
        </p:nvSpPr>
        <p:spPr>
          <a:xfrm rot="10800000">
            <a:off x="3352799" y="1735270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9">
            <a:extLst>
              <a:ext uri="{FF2B5EF4-FFF2-40B4-BE49-F238E27FC236}">
                <a16:creationId xmlns:a16="http://schemas.microsoft.com/office/drawing/2014/main" id="{B4FB9EFB-542B-EB46-933E-F4DD43B38CB8}"/>
              </a:ext>
            </a:extLst>
          </p:cNvPr>
          <p:cNvSpPr/>
          <p:nvPr/>
        </p:nvSpPr>
        <p:spPr>
          <a:xfrm rot="10800000">
            <a:off x="5029202" y="2059120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9">
            <a:extLst>
              <a:ext uri="{FF2B5EF4-FFF2-40B4-BE49-F238E27FC236}">
                <a16:creationId xmlns:a16="http://schemas.microsoft.com/office/drawing/2014/main" id="{890F8B39-E15E-5D44-8A1E-072BC59E21A5}"/>
              </a:ext>
            </a:extLst>
          </p:cNvPr>
          <p:cNvSpPr/>
          <p:nvPr/>
        </p:nvSpPr>
        <p:spPr>
          <a:xfrm rot="6491752">
            <a:off x="1699214" y="2812811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0ED0B616-2DBA-3440-85AA-2E5F95FA2F8C}"/>
              </a:ext>
            </a:extLst>
          </p:cNvPr>
          <p:cNvSpPr/>
          <p:nvPr/>
        </p:nvSpPr>
        <p:spPr>
          <a:xfrm rot="12168590">
            <a:off x="2438400" y="4648200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9">
            <a:extLst>
              <a:ext uri="{FF2B5EF4-FFF2-40B4-BE49-F238E27FC236}">
                <a16:creationId xmlns:a16="http://schemas.microsoft.com/office/drawing/2014/main" id="{C479B660-7A41-6244-9163-1ABB95E20E8E}"/>
              </a:ext>
            </a:extLst>
          </p:cNvPr>
          <p:cNvSpPr/>
          <p:nvPr/>
        </p:nvSpPr>
        <p:spPr>
          <a:xfrm rot="10800000">
            <a:off x="4000500" y="5751590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4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AEFFB-71C3-984F-BD9C-826B73003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- else statements can be stacked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31A92D-33E6-9047-83F1-D49069F2CD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031E3C-D4A8-054B-8987-4F8028C6DA64}"/>
              </a:ext>
            </a:extLst>
          </p:cNvPr>
          <p:cNvSpPr/>
          <p:nvPr/>
        </p:nvSpPr>
        <p:spPr>
          <a:xfrm>
            <a:off x="228600" y="868510"/>
            <a:ext cx="65532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//declare a variable and assign it a value</a:t>
            </a:r>
          </a:p>
          <a:p>
            <a:r>
              <a:rPr lang="en-US" sz="1800" dirty="0"/>
              <a:t>let MPG = 30;</a:t>
            </a:r>
          </a:p>
          <a:p>
            <a:endParaRPr lang="en-US" sz="1800" dirty="0"/>
          </a:p>
          <a:p>
            <a:r>
              <a:rPr lang="en-US" sz="1800" dirty="0"/>
              <a:t>//check the variable using comparison</a:t>
            </a:r>
          </a:p>
          <a:p>
            <a:r>
              <a:rPr lang="en-US" sz="1800" dirty="0"/>
              <a:t>if (MPG &lt; 22){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console.log</a:t>
            </a:r>
            <a:r>
              <a:rPr lang="en-US" sz="1800" dirty="0"/>
              <a:t>('Are you driving a tank or what?.');</a:t>
            </a:r>
          </a:p>
          <a:p>
            <a:r>
              <a:rPr lang="en-US" sz="1800" dirty="0"/>
              <a:t>  } else if (MPG &lt; 25) {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console.log</a:t>
            </a:r>
            <a:r>
              <a:rPr lang="en-US" sz="1800" dirty="0"/>
              <a:t>('The car poor gas mileage.');</a:t>
            </a:r>
          </a:p>
          <a:p>
            <a:r>
              <a:rPr lang="en-US" sz="1800" dirty="0"/>
              <a:t>  } else if (MPG &lt; 35) {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console.log</a:t>
            </a:r>
            <a:r>
              <a:rPr lang="en-US" sz="1800" dirty="0"/>
              <a:t>('The car good gas mileage.');</a:t>
            </a:r>
          </a:p>
          <a:p>
            <a:r>
              <a:rPr lang="en-US" sz="1800" dirty="0"/>
              <a:t>  } else if (MPG &lt; 60) {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console.log</a:t>
            </a:r>
            <a:r>
              <a:rPr lang="en-US" sz="1800" dirty="0"/>
              <a:t>('The car great gas mileage.');</a:t>
            </a:r>
          </a:p>
          <a:p>
            <a:r>
              <a:rPr lang="en-US" sz="1800" dirty="0"/>
              <a:t>  } else {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console.log</a:t>
            </a:r>
            <a:r>
              <a:rPr lang="en-US" sz="1800" dirty="0"/>
              <a:t>('Is your car from the future?.');</a:t>
            </a:r>
          </a:p>
          <a:p>
            <a:r>
              <a:rPr lang="en-US" sz="1800" dirty="0"/>
              <a:t>  }</a:t>
            </a:r>
          </a:p>
          <a:p>
            <a:r>
              <a:rPr lang="en-US" sz="1800" dirty="0"/>
              <a:t>}</a:t>
            </a:r>
          </a:p>
          <a:p>
            <a:r>
              <a:rPr lang="en-US" sz="1800" dirty="0" err="1"/>
              <a:t>console.log</a:t>
            </a:r>
            <a:r>
              <a:rPr lang="en-US" sz="1800" dirty="0"/>
              <a:t>('Done.');</a:t>
            </a:r>
            <a:endParaRPr lang="en-US" dirty="0"/>
          </a:p>
        </p:txBody>
      </p:sp>
      <p:sp>
        <p:nvSpPr>
          <p:cNvPr id="6" name="Arrow: Right 9">
            <a:extLst>
              <a:ext uri="{FF2B5EF4-FFF2-40B4-BE49-F238E27FC236}">
                <a16:creationId xmlns:a16="http://schemas.microsoft.com/office/drawing/2014/main" id="{EDE8C229-17BB-6845-A88C-07134831B7CA}"/>
              </a:ext>
            </a:extLst>
          </p:cNvPr>
          <p:cNvSpPr/>
          <p:nvPr/>
        </p:nvSpPr>
        <p:spPr>
          <a:xfrm rot="10800000">
            <a:off x="1828800" y="1143000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9">
            <a:extLst>
              <a:ext uri="{FF2B5EF4-FFF2-40B4-BE49-F238E27FC236}">
                <a16:creationId xmlns:a16="http://schemas.microsoft.com/office/drawing/2014/main" id="{37CC1F87-4138-5A40-8BBE-6607D2C8AB08}"/>
              </a:ext>
            </a:extLst>
          </p:cNvPr>
          <p:cNvSpPr/>
          <p:nvPr/>
        </p:nvSpPr>
        <p:spPr>
          <a:xfrm rot="8764520">
            <a:off x="1048543" y="1755154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9">
            <a:extLst>
              <a:ext uri="{FF2B5EF4-FFF2-40B4-BE49-F238E27FC236}">
                <a16:creationId xmlns:a16="http://schemas.microsoft.com/office/drawing/2014/main" id="{6B42C8CF-7B74-CB45-BFC6-4DAC9E2C9F7F}"/>
              </a:ext>
            </a:extLst>
          </p:cNvPr>
          <p:cNvSpPr/>
          <p:nvPr/>
        </p:nvSpPr>
        <p:spPr>
          <a:xfrm rot="8764520">
            <a:off x="1770858" y="2296403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B35062FE-EFA6-1145-900D-DB687BDAB22C}"/>
              </a:ext>
            </a:extLst>
          </p:cNvPr>
          <p:cNvSpPr/>
          <p:nvPr/>
        </p:nvSpPr>
        <p:spPr>
          <a:xfrm rot="8764520">
            <a:off x="1979615" y="2867336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9">
            <a:extLst>
              <a:ext uri="{FF2B5EF4-FFF2-40B4-BE49-F238E27FC236}">
                <a16:creationId xmlns:a16="http://schemas.microsoft.com/office/drawing/2014/main" id="{2E3D1994-ADD2-6643-88AA-7C9C24FD59FC}"/>
              </a:ext>
            </a:extLst>
          </p:cNvPr>
          <p:cNvSpPr/>
          <p:nvPr/>
        </p:nvSpPr>
        <p:spPr>
          <a:xfrm rot="10800000">
            <a:off x="4381500" y="3390899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9">
            <a:extLst>
              <a:ext uri="{FF2B5EF4-FFF2-40B4-BE49-F238E27FC236}">
                <a16:creationId xmlns:a16="http://schemas.microsoft.com/office/drawing/2014/main" id="{6499EEE8-4F36-8F4D-B5AA-ACED134582B6}"/>
              </a:ext>
            </a:extLst>
          </p:cNvPr>
          <p:cNvSpPr/>
          <p:nvPr/>
        </p:nvSpPr>
        <p:spPr>
          <a:xfrm rot="10800000">
            <a:off x="2286000" y="5314949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5CDA2E76-D492-7E44-BB05-3DC5F8D06583}"/>
              </a:ext>
            </a:extLst>
          </p:cNvPr>
          <p:cNvSpPr/>
          <p:nvPr/>
        </p:nvSpPr>
        <p:spPr bwMode="auto">
          <a:xfrm>
            <a:off x="5105400" y="1143000"/>
            <a:ext cx="3810000" cy="449579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Notice here that, as soon as a true condition is found, no other conditions execute.  You could say that this logic “short-circuits” on the first true condition.</a:t>
            </a:r>
          </a:p>
          <a:p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  <a:p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Also notice the 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condition at the very end.  It gives us the ability to provide an “if all else fails…” code block.</a:t>
            </a:r>
          </a:p>
        </p:txBody>
      </p:sp>
    </p:spTree>
    <p:extLst>
      <p:ext uri="{BB962C8B-B14F-4D97-AF65-F5344CB8AC3E}">
        <p14:creationId xmlns:p14="http://schemas.microsoft.com/office/powerpoint/2010/main" val="312734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AEFFB-71C3-984F-BD9C-826B73003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arrangement…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31A92D-33E6-9047-83F1-D49069F2CD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031E3C-D4A8-054B-8987-4F8028C6DA64}"/>
              </a:ext>
            </a:extLst>
          </p:cNvPr>
          <p:cNvSpPr/>
          <p:nvPr/>
        </p:nvSpPr>
        <p:spPr>
          <a:xfrm>
            <a:off x="228600" y="868510"/>
            <a:ext cx="6553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let MPG = 30;</a:t>
            </a:r>
          </a:p>
          <a:p>
            <a:r>
              <a:rPr lang="en-US" sz="1800" dirty="0"/>
              <a:t>//check the variable using comparison</a:t>
            </a:r>
          </a:p>
          <a:p>
            <a:r>
              <a:rPr lang="en-US" sz="1800" dirty="0"/>
              <a:t>if (MPG &lt; 22){</a:t>
            </a:r>
          </a:p>
          <a:p>
            <a:r>
              <a:rPr lang="en-US" sz="1800" dirty="0"/>
              <a:t>  </a:t>
            </a:r>
            <a:r>
              <a:rPr lang="en-US" sz="1800" dirty="0" err="1"/>
              <a:t>console.log</a:t>
            </a:r>
            <a:r>
              <a:rPr lang="en-US" sz="1800" dirty="0"/>
              <a:t>('Are you driving a tank or what?.');</a:t>
            </a:r>
          </a:p>
          <a:p>
            <a:r>
              <a:rPr lang="en-US" sz="1800" dirty="0"/>
              <a:t>  } </a:t>
            </a:r>
          </a:p>
          <a:p>
            <a:r>
              <a:rPr lang="en-US" sz="1800" dirty="0"/>
              <a:t>if (MPG &lt; 25) {</a:t>
            </a:r>
          </a:p>
          <a:p>
            <a:r>
              <a:rPr lang="en-US" sz="1800" dirty="0"/>
              <a:t>  </a:t>
            </a:r>
            <a:r>
              <a:rPr lang="en-US" sz="1800" dirty="0" err="1"/>
              <a:t>console.log</a:t>
            </a:r>
            <a:r>
              <a:rPr lang="en-US" sz="1800" dirty="0"/>
              <a:t>('The car poor gas mileage.');</a:t>
            </a:r>
          </a:p>
          <a:p>
            <a:r>
              <a:rPr lang="en-US" sz="1800" dirty="0"/>
              <a:t>  } </a:t>
            </a:r>
          </a:p>
          <a:p>
            <a:r>
              <a:rPr lang="en-US" sz="1800" dirty="0"/>
              <a:t>if (MPG &lt; 35) {</a:t>
            </a:r>
          </a:p>
          <a:p>
            <a:r>
              <a:rPr lang="en-US" sz="1800" dirty="0"/>
              <a:t>  </a:t>
            </a:r>
            <a:r>
              <a:rPr lang="en-US" sz="1800" dirty="0" err="1"/>
              <a:t>console.log</a:t>
            </a:r>
            <a:r>
              <a:rPr lang="en-US" sz="1800" dirty="0"/>
              <a:t>('The car good gas mileage.');</a:t>
            </a:r>
          </a:p>
          <a:p>
            <a:r>
              <a:rPr lang="en-US" sz="1800" dirty="0"/>
              <a:t>  } </a:t>
            </a:r>
          </a:p>
          <a:p>
            <a:r>
              <a:rPr lang="en-US" sz="1800" dirty="0"/>
              <a:t>if (MPG &lt; 60) {</a:t>
            </a:r>
          </a:p>
          <a:p>
            <a:r>
              <a:rPr lang="en-US" sz="1800" dirty="0"/>
              <a:t>  </a:t>
            </a:r>
            <a:r>
              <a:rPr lang="en-US" sz="1800" dirty="0" err="1"/>
              <a:t>console.log</a:t>
            </a:r>
            <a:r>
              <a:rPr lang="en-US" sz="1800" dirty="0"/>
              <a:t>('The car great gas mileage.');</a:t>
            </a:r>
          </a:p>
          <a:p>
            <a:r>
              <a:rPr lang="en-US" sz="1800" dirty="0"/>
              <a:t>  } </a:t>
            </a:r>
          </a:p>
          <a:p>
            <a:r>
              <a:rPr lang="en-US" sz="1800" dirty="0"/>
              <a:t>if (MPG &gt;= 60){</a:t>
            </a:r>
          </a:p>
          <a:p>
            <a:r>
              <a:rPr lang="en-US" sz="1800" dirty="0"/>
              <a:t>  </a:t>
            </a:r>
            <a:r>
              <a:rPr lang="en-US" sz="1800" dirty="0" err="1"/>
              <a:t>console.log</a:t>
            </a:r>
            <a:r>
              <a:rPr lang="en-US" sz="1800" dirty="0"/>
              <a:t>('Is your car from the future?.');</a:t>
            </a:r>
          </a:p>
          <a:p>
            <a:r>
              <a:rPr lang="en-US" sz="1800" dirty="0"/>
              <a:t>  }</a:t>
            </a:r>
          </a:p>
          <a:p>
            <a:r>
              <a:rPr lang="en-US" sz="1800" dirty="0"/>
              <a:t>}</a:t>
            </a:r>
          </a:p>
          <a:p>
            <a:r>
              <a:rPr lang="en-US" sz="1800" dirty="0" err="1"/>
              <a:t>console.log</a:t>
            </a:r>
            <a:r>
              <a:rPr lang="en-US" sz="1800" dirty="0"/>
              <a:t>('Done.');</a:t>
            </a:r>
            <a:endParaRPr lang="en-US" dirty="0"/>
          </a:p>
        </p:txBody>
      </p:sp>
      <p:sp>
        <p:nvSpPr>
          <p:cNvPr id="6" name="Arrow: Right 9">
            <a:extLst>
              <a:ext uri="{FF2B5EF4-FFF2-40B4-BE49-F238E27FC236}">
                <a16:creationId xmlns:a16="http://schemas.microsoft.com/office/drawing/2014/main" id="{EDE8C229-17BB-6845-A88C-07134831B7CA}"/>
              </a:ext>
            </a:extLst>
          </p:cNvPr>
          <p:cNvSpPr/>
          <p:nvPr/>
        </p:nvSpPr>
        <p:spPr>
          <a:xfrm rot="10800000">
            <a:off x="1773235" y="895350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9">
            <a:extLst>
              <a:ext uri="{FF2B5EF4-FFF2-40B4-BE49-F238E27FC236}">
                <a16:creationId xmlns:a16="http://schemas.microsoft.com/office/drawing/2014/main" id="{37CC1F87-4138-5A40-8BBE-6607D2C8AB08}"/>
              </a:ext>
            </a:extLst>
          </p:cNvPr>
          <p:cNvSpPr/>
          <p:nvPr/>
        </p:nvSpPr>
        <p:spPr>
          <a:xfrm rot="8764520">
            <a:off x="1077117" y="1242019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9">
            <a:extLst>
              <a:ext uri="{FF2B5EF4-FFF2-40B4-BE49-F238E27FC236}">
                <a16:creationId xmlns:a16="http://schemas.microsoft.com/office/drawing/2014/main" id="{54FCFC66-2CAB-F94A-B390-54E4CEA13FDC}"/>
              </a:ext>
            </a:extLst>
          </p:cNvPr>
          <p:cNvSpPr/>
          <p:nvPr/>
        </p:nvSpPr>
        <p:spPr>
          <a:xfrm rot="8764520">
            <a:off x="1077118" y="2054371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9">
            <a:extLst>
              <a:ext uri="{FF2B5EF4-FFF2-40B4-BE49-F238E27FC236}">
                <a16:creationId xmlns:a16="http://schemas.microsoft.com/office/drawing/2014/main" id="{6B42C8CF-7B74-CB45-BFC6-4DAC9E2C9F7F}"/>
              </a:ext>
            </a:extLst>
          </p:cNvPr>
          <p:cNvSpPr/>
          <p:nvPr/>
        </p:nvSpPr>
        <p:spPr>
          <a:xfrm rot="8764520">
            <a:off x="1325558" y="2830485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9">
            <a:extLst>
              <a:ext uri="{FF2B5EF4-FFF2-40B4-BE49-F238E27FC236}">
                <a16:creationId xmlns:a16="http://schemas.microsoft.com/office/drawing/2014/main" id="{2E3D1994-ADD2-6643-88AA-7C9C24FD59FC}"/>
              </a:ext>
            </a:extLst>
          </p:cNvPr>
          <p:cNvSpPr/>
          <p:nvPr/>
        </p:nvSpPr>
        <p:spPr>
          <a:xfrm rot="10800000">
            <a:off x="4248149" y="3384241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9">
            <a:extLst>
              <a:ext uri="{FF2B5EF4-FFF2-40B4-BE49-F238E27FC236}">
                <a16:creationId xmlns:a16="http://schemas.microsoft.com/office/drawing/2014/main" id="{6499EEE8-4F36-8F4D-B5AA-ACED134582B6}"/>
              </a:ext>
            </a:extLst>
          </p:cNvPr>
          <p:cNvSpPr/>
          <p:nvPr/>
        </p:nvSpPr>
        <p:spPr>
          <a:xfrm rot="10800000">
            <a:off x="2266950" y="5797698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5CDA2E76-D492-7E44-BB05-3DC5F8D06583}"/>
              </a:ext>
            </a:extLst>
          </p:cNvPr>
          <p:cNvSpPr/>
          <p:nvPr/>
        </p:nvSpPr>
        <p:spPr bwMode="auto">
          <a:xfrm>
            <a:off x="5105400" y="1143000"/>
            <a:ext cx="3810000" cy="449579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So … for MPG = 30, what statements would be written to the console?</a:t>
            </a:r>
          </a:p>
          <a:p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  <a:p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Do you see the logic error in this code?  It doesn’t give us very good output for this exact problem does it?</a:t>
            </a:r>
          </a:p>
          <a:p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 </a:t>
            </a:r>
          </a:p>
          <a:p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How is this different from the last slide?</a:t>
            </a:r>
          </a:p>
          <a:p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  <a:p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Arrow: Right 9">
            <a:extLst>
              <a:ext uri="{FF2B5EF4-FFF2-40B4-BE49-F238E27FC236}">
                <a16:creationId xmlns:a16="http://schemas.microsoft.com/office/drawing/2014/main" id="{B00F25EC-FFAD-AB4C-9ACC-4B40AD004405}"/>
              </a:ext>
            </a:extLst>
          </p:cNvPr>
          <p:cNvSpPr/>
          <p:nvPr/>
        </p:nvSpPr>
        <p:spPr>
          <a:xfrm rot="8764520">
            <a:off x="1276348" y="3675731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9">
            <a:extLst>
              <a:ext uri="{FF2B5EF4-FFF2-40B4-BE49-F238E27FC236}">
                <a16:creationId xmlns:a16="http://schemas.microsoft.com/office/drawing/2014/main" id="{7E03224C-4769-0744-BB8E-2EBD959B944B}"/>
              </a:ext>
            </a:extLst>
          </p:cNvPr>
          <p:cNvSpPr/>
          <p:nvPr/>
        </p:nvSpPr>
        <p:spPr>
          <a:xfrm rot="8764520">
            <a:off x="1276347" y="4451844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9">
            <a:extLst>
              <a:ext uri="{FF2B5EF4-FFF2-40B4-BE49-F238E27FC236}">
                <a16:creationId xmlns:a16="http://schemas.microsoft.com/office/drawing/2014/main" id="{B00F25EC-FFAD-AB4C-9ACC-4B40AD004405}"/>
              </a:ext>
            </a:extLst>
          </p:cNvPr>
          <p:cNvSpPr/>
          <p:nvPr/>
        </p:nvSpPr>
        <p:spPr>
          <a:xfrm rot="10800000">
            <a:off x="4248149" y="4211164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2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7" grpId="0" animBg="1"/>
      <p:bldP spid="13" grpId="0" animBg="1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1D313-DC69-EA49-A8FB-CB466D30E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the </a:t>
            </a:r>
            <a:r>
              <a:rPr lang="en-US" b="1" i="1" dirty="0"/>
              <a:t>condition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E20CF7-1BDC-D447-9E93-99FC016A38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21CB63-6684-6440-8EFE-EE3CCF5501D9}"/>
              </a:ext>
            </a:extLst>
          </p:cNvPr>
          <p:cNvSpPr/>
          <p:nvPr/>
        </p:nvSpPr>
        <p:spPr>
          <a:xfrm>
            <a:off x="457200" y="1219753"/>
            <a:ext cx="792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if ( </a:t>
            </a:r>
            <a:r>
              <a:rPr lang="en-US" sz="3200" b="1" i="1" dirty="0"/>
              <a:t>condition</a:t>
            </a:r>
            <a:r>
              <a:rPr lang="en-US" sz="3200" dirty="0"/>
              <a:t> ){</a:t>
            </a:r>
          </a:p>
          <a:p>
            <a:r>
              <a:rPr lang="en-US" sz="3200" dirty="0"/>
              <a:t>     // statements go here inside the code block</a:t>
            </a:r>
          </a:p>
          <a:p>
            <a:r>
              <a:rPr lang="en-US" sz="3200" dirty="0"/>
              <a:t>}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1EDE092-F8CE-BB44-BE09-564CB1E907F5}"/>
              </a:ext>
            </a:extLst>
          </p:cNvPr>
          <p:cNvSpPr/>
          <p:nvPr/>
        </p:nvSpPr>
        <p:spPr bwMode="auto">
          <a:xfrm>
            <a:off x="533400" y="2789413"/>
            <a:ext cx="8077200" cy="30779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So far, we have seen that </a:t>
            </a:r>
            <a:r>
              <a:rPr lang="en-US" sz="2000" b="1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condition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 can be a single Boolean expression … the comparison of two values.  But the </a:t>
            </a:r>
            <a:r>
              <a:rPr lang="en-US" sz="2000" b="1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condition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 can be *any* expression that results in a value that is </a:t>
            </a:r>
            <a:r>
              <a:rPr 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true 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or </a:t>
            </a:r>
            <a:r>
              <a:rPr 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false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.  </a:t>
            </a:r>
            <a:b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</a:b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  <a:p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Most notably, the </a:t>
            </a:r>
            <a:r>
              <a:rPr lang="en-US" sz="2000" b="1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condition</a:t>
            </a:r>
            <a:r>
              <a:rPr 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 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can be a function that returns </a:t>
            </a:r>
            <a:r>
              <a:rPr 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true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 or </a:t>
            </a:r>
            <a:r>
              <a:rPr 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false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.</a:t>
            </a:r>
            <a:b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</a:b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  <a:p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JavaScript gives us a built-in function called </a:t>
            </a:r>
            <a:r>
              <a:rPr lang="en-US" sz="20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isNaN</a:t>
            </a:r>
            <a:r>
              <a:rPr 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()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.  The </a:t>
            </a:r>
            <a:r>
              <a:rPr lang="en-US" sz="20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isNaN</a:t>
            </a:r>
            <a:r>
              <a:rPr 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()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 function tests to see if it’s argument is a “not a number”.</a:t>
            </a:r>
            <a:endParaRPr lang="en-US" sz="2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200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isNaN</a:t>
            </a:r>
            <a:r>
              <a:rPr lang="en-US" dirty="0"/>
              <a:t>()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57983-F7A8-5742-AA53-4FC77E7F7D6A}"/>
              </a:ext>
            </a:extLst>
          </p:cNvPr>
          <p:cNvSpPr txBox="1"/>
          <p:nvPr/>
        </p:nvSpPr>
        <p:spPr>
          <a:xfrm>
            <a:off x="533400" y="1066800"/>
            <a:ext cx="7315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isNaN</a:t>
            </a:r>
            <a:r>
              <a:rPr lang="en-US" dirty="0"/>
              <a:t>(</a:t>
            </a:r>
            <a:r>
              <a:rPr lang="en-US" i="1" dirty="0"/>
              <a:t>expression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Examples of the </a:t>
            </a:r>
            <a:r>
              <a:rPr lang="en-US" dirty="0" err="1">
                <a:solidFill>
                  <a:schemeClr val="accent2"/>
                </a:solidFill>
              </a:rPr>
              <a:t>isNaN</a:t>
            </a:r>
            <a:r>
              <a:rPr lang="en-US" dirty="0">
                <a:solidFill>
                  <a:schemeClr val="accent2"/>
                </a:solidFill>
              </a:rPr>
              <a:t>() method</a:t>
            </a:r>
          </a:p>
          <a:p>
            <a:endParaRPr lang="en-US" dirty="0"/>
          </a:p>
          <a:p>
            <a:r>
              <a:rPr lang="en-US" dirty="0" err="1"/>
              <a:t>isNaN</a:t>
            </a:r>
            <a:r>
              <a:rPr lang="en-US" dirty="0"/>
              <a:t>("Hopper")   // Returns true</a:t>
            </a:r>
          </a:p>
          <a:p>
            <a:r>
              <a:rPr lang="en-US" dirty="0" err="1"/>
              <a:t>isNaN</a:t>
            </a:r>
            <a:r>
              <a:rPr lang="en-US" dirty="0"/>
              <a:t>("123.45")   // Returns false</a:t>
            </a:r>
          </a:p>
          <a:p>
            <a:r>
              <a:rPr lang="en-US" dirty="0" err="1"/>
              <a:t>isNaN</a:t>
            </a:r>
            <a:r>
              <a:rPr lang="en-US" dirty="0"/>
              <a:t>("zebra")    // Returns true</a:t>
            </a:r>
          </a:p>
          <a:p>
            <a:r>
              <a:rPr lang="en-US" dirty="0" err="1"/>
              <a:t>isNaN</a:t>
            </a:r>
            <a:r>
              <a:rPr lang="en-US" dirty="0"/>
              <a:t>("zero")     // Returns true</a:t>
            </a:r>
          </a:p>
          <a:p>
            <a:r>
              <a:rPr lang="en-US" dirty="0" err="1"/>
              <a:t>isNaN</a:t>
            </a:r>
            <a:r>
              <a:rPr lang="en-US" dirty="0"/>
              <a:t>("0")        // Returns false</a:t>
            </a:r>
          </a:p>
          <a:p>
            <a:r>
              <a:rPr lang="en-US" dirty="0" err="1"/>
              <a:t>isNaN</a:t>
            </a:r>
            <a:r>
              <a:rPr lang="en-US" dirty="0"/>
              <a:t>(0)          // Returns false</a:t>
            </a:r>
          </a:p>
          <a:p>
            <a:r>
              <a:rPr lang="en-US" dirty="0" err="1"/>
              <a:t>isNaN</a:t>
            </a:r>
            <a:r>
              <a:rPr lang="en-US" dirty="0"/>
              <a:t>(-55)        // Returns false</a:t>
            </a:r>
          </a:p>
          <a:p>
            <a:r>
              <a:rPr lang="en-US" dirty="0" err="1"/>
              <a:t>isNaN</a:t>
            </a:r>
            <a:r>
              <a:rPr lang="en-US" dirty="0"/>
              <a:t>("$30")      // Returns true</a:t>
            </a:r>
          </a:p>
          <a:p>
            <a:r>
              <a:rPr lang="en-US" dirty="0" err="1"/>
              <a:t>isNaN</a:t>
            </a:r>
            <a:r>
              <a:rPr lang="en-US" dirty="0"/>
              <a:t>("100%")     // Returns true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912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65AD8-1E10-204B-BD8B-C671440D5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55ABC-8D64-DB4E-8C86-B94D3747761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6349" y="983598"/>
            <a:ext cx="8458200" cy="226071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Conditional Statements:</a:t>
            </a:r>
          </a:p>
          <a:p>
            <a:r>
              <a:rPr lang="en-US" dirty="0"/>
              <a:t>A </a:t>
            </a:r>
            <a:r>
              <a:rPr lang="en-US" b="1" dirty="0"/>
              <a:t>conditional statement</a:t>
            </a:r>
            <a:r>
              <a:rPr lang="en-US" dirty="0"/>
              <a:t> is a rule or idea that can be expressed using the word “</a:t>
            </a:r>
            <a:r>
              <a:rPr lang="en-US" b="1" dirty="0"/>
              <a:t>if</a:t>
            </a:r>
            <a:r>
              <a:rPr lang="en-US" dirty="0"/>
              <a:t>”</a:t>
            </a:r>
          </a:p>
          <a:p>
            <a:r>
              <a:rPr lang="en-US" dirty="0"/>
              <a:t>Business rules almost always need to be expressed as </a:t>
            </a:r>
            <a:r>
              <a:rPr lang="en-US" b="1" dirty="0"/>
              <a:t>conditional</a:t>
            </a:r>
            <a:r>
              <a:rPr lang="en-US" dirty="0"/>
              <a:t> </a:t>
            </a:r>
            <a:r>
              <a:rPr lang="en-US" b="1" dirty="0"/>
              <a:t>statements</a:t>
            </a:r>
            <a:r>
              <a:rPr lang="en-US" dirty="0"/>
              <a:t>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381C6A-7C80-8545-AB4E-B89C06B038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69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788D9-4B81-6243-8785-D5F57C989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user input with </a:t>
            </a:r>
            <a:r>
              <a:rPr lang="en-US" dirty="0" err="1"/>
              <a:t>isNaN</a:t>
            </a:r>
            <a:r>
              <a:rPr lang="en-US" dirty="0"/>
              <a:t>()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BBE5EC-953A-4746-8439-EADFEDD11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20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6D82D6-5E21-7845-A6D6-864EC6BED1F2}"/>
              </a:ext>
            </a:extLst>
          </p:cNvPr>
          <p:cNvSpPr/>
          <p:nvPr/>
        </p:nvSpPr>
        <p:spPr>
          <a:xfrm>
            <a:off x="304800" y="1524000"/>
            <a:ext cx="6248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function </a:t>
            </a:r>
            <a:r>
              <a:rPr lang="en-US" sz="2000" dirty="0" err="1"/>
              <a:t>calculateMPG</a:t>
            </a:r>
            <a:r>
              <a:rPr lang="en-US" sz="2000" dirty="0"/>
              <a:t>(miles, gas) {</a:t>
            </a:r>
          </a:p>
          <a:p>
            <a:endParaRPr lang="en-US" sz="2000" dirty="0"/>
          </a:p>
          <a:p>
            <a:r>
              <a:rPr lang="en-US" sz="2000" dirty="0"/>
              <a:t> if (</a:t>
            </a:r>
            <a:r>
              <a:rPr lang="en-US" sz="2000" dirty="0" err="1"/>
              <a:t>isNaN</a:t>
            </a:r>
            <a:r>
              <a:rPr lang="en-US" sz="2000" dirty="0"/>
              <a:t>(miles)){</a:t>
            </a:r>
          </a:p>
          <a:p>
            <a:r>
              <a:rPr lang="en-US" sz="2000" dirty="0"/>
              <a:t>	return ‘Bad input. Try again. ';</a:t>
            </a:r>
          </a:p>
          <a:p>
            <a:r>
              <a:rPr lang="en-US" sz="2000" dirty="0"/>
              <a:t>  }</a:t>
            </a:r>
          </a:p>
          <a:p>
            <a:r>
              <a:rPr lang="en-US" sz="2000" dirty="0"/>
              <a:t> if (</a:t>
            </a:r>
            <a:r>
              <a:rPr lang="en-US" sz="2000" dirty="0" err="1"/>
              <a:t>isNaN</a:t>
            </a:r>
            <a:r>
              <a:rPr lang="en-US" sz="2000" dirty="0"/>
              <a:t>(gas)){</a:t>
            </a:r>
          </a:p>
          <a:p>
            <a:r>
              <a:rPr lang="en-US" sz="2000" dirty="0"/>
              <a:t>	return ‘Bad input. Try again. ';</a:t>
            </a:r>
          </a:p>
          <a:p>
            <a:r>
              <a:rPr lang="en-US" sz="2000" dirty="0"/>
              <a:t>  }</a:t>
            </a:r>
          </a:p>
          <a:p>
            <a:r>
              <a:rPr lang="en-US" sz="2000" dirty="0"/>
              <a:t>  let MPG = miles/gas;</a:t>
            </a:r>
          </a:p>
          <a:p>
            <a:r>
              <a:rPr lang="en-US" sz="2000" dirty="0"/>
              <a:t>  let result = 'Your car is getting ' + MPG + ' MPG.';</a:t>
            </a:r>
          </a:p>
          <a:p>
            <a:r>
              <a:rPr lang="en-US" sz="2000" dirty="0"/>
              <a:t>  return result;</a:t>
            </a:r>
          </a:p>
          <a:p>
            <a:r>
              <a:rPr lang="en-US" sz="2000" dirty="0"/>
              <a:t>}</a:t>
            </a:r>
          </a:p>
        </p:txBody>
      </p:sp>
      <p:sp>
        <p:nvSpPr>
          <p:cNvPr id="5" name="Arrow: Right 9">
            <a:extLst>
              <a:ext uri="{FF2B5EF4-FFF2-40B4-BE49-F238E27FC236}">
                <a16:creationId xmlns:a16="http://schemas.microsoft.com/office/drawing/2014/main" id="{7C1A33EC-8964-F544-A24C-29CDEF69088F}"/>
              </a:ext>
            </a:extLst>
          </p:cNvPr>
          <p:cNvSpPr/>
          <p:nvPr/>
        </p:nvSpPr>
        <p:spPr>
          <a:xfrm rot="3367384">
            <a:off x="2717122" y="1205367"/>
            <a:ext cx="381000" cy="32385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9">
            <a:extLst>
              <a:ext uri="{FF2B5EF4-FFF2-40B4-BE49-F238E27FC236}">
                <a16:creationId xmlns:a16="http://schemas.microsoft.com/office/drawing/2014/main" id="{9FFB7198-9F1E-524C-A099-FBA55AE0CFBF}"/>
              </a:ext>
            </a:extLst>
          </p:cNvPr>
          <p:cNvSpPr/>
          <p:nvPr/>
        </p:nvSpPr>
        <p:spPr>
          <a:xfrm rot="6867576">
            <a:off x="3464771" y="1266179"/>
            <a:ext cx="381000" cy="32385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D6E577-8414-D14F-8088-659424C351E5}"/>
              </a:ext>
            </a:extLst>
          </p:cNvPr>
          <p:cNvSpPr txBox="1"/>
          <p:nvPr/>
        </p:nvSpPr>
        <p:spPr>
          <a:xfrm>
            <a:off x="1752600" y="966439"/>
            <a:ext cx="1014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“100”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4144E9-D1B8-B147-91CB-C88DB65D2EDC}"/>
              </a:ext>
            </a:extLst>
          </p:cNvPr>
          <p:cNvSpPr txBox="1"/>
          <p:nvPr/>
        </p:nvSpPr>
        <p:spPr>
          <a:xfrm>
            <a:off x="3853092" y="966439"/>
            <a:ext cx="1276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“banjo”</a:t>
            </a:r>
          </a:p>
        </p:txBody>
      </p:sp>
      <p:sp>
        <p:nvSpPr>
          <p:cNvPr id="9" name="Arrow: Right 9">
            <a:extLst>
              <a:ext uri="{FF2B5EF4-FFF2-40B4-BE49-F238E27FC236}">
                <a16:creationId xmlns:a16="http://schemas.microsoft.com/office/drawing/2014/main" id="{0AEF189E-489F-F040-8FDE-816CD7558D9C}"/>
              </a:ext>
            </a:extLst>
          </p:cNvPr>
          <p:cNvSpPr/>
          <p:nvPr/>
        </p:nvSpPr>
        <p:spPr>
          <a:xfrm rot="7535820">
            <a:off x="1392804" y="1890274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250CDEF5-EB87-654C-B590-74CD5C8AF523}"/>
              </a:ext>
            </a:extLst>
          </p:cNvPr>
          <p:cNvSpPr/>
          <p:nvPr/>
        </p:nvSpPr>
        <p:spPr>
          <a:xfrm rot="7421389">
            <a:off x="1635357" y="2825229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9">
            <a:extLst>
              <a:ext uri="{FF2B5EF4-FFF2-40B4-BE49-F238E27FC236}">
                <a16:creationId xmlns:a16="http://schemas.microsoft.com/office/drawing/2014/main" id="{92D1AF2F-E682-3143-82BB-5D0B9F33B8BA}"/>
              </a:ext>
            </a:extLst>
          </p:cNvPr>
          <p:cNvSpPr/>
          <p:nvPr/>
        </p:nvSpPr>
        <p:spPr>
          <a:xfrm rot="10649867">
            <a:off x="4498154" y="3406436"/>
            <a:ext cx="381000" cy="32385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535C061-E2FF-7347-8027-0D0D4B9720DB}"/>
              </a:ext>
            </a:extLst>
          </p:cNvPr>
          <p:cNvSpPr/>
          <p:nvPr/>
        </p:nvSpPr>
        <p:spPr bwMode="auto">
          <a:xfrm>
            <a:off x="5834288" y="1237595"/>
            <a:ext cx="3081112" cy="333440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Notice how 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caused the function to end abruptly.  </a:t>
            </a:r>
          </a:p>
          <a:p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We used the first two conditional statements to validate the input before we attempted the calculation.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  <a:p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  <a:p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21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Breakpoints – A NEW DEBUGGING OPTION!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" y="975384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 using the breakpoint feature in Chrome.  Setting one or more breakpoints can allow you, the developer, to get a better understanding of how your code is working.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6D75D2-CEDB-4C6F-B4CC-9AA7F917E2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26" y="2387209"/>
            <a:ext cx="8458200" cy="352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580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give this a try…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22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pic>
        <p:nvPicPr>
          <p:cNvPr id="8194" name="Picture 2" descr="Image result for it's not rocket science">
            <a:extLst>
              <a:ext uri="{FF2B5EF4-FFF2-40B4-BE49-F238E27FC236}">
                <a16:creationId xmlns:a16="http://schemas.microsoft.com/office/drawing/2014/main" id="{BBDC05B3-DEBE-4923-9559-C299247B8C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0" r="5320"/>
          <a:stretch/>
        </p:blipFill>
        <p:spPr bwMode="auto">
          <a:xfrm>
            <a:off x="2152650" y="1685893"/>
            <a:ext cx="4419600" cy="3872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015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65AD8-1E10-204B-BD8B-C671440D5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examples: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381C6A-7C80-8545-AB4E-B89C06B038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48C5280-1926-4BE9-B466-914A3B2B18E8}"/>
              </a:ext>
            </a:extLst>
          </p:cNvPr>
          <p:cNvSpPr txBox="1">
            <a:spLocks/>
          </p:cNvSpPr>
          <p:nvPr/>
        </p:nvSpPr>
        <p:spPr bwMode="auto">
          <a:xfrm>
            <a:off x="266700" y="1104900"/>
            <a:ext cx="8610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b="1" kern="0" dirty="0"/>
              <a:t>In an airport…</a:t>
            </a:r>
          </a:p>
          <a:p>
            <a:r>
              <a:rPr lang="en-US" sz="2000" i="1" kern="0" dirty="0"/>
              <a:t>If</a:t>
            </a:r>
            <a:r>
              <a:rPr lang="en-US" sz="2000" kern="0" dirty="0"/>
              <a:t> the suitcase weights over 50 pounds </a:t>
            </a:r>
            <a:r>
              <a:rPr lang="en-US" sz="2000" i="1" kern="0" dirty="0"/>
              <a:t>then</a:t>
            </a:r>
            <a:r>
              <a:rPr lang="en-US" sz="2000" kern="0" dirty="0"/>
              <a:t> charge an extra $20.00.</a:t>
            </a:r>
          </a:p>
          <a:p>
            <a:r>
              <a:rPr lang="en-US" sz="2000" i="1" kern="0" dirty="0"/>
              <a:t>If</a:t>
            </a:r>
            <a:r>
              <a:rPr lang="en-US" sz="2000" kern="0" dirty="0"/>
              <a:t> the passenger has valid ID </a:t>
            </a:r>
            <a:r>
              <a:rPr lang="en-US" sz="2000" i="1" kern="0" dirty="0"/>
              <a:t>then</a:t>
            </a:r>
            <a:r>
              <a:rPr lang="en-US" sz="2000" kern="0" dirty="0"/>
              <a:t> let them in to the security check line.</a:t>
            </a:r>
            <a:br>
              <a:rPr lang="en-US" sz="2000" kern="0" dirty="0"/>
            </a:br>
            <a:endParaRPr lang="en-US" sz="2000" kern="0" dirty="0"/>
          </a:p>
          <a:p>
            <a:pPr marL="0" indent="0">
              <a:buNone/>
            </a:pPr>
            <a:r>
              <a:rPr lang="en-US" sz="2000" b="1" kern="0" dirty="0"/>
              <a:t>In a purchase…</a:t>
            </a:r>
          </a:p>
          <a:p>
            <a:r>
              <a:rPr lang="en-US" sz="2000" i="1" kern="0" dirty="0"/>
              <a:t>If</a:t>
            </a:r>
            <a:r>
              <a:rPr lang="en-US" sz="2000" kern="0" dirty="0"/>
              <a:t> the customer provided a promotion code </a:t>
            </a:r>
            <a:r>
              <a:rPr lang="en-US" sz="2000" i="1" kern="0" dirty="0"/>
              <a:t>then</a:t>
            </a:r>
            <a:r>
              <a:rPr lang="en-US" sz="2000" kern="0" dirty="0"/>
              <a:t> apply a 15% discount.</a:t>
            </a:r>
            <a:br>
              <a:rPr lang="en-US" sz="2000" kern="0" dirty="0"/>
            </a:br>
            <a:endParaRPr lang="en-US" sz="2000" kern="0" dirty="0"/>
          </a:p>
          <a:p>
            <a:pPr marL="0" indent="0">
              <a:buNone/>
            </a:pPr>
            <a:r>
              <a:rPr lang="en-US" sz="2000" b="1" kern="0" dirty="0"/>
              <a:t>In a web application…</a:t>
            </a:r>
          </a:p>
          <a:p>
            <a:r>
              <a:rPr lang="en-US" sz="2000" i="1" kern="0" dirty="0"/>
              <a:t>If</a:t>
            </a:r>
            <a:r>
              <a:rPr lang="en-US" sz="2000" kern="0" dirty="0"/>
              <a:t> the user is authenticated </a:t>
            </a:r>
            <a:r>
              <a:rPr lang="en-US" sz="2000" i="1" kern="0" dirty="0"/>
              <a:t>then</a:t>
            </a:r>
            <a:r>
              <a:rPr lang="en-US" sz="2000" kern="0" dirty="0"/>
              <a:t> show the “Edit Profile” link.</a:t>
            </a:r>
          </a:p>
          <a:p>
            <a:r>
              <a:rPr lang="en-US" sz="2000" i="1" kern="0" dirty="0"/>
              <a:t>If</a:t>
            </a:r>
            <a:r>
              <a:rPr lang="en-US" sz="2000" kern="0" dirty="0"/>
              <a:t> the user provided bad data </a:t>
            </a:r>
            <a:r>
              <a:rPr lang="en-US" sz="2000" i="1" kern="0" dirty="0"/>
              <a:t>then</a:t>
            </a:r>
            <a:r>
              <a:rPr lang="en-US" sz="2000" kern="0" dirty="0"/>
              <a:t> show an error message.</a:t>
            </a:r>
          </a:p>
          <a:p>
            <a:r>
              <a:rPr lang="en-US" sz="2000" i="1" kern="0" dirty="0"/>
              <a:t>If</a:t>
            </a:r>
            <a:r>
              <a:rPr lang="en-US" sz="2000" kern="0" dirty="0"/>
              <a:t> the user is not authenticated </a:t>
            </a:r>
            <a:r>
              <a:rPr lang="en-US" sz="2000" i="1" kern="0" dirty="0"/>
              <a:t>then</a:t>
            </a:r>
            <a:r>
              <a:rPr lang="en-US" sz="2000" kern="0" dirty="0"/>
              <a:t> show login form.</a:t>
            </a:r>
            <a:br>
              <a:rPr lang="en-US" sz="2000" kern="0" dirty="0"/>
            </a:br>
            <a:endParaRPr lang="en-US" sz="2000" kern="0" dirty="0"/>
          </a:p>
          <a:p>
            <a:pPr marL="0" indent="0">
              <a:buNone/>
            </a:pPr>
            <a:r>
              <a:rPr lang="en-US" sz="2000" b="1" kern="0" dirty="0"/>
              <a:t>Your own example?</a:t>
            </a:r>
          </a:p>
          <a:p>
            <a:pPr marL="0" indent="0">
              <a:buNone/>
            </a:pPr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02389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7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584BD-3DE3-46F7-9C43-21B8E87B2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little perspective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8C10C2-BD97-4473-AECF-55C9E4C2E5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57DF060-E403-41F0-9CB6-D9FCD65952FE}"/>
              </a:ext>
            </a:extLst>
          </p:cNvPr>
          <p:cNvSpPr txBox="1">
            <a:spLocks/>
          </p:cNvSpPr>
          <p:nvPr/>
        </p:nvSpPr>
        <p:spPr bwMode="auto">
          <a:xfrm>
            <a:off x="304800" y="1066800"/>
            <a:ext cx="8534400" cy="4363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b="1" kern="0" dirty="0"/>
              <a:t>Conditional</a:t>
            </a:r>
            <a:r>
              <a:rPr lang="en-US" sz="2000" kern="0" dirty="0"/>
              <a:t> statements are great for something called </a:t>
            </a:r>
            <a:r>
              <a:rPr lang="en-US" sz="2000" b="1" kern="0" dirty="0"/>
              <a:t>error trapping</a:t>
            </a:r>
            <a:r>
              <a:rPr lang="en-US" sz="2000" kern="0" dirty="0"/>
              <a:t> … that is, checking data provided by the user to determine if it is correct or not.</a:t>
            </a:r>
          </a:p>
          <a:p>
            <a:pPr marL="0" indent="0">
              <a:buNone/>
            </a:pPr>
            <a:endParaRPr lang="en-US" sz="2000" kern="0" dirty="0"/>
          </a:p>
          <a:p>
            <a:pPr marL="0" indent="0">
              <a:buNone/>
            </a:pPr>
            <a:r>
              <a:rPr lang="en-US" sz="2000" kern="0" dirty="0"/>
              <a:t>A lot of error trapping often happens in the browser of a web application before any sort of request is sent to a remote system.  You want to give the user an informative error message </a:t>
            </a:r>
            <a:r>
              <a:rPr lang="en-US" sz="2000" i="1" kern="0" dirty="0"/>
              <a:t>before</a:t>
            </a:r>
            <a:r>
              <a:rPr lang="en-US" sz="2000" kern="0" dirty="0"/>
              <a:t> even attempting to send a problematic request.  This is called </a:t>
            </a:r>
            <a:r>
              <a:rPr lang="en-US" sz="2000" b="1" kern="0" dirty="0"/>
              <a:t>client-side</a:t>
            </a:r>
            <a:r>
              <a:rPr lang="en-US" sz="2000" kern="0" dirty="0"/>
              <a:t> error trapping.  This course, </a:t>
            </a:r>
            <a:r>
              <a:rPr lang="en-US" sz="2000" b="1" kern="0" dirty="0"/>
              <a:t>MIS2402</a:t>
            </a:r>
            <a:r>
              <a:rPr lang="en-US" sz="2000" kern="0" dirty="0"/>
              <a:t>, introduces client-side concepts, so we’ll use conditional statements for client-side error trapping and client-side calculations.</a:t>
            </a:r>
          </a:p>
          <a:p>
            <a:pPr marL="0" indent="0">
              <a:buNone/>
            </a:pPr>
            <a:endParaRPr lang="en-US" sz="2000" kern="0" dirty="0"/>
          </a:p>
          <a:p>
            <a:pPr marL="0" indent="0">
              <a:buNone/>
            </a:pPr>
            <a:r>
              <a:rPr lang="en-US" sz="2000" kern="0" dirty="0"/>
              <a:t>Error trapping also happens at the server level, along with the implementation/enforcement of business rules.  The server-side of an application is the focus of the next MIS programming course, </a:t>
            </a:r>
            <a:r>
              <a:rPr lang="en-US" sz="2000" b="1" kern="0" dirty="0"/>
              <a:t>MIS3502</a:t>
            </a:r>
            <a:r>
              <a:rPr lang="en-US" sz="2000" kern="0" dirty="0"/>
              <a:t>.</a:t>
            </a:r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95230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584BD-3DE3-46F7-9C43-21B8E87B2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little more perspective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8C10C2-BD97-4473-AECF-55C9E4C2E5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57DF060-E403-41F0-9CB6-D9FCD65952FE}"/>
              </a:ext>
            </a:extLst>
          </p:cNvPr>
          <p:cNvSpPr txBox="1">
            <a:spLocks/>
          </p:cNvSpPr>
          <p:nvPr/>
        </p:nvSpPr>
        <p:spPr bwMode="auto">
          <a:xfrm>
            <a:off x="3962399" y="3448068"/>
            <a:ext cx="455170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dirty="0">
                <a:latin typeface="Times New Roman"/>
              </a:rPr>
              <a:t>Server-side conditional statements to implement business rules, protect sensitive resources, and trap for errors.  Server-side error messages tend to be a little less friendly to the end user.</a:t>
            </a:r>
          </a:p>
          <a:p>
            <a:pPr marL="0" indent="0">
              <a:buNone/>
            </a:pPr>
            <a:endParaRPr lang="en-US" sz="1600" dirty="0">
              <a:latin typeface="Times New Roman"/>
            </a:endParaRPr>
          </a:p>
          <a:p>
            <a:pPr marL="0" indent="0">
              <a:buNone/>
            </a:pPr>
            <a:r>
              <a:rPr lang="en-US" sz="1600" dirty="0">
                <a:latin typeface="Times New Roman"/>
              </a:rPr>
              <a:t>This is the domain of </a:t>
            </a:r>
            <a:r>
              <a:rPr lang="en-US" sz="1600" b="1" i="1" dirty="0">
                <a:latin typeface="Times New Roman"/>
              </a:rPr>
              <a:t>MIS3502</a:t>
            </a:r>
          </a:p>
          <a:p>
            <a:pPr marL="0" indent="0">
              <a:buNone/>
            </a:pPr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DFD2A3-7BA3-47C1-9D95-796DD4DBB6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3823" y="1694435"/>
            <a:ext cx="769050" cy="623888"/>
          </a:xfrm>
          <a:prstGeom prst="rect">
            <a:avLst/>
          </a:prstGeom>
        </p:spPr>
      </p:pic>
      <p:sp>
        <p:nvSpPr>
          <p:cNvPr id="8" name="Cloud 7">
            <a:extLst>
              <a:ext uri="{FF2B5EF4-FFF2-40B4-BE49-F238E27FC236}">
                <a16:creationId xmlns:a16="http://schemas.microsoft.com/office/drawing/2014/main" id="{A7EA4AB8-DA38-4B3F-B806-483BB28B6568}"/>
              </a:ext>
            </a:extLst>
          </p:cNvPr>
          <p:cNvSpPr/>
          <p:nvPr/>
        </p:nvSpPr>
        <p:spPr>
          <a:xfrm>
            <a:off x="3789703" y="877529"/>
            <a:ext cx="4724400" cy="2062827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1DC51F7C-D53A-4F3E-889C-98872531C418}"/>
              </a:ext>
            </a:extLst>
          </p:cNvPr>
          <p:cNvSpPr/>
          <p:nvPr/>
        </p:nvSpPr>
        <p:spPr>
          <a:xfrm>
            <a:off x="6761503" y="1099438"/>
            <a:ext cx="475722" cy="56435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Magnetic Disk 10">
            <a:extLst>
              <a:ext uri="{FF2B5EF4-FFF2-40B4-BE49-F238E27FC236}">
                <a16:creationId xmlns:a16="http://schemas.microsoft.com/office/drawing/2014/main" id="{415A9D21-B13B-4826-B7EA-C0CBEE3B5C2A}"/>
              </a:ext>
            </a:extLst>
          </p:cNvPr>
          <p:cNvSpPr/>
          <p:nvPr/>
        </p:nvSpPr>
        <p:spPr>
          <a:xfrm>
            <a:off x="6761503" y="1985203"/>
            <a:ext cx="381000" cy="56435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picture containing table&#10;&#10;Description automatically generated">
            <a:extLst>
              <a:ext uri="{FF2B5EF4-FFF2-40B4-BE49-F238E27FC236}">
                <a16:creationId xmlns:a16="http://schemas.microsoft.com/office/drawing/2014/main" id="{4E58EBFC-F121-4E50-8F0B-65E91CE17E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407" y="1240186"/>
            <a:ext cx="381000" cy="591207"/>
          </a:xfrm>
          <a:prstGeom prst="rect">
            <a:avLst/>
          </a:prstGeom>
        </p:spPr>
      </p:pic>
      <p:pic>
        <p:nvPicPr>
          <p:cNvPr id="15" name="Picture 14" descr="A picture containing table&#10;&#10;Description automatically generated">
            <a:extLst>
              <a:ext uri="{FF2B5EF4-FFF2-40B4-BE49-F238E27FC236}">
                <a16:creationId xmlns:a16="http://schemas.microsoft.com/office/drawing/2014/main" id="{2FAD8B3A-83DD-452D-8C53-72CFFC5793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014" y="2090474"/>
            <a:ext cx="351580" cy="54555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4074315-F0AA-4748-B715-CF239D3C9F71}"/>
              </a:ext>
            </a:extLst>
          </p:cNvPr>
          <p:cNvSpPr txBox="1"/>
          <p:nvPr/>
        </p:nvSpPr>
        <p:spPr>
          <a:xfrm>
            <a:off x="457201" y="3258881"/>
            <a:ext cx="3276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Client-side conditional statements to provide “user friendly” experiences.</a:t>
            </a:r>
          </a:p>
          <a:p>
            <a:endParaRPr lang="en-US" sz="1600" dirty="0"/>
          </a:p>
          <a:p>
            <a:r>
              <a:rPr lang="en-US" sz="1600" dirty="0"/>
              <a:t>Clients can make calls to external resources when necessary!</a:t>
            </a:r>
          </a:p>
          <a:p>
            <a:endParaRPr lang="en-US" sz="1600" dirty="0"/>
          </a:p>
          <a:p>
            <a:r>
              <a:rPr lang="en-US" sz="1600" dirty="0"/>
              <a:t>This is the domain of </a:t>
            </a:r>
            <a:r>
              <a:rPr lang="en-US" sz="1600" b="1" i="1" dirty="0"/>
              <a:t>MIS2402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7B5FAF5-3452-44C3-A912-94FFC9AB4C5E}"/>
              </a:ext>
            </a:extLst>
          </p:cNvPr>
          <p:cNvCxnSpPr>
            <a:cxnSpLocks/>
          </p:cNvCxnSpPr>
          <p:nvPr/>
        </p:nvCxnSpPr>
        <p:spPr>
          <a:xfrm flipV="1">
            <a:off x="2286000" y="1535789"/>
            <a:ext cx="2776804" cy="35060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8E85E10-679A-4AFD-8648-633E5E622779}"/>
              </a:ext>
            </a:extLst>
          </p:cNvPr>
          <p:cNvSpPr txBox="1"/>
          <p:nvPr/>
        </p:nvSpPr>
        <p:spPr>
          <a:xfrm>
            <a:off x="5103625" y="1747898"/>
            <a:ext cx="484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API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B45E4AD-305D-48D5-BC63-5C0B0DE1F1C1}"/>
              </a:ext>
            </a:extLst>
          </p:cNvPr>
          <p:cNvSpPr txBox="1"/>
          <p:nvPr/>
        </p:nvSpPr>
        <p:spPr>
          <a:xfrm>
            <a:off x="4800600" y="2575078"/>
            <a:ext cx="484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API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D1FA93D-AA53-4025-ABE5-6DEB1B3F4090}"/>
              </a:ext>
            </a:extLst>
          </p:cNvPr>
          <p:cNvSpPr txBox="1"/>
          <p:nvPr/>
        </p:nvSpPr>
        <p:spPr>
          <a:xfrm>
            <a:off x="6467400" y="1609398"/>
            <a:ext cx="9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/>
              <a:t>Resource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D4511AE-DA72-42F0-9930-7C48F0FCD9D5}"/>
              </a:ext>
            </a:extLst>
          </p:cNvPr>
          <p:cNvSpPr txBox="1"/>
          <p:nvPr/>
        </p:nvSpPr>
        <p:spPr>
          <a:xfrm>
            <a:off x="6437653" y="2467958"/>
            <a:ext cx="9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/>
              <a:t>Resource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E4D7B01-55E7-4F6C-9617-1A17957E82EB}"/>
              </a:ext>
            </a:extLst>
          </p:cNvPr>
          <p:cNvCxnSpPr>
            <a:cxnSpLocks/>
          </p:cNvCxnSpPr>
          <p:nvPr/>
        </p:nvCxnSpPr>
        <p:spPr>
          <a:xfrm>
            <a:off x="2286000" y="2090474"/>
            <a:ext cx="2407813" cy="27947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6FD194D-09A1-45A9-8158-588B7A9CE7E4}"/>
              </a:ext>
            </a:extLst>
          </p:cNvPr>
          <p:cNvCxnSpPr>
            <a:cxnSpLocks/>
          </p:cNvCxnSpPr>
          <p:nvPr/>
        </p:nvCxnSpPr>
        <p:spPr>
          <a:xfrm flipV="1">
            <a:off x="5547407" y="1388381"/>
            <a:ext cx="1059921" cy="2063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6B60BCE-6C63-4E1D-B799-669B526AAE36}"/>
              </a:ext>
            </a:extLst>
          </p:cNvPr>
          <p:cNvCxnSpPr>
            <a:cxnSpLocks/>
          </p:cNvCxnSpPr>
          <p:nvPr/>
        </p:nvCxnSpPr>
        <p:spPr>
          <a:xfrm>
            <a:off x="5547407" y="1663794"/>
            <a:ext cx="1005793" cy="50996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Left Brace 35">
            <a:extLst>
              <a:ext uri="{FF2B5EF4-FFF2-40B4-BE49-F238E27FC236}">
                <a16:creationId xmlns:a16="http://schemas.microsoft.com/office/drawing/2014/main" id="{9A09B6FE-1C6D-4EA9-8514-08B5D892D742}"/>
              </a:ext>
            </a:extLst>
          </p:cNvPr>
          <p:cNvSpPr/>
          <p:nvPr/>
        </p:nvSpPr>
        <p:spPr>
          <a:xfrm rot="16200000">
            <a:off x="1993111" y="1383511"/>
            <a:ext cx="266700" cy="3214678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8892C057-B051-41EB-8FE2-BFBE29F6B32A}"/>
              </a:ext>
            </a:extLst>
          </p:cNvPr>
          <p:cNvSpPr/>
          <p:nvPr/>
        </p:nvSpPr>
        <p:spPr>
          <a:xfrm rot="16200000">
            <a:off x="5907197" y="1253781"/>
            <a:ext cx="206491" cy="3791285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8F36CD5-B2CA-4C3B-8523-4009E6572424}"/>
              </a:ext>
            </a:extLst>
          </p:cNvPr>
          <p:cNvSpPr txBox="1"/>
          <p:nvPr/>
        </p:nvSpPr>
        <p:spPr>
          <a:xfrm>
            <a:off x="228603" y="5322211"/>
            <a:ext cx="8381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kern="0" dirty="0"/>
              <a:t>All that to say that, conditional statements are important, they are used everywhere,  and you should get comfortable writing them!</a:t>
            </a:r>
          </a:p>
          <a:p>
            <a:endParaRPr lang="en-US" dirty="0"/>
          </a:p>
        </p:txBody>
      </p:sp>
      <p:pic>
        <p:nvPicPr>
          <p:cNvPr id="44" name="Graphic 43" descr="User">
            <a:extLst>
              <a:ext uri="{FF2B5EF4-FFF2-40B4-BE49-F238E27FC236}">
                <a16:creationId xmlns:a16="http://schemas.microsoft.com/office/drawing/2014/main" id="{0BEB02DB-1784-46CC-837E-5575E640589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25023" y="1739033"/>
            <a:ext cx="534692" cy="534692"/>
          </a:xfrm>
          <a:prstGeom prst="rect">
            <a:avLst/>
          </a:prstGeom>
        </p:spPr>
      </p:pic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3A5E8A6-9D48-4CCF-93B0-18E8BE4102B7}"/>
              </a:ext>
            </a:extLst>
          </p:cNvPr>
          <p:cNvCxnSpPr>
            <a:cxnSpLocks/>
            <a:stCxn id="44" idx="3"/>
            <a:endCxn id="7" idx="1"/>
          </p:cNvCxnSpPr>
          <p:nvPr/>
        </p:nvCxnSpPr>
        <p:spPr>
          <a:xfrm>
            <a:off x="959715" y="2006379"/>
            <a:ext cx="49410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1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36" grpId="0" animBg="1"/>
      <p:bldP spid="38" grpId="0" animBg="1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65AD8-1E10-204B-BD8B-C671440D5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before we begin…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55ABC-8D64-DB4E-8C86-B94D3747761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6200" y="920621"/>
            <a:ext cx="3505200" cy="4098620"/>
          </a:xfrm>
        </p:spPr>
        <p:txBody>
          <a:bodyPr/>
          <a:lstStyle/>
          <a:p>
            <a:pPr marL="0" indent="0">
              <a:spcAft>
                <a:spcPts val="600"/>
              </a:spcAft>
              <a:buFontTx/>
              <a:buNone/>
            </a:pPr>
            <a:r>
              <a:rPr lang="en-US" sz="2000" dirty="0">
                <a:solidFill>
                  <a:srgbClr val="0070C0"/>
                </a:solidFill>
              </a:rPr>
              <a:t>Let’s talk about data types.  </a:t>
            </a:r>
          </a:p>
          <a:p>
            <a:pPr marL="0" indent="0">
              <a:spcAft>
                <a:spcPts val="600"/>
              </a:spcAft>
              <a:buFontTx/>
              <a:buNone/>
            </a:pPr>
            <a:r>
              <a:rPr lang="en-US" sz="1800" dirty="0"/>
              <a:t>What two data types have we seen already?</a:t>
            </a:r>
          </a:p>
          <a:p>
            <a:pPr marL="0" indent="0">
              <a:spcAft>
                <a:spcPts val="600"/>
              </a:spcAft>
              <a:buFontTx/>
              <a:buNone/>
            </a:pPr>
            <a:r>
              <a:rPr lang="en-US" sz="1800" dirty="0"/>
              <a:t>Consider this code sample.</a:t>
            </a:r>
          </a:p>
          <a:p>
            <a:pPr marL="0" indent="0">
              <a:spcAft>
                <a:spcPts val="600"/>
              </a:spcAft>
              <a:buFontTx/>
              <a:buNone/>
            </a:pPr>
            <a:r>
              <a:rPr lang="en-US" sz="1800" dirty="0"/>
              <a:t>What is the data type of the variable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sz="1800" dirty="0"/>
              <a:t>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800" dirty="0"/>
              <a:t>What is the data type of the variable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MPG</a:t>
            </a:r>
            <a:r>
              <a:rPr lang="en-US" sz="1800" dirty="0"/>
              <a:t>?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800" dirty="0"/>
              <a:t>What is the data type that is </a:t>
            </a:r>
            <a:r>
              <a:rPr lang="en-US" sz="1800" b="1" dirty="0"/>
              <a:t>returned</a:t>
            </a:r>
            <a:r>
              <a:rPr lang="en-US" sz="1800" dirty="0"/>
              <a:t> </a:t>
            </a:r>
            <a:r>
              <a:rPr lang="en-US" sz="1800" b="1" dirty="0"/>
              <a:t>by</a:t>
            </a:r>
            <a:r>
              <a:rPr lang="en-US" sz="1800" dirty="0"/>
              <a:t> the function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calculateMPG</a:t>
            </a:r>
            <a:r>
              <a:rPr lang="en-US" sz="1800" dirty="0"/>
              <a:t> 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381C6A-7C80-8545-AB4E-B89C06B038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4A81B7-FF6E-6044-B80E-04F837C3C8A4}"/>
              </a:ext>
            </a:extLst>
          </p:cNvPr>
          <p:cNvSpPr txBox="1"/>
          <p:nvPr/>
        </p:nvSpPr>
        <p:spPr>
          <a:xfrm>
            <a:off x="3985646" y="920621"/>
            <a:ext cx="5177404" cy="4247317"/>
          </a:xfrm>
          <a:prstGeom prst="rect">
            <a:avLst/>
          </a:prstGeom>
          <a:solidFill>
            <a:schemeClr val="bg1">
              <a:lumMod val="85000"/>
              <a:alpha val="36000"/>
            </a:schemeClr>
          </a:solidFill>
          <a:ln w="12700" cap="rnd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/>
              <a:t>function </a:t>
            </a:r>
            <a:r>
              <a:rPr lang="en-US" sz="1800" dirty="0" err="1"/>
              <a:t>calculateMPG</a:t>
            </a:r>
            <a:r>
              <a:rPr lang="en-US" sz="1800" dirty="0"/>
              <a:t>(miles, gas) {</a:t>
            </a:r>
          </a:p>
          <a:p>
            <a:r>
              <a:rPr lang="en-US" sz="1800" dirty="0"/>
              <a:t>  let result = miles/gas;</a:t>
            </a:r>
          </a:p>
          <a:p>
            <a:r>
              <a:rPr lang="en-US" sz="1800" dirty="0"/>
              <a:t>  return result;</a:t>
            </a:r>
          </a:p>
          <a:p>
            <a:r>
              <a:rPr lang="en-US" sz="1800" dirty="0"/>
              <a:t>}</a:t>
            </a:r>
          </a:p>
          <a:p>
            <a:endParaRPr lang="en-US" sz="1800" dirty="0"/>
          </a:p>
          <a:p>
            <a:r>
              <a:rPr lang="en-US" sz="1800" dirty="0"/>
              <a:t>$('#btn_1').click(function(){</a:t>
            </a:r>
          </a:p>
          <a:p>
            <a:endParaRPr lang="en-US" sz="1800" dirty="0"/>
          </a:p>
          <a:p>
            <a:r>
              <a:rPr lang="en-US" sz="1800" dirty="0"/>
              <a:t>let </a:t>
            </a:r>
            <a:r>
              <a:rPr lang="en-US" sz="1800" dirty="0" err="1"/>
              <a:t>milesDriven</a:t>
            </a:r>
            <a:r>
              <a:rPr lang="en-US" sz="1800" dirty="0"/>
              <a:t> = $('#textEntered1').</a:t>
            </a:r>
            <a:r>
              <a:rPr lang="en-US" sz="1800" dirty="0" err="1"/>
              <a:t>val</a:t>
            </a:r>
            <a:r>
              <a:rPr lang="en-US" sz="1800" dirty="0"/>
              <a:t>();</a:t>
            </a:r>
          </a:p>
          <a:p>
            <a:r>
              <a:rPr lang="en-US" sz="1800" dirty="0"/>
              <a:t>let </a:t>
            </a:r>
            <a:r>
              <a:rPr lang="en-US" sz="1800" dirty="0" err="1"/>
              <a:t>gasUsed</a:t>
            </a:r>
            <a:r>
              <a:rPr lang="en-US" sz="1800" dirty="0"/>
              <a:t> = $('#textEntered2').</a:t>
            </a:r>
            <a:r>
              <a:rPr lang="en-US" sz="1800" dirty="0" err="1"/>
              <a:t>val</a:t>
            </a:r>
            <a:r>
              <a:rPr lang="en-US" sz="1800" dirty="0"/>
              <a:t>();</a:t>
            </a:r>
          </a:p>
          <a:p>
            <a:endParaRPr lang="en-US" sz="1800" dirty="0"/>
          </a:p>
          <a:p>
            <a:r>
              <a:rPr lang="en-US" sz="1800" dirty="0"/>
              <a:t>let MPG = </a:t>
            </a:r>
            <a:r>
              <a:rPr lang="en-US" sz="1800" dirty="0" err="1"/>
              <a:t>calculateMPG</a:t>
            </a:r>
            <a:r>
              <a:rPr lang="en-US" sz="1800" dirty="0"/>
              <a:t>(</a:t>
            </a:r>
            <a:r>
              <a:rPr lang="en-US" sz="1800" dirty="0" err="1"/>
              <a:t>milesDriven</a:t>
            </a:r>
            <a:r>
              <a:rPr lang="en-US" sz="1800" dirty="0"/>
              <a:t>, </a:t>
            </a:r>
            <a:r>
              <a:rPr lang="en-US" sz="1800" dirty="0" err="1"/>
              <a:t>gasUsed</a:t>
            </a:r>
            <a:r>
              <a:rPr lang="en-US" sz="1800" dirty="0"/>
              <a:t>);</a:t>
            </a:r>
          </a:p>
          <a:p>
            <a:endParaRPr lang="en-US" sz="1800" dirty="0"/>
          </a:p>
          <a:p>
            <a:r>
              <a:rPr lang="en-US" sz="1800" dirty="0"/>
              <a:t>$('#textDisplayed1').html('Your car is getting ' + MPG + ' MPG.');</a:t>
            </a:r>
          </a:p>
          <a:p>
            <a:r>
              <a:rPr lang="en-US" sz="1800" dirty="0"/>
              <a:t>});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D8EFA2-55CD-4BED-BFD0-282CD29BA25A}"/>
              </a:ext>
            </a:extLst>
          </p:cNvPr>
          <p:cNvSpPr txBox="1"/>
          <p:nvPr/>
        </p:nvSpPr>
        <p:spPr>
          <a:xfrm>
            <a:off x="152400" y="5257800"/>
            <a:ext cx="8686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n-lt"/>
              </a:rPr>
              <a:t>Bonus question</a:t>
            </a:r>
            <a:r>
              <a:rPr lang="en-US" sz="2000" dirty="0">
                <a:solidFill>
                  <a:srgbClr val="0070C0"/>
                </a:solidFill>
                <a:latin typeface="+mn-lt"/>
              </a:rPr>
              <a:t>: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 </a:t>
            </a:r>
            <a:r>
              <a:rPr lang="en-US" sz="2000" dirty="0"/>
              <a:t>On what line number is the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calculateMPG</a:t>
            </a:r>
            <a:r>
              <a:rPr lang="en-US" sz="2000" dirty="0"/>
              <a:t> function </a:t>
            </a:r>
            <a:r>
              <a:rPr lang="en-US" sz="2000" b="1" i="1" dirty="0"/>
              <a:t>defined</a:t>
            </a:r>
            <a:r>
              <a:rPr lang="en-US" sz="2000" dirty="0"/>
              <a:t>?  On what line is the function </a:t>
            </a:r>
            <a:r>
              <a:rPr lang="en-US" sz="2000" b="1" i="1" dirty="0"/>
              <a:t>called</a:t>
            </a:r>
            <a:r>
              <a:rPr lang="en-US" sz="2000" dirty="0"/>
              <a:t>?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37A376-17CA-4F83-920D-B52CF80EB60F}"/>
              </a:ext>
            </a:extLst>
          </p:cNvPr>
          <p:cNvSpPr txBox="1"/>
          <p:nvPr/>
        </p:nvSpPr>
        <p:spPr>
          <a:xfrm>
            <a:off x="3505201" y="920620"/>
            <a:ext cx="480446" cy="4247317"/>
          </a:xfrm>
          <a:prstGeom prst="rect">
            <a:avLst/>
          </a:prstGeom>
          <a:solidFill>
            <a:srgbClr val="FFFF00">
              <a:alpha val="36000"/>
            </a:srgbClr>
          </a:solidFill>
          <a:ln w="12700" cap="rnd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/>
              <a:t>71</a:t>
            </a:r>
          </a:p>
          <a:p>
            <a:r>
              <a:rPr lang="en-US" sz="1800" dirty="0"/>
              <a:t>72</a:t>
            </a:r>
          </a:p>
          <a:p>
            <a:r>
              <a:rPr lang="en-US" sz="1800" dirty="0"/>
              <a:t>73</a:t>
            </a:r>
          </a:p>
          <a:p>
            <a:r>
              <a:rPr lang="en-US" sz="1800" dirty="0"/>
              <a:t>74</a:t>
            </a:r>
          </a:p>
          <a:p>
            <a:r>
              <a:rPr lang="en-US" sz="1800" dirty="0"/>
              <a:t>75</a:t>
            </a:r>
          </a:p>
          <a:p>
            <a:r>
              <a:rPr lang="en-US" sz="1800" dirty="0"/>
              <a:t>76</a:t>
            </a:r>
          </a:p>
          <a:p>
            <a:r>
              <a:rPr lang="en-US" sz="1800" dirty="0"/>
              <a:t>77</a:t>
            </a:r>
          </a:p>
          <a:p>
            <a:r>
              <a:rPr lang="en-US" sz="1800" dirty="0"/>
              <a:t>78</a:t>
            </a:r>
          </a:p>
          <a:p>
            <a:r>
              <a:rPr lang="en-US" sz="1800" dirty="0"/>
              <a:t>79</a:t>
            </a:r>
          </a:p>
          <a:p>
            <a:r>
              <a:rPr lang="en-US" sz="1800" dirty="0"/>
              <a:t>80</a:t>
            </a:r>
          </a:p>
          <a:p>
            <a:r>
              <a:rPr lang="en-US" sz="1800" dirty="0"/>
              <a:t>81</a:t>
            </a:r>
          </a:p>
          <a:p>
            <a:r>
              <a:rPr lang="en-US" sz="1800" dirty="0"/>
              <a:t>82</a:t>
            </a:r>
          </a:p>
          <a:p>
            <a:r>
              <a:rPr lang="en-US" sz="1800" dirty="0"/>
              <a:t>83</a:t>
            </a:r>
          </a:p>
          <a:p>
            <a:r>
              <a:rPr lang="en-US" sz="1800" dirty="0"/>
              <a:t>84</a:t>
            </a:r>
          </a:p>
          <a:p>
            <a:r>
              <a:rPr lang="en-US" sz="1800" dirty="0"/>
              <a:t>8</a:t>
            </a:r>
            <a:r>
              <a:rPr lang="en-US" sz="1800"/>
              <a:t>5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941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65AD8-1E10-204B-BD8B-C671440D5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Careful now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55ABC-8D64-DB4E-8C86-B94D3747761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6200" y="920621"/>
            <a:ext cx="4038600" cy="5016758"/>
          </a:xfrm>
        </p:spPr>
        <p:txBody>
          <a:bodyPr/>
          <a:lstStyle/>
          <a:p>
            <a:pPr marL="0" indent="0">
              <a:spcAft>
                <a:spcPts val="600"/>
              </a:spcAft>
              <a:buFontTx/>
              <a:buNone/>
            </a:pPr>
            <a:r>
              <a:rPr lang="en-US" sz="2400" dirty="0">
                <a:solidFill>
                  <a:srgbClr val="0070C0"/>
                </a:solidFill>
              </a:rPr>
              <a:t>This next example is a little different.  </a:t>
            </a:r>
          </a:p>
          <a:p>
            <a:pPr marL="0" indent="0">
              <a:spcAft>
                <a:spcPts val="600"/>
              </a:spcAft>
              <a:buFontTx/>
              <a:buNone/>
            </a:pPr>
            <a:r>
              <a:rPr lang="en-US" sz="2000" dirty="0"/>
              <a:t>Consider this code sample.</a:t>
            </a:r>
          </a:p>
          <a:p>
            <a:pPr marL="0" indent="0">
              <a:spcAft>
                <a:spcPts val="600"/>
              </a:spcAft>
              <a:buFontTx/>
              <a:buNone/>
            </a:pPr>
            <a:r>
              <a:rPr lang="en-US" sz="2000" dirty="0"/>
              <a:t>What is the data type of the variable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sz="2000" dirty="0"/>
              <a:t>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/>
              <a:t>What is the data type of the variable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MPG</a:t>
            </a:r>
            <a:r>
              <a:rPr lang="en-US" sz="2000" dirty="0"/>
              <a:t>?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/>
              <a:t>What is the data type of the variable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message</a:t>
            </a:r>
            <a:r>
              <a:rPr lang="en-US" sz="2000" dirty="0"/>
              <a:t>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/>
              <a:t>What is the data type </a:t>
            </a:r>
            <a:r>
              <a:rPr lang="en-US" sz="2000" b="1" dirty="0"/>
              <a:t>returned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b="1" dirty="0"/>
              <a:t>by</a:t>
            </a:r>
            <a:r>
              <a:rPr lang="en-US" sz="2000" dirty="0"/>
              <a:t> the 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calculateMPG</a:t>
            </a:r>
            <a:r>
              <a:rPr lang="en-US" sz="2000" dirty="0"/>
              <a:t> 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381C6A-7C80-8545-AB4E-B89C06B038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4A81B7-FF6E-6044-B80E-04F837C3C8A4}"/>
              </a:ext>
            </a:extLst>
          </p:cNvPr>
          <p:cNvSpPr txBox="1"/>
          <p:nvPr/>
        </p:nvSpPr>
        <p:spPr>
          <a:xfrm>
            <a:off x="4095750" y="939671"/>
            <a:ext cx="5177404" cy="4247317"/>
          </a:xfrm>
          <a:prstGeom prst="rect">
            <a:avLst/>
          </a:prstGeom>
          <a:solidFill>
            <a:schemeClr val="bg1">
              <a:lumMod val="85000"/>
              <a:alpha val="36000"/>
            </a:schemeClr>
          </a:solidFill>
          <a:ln w="12700" cap="rnd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/>
              <a:t>function </a:t>
            </a:r>
            <a:r>
              <a:rPr lang="en-US" sz="1800" dirty="0" err="1"/>
              <a:t>calculateMPG</a:t>
            </a:r>
            <a:r>
              <a:rPr lang="en-US" sz="1800" dirty="0"/>
              <a:t>(miles, gas) {</a:t>
            </a:r>
          </a:p>
          <a:p>
            <a:r>
              <a:rPr lang="en-US" sz="1800" dirty="0"/>
              <a:t>  let MPG = miles/gas;</a:t>
            </a:r>
          </a:p>
          <a:p>
            <a:r>
              <a:rPr lang="en-US" sz="1800" dirty="0"/>
              <a:t>  let result = 'Your car is getting ' + MPG + ' MPG.';</a:t>
            </a:r>
          </a:p>
          <a:p>
            <a:r>
              <a:rPr lang="en-US" sz="1800" dirty="0"/>
              <a:t>  return result;</a:t>
            </a:r>
          </a:p>
          <a:p>
            <a:r>
              <a:rPr lang="en-US" sz="1800" dirty="0"/>
              <a:t>}</a:t>
            </a:r>
          </a:p>
          <a:p>
            <a:endParaRPr lang="en-US" sz="1800" dirty="0"/>
          </a:p>
          <a:p>
            <a:r>
              <a:rPr lang="en-US" sz="1800" dirty="0"/>
              <a:t>$('#btn_1').click(function(){</a:t>
            </a:r>
          </a:p>
          <a:p>
            <a:endParaRPr lang="en-US" sz="1800" dirty="0"/>
          </a:p>
          <a:p>
            <a:r>
              <a:rPr lang="en-US" sz="1800" dirty="0"/>
              <a:t>let </a:t>
            </a:r>
            <a:r>
              <a:rPr lang="en-US" sz="1800" dirty="0" err="1"/>
              <a:t>milesDriven</a:t>
            </a:r>
            <a:r>
              <a:rPr lang="en-US" sz="1800" dirty="0"/>
              <a:t> = $('#textEntered1').</a:t>
            </a:r>
            <a:r>
              <a:rPr lang="en-US" sz="1800" dirty="0" err="1"/>
              <a:t>val</a:t>
            </a:r>
            <a:r>
              <a:rPr lang="en-US" sz="1800" dirty="0"/>
              <a:t>();</a:t>
            </a:r>
          </a:p>
          <a:p>
            <a:r>
              <a:rPr lang="en-US" sz="1800" dirty="0"/>
              <a:t>let </a:t>
            </a:r>
            <a:r>
              <a:rPr lang="en-US" sz="1800" dirty="0" err="1"/>
              <a:t>gasUsed</a:t>
            </a:r>
            <a:r>
              <a:rPr lang="en-US" sz="1800" dirty="0"/>
              <a:t> = $('#textEntered2').</a:t>
            </a:r>
            <a:r>
              <a:rPr lang="en-US" sz="1800" dirty="0" err="1"/>
              <a:t>val</a:t>
            </a:r>
            <a:r>
              <a:rPr lang="en-US" sz="1800" dirty="0"/>
              <a:t>();</a:t>
            </a:r>
          </a:p>
          <a:p>
            <a:endParaRPr lang="en-US" sz="1800" dirty="0"/>
          </a:p>
          <a:p>
            <a:r>
              <a:rPr lang="en-US" sz="1800" dirty="0"/>
              <a:t>let message = </a:t>
            </a:r>
            <a:r>
              <a:rPr lang="en-US" sz="1800" dirty="0" err="1"/>
              <a:t>calculateMPG</a:t>
            </a:r>
            <a:r>
              <a:rPr lang="en-US" sz="1800" dirty="0"/>
              <a:t>(</a:t>
            </a:r>
            <a:r>
              <a:rPr lang="en-US" sz="1800" dirty="0" err="1"/>
              <a:t>milesDriven</a:t>
            </a:r>
            <a:r>
              <a:rPr lang="en-US" sz="1800" dirty="0"/>
              <a:t>, </a:t>
            </a:r>
            <a:r>
              <a:rPr lang="en-US" sz="1800" dirty="0" err="1"/>
              <a:t>gasUsed</a:t>
            </a:r>
            <a:r>
              <a:rPr lang="en-US" sz="1800" dirty="0"/>
              <a:t>);</a:t>
            </a:r>
          </a:p>
          <a:p>
            <a:endParaRPr lang="en-US" sz="1800" dirty="0"/>
          </a:p>
          <a:p>
            <a:r>
              <a:rPr lang="en-US" sz="1800" dirty="0"/>
              <a:t>$('#textDisplayed1').html(message);</a:t>
            </a:r>
          </a:p>
          <a:p>
            <a:r>
              <a:rPr lang="en-US" sz="1800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416653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4ACC-BBF9-BB4B-AF13-9008F5FFA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Now, a new data type 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1D3288-4516-0E4E-B60F-744A3D2E61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7D531F-7ECA-BD46-ADDB-7A443D9B5C0F}"/>
              </a:ext>
            </a:extLst>
          </p:cNvPr>
          <p:cNvSpPr txBox="1"/>
          <p:nvPr/>
        </p:nvSpPr>
        <p:spPr>
          <a:xfrm>
            <a:off x="190500" y="987212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Today we are going to introduce another data type: the Boolean value.</a:t>
            </a:r>
          </a:p>
          <a:p>
            <a:endParaRPr lang="en-US" dirty="0"/>
          </a:p>
          <a:p>
            <a:r>
              <a:rPr lang="en-US" dirty="0"/>
              <a:t>Boolean means “true” or “false” and… it gets its name from a famous mathematician named George Boole.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4E0588-6F33-0D41-9806-B6021004CD6E}"/>
              </a:ext>
            </a:extLst>
          </p:cNvPr>
          <p:cNvSpPr txBox="1"/>
          <p:nvPr/>
        </p:nvSpPr>
        <p:spPr>
          <a:xfrm>
            <a:off x="226663" y="2785581"/>
            <a:ext cx="84756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JavaScript we can explicitly assign a Boolean value like this:</a:t>
            </a:r>
          </a:p>
          <a:p>
            <a:r>
              <a:rPr lang="en-US" dirty="0"/>
              <a:t>	let x = true;</a:t>
            </a:r>
          </a:p>
          <a:p>
            <a:r>
              <a:rPr lang="en-US" dirty="0"/>
              <a:t>	let y = false;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3B1460-ABBB-F64B-8796-231182C23CA7}"/>
              </a:ext>
            </a:extLst>
          </p:cNvPr>
          <p:cNvSpPr txBox="1"/>
          <p:nvPr/>
        </p:nvSpPr>
        <p:spPr>
          <a:xfrm>
            <a:off x="211164" y="4301129"/>
            <a:ext cx="84756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Another option would be to determine a Boolean value by comparing two other values.  Like this:</a:t>
            </a:r>
            <a:br>
              <a:rPr lang="en-US" dirty="0"/>
            </a:br>
            <a:r>
              <a:rPr lang="en-US" dirty="0"/>
              <a:t>	let x = ( 1000 == 1000 );  //is 1000 the same as 1000? </a:t>
            </a:r>
          </a:p>
          <a:p>
            <a:r>
              <a:rPr lang="en-US" dirty="0"/>
              <a:t>	let y = (1000 == 5); // is 1000 the same as 5?</a:t>
            </a:r>
          </a:p>
        </p:txBody>
      </p:sp>
    </p:spTree>
    <p:extLst>
      <p:ext uri="{BB962C8B-B14F-4D97-AF65-F5344CB8AC3E}">
        <p14:creationId xmlns:p14="http://schemas.microsoft.com/office/powerpoint/2010/main" val="38473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0A231-F30B-234C-A8BF-0ED2EF84F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things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28ED0E-7EAA-2E49-8269-A34AB3A1BC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7AC6316-FEE3-2A4F-AC3C-66C693570A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8454588"/>
              </p:ext>
            </p:extLst>
          </p:nvPr>
        </p:nvGraphicFramePr>
        <p:xfrm>
          <a:off x="473868" y="2814234"/>
          <a:ext cx="7129463" cy="265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7313400" imgH="2727159" progId="Word.Document.12">
                  <p:embed/>
                </p:oleObj>
              </mc:Choice>
              <mc:Fallback>
                <p:oleObj name="Document" r:id="rId2" imgW="7313400" imgH="2727159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C7AC6316-FEE3-2A4F-AC3C-66C693570A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73868" y="2814234"/>
                        <a:ext cx="7129463" cy="2657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487E0E36-C4C8-BA4E-9D20-4D003F6CF0FA}"/>
              </a:ext>
            </a:extLst>
          </p:cNvPr>
          <p:cNvSpPr/>
          <p:nvPr/>
        </p:nvSpPr>
        <p:spPr bwMode="auto">
          <a:xfrm>
            <a:off x="457200" y="1066800"/>
            <a:ext cx="8077200" cy="1447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Hopefully you noticed that, on the last slide, we used </a:t>
            </a:r>
            <a:r>
              <a:rPr lang="en-US" sz="2000" b="1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one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 equal sign to </a:t>
            </a:r>
            <a:r>
              <a:rPr lang="en-US" sz="2000" b="1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assign a value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 and we used </a:t>
            </a:r>
            <a:r>
              <a:rPr lang="en-US" sz="2000" b="1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two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 equal signs to </a:t>
            </a:r>
            <a:r>
              <a:rPr lang="en-US" sz="2000" b="1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compare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 values.</a:t>
            </a:r>
          </a:p>
          <a:p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  <a:p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We use the following operators to </a:t>
            </a:r>
            <a:r>
              <a:rPr lang="en-US" sz="2000" b="1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compare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 values.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0288E5-4B7A-2A4F-B33E-F03B8470A2BF}"/>
              </a:ext>
            </a:extLst>
          </p:cNvPr>
          <p:cNvSpPr txBox="1"/>
          <p:nvPr/>
        </p:nvSpPr>
        <p:spPr>
          <a:xfrm>
            <a:off x="5410200" y="2814234"/>
            <a:ext cx="3276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Determine the Boolean value of the following expressions:</a:t>
            </a:r>
          </a:p>
          <a:p>
            <a:r>
              <a:rPr lang="en-US" sz="2000" dirty="0"/>
              <a:t>( 1 &gt; 5 )</a:t>
            </a:r>
          </a:p>
          <a:p>
            <a:r>
              <a:rPr lang="en-US" sz="2000" dirty="0"/>
              <a:t>( 1 == 1 )</a:t>
            </a:r>
          </a:p>
          <a:p>
            <a:r>
              <a:rPr lang="en-US" sz="2000" dirty="0"/>
              <a:t>( 10 &lt; 11 )</a:t>
            </a:r>
          </a:p>
          <a:p>
            <a:r>
              <a:rPr lang="en-US" sz="2000" dirty="0"/>
              <a:t>( 100 &lt;= 100 ) </a:t>
            </a:r>
          </a:p>
          <a:p>
            <a:r>
              <a:rPr lang="en-US" sz="2000" dirty="0"/>
              <a:t>( 100 &lt; 100 )</a:t>
            </a:r>
          </a:p>
          <a:p>
            <a:r>
              <a:rPr lang="en-US" sz="2000" dirty="0"/>
              <a:t>( 7 != 17 )</a:t>
            </a:r>
          </a:p>
          <a:p>
            <a:r>
              <a:rPr lang="en-US" sz="2000" dirty="0"/>
              <a:t>( 7 != 7 )</a:t>
            </a:r>
          </a:p>
          <a:p>
            <a:r>
              <a:rPr lang="en-US" sz="2000" dirty="0"/>
              <a:t>( 7 &gt; 6 )</a:t>
            </a:r>
          </a:p>
        </p:txBody>
      </p:sp>
    </p:spTree>
    <p:extLst>
      <p:ext uri="{BB962C8B-B14F-4D97-AF65-F5344CB8AC3E}">
        <p14:creationId xmlns:p14="http://schemas.microsoft.com/office/powerpoint/2010/main" val="85178618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12807</TotalTime>
  <Words>2141</Words>
  <Application>Microsoft Office PowerPoint</Application>
  <PresentationFormat>On-screen Show (4:3)</PresentationFormat>
  <Paragraphs>311</Paragraphs>
  <Slides>22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Courier New</vt:lpstr>
      <vt:lpstr>Times New Roman</vt:lpstr>
      <vt:lpstr>Default Design</vt:lpstr>
      <vt:lpstr>Document</vt:lpstr>
      <vt:lpstr> Conditional Statements with JavaScript </vt:lpstr>
      <vt:lpstr>Today’s topic</vt:lpstr>
      <vt:lpstr>Some examples:</vt:lpstr>
      <vt:lpstr>A little perspective</vt:lpstr>
      <vt:lpstr>A little more perspective</vt:lpstr>
      <vt:lpstr>But before we begin…</vt:lpstr>
      <vt:lpstr>Careful now …</vt:lpstr>
      <vt:lpstr>Now, a new data type …</vt:lpstr>
      <vt:lpstr>Comparing things</vt:lpstr>
      <vt:lpstr>A simple conditional statement in JavaScript</vt:lpstr>
      <vt:lpstr>Another example</vt:lpstr>
      <vt:lpstr>This codeblock contains multiple commands</vt:lpstr>
      <vt:lpstr>Consider this one…</vt:lpstr>
      <vt:lpstr>The structure of an “if” statement</vt:lpstr>
      <vt:lpstr>An example of if - else</vt:lpstr>
      <vt:lpstr>If - else statements can be stacked</vt:lpstr>
      <vt:lpstr>Another arrangement…</vt:lpstr>
      <vt:lpstr>More about the condition</vt:lpstr>
      <vt:lpstr>isNaN()</vt:lpstr>
      <vt:lpstr>Checking user input with isNaN()</vt:lpstr>
      <vt:lpstr>Breakpoints – A NEW DEBUGGING OPTION!</vt:lpstr>
      <vt:lpstr>Let’s give this a try…</vt:lpstr>
    </vt:vector>
  </TitlesOfParts>
  <Company>Mike Murach &amp; Associates,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Taha Havakhor</cp:lastModifiedBy>
  <cp:revision>273</cp:revision>
  <dcterms:created xsi:type="dcterms:W3CDTF">2010-11-30T18:46:51Z</dcterms:created>
  <dcterms:modified xsi:type="dcterms:W3CDTF">2021-09-14T01:18:07Z</dcterms:modified>
</cp:coreProperties>
</file>