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1" r:id="rId1"/>
  </p:sldMasterIdLst>
  <p:notesMasterIdLst>
    <p:notesMasterId r:id="rId15"/>
  </p:notesMasterIdLst>
  <p:handoutMasterIdLst>
    <p:handoutMasterId r:id="rId16"/>
  </p:handoutMasterIdLst>
  <p:sldIdLst>
    <p:sldId id="279" r:id="rId2"/>
    <p:sldId id="454" r:id="rId3"/>
    <p:sldId id="475" r:id="rId4"/>
    <p:sldId id="476" r:id="rId5"/>
    <p:sldId id="481" r:id="rId6"/>
    <p:sldId id="477" r:id="rId7"/>
    <p:sldId id="478" r:id="rId8"/>
    <p:sldId id="482" r:id="rId9"/>
    <p:sldId id="483" r:id="rId10"/>
    <p:sldId id="479" r:id="rId11"/>
    <p:sldId id="485" r:id="rId12"/>
    <p:sldId id="575" r:id="rId13"/>
    <p:sldId id="480"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13" autoAdjust="0"/>
  </p:normalViewPr>
  <p:slideViewPr>
    <p:cSldViewPr>
      <p:cViewPr varScale="1">
        <p:scale>
          <a:sx n="98" d="100"/>
          <a:sy n="98" d="100"/>
        </p:scale>
        <p:origin x="157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94633A84-D730-4DB1-B585-7559B92CE5D8}" type="datetimeFigureOut">
              <a:rPr lang="en-US"/>
              <a:pPr>
                <a:defRPr/>
              </a:pPr>
              <a:t>10/26/2021</a:t>
            </a:fld>
            <a:endParaRPr lang="en-US"/>
          </a:p>
        </p:txBody>
      </p:sp>
      <p:sp>
        <p:nvSpPr>
          <p:cNvPr id="276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C669EC8-97E7-4C24-A864-1853E75085DC}" type="slidenum">
              <a:rPr lang="en-US"/>
              <a:pPr>
                <a:defRPr/>
              </a:pPr>
              <a:t>‹#›</a:t>
            </a:fld>
            <a:endParaRPr lang="en-US"/>
          </a:p>
        </p:txBody>
      </p:sp>
    </p:spTree>
    <p:extLst>
      <p:ext uri="{BB962C8B-B14F-4D97-AF65-F5344CB8AC3E}">
        <p14:creationId xmlns:p14="http://schemas.microsoft.com/office/powerpoint/2010/main" val="978985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2C5A2EE-74B4-4329-B2EC-6DFE0575EDC9}" type="slidenum">
              <a:rPr lang="en-US"/>
              <a:pPr>
                <a:defRPr/>
              </a:pPr>
              <a:t>‹#›</a:t>
            </a:fld>
            <a:endParaRPr lang="en-US"/>
          </a:p>
        </p:txBody>
      </p:sp>
    </p:spTree>
    <p:extLst>
      <p:ext uri="{BB962C8B-B14F-4D97-AF65-F5344CB8AC3E}">
        <p14:creationId xmlns:p14="http://schemas.microsoft.com/office/powerpoint/2010/main" val="2392455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2C5A2EE-74B4-4329-B2EC-6DFE0575EDC9}" type="slidenum">
              <a:rPr lang="en-US" smtClean="0"/>
              <a:pPr>
                <a:defRPr/>
              </a:pPr>
              <a:t>7</a:t>
            </a:fld>
            <a:endParaRPr lang="en-US"/>
          </a:p>
        </p:txBody>
      </p:sp>
    </p:spTree>
    <p:extLst>
      <p:ext uri="{BB962C8B-B14F-4D97-AF65-F5344CB8AC3E}">
        <p14:creationId xmlns:p14="http://schemas.microsoft.com/office/powerpoint/2010/main" val="2510373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game[2][2] = "X";</a:t>
            </a:r>
          </a:p>
        </p:txBody>
      </p:sp>
      <p:sp>
        <p:nvSpPr>
          <p:cNvPr id="4" name="Slide Number Placeholder 3"/>
          <p:cNvSpPr>
            <a:spLocks noGrp="1"/>
          </p:cNvSpPr>
          <p:nvPr>
            <p:ph type="sldNum" sz="quarter" idx="5"/>
          </p:nvPr>
        </p:nvSpPr>
        <p:spPr/>
        <p:txBody>
          <a:bodyPr/>
          <a:lstStyle/>
          <a:p>
            <a:pPr>
              <a:defRPr/>
            </a:pPr>
            <a:fld id="{82C5A2EE-74B4-4329-B2EC-6DFE0575EDC9}" type="slidenum">
              <a:rPr lang="en-US" smtClean="0"/>
              <a:pPr>
                <a:defRPr/>
              </a:pPr>
              <a:t>9</a:t>
            </a:fld>
            <a:endParaRPr lang="en-US"/>
          </a:p>
        </p:txBody>
      </p:sp>
    </p:spTree>
    <p:extLst>
      <p:ext uri="{BB962C8B-B14F-4D97-AF65-F5344CB8AC3E}">
        <p14:creationId xmlns:p14="http://schemas.microsoft.com/office/powerpoint/2010/main" val="1723059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console.log(climate[0]["</a:t>
            </a:r>
            <a:r>
              <a:rPr lang="en-US" dirty="0" err="1"/>
              <a:t>monthlyAvg</a:t>
            </a:r>
            <a:r>
              <a:rPr lang="en-US" dirty="0"/>
              <a:t>"][0]["high"]);</a:t>
            </a:r>
          </a:p>
          <a:p>
            <a:r>
              <a:rPr lang="en-US"/>
              <a:t>Four dimensions</a:t>
            </a:r>
            <a:endParaRPr lang="en-US" dirty="0"/>
          </a:p>
        </p:txBody>
      </p:sp>
      <p:sp>
        <p:nvSpPr>
          <p:cNvPr id="4" name="Slide Number Placeholder 3"/>
          <p:cNvSpPr>
            <a:spLocks noGrp="1"/>
          </p:cNvSpPr>
          <p:nvPr>
            <p:ph type="sldNum" sz="quarter" idx="5"/>
          </p:nvPr>
        </p:nvSpPr>
        <p:spPr/>
        <p:txBody>
          <a:bodyPr/>
          <a:lstStyle/>
          <a:p>
            <a:pPr>
              <a:defRPr/>
            </a:pPr>
            <a:fld id="{82C5A2EE-74B4-4329-B2EC-6DFE0575EDC9}" type="slidenum">
              <a:rPr lang="en-US" smtClean="0"/>
              <a:pPr>
                <a:defRPr/>
              </a:pPr>
              <a:t>10</a:t>
            </a:fld>
            <a:endParaRPr lang="en-US"/>
          </a:p>
        </p:txBody>
      </p:sp>
    </p:spTree>
    <p:extLst>
      <p:ext uri="{BB962C8B-B14F-4D97-AF65-F5344CB8AC3E}">
        <p14:creationId xmlns:p14="http://schemas.microsoft.com/office/powerpoint/2010/main" val="3264983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 is invalid because the curly braces need to be either empty or contain a key-value pair.  A correction to F might be let x = {“</a:t>
            </a:r>
            <a:r>
              <a:rPr lang="en-US" dirty="0" err="1"/>
              <a:t>sometext</a:t>
            </a:r>
            <a:r>
              <a:rPr lang="en-US" dirty="0"/>
              <a:t>”:[]};</a:t>
            </a:r>
          </a:p>
        </p:txBody>
      </p:sp>
      <p:sp>
        <p:nvSpPr>
          <p:cNvPr id="4" name="Slide Number Placeholder 3"/>
          <p:cNvSpPr>
            <a:spLocks noGrp="1"/>
          </p:cNvSpPr>
          <p:nvPr>
            <p:ph type="sldNum" sz="quarter" idx="5"/>
          </p:nvPr>
        </p:nvSpPr>
        <p:spPr/>
        <p:txBody>
          <a:bodyPr/>
          <a:lstStyle/>
          <a:p>
            <a:pPr>
              <a:defRPr/>
            </a:pPr>
            <a:fld id="{82C5A2EE-74B4-4329-B2EC-6DFE0575EDC9}" type="slidenum">
              <a:rPr lang="en-US" smtClean="0"/>
              <a:pPr>
                <a:defRPr/>
              </a:pPr>
              <a:t>12</a:t>
            </a:fld>
            <a:endParaRPr lang="en-US"/>
          </a:p>
        </p:txBody>
      </p:sp>
    </p:spTree>
    <p:extLst>
      <p:ext uri="{BB962C8B-B14F-4D97-AF65-F5344CB8AC3E}">
        <p14:creationId xmlns:p14="http://schemas.microsoft.com/office/powerpoint/2010/main" val="383957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24397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rgbClr val="9E1B34"/>
          </a:solidFill>
        </p:spPr>
        <p:txBody>
          <a:bodyPr/>
          <a:lstStyle>
            <a:lvl1pPr marL="338138" indent="0"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dirty="0"/>
              <a:t> </a:t>
            </a:r>
            <a:fld id="{60B5F925-20BE-417C-B0AE-5F0F53AB456D}" type="slidenum">
              <a:rPr lang="en-US" altLang="en-US"/>
              <a:pPr>
                <a:defRPr/>
              </a:pPr>
              <a:t>‹#›</a:t>
            </a:fld>
            <a:endParaRPr lang="en-US" altLang="en-US" dirty="0"/>
          </a:p>
        </p:txBody>
      </p:sp>
    </p:spTree>
    <p:extLst>
      <p:ext uri="{BB962C8B-B14F-4D97-AF65-F5344CB8AC3E}">
        <p14:creationId xmlns:p14="http://schemas.microsoft.com/office/powerpoint/2010/main" val="43848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6" name="Slide Number Placeholder 5"/>
          <p:cNvSpPr>
            <a:spLocks noGrp="1"/>
          </p:cNvSpPr>
          <p:nvPr>
            <p:ph type="sldNum" sz="quarter" idx="11"/>
          </p:nvPr>
        </p:nvSpPr>
        <p:spPr>
          <a:xfrm>
            <a:off x="6553200" y="6330332"/>
            <a:ext cx="2133600" cy="304800"/>
          </a:xfrm>
        </p:spPr>
        <p:txBody>
          <a:bodyPr/>
          <a:lstStyle>
            <a:lvl1pPr>
              <a:defRPr sz="2000" baseline="0"/>
            </a:lvl1pPr>
          </a:lstStyle>
          <a:p>
            <a:pPr>
              <a:defRPr/>
            </a:pPr>
            <a:fld id="{60B5F925-20BE-417C-B0AE-5F0F53AB456D}" type="slidenum">
              <a:rPr lang="en-US" altLang="en-US" smtClean="0">
                <a:solidFill>
                  <a:schemeClr val="bg1"/>
                </a:solidFill>
              </a:rPr>
              <a:pPr>
                <a:defRPr/>
              </a:pPr>
              <a:t>‹#›</a:t>
            </a:fld>
            <a:r>
              <a:rPr lang="en-US" altLang="en-US" dirty="0">
                <a:solidFill>
                  <a:srgbClr val="000000"/>
                </a:solidFill>
              </a:rPr>
              <a:t> </a:t>
            </a:r>
            <a:endParaRPr lang="en-US" altLang="en-US" dirty="0">
              <a:solidFill>
                <a:srgbClr val="FFFFFF"/>
              </a:solidFill>
            </a:endParaRPr>
          </a:p>
        </p:txBody>
      </p:sp>
    </p:spTree>
    <p:extLst>
      <p:ext uri="{BB962C8B-B14F-4D97-AF65-F5344CB8AC3E}">
        <p14:creationId xmlns:p14="http://schemas.microsoft.com/office/powerpoint/2010/main" val="7705359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p:cNvSpPr>
            <a:spLocks noGrp="1" noChangeArrowheads="1"/>
          </p:cNvSpPr>
          <p:nvPr>
            <p:ph type="sldNum" sz="quarter" idx="4"/>
          </p:nvPr>
        </p:nvSpPr>
        <p:spPr bwMode="auto">
          <a:xfrm>
            <a:off x="6553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smtClean="0"/>
            </a:lvl1pPr>
          </a:lstStyle>
          <a:p>
            <a:pPr>
              <a:defRPr/>
            </a:pPr>
            <a:r>
              <a:rPr lang="en-US" altLang="en-US"/>
              <a:t> </a:t>
            </a:r>
            <a:fld id="{C9241B87-E365-4365-BDC6-1241D33F009D}" type="slidenum">
              <a:rPr lang="en-US" altLang="en-US"/>
              <a:pPr>
                <a:defRPr/>
              </a:pPr>
              <a:t>‹#›</a:t>
            </a:fld>
            <a:endParaRPr lang="en-US" altLang="en-US"/>
          </a:p>
        </p:txBody>
      </p:sp>
      <p:sp>
        <p:nvSpPr>
          <p:cNvPr id="1035" name="Rectangle 11"/>
          <p:cNvSpPr>
            <a:spLocks noGrp="1" noChangeArrowheads="1"/>
          </p:cNvSpPr>
          <p:nvPr>
            <p:ph type="ftr" sz="quarter" idx="3"/>
          </p:nvPr>
        </p:nvSpPr>
        <p:spPr bwMode="auto">
          <a:xfrm>
            <a:off x="457200" y="6172200"/>
            <a:ext cx="51831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600" smtClean="0"/>
            </a:lvl1pPr>
          </a:lstStyle>
          <a:p>
            <a:pPr>
              <a:defRPr/>
            </a:pPr>
            <a:endParaRPr lang="en-US" altLang="en-US" sz="2000"/>
          </a:p>
        </p:txBody>
      </p:sp>
    </p:spTree>
    <p:extLst>
      <p:ext uri="{BB962C8B-B14F-4D97-AF65-F5344CB8AC3E}">
        <p14:creationId xmlns:p14="http://schemas.microsoft.com/office/powerpoint/2010/main" val="67250127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93" r:id="rId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fontScale="90000"/>
          </a:bodyPr>
          <a:lstStyle/>
          <a:p>
            <a:pPr>
              <a:defRPr/>
            </a:pPr>
            <a:br>
              <a:rPr lang="en-US" sz="3600" dirty="0">
                <a:latin typeface="Arial" charset="0"/>
                <a:cs typeface="+mj-cs"/>
              </a:rPr>
            </a:br>
            <a:r>
              <a:rPr lang="en-US" sz="3200" dirty="0">
                <a:solidFill>
                  <a:schemeClr val="bg1"/>
                </a:solidFill>
                <a:latin typeface="Arial" charset="0"/>
              </a:rPr>
              <a:t>JavaScript Arrays</a:t>
            </a:r>
            <a:br>
              <a:rPr lang="en-US" sz="3200" dirty="0">
                <a:solidFill>
                  <a:schemeClr val="bg1"/>
                </a:solidFill>
                <a:latin typeface="Arial" charset="0"/>
              </a:rPr>
            </a:br>
            <a:r>
              <a:rPr lang="en-US" sz="3200" dirty="0">
                <a:solidFill>
                  <a:schemeClr val="bg1"/>
                </a:solidFill>
                <a:latin typeface="Arial" charset="0"/>
              </a:rPr>
              <a:t>Part 2</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MIS 2402</a:t>
            </a:r>
          </a:p>
          <a:p>
            <a:pPr algn="ctr" eaLnBrk="1" hangingPunct="1"/>
            <a:r>
              <a:rPr lang="en-US" sz="1800"/>
              <a:t>Department </a:t>
            </a:r>
            <a:r>
              <a:rPr lang="en-US" sz="1800" dirty="0"/>
              <a:t>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499082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3B9F5-CA7A-4656-A273-DF8187C65682}"/>
              </a:ext>
            </a:extLst>
          </p:cNvPr>
          <p:cNvSpPr>
            <a:spLocks noGrp="1"/>
          </p:cNvSpPr>
          <p:nvPr>
            <p:ph type="title"/>
          </p:nvPr>
        </p:nvSpPr>
        <p:spPr/>
        <p:txBody>
          <a:bodyPr/>
          <a:lstStyle/>
          <a:p>
            <a:r>
              <a:rPr lang="en-US" dirty="0"/>
              <a:t>More variations</a:t>
            </a:r>
          </a:p>
        </p:txBody>
      </p:sp>
      <p:sp>
        <p:nvSpPr>
          <p:cNvPr id="3" name="Slide Number Placeholder 2">
            <a:extLst>
              <a:ext uri="{FF2B5EF4-FFF2-40B4-BE49-F238E27FC236}">
                <a16:creationId xmlns:a16="http://schemas.microsoft.com/office/drawing/2014/main" id="{716404F4-ACFD-4C15-9083-0FCCAD6EFE09}"/>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10</a:t>
            </a:fld>
            <a:r>
              <a:rPr lang="en-US" altLang="en-US">
                <a:solidFill>
                  <a:srgbClr val="000000"/>
                </a:solidFill>
              </a:rPr>
              <a:t> </a:t>
            </a:r>
            <a:endParaRPr lang="en-US" altLang="en-US" dirty="0">
              <a:solidFill>
                <a:srgbClr val="FFFFFF"/>
              </a:solidFill>
            </a:endParaRPr>
          </a:p>
        </p:txBody>
      </p:sp>
      <p:sp>
        <p:nvSpPr>
          <p:cNvPr id="5" name="TextBox 4">
            <a:extLst>
              <a:ext uri="{FF2B5EF4-FFF2-40B4-BE49-F238E27FC236}">
                <a16:creationId xmlns:a16="http://schemas.microsoft.com/office/drawing/2014/main" id="{E16166EF-6CF7-46F9-8FEB-5F7DAB6DA49E}"/>
              </a:ext>
            </a:extLst>
          </p:cNvPr>
          <p:cNvSpPr txBox="1"/>
          <p:nvPr/>
        </p:nvSpPr>
        <p:spPr>
          <a:xfrm>
            <a:off x="228600" y="838200"/>
            <a:ext cx="4438652" cy="2185214"/>
          </a:xfrm>
          <a:prstGeom prst="rect">
            <a:avLst/>
          </a:prstGeom>
          <a:noFill/>
        </p:spPr>
        <p:txBody>
          <a:bodyPr wrap="square" rtlCol="0">
            <a:spAutoFit/>
          </a:bodyPr>
          <a:lstStyle/>
          <a:p>
            <a:pPr marL="457200" indent="-457200">
              <a:buFont typeface="Arial" panose="020B0604020202020204" pitchFamily="34" charset="0"/>
              <a:buChar char="•"/>
            </a:pPr>
            <a:r>
              <a:rPr lang="en-US" sz="2800" kern="0" dirty="0">
                <a:latin typeface="+mn-lt"/>
              </a:rPr>
              <a:t>We are in no way limited to 2-dimensions.  Look here …</a:t>
            </a:r>
            <a:br>
              <a:rPr lang="en-US" sz="2800" kern="0" dirty="0">
                <a:latin typeface="+mn-lt"/>
              </a:rPr>
            </a:br>
            <a:endParaRPr lang="en-US" sz="2800" kern="0" dirty="0">
              <a:latin typeface="+mn-lt"/>
            </a:endParaRPr>
          </a:p>
          <a:p>
            <a:endParaRPr lang="en-US" dirty="0"/>
          </a:p>
        </p:txBody>
      </p:sp>
      <p:pic>
        <p:nvPicPr>
          <p:cNvPr id="6" name="Picture 5">
            <a:extLst>
              <a:ext uri="{FF2B5EF4-FFF2-40B4-BE49-F238E27FC236}">
                <a16:creationId xmlns:a16="http://schemas.microsoft.com/office/drawing/2014/main" id="{647BF48C-2E27-44F3-86B6-C42AB22DD471}"/>
              </a:ext>
            </a:extLst>
          </p:cNvPr>
          <p:cNvPicPr>
            <a:picLocks noChangeAspect="1"/>
          </p:cNvPicPr>
          <p:nvPr/>
        </p:nvPicPr>
        <p:blipFill>
          <a:blip r:embed="rId3"/>
          <a:stretch>
            <a:fillRect/>
          </a:stretch>
        </p:blipFill>
        <p:spPr>
          <a:xfrm>
            <a:off x="4876800" y="867902"/>
            <a:ext cx="4038600" cy="5139209"/>
          </a:xfrm>
          <a:prstGeom prst="rect">
            <a:avLst/>
          </a:prstGeom>
        </p:spPr>
      </p:pic>
      <p:sp>
        <p:nvSpPr>
          <p:cNvPr id="8" name="TextBox 7">
            <a:extLst>
              <a:ext uri="{FF2B5EF4-FFF2-40B4-BE49-F238E27FC236}">
                <a16:creationId xmlns:a16="http://schemas.microsoft.com/office/drawing/2014/main" id="{3EDA13DC-6208-4140-8351-69BE6E40EA58}"/>
              </a:ext>
            </a:extLst>
          </p:cNvPr>
          <p:cNvSpPr txBox="1"/>
          <p:nvPr/>
        </p:nvSpPr>
        <p:spPr>
          <a:xfrm>
            <a:off x="217025" y="2209800"/>
            <a:ext cx="4438652" cy="4770537"/>
          </a:xfrm>
          <a:prstGeom prst="rect">
            <a:avLst/>
          </a:prstGeom>
          <a:noFill/>
        </p:spPr>
        <p:txBody>
          <a:bodyPr wrap="square" rtlCol="0">
            <a:spAutoFit/>
          </a:bodyPr>
          <a:lstStyle/>
          <a:p>
            <a:pPr marL="457200" indent="-457200">
              <a:buFont typeface="Arial" panose="020B0604020202020204" pitchFamily="34" charset="0"/>
              <a:buChar char="•"/>
            </a:pPr>
            <a:r>
              <a:rPr lang="en-US" sz="2800" kern="0" dirty="0">
                <a:latin typeface="+mn-lt"/>
              </a:rPr>
              <a:t>If you wanted to use the variable climate and reference the January high temperature in Amsterdam… how many keys would you need?</a:t>
            </a:r>
          </a:p>
          <a:p>
            <a:pPr marL="457200" indent="-457200">
              <a:buFont typeface="Arial" panose="020B0604020202020204" pitchFamily="34" charset="0"/>
              <a:buChar char="•"/>
            </a:pPr>
            <a:r>
              <a:rPr lang="en-US" sz="2800" kern="0" dirty="0">
                <a:latin typeface="+mn-lt"/>
              </a:rPr>
              <a:t>How many dimensions does this data have?</a:t>
            </a:r>
            <a:br>
              <a:rPr lang="en-US" sz="2800" kern="0" dirty="0">
                <a:latin typeface="+mn-lt"/>
              </a:rPr>
            </a:br>
            <a:endParaRPr lang="en-US" sz="2800" kern="0" dirty="0">
              <a:latin typeface="+mn-lt"/>
            </a:endParaRPr>
          </a:p>
          <a:p>
            <a:endParaRPr lang="en-US" dirty="0"/>
          </a:p>
        </p:txBody>
      </p:sp>
    </p:spTree>
    <p:extLst>
      <p:ext uri="{BB962C8B-B14F-4D97-AF65-F5344CB8AC3E}">
        <p14:creationId xmlns:p14="http://schemas.microsoft.com/office/powerpoint/2010/main" val="52333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3B9F5-CA7A-4656-A273-DF8187C65682}"/>
              </a:ext>
            </a:extLst>
          </p:cNvPr>
          <p:cNvSpPr>
            <a:spLocks noGrp="1"/>
          </p:cNvSpPr>
          <p:nvPr>
            <p:ph type="title"/>
          </p:nvPr>
        </p:nvSpPr>
        <p:spPr/>
        <p:txBody>
          <a:bodyPr/>
          <a:lstStyle/>
          <a:p>
            <a:r>
              <a:rPr lang="en-US" dirty="0"/>
              <a:t>Another Note</a:t>
            </a:r>
          </a:p>
        </p:txBody>
      </p:sp>
      <p:sp>
        <p:nvSpPr>
          <p:cNvPr id="3" name="Slide Number Placeholder 2">
            <a:extLst>
              <a:ext uri="{FF2B5EF4-FFF2-40B4-BE49-F238E27FC236}">
                <a16:creationId xmlns:a16="http://schemas.microsoft.com/office/drawing/2014/main" id="{716404F4-ACFD-4C15-9083-0FCCAD6EFE09}"/>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11</a:t>
            </a:fld>
            <a:r>
              <a:rPr lang="en-US" altLang="en-US">
                <a:solidFill>
                  <a:srgbClr val="000000"/>
                </a:solidFill>
              </a:rPr>
              <a:t> </a:t>
            </a:r>
            <a:endParaRPr lang="en-US" altLang="en-US" dirty="0">
              <a:solidFill>
                <a:srgbClr val="FFFFFF"/>
              </a:solidFill>
            </a:endParaRPr>
          </a:p>
        </p:txBody>
      </p:sp>
      <p:sp>
        <p:nvSpPr>
          <p:cNvPr id="5" name="TextBox 4">
            <a:extLst>
              <a:ext uri="{FF2B5EF4-FFF2-40B4-BE49-F238E27FC236}">
                <a16:creationId xmlns:a16="http://schemas.microsoft.com/office/drawing/2014/main" id="{E16166EF-6CF7-46F9-8FEB-5F7DAB6DA49E}"/>
              </a:ext>
            </a:extLst>
          </p:cNvPr>
          <p:cNvSpPr txBox="1"/>
          <p:nvPr/>
        </p:nvSpPr>
        <p:spPr>
          <a:xfrm>
            <a:off x="228600" y="1139603"/>
            <a:ext cx="8686800" cy="1754326"/>
          </a:xfrm>
          <a:prstGeom prst="rect">
            <a:avLst/>
          </a:prstGeom>
          <a:noFill/>
        </p:spPr>
        <p:txBody>
          <a:bodyPr wrap="square" rtlCol="0">
            <a:spAutoFit/>
          </a:bodyPr>
          <a:lstStyle/>
          <a:p>
            <a:pPr marL="457200" indent="-457200">
              <a:buFont typeface="Arial" panose="020B0604020202020204" pitchFamily="34" charset="0"/>
              <a:buChar char="•"/>
            </a:pPr>
            <a:r>
              <a:rPr lang="en-US" sz="2800" kern="0" dirty="0">
                <a:latin typeface="+mn-lt"/>
              </a:rPr>
              <a:t>It’s worth noting that both arrays and objects can be empty.</a:t>
            </a:r>
            <a:br>
              <a:rPr lang="en-US" sz="2800" kern="0" dirty="0">
                <a:latin typeface="+mn-lt"/>
              </a:rPr>
            </a:br>
            <a:endParaRPr lang="en-US" sz="2800" kern="0" dirty="0">
              <a:latin typeface="+mn-lt"/>
            </a:endParaRPr>
          </a:p>
          <a:p>
            <a:endParaRPr lang="en-US" dirty="0"/>
          </a:p>
        </p:txBody>
      </p:sp>
      <p:pic>
        <p:nvPicPr>
          <p:cNvPr id="4" name="Picture 3">
            <a:extLst>
              <a:ext uri="{FF2B5EF4-FFF2-40B4-BE49-F238E27FC236}">
                <a16:creationId xmlns:a16="http://schemas.microsoft.com/office/drawing/2014/main" id="{29132749-E529-4F35-AB20-DDC859276CD1}"/>
              </a:ext>
            </a:extLst>
          </p:cNvPr>
          <p:cNvPicPr>
            <a:picLocks noChangeAspect="1"/>
          </p:cNvPicPr>
          <p:nvPr/>
        </p:nvPicPr>
        <p:blipFill>
          <a:blip r:embed="rId2"/>
          <a:stretch>
            <a:fillRect/>
          </a:stretch>
        </p:blipFill>
        <p:spPr>
          <a:xfrm>
            <a:off x="990599" y="2344388"/>
            <a:ext cx="7067369" cy="2761012"/>
          </a:xfrm>
          <a:prstGeom prst="rect">
            <a:avLst/>
          </a:prstGeom>
        </p:spPr>
      </p:pic>
    </p:spTree>
    <p:extLst>
      <p:ext uri="{BB962C8B-B14F-4D97-AF65-F5344CB8AC3E}">
        <p14:creationId xmlns:p14="http://schemas.microsoft.com/office/powerpoint/2010/main" val="3369424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 about this…</a:t>
            </a:r>
          </a:p>
        </p:txBody>
      </p:sp>
      <p:sp>
        <p:nvSpPr>
          <p:cNvPr id="3" name="Slide Number Placeholder 2"/>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12</a:t>
            </a:fld>
            <a:endParaRPr lang="en-US" altLang="en-US" dirty="0">
              <a:solidFill>
                <a:srgbClr val="FFFFFF"/>
              </a:solidFill>
            </a:endParaRPr>
          </a:p>
        </p:txBody>
      </p:sp>
      <p:sp>
        <p:nvSpPr>
          <p:cNvPr id="6" name="Rectangle 5"/>
          <p:cNvSpPr/>
          <p:nvPr/>
        </p:nvSpPr>
        <p:spPr>
          <a:xfrm>
            <a:off x="304800" y="1099080"/>
            <a:ext cx="7848600" cy="1200329"/>
          </a:xfrm>
          <a:prstGeom prst="rect">
            <a:avLst/>
          </a:prstGeom>
        </p:spPr>
        <p:txBody>
          <a:bodyPr wrap="square">
            <a:spAutoFit/>
          </a:bodyPr>
          <a:lstStyle/>
          <a:p>
            <a:r>
              <a:rPr lang="en-US" dirty="0"/>
              <a:t>Look at the following options and thing about what you have seen so far.  One of these options is an invalid definition of JavaScript object.  Which one? Why?</a:t>
            </a:r>
          </a:p>
        </p:txBody>
      </p:sp>
      <p:sp>
        <p:nvSpPr>
          <p:cNvPr id="7" name="Rectangle 6"/>
          <p:cNvSpPr/>
          <p:nvPr/>
        </p:nvSpPr>
        <p:spPr>
          <a:xfrm>
            <a:off x="333737" y="2449446"/>
            <a:ext cx="7848600" cy="2693045"/>
          </a:xfrm>
          <a:prstGeom prst="rect">
            <a:avLst/>
          </a:prstGeom>
        </p:spPr>
        <p:txBody>
          <a:bodyPr wrap="square">
            <a:spAutoFit/>
          </a:bodyPr>
          <a:lstStyle/>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a:p>
            <a:pPr marL="342900" indent="-342900">
              <a:spcAft>
                <a:spcPts val="600"/>
              </a:spcAft>
              <a:buFont typeface="+mj-lt"/>
              <a:buAutoNum type="alphaUcPeriod"/>
            </a:pPr>
            <a:r>
              <a:rPr lang="en-US" dirty="0"/>
              <a:t>let x = {[]};</a:t>
            </a:r>
          </a:p>
        </p:txBody>
      </p:sp>
    </p:spTree>
    <p:extLst>
      <p:ext uri="{BB962C8B-B14F-4D97-AF65-F5344CB8AC3E}">
        <p14:creationId xmlns:p14="http://schemas.microsoft.com/office/powerpoint/2010/main" val="338886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3B56-36F2-447C-A63E-0DD9D540139C}"/>
              </a:ext>
            </a:extLst>
          </p:cNvPr>
          <p:cNvSpPr>
            <a:spLocks noGrp="1"/>
          </p:cNvSpPr>
          <p:nvPr>
            <p:ph type="title"/>
          </p:nvPr>
        </p:nvSpPr>
        <p:spPr/>
        <p:txBody>
          <a:bodyPr/>
          <a:lstStyle/>
          <a:p>
            <a:r>
              <a:rPr lang="en-US" dirty="0"/>
              <a:t>Time for some work</a:t>
            </a:r>
          </a:p>
        </p:txBody>
      </p:sp>
      <p:sp>
        <p:nvSpPr>
          <p:cNvPr id="3" name="Slide Number Placeholder 2">
            <a:extLst>
              <a:ext uri="{FF2B5EF4-FFF2-40B4-BE49-F238E27FC236}">
                <a16:creationId xmlns:a16="http://schemas.microsoft.com/office/drawing/2014/main" id="{E3C7D6B9-69F0-4526-8E2B-1BCDDC6776B8}"/>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13</a:t>
            </a:fld>
            <a:r>
              <a:rPr lang="en-US" altLang="en-US">
                <a:solidFill>
                  <a:srgbClr val="000000"/>
                </a:solidFill>
              </a:rPr>
              <a:t> </a:t>
            </a:r>
            <a:endParaRPr lang="en-US" altLang="en-US" dirty="0">
              <a:solidFill>
                <a:srgbClr val="FFFFFF"/>
              </a:solidFill>
            </a:endParaRPr>
          </a:p>
        </p:txBody>
      </p:sp>
      <p:pic>
        <p:nvPicPr>
          <p:cNvPr id="4" name="Picture 2" descr="http://www.clker.com/cliparts/z/p/0/z/k/I/stop-sign-hi.png">
            <a:extLst>
              <a:ext uri="{FF2B5EF4-FFF2-40B4-BE49-F238E27FC236}">
                <a16:creationId xmlns:a16="http://schemas.microsoft.com/office/drawing/2014/main" id="{C54A44BC-7BF0-4501-8A63-902224DEA6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2057400"/>
            <a:ext cx="2438400" cy="244660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25244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DF432-EEC5-4744-A450-BF2844DEA930}"/>
              </a:ext>
            </a:extLst>
          </p:cNvPr>
          <p:cNvSpPr>
            <a:spLocks noGrp="1"/>
          </p:cNvSpPr>
          <p:nvPr>
            <p:ph type="title"/>
          </p:nvPr>
        </p:nvSpPr>
        <p:spPr/>
        <p:txBody>
          <a:bodyPr/>
          <a:lstStyle/>
          <a:p>
            <a:r>
              <a:rPr lang="en-US"/>
              <a:t>Agenda</a:t>
            </a:r>
            <a:endParaRPr lang="en-US" dirty="0"/>
          </a:p>
        </p:txBody>
      </p:sp>
      <p:sp>
        <p:nvSpPr>
          <p:cNvPr id="3" name="Content Placeholder 2">
            <a:extLst>
              <a:ext uri="{FF2B5EF4-FFF2-40B4-BE49-F238E27FC236}">
                <a16:creationId xmlns:a16="http://schemas.microsoft.com/office/drawing/2014/main" id="{5E0FC81C-91BE-C84A-B4C2-901AD79DEE55}"/>
              </a:ext>
            </a:extLst>
          </p:cNvPr>
          <p:cNvSpPr>
            <a:spLocks noGrp="1"/>
          </p:cNvSpPr>
          <p:nvPr>
            <p:ph idx="4294967295"/>
          </p:nvPr>
        </p:nvSpPr>
        <p:spPr>
          <a:xfrm>
            <a:off x="228600" y="1143000"/>
            <a:ext cx="8686800" cy="4525963"/>
          </a:xfrm>
        </p:spPr>
        <p:txBody>
          <a:bodyPr/>
          <a:lstStyle/>
          <a:p>
            <a:r>
              <a:rPr lang="en-US" dirty="0"/>
              <a:t>Simple Objects / Associative Arrays</a:t>
            </a:r>
          </a:p>
          <a:p>
            <a:r>
              <a:rPr lang="en-US" dirty="0"/>
              <a:t>2 dimensional arrays</a:t>
            </a:r>
          </a:p>
          <a:p>
            <a:r>
              <a:rPr lang="en-US" dirty="0"/>
              <a:t>Variations on a theme…</a:t>
            </a:r>
          </a:p>
        </p:txBody>
      </p:sp>
      <p:sp>
        <p:nvSpPr>
          <p:cNvPr id="7" name="Slide Number Placeholder 6">
            <a:extLst>
              <a:ext uri="{FF2B5EF4-FFF2-40B4-BE49-F238E27FC236}">
                <a16:creationId xmlns:a16="http://schemas.microsoft.com/office/drawing/2014/main" id="{4A1DF31C-1EF1-0B4E-A451-DD543CFECA5A}"/>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2</a:t>
            </a:fld>
            <a:r>
              <a:rPr lang="en-US" altLang="en-US">
                <a:solidFill>
                  <a:srgbClr val="000000"/>
                </a:solidFill>
              </a:rPr>
              <a:t> </a:t>
            </a:r>
            <a:endParaRPr lang="en-US" altLang="en-US" dirty="0">
              <a:solidFill>
                <a:srgbClr val="FFFFFF"/>
              </a:solidFill>
            </a:endParaRPr>
          </a:p>
        </p:txBody>
      </p:sp>
    </p:spTree>
    <p:extLst>
      <p:ext uri="{BB962C8B-B14F-4D97-AF65-F5344CB8AC3E}">
        <p14:creationId xmlns:p14="http://schemas.microsoft.com/office/powerpoint/2010/main" val="281097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41FC0-7831-AF40-B7F3-05B8A9A83639}"/>
              </a:ext>
            </a:extLst>
          </p:cNvPr>
          <p:cNvSpPr>
            <a:spLocks noGrp="1"/>
          </p:cNvSpPr>
          <p:nvPr>
            <p:ph type="title"/>
          </p:nvPr>
        </p:nvSpPr>
        <p:spPr/>
        <p:txBody>
          <a:bodyPr/>
          <a:lstStyle/>
          <a:p>
            <a:r>
              <a:rPr lang="en-US" dirty="0"/>
              <a:t>Let’s get started</a:t>
            </a:r>
          </a:p>
        </p:txBody>
      </p:sp>
      <p:sp>
        <p:nvSpPr>
          <p:cNvPr id="3" name="Slide Number Placeholder 2">
            <a:extLst>
              <a:ext uri="{FF2B5EF4-FFF2-40B4-BE49-F238E27FC236}">
                <a16:creationId xmlns:a16="http://schemas.microsoft.com/office/drawing/2014/main" id="{3FEB1491-B89E-634B-B967-1DCA451DFAA5}"/>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3</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A9E9E510-BEA6-6C4D-9095-1B6D187EF35B}"/>
              </a:ext>
            </a:extLst>
          </p:cNvPr>
          <p:cNvSpPr txBox="1">
            <a:spLocks/>
          </p:cNvSpPr>
          <p:nvPr/>
        </p:nvSpPr>
        <p:spPr bwMode="auto">
          <a:xfrm>
            <a:off x="228600" y="1143001"/>
            <a:ext cx="86868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Open up Chrome</a:t>
            </a:r>
          </a:p>
          <a:p>
            <a:r>
              <a:rPr lang="en-US" kern="0" dirty="0"/>
              <a:t>Open up the Developer Tools Console </a:t>
            </a:r>
          </a:p>
          <a:p>
            <a:r>
              <a:rPr lang="en-US" kern="0" dirty="0"/>
              <a:t>Type in the following…</a:t>
            </a:r>
          </a:p>
        </p:txBody>
      </p:sp>
      <p:pic>
        <p:nvPicPr>
          <p:cNvPr id="7" name="Picture 6">
            <a:extLst>
              <a:ext uri="{FF2B5EF4-FFF2-40B4-BE49-F238E27FC236}">
                <a16:creationId xmlns:a16="http://schemas.microsoft.com/office/drawing/2014/main" id="{54AF45A5-3EE1-4FF0-A683-E64C51EADC2A}"/>
              </a:ext>
            </a:extLst>
          </p:cNvPr>
          <p:cNvPicPr>
            <a:picLocks noChangeAspect="1"/>
          </p:cNvPicPr>
          <p:nvPr/>
        </p:nvPicPr>
        <p:blipFill>
          <a:blip r:embed="rId2"/>
          <a:stretch>
            <a:fillRect/>
          </a:stretch>
        </p:blipFill>
        <p:spPr>
          <a:xfrm>
            <a:off x="685799" y="2692254"/>
            <a:ext cx="7406433" cy="3479946"/>
          </a:xfrm>
          <a:prstGeom prst="rect">
            <a:avLst/>
          </a:prstGeom>
        </p:spPr>
      </p:pic>
    </p:spTree>
    <p:extLst>
      <p:ext uri="{BB962C8B-B14F-4D97-AF65-F5344CB8AC3E}">
        <p14:creationId xmlns:p14="http://schemas.microsoft.com/office/powerpoint/2010/main" val="627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C894-27C7-44DB-B6BF-CB3B58D814BC}"/>
              </a:ext>
            </a:extLst>
          </p:cNvPr>
          <p:cNvSpPr>
            <a:spLocks noGrp="1"/>
          </p:cNvSpPr>
          <p:nvPr>
            <p:ph type="title"/>
          </p:nvPr>
        </p:nvSpPr>
        <p:spPr/>
        <p:txBody>
          <a:bodyPr/>
          <a:lstStyle/>
          <a:p>
            <a:r>
              <a:rPr lang="en-US" dirty="0"/>
              <a:t>What you just did</a:t>
            </a:r>
          </a:p>
        </p:txBody>
      </p:sp>
      <p:sp>
        <p:nvSpPr>
          <p:cNvPr id="3" name="Slide Number Placeholder 2">
            <a:extLst>
              <a:ext uri="{FF2B5EF4-FFF2-40B4-BE49-F238E27FC236}">
                <a16:creationId xmlns:a16="http://schemas.microsoft.com/office/drawing/2014/main" id="{881549BB-D636-4C04-841C-36646AC303EC}"/>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4</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497B43A9-D04F-4D3D-86A2-022BB6CA21C5}"/>
              </a:ext>
            </a:extLst>
          </p:cNvPr>
          <p:cNvSpPr txBox="1">
            <a:spLocks/>
          </p:cNvSpPr>
          <p:nvPr/>
        </p:nvSpPr>
        <p:spPr bwMode="auto">
          <a:xfrm>
            <a:off x="228600" y="838200"/>
            <a:ext cx="8686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In the last slide you created a variable called </a:t>
            </a:r>
            <a:r>
              <a:rPr lang="en-US" kern="0" dirty="0" err="1"/>
              <a:t>belgium</a:t>
            </a:r>
            <a:r>
              <a:rPr lang="en-US" kern="0" dirty="0"/>
              <a:t>.  That variable held multiple values.  The variable </a:t>
            </a:r>
            <a:r>
              <a:rPr lang="en-US" kern="0" dirty="0" err="1"/>
              <a:t>belgium</a:t>
            </a:r>
            <a:r>
              <a:rPr lang="en-US" kern="0" dirty="0"/>
              <a:t> is an object!</a:t>
            </a:r>
          </a:p>
          <a:p>
            <a:r>
              <a:rPr lang="en-US" kern="0" dirty="0"/>
              <a:t>Each </a:t>
            </a:r>
            <a:r>
              <a:rPr lang="en-US" i="1" kern="0" dirty="0"/>
              <a:t>attribute</a:t>
            </a:r>
            <a:r>
              <a:rPr lang="en-US" kern="0" dirty="0"/>
              <a:t> of the object is identified by a piece of text. (In this example, “population” and “capital”.)</a:t>
            </a:r>
          </a:p>
          <a:p>
            <a:r>
              <a:rPr lang="en-US" kern="0" dirty="0"/>
              <a:t>When we wanted to reference a single piece of data in the variable named </a:t>
            </a:r>
            <a:r>
              <a:rPr lang="en-US" kern="0" dirty="0" err="1"/>
              <a:t>belgium</a:t>
            </a:r>
            <a:r>
              <a:rPr lang="en-US" kern="0" dirty="0"/>
              <a:t>, we used the square brackets and the attribute name.</a:t>
            </a:r>
          </a:p>
          <a:p>
            <a:r>
              <a:rPr lang="en-US" kern="0" dirty="0"/>
              <a:t>DISCUSS: What does this convention remind you of? </a:t>
            </a:r>
          </a:p>
        </p:txBody>
      </p:sp>
      <p:pic>
        <p:nvPicPr>
          <p:cNvPr id="5" name="Picture 4">
            <a:extLst>
              <a:ext uri="{FF2B5EF4-FFF2-40B4-BE49-F238E27FC236}">
                <a16:creationId xmlns:a16="http://schemas.microsoft.com/office/drawing/2014/main" id="{FFC36E51-DEED-47D3-BA05-DE1959D50F95}"/>
              </a:ext>
            </a:extLst>
          </p:cNvPr>
          <p:cNvPicPr>
            <a:picLocks noChangeAspect="1"/>
          </p:cNvPicPr>
          <p:nvPr/>
        </p:nvPicPr>
        <p:blipFill>
          <a:blip r:embed="rId2"/>
          <a:stretch>
            <a:fillRect/>
          </a:stretch>
        </p:blipFill>
        <p:spPr>
          <a:xfrm>
            <a:off x="2887228" y="5364163"/>
            <a:ext cx="3369544" cy="495521"/>
          </a:xfrm>
          <a:prstGeom prst="rect">
            <a:avLst/>
          </a:prstGeom>
        </p:spPr>
      </p:pic>
    </p:spTree>
    <p:extLst>
      <p:ext uri="{BB962C8B-B14F-4D97-AF65-F5344CB8AC3E}">
        <p14:creationId xmlns:p14="http://schemas.microsoft.com/office/powerpoint/2010/main" val="131269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C894-27C7-44DB-B6BF-CB3B58D814BC}"/>
              </a:ext>
            </a:extLst>
          </p:cNvPr>
          <p:cNvSpPr>
            <a:spLocks noGrp="1"/>
          </p:cNvSpPr>
          <p:nvPr>
            <p:ph type="title"/>
          </p:nvPr>
        </p:nvSpPr>
        <p:spPr/>
        <p:txBody>
          <a:bodyPr/>
          <a:lstStyle/>
          <a:p>
            <a:r>
              <a:rPr lang="en-US" dirty="0"/>
              <a:t>Associative arrays</a:t>
            </a:r>
          </a:p>
        </p:txBody>
      </p:sp>
      <p:sp>
        <p:nvSpPr>
          <p:cNvPr id="3" name="Slide Number Placeholder 2">
            <a:extLst>
              <a:ext uri="{FF2B5EF4-FFF2-40B4-BE49-F238E27FC236}">
                <a16:creationId xmlns:a16="http://schemas.microsoft.com/office/drawing/2014/main" id="{881549BB-D636-4C04-841C-36646AC303EC}"/>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5</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497B43A9-D04F-4D3D-86A2-022BB6CA21C5}"/>
              </a:ext>
            </a:extLst>
          </p:cNvPr>
          <p:cNvSpPr txBox="1">
            <a:spLocks/>
          </p:cNvSpPr>
          <p:nvPr/>
        </p:nvSpPr>
        <p:spPr bwMode="auto">
          <a:xfrm>
            <a:off x="228600" y="838200"/>
            <a:ext cx="8686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When we index an array variable with a </a:t>
            </a:r>
            <a:r>
              <a:rPr lang="en-US" i="1" kern="0" dirty="0"/>
              <a:t>number</a:t>
            </a:r>
            <a:r>
              <a:rPr lang="en-US" kern="0" dirty="0"/>
              <a:t>, we call the variable a “numerically indexed” array</a:t>
            </a:r>
            <a:br>
              <a:rPr lang="en-US" kern="0" dirty="0"/>
            </a:br>
            <a:endParaRPr lang="en-US" kern="0" dirty="0"/>
          </a:p>
          <a:p>
            <a:r>
              <a:rPr lang="en-US" kern="0" dirty="0"/>
              <a:t>When we index a variable with a string, we call the variable an “associatively indexed” array</a:t>
            </a:r>
            <a:br>
              <a:rPr lang="en-US" kern="0" dirty="0"/>
            </a:br>
            <a:br>
              <a:rPr lang="en-US" kern="0" dirty="0"/>
            </a:br>
            <a:endParaRPr lang="en-US" kern="0" dirty="0"/>
          </a:p>
          <a:p>
            <a:r>
              <a:rPr lang="en-US" kern="0" dirty="0"/>
              <a:t>Technically speaking, the “associatively indexed” arrays in JavaScript are really just simple objects.  But, for our purposes, we are going to think of them as if they were arrays with string indices.</a:t>
            </a:r>
          </a:p>
          <a:p>
            <a:endParaRPr lang="en-US" kern="0" dirty="0"/>
          </a:p>
          <a:p>
            <a:endParaRPr lang="en-US" kern="0" dirty="0"/>
          </a:p>
        </p:txBody>
      </p:sp>
      <p:pic>
        <p:nvPicPr>
          <p:cNvPr id="5" name="Picture 4">
            <a:extLst>
              <a:ext uri="{FF2B5EF4-FFF2-40B4-BE49-F238E27FC236}">
                <a16:creationId xmlns:a16="http://schemas.microsoft.com/office/drawing/2014/main" id="{EF6C3DE1-2922-486B-B1CF-ED1A4B48F9BD}"/>
              </a:ext>
            </a:extLst>
          </p:cNvPr>
          <p:cNvPicPr>
            <a:picLocks noChangeAspect="1"/>
          </p:cNvPicPr>
          <p:nvPr/>
        </p:nvPicPr>
        <p:blipFill>
          <a:blip r:embed="rId2"/>
          <a:stretch>
            <a:fillRect/>
          </a:stretch>
        </p:blipFill>
        <p:spPr>
          <a:xfrm>
            <a:off x="2602413" y="1676400"/>
            <a:ext cx="3276643" cy="546107"/>
          </a:xfrm>
          <a:prstGeom prst="rect">
            <a:avLst/>
          </a:prstGeom>
        </p:spPr>
      </p:pic>
      <p:pic>
        <p:nvPicPr>
          <p:cNvPr id="6" name="Picture 5">
            <a:extLst>
              <a:ext uri="{FF2B5EF4-FFF2-40B4-BE49-F238E27FC236}">
                <a16:creationId xmlns:a16="http://schemas.microsoft.com/office/drawing/2014/main" id="{AC772A41-A9C5-4F52-A86B-E0B3392946ED}"/>
              </a:ext>
            </a:extLst>
          </p:cNvPr>
          <p:cNvPicPr>
            <a:picLocks noChangeAspect="1"/>
          </p:cNvPicPr>
          <p:nvPr/>
        </p:nvPicPr>
        <p:blipFill>
          <a:blip r:embed="rId3"/>
          <a:stretch>
            <a:fillRect/>
          </a:stretch>
        </p:blipFill>
        <p:spPr>
          <a:xfrm>
            <a:off x="2438400" y="3247227"/>
            <a:ext cx="3713529" cy="546107"/>
          </a:xfrm>
          <a:prstGeom prst="rect">
            <a:avLst/>
          </a:prstGeom>
        </p:spPr>
      </p:pic>
    </p:spTree>
    <p:extLst>
      <p:ext uri="{BB962C8B-B14F-4D97-AF65-F5344CB8AC3E}">
        <p14:creationId xmlns:p14="http://schemas.microsoft.com/office/powerpoint/2010/main" val="374015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5EC1B-4669-4F4B-9FDB-B4ED483AB7FD}"/>
              </a:ext>
            </a:extLst>
          </p:cNvPr>
          <p:cNvSpPr>
            <a:spLocks noGrp="1"/>
          </p:cNvSpPr>
          <p:nvPr>
            <p:ph type="title"/>
          </p:nvPr>
        </p:nvSpPr>
        <p:spPr/>
        <p:txBody>
          <a:bodyPr/>
          <a:lstStyle/>
          <a:p>
            <a:r>
              <a:rPr lang="en-US" dirty="0"/>
              <a:t>Let’s play some more</a:t>
            </a:r>
          </a:p>
        </p:txBody>
      </p:sp>
      <p:sp>
        <p:nvSpPr>
          <p:cNvPr id="3" name="Slide Number Placeholder 2">
            <a:extLst>
              <a:ext uri="{FF2B5EF4-FFF2-40B4-BE49-F238E27FC236}">
                <a16:creationId xmlns:a16="http://schemas.microsoft.com/office/drawing/2014/main" id="{E6F71094-DA27-4E4C-B8C6-86769E8B6412}"/>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6</a:t>
            </a:fld>
            <a:r>
              <a:rPr lang="en-US" altLang="en-US">
                <a:solidFill>
                  <a:srgbClr val="000000"/>
                </a:solidFill>
              </a:rPr>
              <a:t> </a:t>
            </a:r>
            <a:endParaRPr lang="en-US" altLang="en-US" dirty="0">
              <a:solidFill>
                <a:srgbClr val="FFFFFF"/>
              </a:solidFill>
            </a:endParaRPr>
          </a:p>
        </p:txBody>
      </p:sp>
      <p:pic>
        <p:nvPicPr>
          <p:cNvPr id="5" name="Picture 4">
            <a:extLst>
              <a:ext uri="{FF2B5EF4-FFF2-40B4-BE49-F238E27FC236}">
                <a16:creationId xmlns:a16="http://schemas.microsoft.com/office/drawing/2014/main" id="{0B3B5985-2B5A-4335-9415-E039EE8C64CE}"/>
              </a:ext>
            </a:extLst>
          </p:cNvPr>
          <p:cNvPicPr>
            <a:picLocks noChangeAspect="1"/>
          </p:cNvPicPr>
          <p:nvPr/>
        </p:nvPicPr>
        <p:blipFill>
          <a:blip r:embed="rId2"/>
          <a:stretch>
            <a:fillRect/>
          </a:stretch>
        </p:blipFill>
        <p:spPr>
          <a:xfrm>
            <a:off x="228600" y="1219200"/>
            <a:ext cx="8359340" cy="3603700"/>
          </a:xfrm>
          <a:prstGeom prst="rect">
            <a:avLst/>
          </a:prstGeom>
        </p:spPr>
      </p:pic>
      <p:sp>
        <p:nvSpPr>
          <p:cNvPr id="6" name="TextBox 5">
            <a:extLst>
              <a:ext uri="{FF2B5EF4-FFF2-40B4-BE49-F238E27FC236}">
                <a16:creationId xmlns:a16="http://schemas.microsoft.com/office/drawing/2014/main" id="{A0B13B80-E0F4-41F4-9767-EFBAED5BDF41}"/>
              </a:ext>
            </a:extLst>
          </p:cNvPr>
          <p:cNvSpPr txBox="1"/>
          <p:nvPr/>
        </p:nvSpPr>
        <p:spPr>
          <a:xfrm>
            <a:off x="1295400" y="4822900"/>
            <a:ext cx="6324600" cy="1200329"/>
          </a:xfrm>
          <a:prstGeom prst="rect">
            <a:avLst/>
          </a:prstGeom>
          <a:noFill/>
          <a:ln>
            <a:solidFill>
              <a:schemeClr val="tx1"/>
            </a:solidFill>
          </a:ln>
        </p:spPr>
        <p:txBody>
          <a:bodyPr wrap="square" rtlCol="0">
            <a:spAutoFit/>
          </a:bodyPr>
          <a:lstStyle/>
          <a:p>
            <a:r>
              <a:rPr lang="en-US" dirty="0"/>
              <a:t>When you are done… click on the triangle here!</a:t>
            </a:r>
          </a:p>
          <a:p>
            <a:r>
              <a:rPr lang="en-US" dirty="0"/>
              <a:t>Notice that we can “drill down” into more detail about the output.</a:t>
            </a:r>
          </a:p>
        </p:txBody>
      </p:sp>
      <p:cxnSp>
        <p:nvCxnSpPr>
          <p:cNvPr id="8" name="Straight Arrow Connector 7">
            <a:extLst>
              <a:ext uri="{FF2B5EF4-FFF2-40B4-BE49-F238E27FC236}">
                <a16:creationId xmlns:a16="http://schemas.microsoft.com/office/drawing/2014/main" id="{CD734E7D-BE84-49E7-A5BF-CF9AABAC8A86}"/>
              </a:ext>
            </a:extLst>
          </p:cNvPr>
          <p:cNvCxnSpPr>
            <a:cxnSpLocks/>
            <a:stCxn id="6" idx="1"/>
          </p:cNvCxnSpPr>
          <p:nvPr/>
        </p:nvCxnSpPr>
        <p:spPr>
          <a:xfrm flipH="1" flipV="1">
            <a:off x="838200" y="4648201"/>
            <a:ext cx="457200" cy="774864"/>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8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C894-27C7-44DB-B6BF-CB3B58D814BC}"/>
              </a:ext>
            </a:extLst>
          </p:cNvPr>
          <p:cNvSpPr>
            <a:spLocks noGrp="1"/>
          </p:cNvSpPr>
          <p:nvPr>
            <p:ph type="title"/>
          </p:nvPr>
        </p:nvSpPr>
        <p:spPr/>
        <p:txBody>
          <a:bodyPr/>
          <a:lstStyle/>
          <a:p>
            <a:r>
              <a:rPr lang="en-US" dirty="0"/>
              <a:t>What you just did</a:t>
            </a:r>
          </a:p>
        </p:txBody>
      </p:sp>
      <p:sp>
        <p:nvSpPr>
          <p:cNvPr id="3" name="Slide Number Placeholder 2">
            <a:extLst>
              <a:ext uri="{FF2B5EF4-FFF2-40B4-BE49-F238E27FC236}">
                <a16:creationId xmlns:a16="http://schemas.microsoft.com/office/drawing/2014/main" id="{881549BB-D636-4C04-841C-36646AC303EC}"/>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7</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497B43A9-D04F-4D3D-86A2-022BB6CA21C5}"/>
              </a:ext>
            </a:extLst>
          </p:cNvPr>
          <p:cNvSpPr txBox="1">
            <a:spLocks/>
          </p:cNvSpPr>
          <p:nvPr/>
        </p:nvSpPr>
        <p:spPr bwMode="auto">
          <a:xfrm>
            <a:off x="228600" y="1143000"/>
            <a:ext cx="8686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In the last slide you saw that a single variable (countries) could hold two country objects.</a:t>
            </a:r>
          </a:p>
          <a:p>
            <a:r>
              <a:rPr lang="en-US" kern="0" dirty="0"/>
              <a:t>The first country (element 0) was Belgium.</a:t>
            </a:r>
          </a:p>
          <a:p>
            <a:r>
              <a:rPr lang="en-US" kern="0" dirty="0"/>
              <a:t>The second country (element 1) was Austria.</a:t>
            </a:r>
          </a:p>
          <a:p>
            <a:r>
              <a:rPr lang="en-US" kern="0" dirty="0"/>
              <a:t>If we want to reference a single piece of data from that variable (for example, “Vienna”) we need </a:t>
            </a:r>
            <a:r>
              <a:rPr lang="en-US" b="1" i="1" kern="0" dirty="0"/>
              <a:t>two</a:t>
            </a:r>
            <a:r>
              <a:rPr lang="en-US" kern="0" dirty="0"/>
              <a:t> indices.  We need the numeric index and the string index.</a:t>
            </a:r>
            <a:br>
              <a:rPr lang="en-US" kern="0" dirty="0"/>
            </a:br>
            <a:endParaRPr lang="en-US" kern="0" dirty="0"/>
          </a:p>
          <a:p>
            <a:r>
              <a:rPr lang="en-US" kern="0" dirty="0"/>
              <a:t>Try it!</a:t>
            </a:r>
          </a:p>
        </p:txBody>
      </p:sp>
      <p:pic>
        <p:nvPicPr>
          <p:cNvPr id="5" name="Picture 4">
            <a:extLst>
              <a:ext uri="{FF2B5EF4-FFF2-40B4-BE49-F238E27FC236}">
                <a16:creationId xmlns:a16="http://schemas.microsoft.com/office/drawing/2014/main" id="{4364EB24-C75E-48C5-A1B8-FFCFF88DB525}"/>
              </a:ext>
            </a:extLst>
          </p:cNvPr>
          <p:cNvPicPr>
            <a:picLocks noChangeAspect="1"/>
          </p:cNvPicPr>
          <p:nvPr/>
        </p:nvPicPr>
        <p:blipFill>
          <a:blip r:embed="rId3"/>
          <a:stretch>
            <a:fillRect/>
          </a:stretch>
        </p:blipFill>
        <p:spPr>
          <a:xfrm>
            <a:off x="2017290" y="4800600"/>
            <a:ext cx="5109419" cy="533400"/>
          </a:xfrm>
          <a:prstGeom prst="rect">
            <a:avLst/>
          </a:prstGeom>
        </p:spPr>
      </p:pic>
    </p:spTree>
    <p:extLst>
      <p:ext uri="{BB962C8B-B14F-4D97-AF65-F5344CB8AC3E}">
        <p14:creationId xmlns:p14="http://schemas.microsoft.com/office/powerpoint/2010/main" val="3841652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030E7-A6FD-415E-BFCF-D685D83227DA}"/>
              </a:ext>
            </a:extLst>
          </p:cNvPr>
          <p:cNvSpPr>
            <a:spLocks noGrp="1"/>
          </p:cNvSpPr>
          <p:nvPr>
            <p:ph type="title"/>
          </p:nvPr>
        </p:nvSpPr>
        <p:spPr/>
        <p:txBody>
          <a:bodyPr/>
          <a:lstStyle/>
          <a:p>
            <a:r>
              <a:rPr lang="en-US" dirty="0"/>
              <a:t>2-dimensional data</a:t>
            </a:r>
          </a:p>
        </p:txBody>
      </p:sp>
      <p:sp>
        <p:nvSpPr>
          <p:cNvPr id="3" name="Slide Number Placeholder 2">
            <a:extLst>
              <a:ext uri="{FF2B5EF4-FFF2-40B4-BE49-F238E27FC236}">
                <a16:creationId xmlns:a16="http://schemas.microsoft.com/office/drawing/2014/main" id="{8C814C28-600A-41DA-83C3-19A797A6C996}"/>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8</a:t>
            </a:fld>
            <a:r>
              <a:rPr lang="en-US" altLang="en-US">
                <a:solidFill>
                  <a:srgbClr val="000000"/>
                </a:solidFill>
              </a:rPr>
              <a:t> </a:t>
            </a:r>
            <a:endParaRPr lang="en-US" altLang="en-US" dirty="0">
              <a:solidFill>
                <a:srgbClr val="FFFFFF"/>
              </a:solidFill>
            </a:endParaRPr>
          </a:p>
        </p:txBody>
      </p:sp>
      <p:pic>
        <p:nvPicPr>
          <p:cNvPr id="4" name="Picture 3">
            <a:extLst>
              <a:ext uri="{FF2B5EF4-FFF2-40B4-BE49-F238E27FC236}">
                <a16:creationId xmlns:a16="http://schemas.microsoft.com/office/drawing/2014/main" id="{B910CDC5-0E87-4ADB-9DF8-ABCC90BF3380}"/>
              </a:ext>
            </a:extLst>
          </p:cNvPr>
          <p:cNvPicPr>
            <a:picLocks noChangeAspect="1"/>
          </p:cNvPicPr>
          <p:nvPr/>
        </p:nvPicPr>
        <p:blipFill>
          <a:blip r:embed="rId2"/>
          <a:stretch>
            <a:fillRect/>
          </a:stretch>
        </p:blipFill>
        <p:spPr>
          <a:xfrm>
            <a:off x="1828800" y="2705960"/>
            <a:ext cx="5109419" cy="533400"/>
          </a:xfrm>
          <a:prstGeom prst="rect">
            <a:avLst/>
          </a:prstGeom>
        </p:spPr>
      </p:pic>
      <p:sp>
        <p:nvSpPr>
          <p:cNvPr id="5" name="Content Placeholder 2">
            <a:extLst>
              <a:ext uri="{FF2B5EF4-FFF2-40B4-BE49-F238E27FC236}">
                <a16:creationId xmlns:a16="http://schemas.microsoft.com/office/drawing/2014/main" id="{BC4D0337-E3D6-4A07-BAA7-0699E306B975}"/>
              </a:ext>
            </a:extLst>
          </p:cNvPr>
          <p:cNvSpPr txBox="1">
            <a:spLocks/>
          </p:cNvSpPr>
          <p:nvPr/>
        </p:nvSpPr>
        <p:spPr bwMode="auto">
          <a:xfrm>
            <a:off x="228600" y="1143001"/>
            <a:ext cx="86868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This little variable we just created is a 2-dimensional array.  It is </a:t>
            </a:r>
            <a:r>
              <a:rPr lang="en-US" b="1" kern="0" dirty="0"/>
              <a:t>two</a:t>
            </a:r>
            <a:r>
              <a:rPr lang="en-US" kern="0" dirty="0"/>
              <a:t> dimensional because every piece of data can be located using </a:t>
            </a:r>
            <a:r>
              <a:rPr lang="en-US" b="1" kern="0" dirty="0"/>
              <a:t>two</a:t>
            </a:r>
            <a:r>
              <a:rPr lang="en-US" kern="0" dirty="0"/>
              <a:t> keys.   </a:t>
            </a:r>
          </a:p>
        </p:txBody>
      </p:sp>
      <p:cxnSp>
        <p:nvCxnSpPr>
          <p:cNvPr id="6" name="Straight Arrow Connector 5">
            <a:extLst>
              <a:ext uri="{FF2B5EF4-FFF2-40B4-BE49-F238E27FC236}">
                <a16:creationId xmlns:a16="http://schemas.microsoft.com/office/drawing/2014/main" id="{907D086D-3A25-4E17-8D25-73D66B79A726}"/>
              </a:ext>
            </a:extLst>
          </p:cNvPr>
          <p:cNvCxnSpPr>
            <a:cxnSpLocks/>
          </p:cNvCxnSpPr>
          <p:nvPr/>
        </p:nvCxnSpPr>
        <p:spPr>
          <a:xfrm flipV="1">
            <a:off x="4114800" y="3239361"/>
            <a:ext cx="0" cy="494439"/>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A02B991-64D7-4944-8F1E-6987C7DBD053}"/>
              </a:ext>
            </a:extLst>
          </p:cNvPr>
          <p:cNvCxnSpPr>
            <a:cxnSpLocks/>
          </p:cNvCxnSpPr>
          <p:nvPr/>
        </p:nvCxnSpPr>
        <p:spPr>
          <a:xfrm flipV="1">
            <a:off x="5410200" y="3239361"/>
            <a:ext cx="0" cy="494439"/>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448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413F6-CB44-4269-B090-4724B6DB6545}"/>
              </a:ext>
            </a:extLst>
          </p:cNvPr>
          <p:cNvSpPr>
            <a:spLocks noGrp="1"/>
          </p:cNvSpPr>
          <p:nvPr>
            <p:ph type="title"/>
          </p:nvPr>
        </p:nvSpPr>
        <p:spPr/>
        <p:txBody>
          <a:bodyPr/>
          <a:lstStyle/>
          <a:p>
            <a:r>
              <a:rPr lang="en-US" dirty="0"/>
              <a:t>Variations</a:t>
            </a:r>
          </a:p>
        </p:txBody>
      </p:sp>
      <p:sp>
        <p:nvSpPr>
          <p:cNvPr id="3" name="Slide Number Placeholder 2">
            <a:extLst>
              <a:ext uri="{FF2B5EF4-FFF2-40B4-BE49-F238E27FC236}">
                <a16:creationId xmlns:a16="http://schemas.microsoft.com/office/drawing/2014/main" id="{6C274933-F0D8-448A-80D7-D84EFA638F99}"/>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9</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606E2D13-9A92-4AB7-9B3B-C91F012258DE}"/>
              </a:ext>
            </a:extLst>
          </p:cNvPr>
          <p:cNvSpPr txBox="1"/>
          <p:nvPr/>
        </p:nvSpPr>
        <p:spPr>
          <a:xfrm>
            <a:off x="304800" y="990600"/>
            <a:ext cx="8382000" cy="1569660"/>
          </a:xfrm>
          <a:prstGeom prst="rect">
            <a:avLst/>
          </a:prstGeom>
          <a:noFill/>
        </p:spPr>
        <p:txBody>
          <a:bodyPr wrap="square" rtlCol="0">
            <a:spAutoFit/>
          </a:bodyPr>
          <a:lstStyle/>
          <a:p>
            <a:pPr marL="342900" indent="-342900">
              <a:buFont typeface="Arial" panose="020B0604020202020204" pitchFamily="34" charset="0"/>
              <a:buChar char="•"/>
            </a:pPr>
            <a:r>
              <a:rPr lang="en-US" dirty="0"/>
              <a:t>There are infinite variations on the nesting of numeric, and associatively indexed arrays.  For example, here is a two dimensional, numerically indexed array, that could represent a game of Tic Tac Toe. (Notice that </a:t>
            </a:r>
            <a:r>
              <a:rPr lang="en-US" b="1" dirty="0"/>
              <a:t>both</a:t>
            </a:r>
            <a:r>
              <a:rPr lang="en-US" dirty="0"/>
              <a:t> indices are numeric!)</a:t>
            </a:r>
          </a:p>
        </p:txBody>
      </p:sp>
      <p:pic>
        <p:nvPicPr>
          <p:cNvPr id="6" name="Picture 5">
            <a:extLst>
              <a:ext uri="{FF2B5EF4-FFF2-40B4-BE49-F238E27FC236}">
                <a16:creationId xmlns:a16="http://schemas.microsoft.com/office/drawing/2014/main" id="{7DEEACAB-6E2A-462E-A9DB-4AFECF23AF28}"/>
              </a:ext>
            </a:extLst>
          </p:cNvPr>
          <p:cNvPicPr>
            <a:picLocks noChangeAspect="1"/>
          </p:cNvPicPr>
          <p:nvPr/>
        </p:nvPicPr>
        <p:blipFill>
          <a:blip r:embed="rId3"/>
          <a:stretch>
            <a:fillRect/>
          </a:stretch>
        </p:blipFill>
        <p:spPr>
          <a:xfrm>
            <a:off x="457200" y="2563572"/>
            <a:ext cx="7468802" cy="3303827"/>
          </a:xfrm>
          <a:prstGeom prst="rect">
            <a:avLst/>
          </a:prstGeom>
        </p:spPr>
      </p:pic>
      <p:sp>
        <p:nvSpPr>
          <p:cNvPr id="7" name="Rectangle: Rounded Corners 6">
            <a:extLst>
              <a:ext uri="{FF2B5EF4-FFF2-40B4-BE49-F238E27FC236}">
                <a16:creationId xmlns:a16="http://schemas.microsoft.com/office/drawing/2014/main" id="{5504AF81-8626-43FB-8173-D927831C79EC}"/>
              </a:ext>
            </a:extLst>
          </p:cNvPr>
          <p:cNvSpPr/>
          <p:nvPr/>
        </p:nvSpPr>
        <p:spPr>
          <a:xfrm>
            <a:off x="5715000" y="4038600"/>
            <a:ext cx="2971800" cy="1981200"/>
          </a:xfrm>
          <a:prstGeom prst="roundRect">
            <a:avLst/>
          </a:prstGeom>
          <a:solidFill>
            <a:schemeClr val="accent3">
              <a:lumMod val="85000"/>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If you wanted to win the game for X, what indices would you use?</a:t>
            </a:r>
          </a:p>
        </p:txBody>
      </p:sp>
    </p:spTree>
    <p:extLst>
      <p:ext uri="{BB962C8B-B14F-4D97-AF65-F5344CB8AC3E}">
        <p14:creationId xmlns:p14="http://schemas.microsoft.com/office/powerpoint/2010/main" val="59409997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8427</TotalTime>
  <Words>626</Words>
  <Application>Microsoft Office PowerPoint</Application>
  <PresentationFormat>On-screen Show (4:3)</PresentationFormat>
  <Paragraphs>71</Paragraphs>
  <Slides>13</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Default Design</vt:lpstr>
      <vt:lpstr> JavaScript Arrays Part 2 </vt:lpstr>
      <vt:lpstr>Agenda</vt:lpstr>
      <vt:lpstr>Let’s get started</vt:lpstr>
      <vt:lpstr>What you just did</vt:lpstr>
      <vt:lpstr>Associative arrays</vt:lpstr>
      <vt:lpstr>Let’s play some more</vt:lpstr>
      <vt:lpstr>What you just did</vt:lpstr>
      <vt:lpstr>2-dimensional data</vt:lpstr>
      <vt:lpstr>Variations</vt:lpstr>
      <vt:lpstr>More variations</vt:lpstr>
      <vt:lpstr>Another Note</vt:lpstr>
      <vt:lpstr>Think about this…</vt:lpstr>
      <vt:lpstr>Time for some work</vt:lpstr>
    </vt:vector>
  </TitlesOfParts>
  <Company>Mike Murach &amp; Associates,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Taha Havakhor</cp:lastModifiedBy>
  <cp:revision>229</cp:revision>
  <dcterms:created xsi:type="dcterms:W3CDTF">2010-11-30T18:46:51Z</dcterms:created>
  <dcterms:modified xsi:type="dcterms:W3CDTF">2021-10-26T15:56:32Z</dcterms:modified>
</cp:coreProperties>
</file>