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7"/>
  </p:notesMasterIdLst>
  <p:handoutMasterIdLst>
    <p:handoutMasterId r:id="rId18"/>
  </p:handoutMasterIdLst>
  <p:sldIdLst>
    <p:sldId id="279" r:id="rId2"/>
    <p:sldId id="454" r:id="rId3"/>
    <p:sldId id="475" r:id="rId4"/>
    <p:sldId id="576" r:id="rId5"/>
    <p:sldId id="494" r:id="rId6"/>
    <p:sldId id="488" r:id="rId7"/>
    <p:sldId id="484" r:id="rId8"/>
    <p:sldId id="504" r:id="rId9"/>
    <p:sldId id="472" r:id="rId10"/>
    <p:sldId id="578" r:id="rId11"/>
    <p:sldId id="481" r:id="rId12"/>
    <p:sldId id="486" r:id="rId13"/>
    <p:sldId id="495" r:id="rId14"/>
    <p:sldId id="505" r:id="rId15"/>
    <p:sldId id="48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13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10/26/2021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first saw jQuery in week 2 of the semester.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2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first saw jQuery in week 2 of the semester.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3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[0][“Dependents”][1]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9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78BACE-4756-4B68-9837-D2D7ADAEAC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w3schools.com/jquery/jquery_ref_ajax.as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jQuery, Ajax &amp; JSON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 little Ajax history</a:t>
            </a:r>
            <a:endParaRPr lang="en-US" sz="3600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47800"/>
            <a:ext cx="3200400" cy="4020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47800" y="4876800"/>
            <a:ext cx="22098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XMLHttpRequest()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4052" y="2644593"/>
            <a:ext cx="4967547" cy="178736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term "Ajax" was publicly stated on 18 February 2005 by Jesse James Garrett in an article titled "Ajax: A New Approach to Web Applications", based on techniques used on Google pages.</a:t>
            </a:r>
          </a:p>
        </p:txBody>
      </p:sp>
      <p:sp>
        <p:nvSpPr>
          <p:cNvPr id="9" name="Left Arrow 8"/>
          <p:cNvSpPr/>
          <p:nvPr/>
        </p:nvSpPr>
        <p:spPr>
          <a:xfrm>
            <a:off x="3619500" y="4765797"/>
            <a:ext cx="2286000" cy="591338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19553" y="4431961"/>
            <a:ext cx="259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object acts like a browser, </a:t>
            </a:r>
            <a:r>
              <a:rPr lang="en-US" sz="2000" i="1" dirty="0"/>
              <a:t>inside the browser. </a:t>
            </a:r>
            <a:r>
              <a:rPr lang="en-US" sz="2000" dirty="0"/>
              <a:t> The object is used to retrieve a web resource.</a:t>
            </a:r>
          </a:p>
        </p:txBody>
      </p:sp>
      <p:pic>
        <p:nvPicPr>
          <p:cNvPr id="1026" name="Picture 2" descr="Image result for jesse jam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076" y="1044027"/>
            <a:ext cx="937124" cy="144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eft Arrow 10"/>
          <p:cNvSpPr/>
          <p:nvPr/>
        </p:nvSpPr>
        <p:spPr>
          <a:xfrm>
            <a:off x="6607597" y="1487099"/>
            <a:ext cx="463550" cy="358143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86353" y="12192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Not this</a:t>
            </a:r>
            <a:r>
              <a:rPr lang="en-US" dirty="0"/>
              <a:t> Jesse James!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0691E-EACD-4E28-A6AB-7C3121174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630"/>
          </a:xfrm>
        </p:spPr>
        <p:txBody>
          <a:bodyPr/>
          <a:lstStyle/>
          <a:p>
            <a:r>
              <a:rPr lang="en-US" dirty="0"/>
              <a:t>XMLHttpRequest allows us to do things like this…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7998645" cy="42675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2FDB26-CB36-498C-BAFA-275C30E79DCA}"/>
              </a:ext>
            </a:extLst>
          </p:cNvPr>
          <p:cNvSpPr txBox="1"/>
          <p:nvPr/>
        </p:nvSpPr>
        <p:spPr>
          <a:xfrm>
            <a:off x="5410200" y="4624416"/>
            <a:ext cx="41886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ym typeface="Wingdings" panose="05000000000000000000" pitchFamily="2" charset="2"/>
              </a:rPr>
              <a:t>Yuck! </a:t>
            </a:r>
            <a:r>
              <a:rPr lang="en-US" sz="9600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FFB28E25-BED7-480A-8943-205639FA783C}"/>
              </a:ext>
            </a:extLst>
          </p:cNvPr>
          <p:cNvSpPr/>
          <p:nvPr/>
        </p:nvSpPr>
        <p:spPr>
          <a:xfrm>
            <a:off x="1447800" y="848554"/>
            <a:ext cx="4876800" cy="4866816"/>
          </a:xfrm>
          <a:prstGeom prst="noSmoking">
            <a:avLst>
              <a:gd name="adj" fmla="val 4119"/>
            </a:avLst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ED578-15F4-4285-B59D-C144338ECD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3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Or… using jQuery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524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</a:t>
            </a:r>
            <a:r>
              <a:rPr lang="en-US" sz="2400" dirty="0" err="1"/>
              <a:t>getJSON</a:t>
            </a:r>
            <a:r>
              <a:rPr lang="en-US" sz="2400" dirty="0"/>
              <a:t>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function(result) { </a:t>
            </a:r>
            <a:r>
              <a:rPr lang="en-US" sz="2400" i="1" dirty="0">
                <a:solidFill>
                  <a:schemeClr val="accent2"/>
                </a:solidFill>
              </a:rPr>
              <a:t>some things to do </a:t>
            </a:r>
            <a:r>
              <a:rPr lang="en-US" sz="2400" dirty="0"/>
              <a:t>})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2447330"/>
            <a:ext cx="3657600" cy="3505200"/>
          </a:xfrm>
          <a:prstGeom prst="roundRect">
            <a:avLst/>
          </a:prstGeom>
          <a:ln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There are other jQuery methods used to do make Ajax calls: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.ajax()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.load()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.get()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.post()</a:t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 list of jQuery Ajax methods can be found here:</a:t>
            </a:r>
          </a:p>
          <a:p>
            <a:r>
              <a:rPr lang="en-US" sz="1800" dirty="0">
                <a:solidFill>
                  <a:schemeClr val="tx1"/>
                </a:solidFill>
                <a:hlinkClick r:id="rId2"/>
              </a:rPr>
              <a:t>https://www.w3schools.com/jquery/jquery_ref_ajax.asp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Left Arrow 5"/>
          <p:cNvSpPr/>
          <p:nvPr/>
        </p:nvSpPr>
        <p:spPr>
          <a:xfrm rot="4893545">
            <a:off x="5597858" y="2543814"/>
            <a:ext cx="781536" cy="591338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3361729"/>
            <a:ext cx="259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piece is called “the callback function”.</a:t>
            </a:r>
          </a:p>
          <a:p>
            <a:endParaRPr lang="en-US" sz="2000" dirty="0"/>
          </a:p>
          <a:p>
            <a:r>
              <a:rPr lang="en-US" sz="2000" dirty="0"/>
              <a:t>It is the function, that runs, when the call to </a:t>
            </a:r>
            <a:r>
              <a:rPr lang="en-US" sz="2000" i="1" dirty="0" err="1">
                <a:solidFill>
                  <a:schemeClr val="accent2"/>
                </a:solidFill>
              </a:rPr>
              <a:t>someurl</a:t>
            </a:r>
            <a:r>
              <a:rPr lang="en-US" sz="2000" dirty="0"/>
              <a:t> comes back.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374" y="1985665"/>
            <a:ext cx="4493026" cy="331572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 rot="16864064">
            <a:off x="3274103" y="1302899"/>
            <a:ext cx="310489" cy="250549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27423" y="831502"/>
            <a:ext cx="4418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There’s actually a piece here that we’re intentionally leaving out for now.  We would use an optional parameter here to send data to </a:t>
            </a:r>
            <a:r>
              <a:rPr lang="en-US" sz="1200" i="1" dirty="0" err="1">
                <a:solidFill>
                  <a:schemeClr val="accent2"/>
                </a:solidFill>
              </a:rPr>
              <a:t>someurl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12" name="Left Arrow 8">
            <a:extLst>
              <a:ext uri="{FF2B5EF4-FFF2-40B4-BE49-F238E27FC236}">
                <a16:creationId xmlns:a16="http://schemas.microsoft.com/office/drawing/2014/main" id="{EB54FC32-AFC5-4205-ACEB-2C7A819FA27A}"/>
              </a:ext>
            </a:extLst>
          </p:cNvPr>
          <p:cNvSpPr/>
          <p:nvPr/>
        </p:nvSpPr>
        <p:spPr>
          <a:xfrm rot="16864064">
            <a:off x="937323" y="1282447"/>
            <a:ext cx="409273" cy="270049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6FF40D-EE11-4D2B-850F-73C98F851F77}"/>
              </a:ext>
            </a:extLst>
          </p:cNvPr>
          <p:cNvSpPr txBox="1"/>
          <p:nvPr/>
        </p:nvSpPr>
        <p:spPr>
          <a:xfrm>
            <a:off x="713937" y="877669"/>
            <a:ext cx="3008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Yes, there really is a dot here.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B2CCC-04EC-4F56-BB54-1D63B66A9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9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time…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9327" y="2929609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</a:t>
            </a:r>
            <a:r>
              <a:rPr lang="en-US" sz="2400" dirty="0" err="1"/>
              <a:t>getJSON</a:t>
            </a:r>
            <a:r>
              <a:rPr lang="en-US" sz="2400" dirty="0"/>
              <a:t>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function(</a:t>
            </a:r>
            <a:r>
              <a:rPr lang="en-US" sz="2400" dirty="0">
                <a:solidFill>
                  <a:srgbClr val="7030A0"/>
                </a:solidFill>
              </a:rPr>
              <a:t>result</a:t>
            </a:r>
            <a:r>
              <a:rPr lang="en-US" sz="2400" dirty="0"/>
              <a:t>) { </a:t>
            </a:r>
            <a:r>
              <a:rPr lang="en-US" sz="2400" i="1" dirty="0">
                <a:solidFill>
                  <a:schemeClr val="accent2"/>
                </a:solidFill>
              </a:rPr>
              <a:t>some things to do</a:t>
            </a:r>
            <a:r>
              <a:rPr lang="en-US" sz="2400" dirty="0"/>
              <a:t>});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26" y="3391274"/>
            <a:ext cx="1136073" cy="6190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4010322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URL to visit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25088" y="2386032"/>
            <a:ext cx="4980711" cy="619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79318" y="1707175"/>
            <a:ext cx="4497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the callback function that will execute when the Ajax call is a success.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923" y="3301949"/>
            <a:ext cx="838200" cy="619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17849" y="3920997"/>
            <a:ext cx="1630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Result is the simple object returned by the </a:t>
            </a:r>
            <a:r>
              <a:rPr lang="en-US" sz="2000" dirty="0" err="1"/>
              <a:t>getJSON</a:t>
            </a:r>
            <a:r>
              <a:rPr lang="en-US" sz="2000" dirty="0"/>
              <a:t> method.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2" y="3315804"/>
            <a:ext cx="2438397" cy="6190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67400" y="4010322"/>
            <a:ext cx="2011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One or more commands. 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 can use the data in </a:t>
            </a:r>
            <a:r>
              <a:rPr lang="en-US" sz="2000" dirty="0">
                <a:solidFill>
                  <a:srgbClr val="7030A0"/>
                </a:solidFill>
              </a:rPr>
              <a:t>result</a:t>
            </a:r>
            <a:r>
              <a:rPr lang="en-US" sz="2000" dirty="0"/>
              <a:t> here!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12D8CB-4BE8-474E-8199-35B35C769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BED7-9C15-45F8-A5E9-2A7B64E8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thoughts</a:t>
            </a:r>
          </a:p>
        </p:txBody>
      </p:sp>
      <p:pic>
        <p:nvPicPr>
          <p:cNvPr id="5" name="Graphic 4" descr="Smart Phone">
            <a:extLst>
              <a:ext uri="{FF2B5EF4-FFF2-40B4-BE49-F238E27FC236}">
                <a16:creationId xmlns:a16="http://schemas.microsoft.com/office/drawing/2014/main" id="{A21CB93F-22DE-4A28-A28A-F23F97D1F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0" y="2743200"/>
            <a:ext cx="914400" cy="914400"/>
          </a:xfrm>
          <a:prstGeom prst="rect">
            <a:avLst/>
          </a:prstGeom>
        </p:spPr>
      </p:pic>
      <p:pic>
        <p:nvPicPr>
          <p:cNvPr id="11" name="Graphic 10" descr="Download from cloud">
            <a:extLst>
              <a:ext uri="{FF2B5EF4-FFF2-40B4-BE49-F238E27FC236}">
                <a16:creationId xmlns:a16="http://schemas.microsoft.com/office/drawing/2014/main" id="{0F1A6669-DA3C-42FF-A9E4-B79D73E88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4397" y="1104900"/>
            <a:ext cx="914400" cy="914400"/>
          </a:xfrm>
          <a:prstGeom prst="rect">
            <a:avLst/>
          </a:prstGeom>
        </p:spPr>
      </p:pic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680F7A79-9AFE-48EB-9525-0DF896A2CEED}"/>
              </a:ext>
            </a:extLst>
          </p:cNvPr>
          <p:cNvSpPr/>
          <p:nvPr/>
        </p:nvSpPr>
        <p:spPr>
          <a:xfrm>
            <a:off x="5949351" y="1199309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9A0D7-74EF-4A0B-BA7C-7B20881E7475}"/>
              </a:ext>
            </a:extLst>
          </p:cNvPr>
          <p:cNvSpPr txBox="1"/>
          <p:nvPr/>
        </p:nvSpPr>
        <p:spPr>
          <a:xfrm>
            <a:off x="1920098" y="1995577"/>
            <a:ext cx="114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(jQuery)</a:t>
            </a:r>
          </a:p>
        </p:txBody>
      </p:sp>
      <p:pic>
        <p:nvPicPr>
          <p:cNvPr id="14" name="Graphic 13" descr="Download from cloud">
            <a:extLst>
              <a:ext uri="{FF2B5EF4-FFF2-40B4-BE49-F238E27FC236}">
                <a16:creationId xmlns:a16="http://schemas.microsoft.com/office/drawing/2014/main" id="{9024A5D1-9625-40F1-ACD5-FC5A46953E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847150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0C2E8B-10E4-468A-8D6C-129FA5EBF3DC}"/>
              </a:ext>
            </a:extLst>
          </p:cNvPr>
          <p:cNvSpPr txBox="1"/>
          <p:nvPr/>
        </p:nvSpPr>
        <p:spPr>
          <a:xfrm>
            <a:off x="495300" y="370471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</a:p>
          <a:p>
            <a:pPr algn="ctr"/>
            <a:r>
              <a:rPr lang="en-US" dirty="0"/>
              <a:t>(Bootstrap)</a:t>
            </a:r>
          </a:p>
        </p:txBody>
      </p:sp>
      <p:pic>
        <p:nvPicPr>
          <p:cNvPr id="16" name="Graphic 15" descr="Download from cloud">
            <a:extLst>
              <a:ext uri="{FF2B5EF4-FFF2-40B4-BE49-F238E27FC236}">
                <a16:creationId xmlns:a16="http://schemas.microsoft.com/office/drawing/2014/main" id="{20A0F645-AF58-4420-8AE7-DD3A75B72A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1597" y="4267200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D836B5-7A34-417D-9ED8-12BADE04F9AB}"/>
              </a:ext>
            </a:extLst>
          </p:cNvPr>
          <p:cNvSpPr txBox="1"/>
          <p:nvPr/>
        </p:nvSpPr>
        <p:spPr>
          <a:xfrm>
            <a:off x="2209804" y="5143500"/>
            <a:ext cx="12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(other ?)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EF85424-CA0C-45D8-9C38-B726BF3AD73A}"/>
              </a:ext>
            </a:extLst>
          </p:cNvPr>
          <p:cNvCxnSpPr>
            <a:cxnSpLocks/>
          </p:cNvCxnSpPr>
          <p:nvPr/>
        </p:nvCxnSpPr>
        <p:spPr>
          <a:xfrm>
            <a:off x="2857502" y="1891125"/>
            <a:ext cx="1256219" cy="956025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4F6D2D-29DD-4A36-BA91-C16A54B08068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910214" y="3200400"/>
            <a:ext cx="2128386" cy="45720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8B400F-33E5-4450-94B9-77B6B9E2CC63}"/>
              </a:ext>
            </a:extLst>
          </p:cNvPr>
          <p:cNvCxnSpPr>
            <a:cxnSpLocks/>
          </p:cNvCxnSpPr>
          <p:nvPr/>
        </p:nvCxnSpPr>
        <p:spPr>
          <a:xfrm flipV="1">
            <a:off x="3276600" y="3505200"/>
            <a:ext cx="762000" cy="84585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89FAEA6-8E8A-4748-AA88-28404FA3BC11}"/>
              </a:ext>
            </a:extLst>
          </p:cNvPr>
          <p:cNvSpPr txBox="1"/>
          <p:nvPr/>
        </p:nvSpPr>
        <p:spPr>
          <a:xfrm>
            <a:off x="5410200" y="2047789"/>
            <a:ext cx="167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API</a:t>
            </a:r>
          </a:p>
        </p:txBody>
      </p:sp>
      <p:sp>
        <p:nvSpPr>
          <p:cNvPr id="30" name="Flowchart: Magnetic Disk 29">
            <a:extLst>
              <a:ext uri="{FF2B5EF4-FFF2-40B4-BE49-F238E27FC236}">
                <a16:creationId xmlns:a16="http://schemas.microsoft.com/office/drawing/2014/main" id="{FD8FEE46-46FE-409C-8EE1-E1D1B2D3E51B}"/>
              </a:ext>
            </a:extLst>
          </p:cNvPr>
          <p:cNvSpPr/>
          <p:nvPr/>
        </p:nvSpPr>
        <p:spPr>
          <a:xfrm>
            <a:off x="7639225" y="2570138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069B73-93A2-4F76-B60D-536629CBE29E}"/>
              </a:ext>
            </a:extLst>
          </p:cNvPr>
          <p:cNvSpPr txBox="1"/>
          <p:nvPr/>
        </p:nvSpPr>
        <p:spPr>
          <a:xfrm>
            <a:off x="7099397" y="350953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32" name="Flowchart: Magnetic Disk 31">
            <a:extLst>
              <a:ext uri="{FF2B5EF4-FFF2-40B4-BE49-F238E27FC236}">
                <a16:creationId xmlns:a16="http://schemas.microsoft.com/office/drawing/2014/main" id="{946B4062-FD43-49AE-A7ED-62B745435550}"/>
              </a:ext>
            </a:extLst>
          </p:cNvPr>
          <p:cNvSpPr/>
          <p:nvPr/>
        </p:nvSpPr>
        <p:spPr>
          <a:xfrm>
            <a:off x="6048911" y="4458298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94BBDE-28C7-46E3-B275-2C275EB28E1A}"/>
              </a:ext>
            </a:extLst>
          </p:cNvPr>
          <p:cNvSpPr txBox="1"/>
          <p:nvPr/>
        </p:nvSpPr>
        <p:spPr>
          <a:xfrm>
            <a:off x="5476695" y="530677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API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6A36086-62BC-4CD5-871C-8CA5C2589E67}"/>
              </a:ext>
            </a:extLst>
          </p:cNvPr>
          <p:cNvCxnSpPr>
            <a:cxnSpLocks/>
          </p:cNvCxnSpPr>
          <p:nvPr/>
        </p:nvCxnSpPr>
        <p:spPr>
          <a:xfrm flipH="1">
            <a:off x="4875721" y="2150888"/>
            <a:ext cx="829483" cy="696262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5A18002-EC9D-42D8-94B3-9D493F7C3C5E}"/>
              </a:ext>
            </a:extLst>
          </p:cNvPr>
          <p:cNvCxnSpPr>
            <a:cxnSpLocks/>
          </p:cNvCxnSpPr>
          <p:nvPr/>
        </p:nvCxnSpPr>
        <p:spPr>
          <a:xfrm flipH="1" flipV="1">
            <a:off x="4875721" y="3648670"/>
            <a:ext cx="991679" cy="923331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>
          <a:xfrm>
            <a:off x="5252857" y="3002722"/>
            <a:ext cx="2052638" cy="4056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C6893-4D9C-4F4E-8AFC-980CA438F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/>
      <p:bldP spid="17" grpId="0"/>
      <p:bldP spid="29" grpId="0"/>
      <p:bldP spid="32" grpId="0" animBg="1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work</a:t>
            </a: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E539E-1FD9-4A2F-961B-B9A1E700E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What is jQuery again?</a:t>
            </a:r>
          </a:p>
          <a:p>
            <a:r>
              <a:rPr lang="en-US" dirty="0"/>
              <a:t>What is JSON?</a:t>
            </a:r>
          </a:p>
          <a:p>
            <a:r>
              <a:rPr lang="en-US" dirty="0"/>
              <a:t>What is Ajax?</a:t>
            </a:r>
          </a:p>
          <a:p>
            <a:r>
              <a:rPr lang="en-US" dirty="0"/>
              <a:t>$.</a:t>
            </a:r>
            <a:r>
              <a:rPr lang="en-US" dirty="0" err="1"/>
              <a:t>getJSON</a:t>
            </a:r>
            <a:r>
              <a:rPr lang="en-US" dirty="0"/>
              <a:t> - One technique for making an Ajax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F53F-CF1B-4821-8EAA-7083C3123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remember - jQuery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12192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Recall that jQuery is a library.</a:t>
            </a:r>
          </a:p>
          <a:p>
            <a:r>
              <a:rPr lang="en-US" sz="2400" kern="0" dirty="0"/>
              <a:t>“</a:t>
            </a:r>
            <a:r>
              <a:rPr lang="en-US" sz="2400" dirty="0"/>
              <a:t>The jQuery library is a collection of JavaScript functions that are professionally developed and free for use.  They are meant to help you do common tasks more simply.”</a:t>
            </a:r>
          </a:p>
          <a:p>
            <a:r>
              <a:rPr lang="en-US" sz="2400" dirty="0"/>
              <a:t>We introduced a few jQuery methods early in the semester and we have been quietly using them all semester long.</a:t>
            </a:r>
            <a:br>
              <a:rPr lang="en-US" sz="2400" dirty="0"/>
            </a:br>
            <a:br>
              <a:rPr lang="en-US" sz="2400" dirty="0"/>
            </a:br>
            <a:r>
              <a:rPr lang="en-US" sz="2400" kern="0" dirty="0"/>
              <a:t>.html()</a:t>
            </a:r>
            <a:br>
              <a:rPr lang="en-US" sz="2400" kern="0" dirty="0"/>
            </a:br>
            <a:r>
              <a:rPr lang="en-US" sz="2400" kern="0" dirty="0"/>
              <a:t>.</a:t>
            </a:r>
            <a:r>
              <a:rPr lang="en-US" sz="2400" kern="0" dirty="0" err="1"/>
              <a:t>val</a:t>
            </a:r>
            <a:r>
              <a:rPr lang="en-US" sz="2400" kern="0" dirty="0"/>
              <a:t>()</a:t>
            </a:r>
            <a:br>
              <a:rPr lang="en-US" sz="2400" kern="0" dirty="0"/>
            </a:br>
            <a:r>
              <a:rPr lang="en-US" sz="2400" kern="0" dirty="0"/>
              <a:t>.append()</a:t>
            </a:r>
            <a:br>
              <a:rPr lang="en-US" sz="2400" kern="0" dirty="0"/>
            </a:br>
            <a:endParaRPr lang="en-US" sz="2400" kern="0" dirty="0"/>
          </a:p>
          <a:p>
            <a:r>
              <a:rPr lang="en-US" sz="2400" b="1" kern="0" dirty="0"/>
              <a:t>Discuss:</a:t>
            </a:r>
            <a:r>
              <a:rPr lang="en-US" sz="2400" kern="0" dirty="0"/>
              <a:t> What do each of the above do?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71115-D18F-4D5F-BC0A-A119393CA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864973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JSON is a data format.</a:t>
            </a:r>
          </a:p>
          <a:p>
            <a:r>
              <a:rPr lang="en-US" sz="2400" kern="0" dirty="0"/>
              <a:t>Most of you have already encountered JSON in another course, MIS2502 Data Analytics.</a:t>
            </a:r>
          </a:p>
          <a:p>
            <a:r>
              <a:rPr lang="en-US" sz="2400" b="1" kern="0" dirty="0"/>
              <a:t>JSON</a:t>
            </a:r>
            <a:r>
              <a:rPr lang="en-US" sz="2400" kern="0" dirty="0"/>
              <a:t> is short for </a:t>
            </a:r>
            <a:r>
              <a:rPr lang="en-US" sz="2400" b="1" kern="0" dirty="0"/>
              <a:t>J</a:t>
            </a:r>
            <a:r>
              <a:rPr lang="en-US" sz="2400" kern="0" dirty="0"/>
              <a:t>ava</a:t>
            </a:r>
            <a:r>
              <a:rPr lang="en-US" sz="2400" b="1" kern="0" dirty="0"/>
              <a:t>S</a:t>
            </a:r>
            <a:r>
              <a:rPr lang="en-US" sz="2400" kern="0" dirty="0"/>
              <a:t>cript </a:t>
            </a:r>
            <a:r>
              <a:rPr lang="en-US" sz="2400" b="1" kern="0" dirty="0"/>
              <a:t>O</a:t>
            </a:r>
            <a:r>
              <a:rPr lang="en-US" sz="2400" kern="0" dirty="0"/>
              <a:t>bject </a:t>
            </a:r>
            <a:r>
              <a:rPr lang="en-US" sz="2400" b="1" kern="0" dirty="0"/>
              <a:t>N</a:t>
            </a:r>
            <a:r>
              <a:rPr lang="en-US" sz="2400" kern="0" dirty="0"/>
              <a:t>otation. </a:t>
            </a:r>
          </a:p>
          <a:p>
            <a:r>
              <a:rPr lang="en-US" sz="2400" kern="0" dirty="0"/>
              <a:t>JSON is the convention for representing arrays and simple objects in JavaScript.</a:t>
            </a:r>
            <a:br>
              <a:rPr lang="en-US" sz="2400" kern="0" dirty="0"/>
            </a:br>
            <a:r>
              <a:rPr lang="en-US" sz="2400" kern="0" dirty="0"/>
              <a:t>[ ] for numerically indexed arrays</a:t>
            </a:r>
            <a:br>
              <a:rPr lang="en-US" sz="2400" kern="0" dirty="0"/>
            </a:br>
            <a:r>
              <a:rPr lang="en-US" sz="2400" kern="0" dirty="0"/>
              <a:t>{ } for simple objects (a.k.a. associative arrays, </a:t>
            </a:r>
            <a:br>
              <a:rPr lang="en-US" sz="2400" kern="0" dirty="0"/>
            </a:br>
            <a:r>
              <a:rPr lang="en-US" sz="2400" kern="0" dirty="0" err="1"/>
              <a:t>a.k.a</a:t>
            </a:r>
            <a:r>
              <a:rPr lang="en-US" sz="2400" kern="0" dirty="0"/>
              <a:t> key / value pairs ) </a:t>
            </a:r>
          </a:p>
          <a:p>
            <a:r>
              <a:rPr lang="en-US" sz="2400" kern="0" dirty="0"/>
              <a:t>JSON is an extremely popular data </a:t>
            </a:r>
            <a:br>
              <a:rPr lang="en-US" sz="2400" kern="0" dirty="0"/>
            </a:br>
            <a:r>
              <a:rPr lang="en-US" sz="2400" kern="0" dirty="0"/>
              <a:t>format used to exchange data between systems.</a:t>
            </a:r>
          </a:p>
          <a:p>
            <a:r>
              <a:rPr lang="en-US" sz="2400" kern="0" dirty="0"/>
              <a:t>It is pronounced “Jay - Sawn” not “Jason”</a:t>
            </a:r>
          </a:p>
        </p:txBody>
      </p:sp>
      <p:pic>
        <p:nvPicPr>
          <p:cNvPr id="4098" name="Picture 2" descr="Friday 13th Jason Art | Horror icons, Horror movie art">
            <a:extLst>
              <a:ext uri="{FF2B5EF4-FFF2-40B4-BE49-F238E27FC236}">
                <a16:creationId xmlns:a16="http://schemas.microsoft.com/office/drawing/2014/main" id="{42AA99F4-DD87-4B7E-BDF6-BBF659EAE1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23"/>
          <a:stretch/>
        </p:blipFill>
        <p:spPr bwMode="auto">
          <a:xfrm>
            <a:off x="7644839" y="4419600"/>
            <a:ext cx="1270561" cy="160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5D3E3ED1-1D38-41FB-AFC0-6135B4A39827}"/>
              </a:ext>
            </a:extLst>
          </p:cNvPr>
          <p:cNvSpPr/>
          <p:nvPr/>
        </p:nvSpPr>
        <p:spPr>
          <a:xfrm>
            <a:off x="7403819" y="4295131"/>
            <a:ext cx="1752600" cy="1752600"/>
          </a:xfrm>
          <a:prstGeom prst="noSmoking">
            <a:avLst>
              <a:gd name="adj" fmla="val 4119"/>
            </a:avLst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1C66F-5085-4910-913D-17A27F4B21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JSON look like?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48006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r>
              <a:rPr lang="en-US" dirty="0">
                <a:solidFill>
                  <a:schemeClr val="tx1"/>
                </a:solidFill>
              </a:rPr>
              <a:t>A JSON object often looks like a collection of key/value pairs as illustrated here: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[{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“VALUE”,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“VALUE”,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</a:t>
            </a:r>
          </a:p>
          <a:p>
            <a:r>
              <a:rPr lang="en-US" dirty="0">
                <a:solidFill>
                  <a:schemeClr val="tx1"/>
                </a:solidFill>
              </a:rPr>
              <a:t>}]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There are many acceptable variations on this theme, but this is common!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E08CF-340A-4BD2-B7C8-5ACEA6232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9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8138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58067"/>
              </p:ext>
            </p:extLst>
          </p:nvPr>
        </p:nvGraphicFramePr>
        <p:xfrm>
          <a:off x="646262" y="1660207"/>
          <a:ext cx="8756650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7028467" imgH="2856504" progId="Word.Document.12">
                  <p:embed/>
                </p:oleObj>
              </mc:Choice>
              <mc:Fallback>
                <p:oleObj name="Document" r:id="rId4" imgW="7028467" imgH="2856504" progId="Word.Documen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6262" y="1660207"/>
                        <a:ext cx="8756650" cy="355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3AE78C8-478F-4121-B1A3-BAAA7D08E98D}"/>
              </a:ext>
            </a:extLst>
          </p:cNvPr>
          <p:cNvSpPr txBox="1"/>
          <p:nvPr/>
        </p:nvSpPr>
        <p:spPr>
          <a:xfrm>
            <a:off x="493862" y="531081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DISCUSS: </a:t>
            </a:r>
            <a:r>
              <a:rPr lang="en-US" dirty="0"/>
              <a:t>How would you get to the piece of data “Tyler”?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AEC2C-1D1B-4F6C-B3AB-6A0DBA0C0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0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So, what’s Ajax?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914400"/>
            <a:ext cx="80772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AJAX</a:t>
            </a:r>
            <a:r>
              <a:rPr lang="en-US" kern="0" dirty="0"/>
              <a:t> is short for </a:t>
            </a:r>
            <a:r>
              <a:rPr lang="en-US" b="1" kern="0" dirty="0"/>
              <a:t>A</a:t>
            </a:r>
            <a:r>
              <a:rPr lang="en-US" kern="0" dirty="0"/>
              <a:t>synchronous </a:t>
            </a:r>
            <a:r>
              <a:rPr lang="en-US" b="1" kern="0" dirty="0"/>
              <a:t>J</a:t>
            </a:r>
            <a:r>
              <a:rPr lang="en-US" kern="0" dirty="0"/>
              <a:t>avaScript </a:t>
            </a:r>
            <a:r>
              <a:rPr lang="en-US" b="1" kern="0" dirty="0"/>
              <a:t>a</a:t>
            </a:r>
            <a:r>
              <a:rPr lang="en-US" kern="0" dirty="0"/>
              <a:t>nd </a:t>
            </a:r>
            <a:r>
              <a:rPr lang="en-US" b="1" kern="0" dirty="0"/>
              <a:t>X</a:t>
            </a:r>
            <a:r>
              <a:rPr lang="en-US" kern="0" dirty="0"/>
              <a:t>ML</a:t>
            </a:r>
          </a:p>
          <a:p>
            <a:r>
              <a:rPr lang="en-US" kern="0" dirty="0"/>
              <a:t>It is the combination of these technologies, not a separate technology in itself</a:t>
            </a:r>
          </a:p>
          <a:p>
            <a:endParaRPr lang="en-US" kern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8E163A-0313-42F1-9715-22A8A539F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6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Ajax call we see every day…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5341223"/>
          <a:ext cx="7301323" cy="42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7301323" imgH="426678" progId="Word.Document.12">
                  <p:embed/>
                </p:oleObj>
              </mc:Choice>
              <mc:Fallback>
                <p:oleObj name="Document" r:id="rId3" imgW="7301323" imgH="426678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5341223"/>
                        <a:ext cx="7301323" cy="426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1055219-6079-4994-B2BE-0B4E5B7546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3545"/>
          <a:stretch/>
        </p:blipFill>
        <p:spPr>
          <a:xfrm>
            <a:off x="329953" y="1066800"/>
            <a:ext cx="8484093" cy="37119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626F73-2816-4B83-912D-1EE3D6F16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28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2284" y="1282580"/>
            <a:ext cx="2286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AJAX uses JavaScript to call resources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1295400"/>
            <a:ext cx="2286000" cy="3797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1368084" y="143498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2147483646 w 21600"/>
              <a:gd name="T9" fmla="*/ 0 h 21600"/>
              <a:gd name="T10" fmla="*/ 2147483646 w 21600"/>
              <a:gd name="T11" fmla="*/ 2147483646 h 21600"/>
              <a:gd name="T12" fmla="*/ 0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0500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Magnetic Disk 14"/>
          <p:cNvSpPr/>
          <p:nvPr/>
        </p:nvSpPr>
        <p:spPr>
          <a:xfrm>
            <a:off x="6400800" y="3657600"/>
            <a:ext cx="1447800" cy="1143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7010400" y="2895600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553200" y="14478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Web server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7084" y="2273180"/>
            <a:ext cx="1600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3284" y="2882780"/>
            <a:ext cx="1447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1139484" y="242558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Browser</a:t>
            </a:r>
          </a:p>
        </p:txBody>
      </p:sp>
      <p:pic>
        <p:nvPicPr>
          <p:cNvPr id="21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84" y="364478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63284" y="2958980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JavaScript Engine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282484" y="1892180"/>
            <a:ext cx="4267200" cy="17526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20306521">
            <a:off x="3204256" y="2240915"/>
            <a:ext cx="238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 Request</a:t>
            </a:r>
          </a:p>
        </p:txBody>
      </p:sp>
      <p:sp>
        <p:nvSpPr>
          <p:cNvPr id="26" name="TextBox 25"/>
          <p:cNvSpPr txBox="1"/>
          <p:nvPr/>
        </p:nvSpPr>
        <p:spPr>
          <a:xfrm rot="20306521">
            <a:off x="3032534" y="2931468"/>
            <a:ext cx="348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data we asked for.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C1D96E-2CB0-4294-98AE-4E4A203ED10D}"/>
              </a:ext>
            </a:extLst>
          </p:cNvPr>
          <p:cNvCxnSpPr/>
          <p:nvPr/>
        </p:nvCxnSpPr>
        <p:spPr>
          <a:xfrm flipV="1">
            <a:off x="2322342" y="2075952"/>
            <a:ext cx="4267200" cy="17526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Up Arrow 22">
            <a:extLst>
              <a:ext uri="{FF2B5EF4-FFF2-40B4-BE49-F238E27FC236}">
                <a16:creationId xmlns:a16="http://schemas.microsoft.com/office/drawing/2014/main" id="{F71B72B1-5D93-4292-9EE2-01F1B00762FE}"/>
              </a:ext>
            </a:extLst>
          </p:cNvPr>
          <p:cNvSpPr/>
          <p:nvPr/>
        </p:nvSpPr>
        <p:spPr>
          <a:xfrm>
            <a:off x="4086570" y="3583836"/>
            <a:ext cx="990600" cy="1006612"/>
          </a:xfrm>
          <a:prstGeom prst="upArrow">
            <a:avLst/>
          </a:prstGeom>
          <a:solidFill>
            <a:schemeClr val="bg1"/>
          </a:solidFill>
          <a:ln>
            <a:solidFill>
              <a:srgbClr val="8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AF2CBD-A701-4C3D-A332-9F43AB3640E9}"/>
              </a:ext>
            </a:extLst>
          </p:cNvPr>
          <p:cNvSpPr txBox="1"/>
          <p:nvPr/>
        </p:nvSpPr>
        <p:spPr>
          <a:xfrm>
            <a:off x="3069545" y="4623266"/>
            <a:ext cx="30013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800000"/>
                </a:solidFill>
              </a:rPr>
              <a:t>The format of the data might be JSON, or XML, or CSV, or something else. </a:t>
            </a:r>
            <a:br>
              <a:rPr lang="en-US" sz="1800" dirty="0">
                <a:solidFill>
                  <a:srgbClr val="800000"/>
                </a:solidFill>
              </a:rPr>
            </a:br>
            <a:r>
              <a:rPr lang="en-US" sz="1800" dirty="0">
                <a:solidFill>
                  <a:srgbClr val="800000"/>
                </a:solidFill>
              </a:rPr>
              <a:t>No matter what the format is, this is still and Ajax request.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A6E5A-3B24-4528-9A66-F34CAE11D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77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8691</TotalTime>
  <Words>758</Words>
  <Application>Microsoft Office PowerPoint</Application>
  <PresentationFormat>On-screen Show (4:3)</PresentationFormat>
  <Paragraphs>102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Default Design</vt:lpstr>
      <vt:lpstr>Document</vt:lpstr>
      <vt:lpstr> jQuery, Ajax &amp; JSON </vt:lpstr>
      <vt:lpstr>Agenda</vt:lpstr>
      <vt:lpstr>Let’s remember - jQuery</vt:lpstr>
      <vt:lpstr>JSON</vt:lpstr>
      <vt:lpstr>What does JSON look like?</vt:lpstr>
      <vt:lpstr>For example…</vt:lpstr>
      <vt:lpstr> So, what’s Ajax?</vt:lpstr>
      <vt:lpstr>An Ajax call we see every day…</vt:lpstr>
      <vt:lpstr>AJAX uses JavaScript to call resources</vt:lpstr>
      <vt:lpstr>A little Ajax history</vt:lpstr>
      <vt:lpstr>XMLHttpRequest allows us to do things like this…</vt:lpstr>
      <vt:lpstr>Or… using jQuery  </vt:lpstr>
      <vt:lpstr>One more time…</vt:lpstr>
      <vt:lpstr>Concluding thoughts</vt:lpstr>
      <vt:lpstr>Time for some work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261</cp:revision>
  <dcterms:created xsi:type="dcterms:W3CDTF">2010-11-30T18:46:51Z</dcterms:created>
  <dcterms:modified xsi:type="dcterms:W3CDTF">2021-10-26T15:56:48Z</dcterms:modified>
</cp:coreProperties>
</file>