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474" r:id="rId2"/>
    <p:sldId id="547" r:id="rId3"/>
    <p:sldId id="495" r:id="rId4"/>
    <p:sldId id="557" r:id="rId5"/>
    <p:sldId id="551" r:id="rId6"/>
    <p:sldId id="553" r:id="rId7"/>
    <p:sldId id="559" r:id="rId8"/>
    <p:sldId id="558" r:id="rId9"/>
    <p:sldId id="55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emy Shafer" initials="JS" lastIdx="2" clrIdx="0">
    <p:extLst>
      <p:ext uri="{19B8F6BF-5375-455C-9EA6-DF929625EA0E}">
        <p15:presenceInfo xmlns:p15="http://schemas.microsoft.com/office/powerpoint/2012/main" userId="Jeremy Shaf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235" autoAdjust="0"/>
    <p:restoredTop sz="50000" autoAdjust="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773741-1A39-4A2F-9FBA-C9F45A20B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2782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773741-1A39-4A2F-9FBA-C9F45A20BFF2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44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80DC5626-AB7A-4110-9747-EC41EC633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227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57796203-75CE-4E48-A38E-E86F5FA656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25042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D7849BC8-B40A-4ADD-AAB8-0FDEB1E56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36687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  </a:t>
            </a:r>
            <a:r>
              <a:rPr lang="en-US" altLang="en-US" dirty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64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770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911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6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88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74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92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25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9E1B34"/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CA503760-D395-4BAF-B9B5-5EA196D84D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943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96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1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765015C-C2E8-470E-B469-4D613CDBE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82639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7400E98D-F305-44D9-83C5-6344D747C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52944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5CB94AC9-77EE-414D-8FA1-1C50F89208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9645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4FEF54F5-3F99-496D-AA00-EA14AADD7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7735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4D7D449B-8922-4755-B6B2-385D441630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6422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6FB41772-7798-4A67-BFAC-575AC98439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9288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3B3495A9-2E40-42B8-AEA6-396C3BE031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7899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/>
            </a:lvl1pPr>
          </a:lstStyle>
          <a:p>
            <a:pPr>
              <a:defRPr/>
            </a:pPr>
            <a:r>
              <a:rPr lang="en-US" altLang="en-US"/>
              <a:t> </a:t>
            </a:r>
            <a:fld id="{3947F960-0BE3-4190-9C11-7DA58E9207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</a:defRPr>
            </a:lvl1pPr>
          </a:lstStyle>
          <a:p>
            <a:pPr>
              <a:defRPr/>
            </a:pPr>
            <a:endParaRPr lang="en-US" sz="2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8" r:id="rId12"/>
    <p:sldLayoutId id="2147483709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extbelt.com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extbelt.com/text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43000"/>
            <a:ext cx="9144000" cy="1749425"/>
          </a:xfrm>
          <a:solidFill>
            <a:srgbClr val="9C1831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Sending a text message (and more)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/>
              <a:t>Department </a:t>
            </a:r>
            <a:r>
              <a:rPr lang="en-US" sz="1800" dirty="0"/>
              <a:t>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algn="ctr" eaLnBrk="1" hangingPunct="1"/>
            <a:endParaRPr lang="en-US" sz="1800" dirty="0"/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86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US" dirty="0"/>
              <a:t>Today we’re going to write code that sends a text message to your phone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20B564-5D7B-437A-9BD9-AAE43C525A58}"/>
              </a:ext>
            </a:extLst>
          </p:cNvPr>
          <p:cNvSpPr txBox="1"/>
          <p:nvPr/>
        </p:nvSpPr>
        <p:spPr>
          <a:xfrm>
            <a:off x="533400" y="3581400"/>
            <a:ext cx="3276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Yes, yes you do.  What you already know…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HTML / CSS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JavaScript/jQuery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How to get JSON data with $.getJSON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9CDFEB90-F76E-4916-AFDA-525AA87AFD3F}"/>
              </a:ext>
            </a:extLst>
          </p:cNvPr>
          <p:cNvSpPr/>
          <p:nvPr/>
        </p:nvSpPr>
        <p:spPr>
          <a:xfrm flipH="1">
            <a:off x="914400" y="1676400"/>
            <a:ext cx="3276600" cy="1040369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Wait, what?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83B25DF6-9231-4867-B062-F04CC2CD7853}"/>
              </a:ext>
            </a:extLst>
          </p:cNvPr>
          <p:cNvSpPr/>
          <p:nvPr/>
        </p:nvSpPr>
        <p:spPr>
          <a:xfrm>
            <a:off x="4935749" y="1524000"/>
            <a:ext cx="2819400" cy="1040369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 don’t know how to do that!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88BB65-6B09-4133-8EB1-6C8A235BD9DE}"/>
              </a:ext>
            </a:extLst>
          </p:cNvPr>
          <p:cNvSpPr txBox="1"/>
          <p:nvPr/>
        </p:nvSpPr>
        <p:spPr>
          <a:xfrm>
            <a:off x="5638800" y="3733800"/>
            <a:ext cx="3276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What don’t know yet…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How to set data with $.post()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3108C1-3D28-4FB4-B853-89758F12D3DF}"/>
              </a:ext>
            </a:extLst>
          </p:cNvPr>
          <p:cNvSpPr txBox="1"/>
          <p:nvPr/>
        </p:nvSpPr>
        <p:spPr>
          <a:xfrm>
            <a:off x="5778260" y="5255925"/>
            <a:ext cx="2590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But we can fix that!</a:t>
            </a:r>
          </a:p>
        </p:txBody>
      </p:sp>
      <p:pic>
        <p:nvPicPr>
          <p:cNvPr id="69634" name="Picture 2" descr="Image result for clipart confused student">
            <a:extLst>
              <a:ext uri="{FF2B5EF4-FFF2-40B4-BE49-F238E27FC236}">
                <a16:creationId xmlns:a16="http://schemas.microsoft.com/office/drawing/2014/main" id="{D5F6B205-B9D3-4D19-9B3E-D85B054C0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61494"/>
            <a:ext cx="1726258" cy="1855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04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 build="p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jQuery post method…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AA7C1F-D61E-418E-85DA-0E5AE14F49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9327" y="2929609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$.post(</a:t>
            </a:r>
            <a:r>
              <a:rPr lang="en-US" sz="2400" i="1" dirty="0" err="1">
                <a:solidFill>
                  <a:schemeClr val="accent2"/>
                </a:solidFill>
              </a:rPr>
              <a:t>someurl</a:t>
            </a:r>
            <a:r>
              <a:rPr lang="en-US" sz="2400" dirty="0"/>
              <a:t>, </a:t>
            </a:r>
            <a:r>
              <a:rPr lang="en-US" sz="2400" i="1" dirty="0" err="1">
                <a:solidFill>
                  <a:schemeClr val="accent2"/>
                </a:solidFill>
              </a:rPr>
              <a:t>datatosend</a:t>
            </a:r>
            <a:r>
              <a:rPr lang="en-US" sz="2400" dirty="0"/>
              <a:t>, function(</a:t>
            </a:r>
            <a:r>
              <a:rPr lang="en-US" sz="2400" dirty="0">
                <a:solidFill>
                  <a:srgbClr val="7030A0"/>
                </a:solidFill>
              </a:rPr>
              <a:t>result</a:t>
            </a:r>
            <a:r>
              <a:rPr lang="en-US" sz="2400" dirty="0"/>
              <a:t>) { </a:t>
            </a:r>
            <a:r>
              <a:rPr lang="en-US" sz="2400" i="1" dirty="0">
                <a:solidFill>
                  <a:schemeClr val="accent2"/>
                </a:solidFill>
              </a:rPr>
              <a:t>things to do</a:t>
            </a:r>
            <a:r>
              <a:rPr lang="en-US" sz="2400" dirty="0"/>
              <a:t>});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371600" y="2372934"/>
            <a:ext cx="990600" cy="580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1845941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URL to visit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43400" y="2353506"/>
            <a:ext cx="4014354" cy="6190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13857" y="1616442"/>
            <a:ext cx="449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callback function that will execute when the Ajax call is a success.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393896"/>
            <a:ext cx="685799" cy="6190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15771" y="4058110"/>
            <a:ext cx="1630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object returned by the post method.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315804"/>
            <a:ext cx="1523999" cy="6190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33801" y="4005355"/>
            <a:ext cx="20114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or more commands.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data in </a:t>
            </a:r>
            <a:r>
              <a:rPr lang="en-US" dirty="0">
                <a:solidFill>
                  <a:srgbClr val="7030A0"/>
                </a:solidFill>
              </a:rPr>
              <a:t>result</a:t>
            </a:r>
            <a:r>
              <a:rPr lang="en-US" dirty="0"/>
              <a:t> can be used here!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304720"/>
            <a:ext cx="1447800" cy="61904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400992" y="3947949"/>
            <a:ext cx="2190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data to send</a:t>
            </a:r>
          </a:p>
        </p:txBody>
      </p:sp>
    </p:spTree>
    <p:extLst>
      <p:ext uri="{BB962C8B-B14F-4D97-AF65-F5344CB8AC3E}">
        <p14:creationId xmlns:p14="http://schemas.microsoft.com/office/powerpoint/2010/main" val="238460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82284" y="1282580"/>
            <a:ext cx="22860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Conventional use of GET and POST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4848367" y="1281163"/>
            <a:ext cx="1933433" cy="3797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1368084" y="1434980"/>
            <a:ext cx="685800" cy="6858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0 h 21600"/>
              <a:gd name="T6" fmla="*/ 2147483646 w 21600"/>
              <a:gd name="T7" fmla="*/ 2147483646 h 21600"/>
              <a:gd name="T8" fmla="*/ 2147483646 w 21600"/>
              <a:gd name="T9" fmla="*/ 0 h 21600"/>
              <a:gd name="T10" fmla="*/ 2147483646 w 21600"/>
              <a:gd name="T11" fmla="*/ 2147483646 h 21600"/>
              <a:gd name="T12" fmla="*/ 0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2" descr="C:\Users\jeremy.ADM-215BFG1\AppData\Local\Microsoft\Windows\Temporary Internet Files\Content.IE5\PVTGM8OE\MC9003912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567" y="1890763"/>
            <a:ext cx="923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lowchart: Magnetic Disk 14"/>
          <p:cNvSpPr/>
          <p:nvPr/>
        </p:nvSpPr>
        <p:spPr>
          <a:xfrm>
            <a:off x="5076967" y="3643363"/>
            <a:ext cx="1447800" cy="1143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Database</a:t>
            </a:r>
          </a:p>
        </p:txBody>
      </p:sp>
      <p:sp>
        <p:nvSpPr>
          <p:cNvPr id="14" name="Up-Down Arrow 13"/>
          <p:cNvSpPr/>
          <p:nvPr/>
        </p:nvSpPr>
        <p:spPr>
          <a:xfrm>
            <a:off x="5686567" y="2881363"/>
            <a:ext cx="304800" cy="533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5229367" y="1433563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Web server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87084" y="2273180"/>
            <a:ext cx="16002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63284" y="2882780"/>
            <a:ext cx="1447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1139484" y="242558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Browser</a:t>
            </a:r>
          </a:p>
        </p:txBody>
      </p:sp>
      <p:pic>
        <p:nvPicPr>
          <p:cNvPr id="21" name="Picture 2" descr="C:\Users\jeremy.ADM-215BFG1\AppData\Local\Microsoft\Windows\Temporary Internet Files\Content.IE5\PVTGM8OE\MC9003912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84" y="3644780"/>
            <a:ext cx="923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1063284" y="2958980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JavaScript Engine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282484" y="1925107"/>
            <a:ext cx="2700965" cy="1719674"/>
          </a:xfrm>
          <a:prstGeom prst="straightConnector1">
            <a:avLst/>
          </a:prstGeom>
          <a:ln w="38100" cmpd="sng">
            <a:solidFill>
              <a:srgbClr val="800000"/>
            </a:solidFill>
            <a:prstDash val="sys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9716912">
            <a:off x="2813807" y="2045078"/>
            <a:ext cx="2026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 GET method</a:t>
            </a:r>
            <a:br>
              <a:rPr lang="en-US" sz="1400" dirty="0"/>
            </a:br>
            <a:r>
              <a:rPr lang="en-US" sz="1400" dirty="0"/>
              <a:t>is used to retrieve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547AFD-7175-4F34-82C5-94D880A450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322342" y="2196980"/>
            <a:ext cx="2661107" cy="1676400"/>
          </a:xfrm>
          <a:prstGeom prst="straightConnector1">
            <a:avLst/>
          </a:prstGeom>
          <a:ln w="38100" cmpd="sng">
            <a:solidFill>
              <a:srgbClr val="800000"/>
            </a:solidFill>
            <a:prstDash val="sys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9604543">
            <a:off x="3021316" y="3177192"/>
            <a:ext cx="20266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 POST method</a:t>
            </a:r>
            <a:br>
              <a:rPr lang="en-US" sz="1400" dirty="0"/>
            </a:br>
            <a:r>
              <a:rPr lang="en-US" sz="1400" dirty="0"/>
              <a:t>is used to send (or create) data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427823" y="2438320"/>
            <a:ext cx="2700965" cy="1719674"/>
          </a:xfrm>
          <a:prstGeom prst="straightConnector1">
            <a:avLst/>
          </a:prstGeom>
          <a:ln w="38100" cmpd="sng">
            <a:solidFill>
              <a:srgbClr val="00B050"/>
            </a:solidFill>
            <a:prstDash val="sys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81967" y="1281163"/>
            <a:ext cx="1933433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As we’ve already seen, HTTP GET is usually used to </a:t>
            </a:r>
            <a:r>
              <a:rPr lang="en-US" b="1" i="1" dirty="0"/>
              <a:t>retrieve</a:t>
            </a:r>
            <a:r>
              <a:rPr lang="en-US" dirty="0"/>
              <a:t> data.</a:t>
            </a:r>
          </a:p>
          <a:p>
            <a:endParaRPr lang="en-US" dirty="0"/>
          </a:p>
          <a:p>
            <a:r>
              <a:rPr lang="en-US" dirty="0"/>
              <a:t>We need the jQuery $.post method because HTTP POST operations are used to </a:t>
            </a:r>
            <a:r>
              <a:rPr lang="en-US" b="1" i="1" dirty="0"/>
              <a:t>send</a:t>
            </a:r>
            <a:r>
              <a:rPr lang="en-US" dirty="0"/>
              <a:t> data to a system.</a:t>
            </a:r>
            <a:br>
              <a:rPr lang="en-US" dirty="0"/>
            </a:br>
            <a:endParaRPr lang="en-US" dirty="0"/>
          </a:p>
          <a:p>
            <a:r>
              <a:rPr lang="en-US" dirty="0"/>
              <a:t>We will send our text message using a POST.</a:t>
            </a:r>
          </a:p>
        </p:txBody>
      </p:sp>
    </p:spTree>
    <p:extLst>
      <p:ext uri="{BB962C8B-B14F-4D97-AF65-F5344CB8AC3E}">
        <p14:creationId xmlns:p14="http://schemas.microsoft.com/office/powerpoint/2010/main" val="92374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0D5FE-D661-4C81-9C0F-9278E7AB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plan?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7A11B0-55A3-4865-A9CC-F3AAB1408E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0668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For this class, we have identified an external API that can be used to send a text message.  It is called </a:t>
            </a:r>
            <a:r>
              <a:rPr lang="en-US" dirty="0" err="1"/>
              <a:t>Textbelt</a:t>
            </a:r>
            <a:r>
              <a:rPr lang="en-US" dirty="0"/>
              <a:t>.  See: </a:t>
            </a:r>
            <a:r>
              <a:rPr lang="en-US" dirty="0">
                <a:hlinkClick r:id="rId2"/>
              </a:rPr>
              <a:t>https://textbelt.com/</a:t>
            </a:r>
            <a:r>
              <a:rPr lang="en-US" dirty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We will make an HTML form that holds these things: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phone number we want to send a message to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text message we want to send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A hidden field that holds our </a:t>
            </a:r>
            <a:r>
              <a:rPr lang="en-US" dirty="0" err="1"/>
              <a:t>textbelt</a:t>
            </a:r>
            <a:r>
              <a:rPr lang="en-US" dirty="0"/>
              <a:t> API key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A button to initiate the action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Initially we will use the free / demo API key that </a:t>
            </a:r>
            <a:r>
              <a:rPr lang="en-US" dirty="0" err="1"/>
              <a:t>textbelt</a:t>
            </a:r>
            <a:r>
              <a:rPr lang="en-US" dirty="0"/>
              <a:t> gives us.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We will collect all the data on the form, get it ready, and send it to the API.  This is “getting ready” process involves something called </a:t>
            </a:r>
            <a:r>
              <a:rPr lang="en-US" dirty="0" err="1"/>
              <a:t>called</a:t>
            </a:r>
            <a:r>
              <a:rPr lang="en-US" dirty="0"/>
              <a:t> </a:t>
            </a:r>
            <a:r>
              <a:rPr lang="en-US" b="1" i="1" dirty="0"/>
              <a:t>serialization.</a:t>
            </a:r>
          </a:p>
          <a:p>
            <a:pPr marL="342900" indent="-342900">
              <a:buFont typeface="+mj-lt"/>
              <a:buAutoNum type="arabicPeriod"/>
            </a:pPr>
            <a:endParaRPr lang="en-US" b="1" i="1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Once we are satisfied that this works, we will use a real API key.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081542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Serialization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1430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serialization is the process of translating structured data into a format that can be stored or transmitted in one computer environment, and then later reconstructed in another computer environment.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4E185B2-B604-47E1-9675-C187DB4C6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38400"/>
            <a:ext cx="3751962" cy="235327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EF32999-A7F1-498C-AD20-5108B6B950AA}"/>
              </a:ext>
            </a:extLst>
          </p:cNvPr>
          <p:cNvSpPr txBox="1"/>
          <p:nvPr/>
        </p:nvSpPr>
        <p:spPr>
          <a:xfrm>
            <a:off x="4495800" y="2268100"/>
            <a:ext cx="3886200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JSON is often (but not always!) used to provide a server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URL Encoded data is often (but not always!) used to send a data request.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Both JSON and URL encoded data are forms of serialized data.</a:t>
            </a:r>
          </a:p>
        </p:txBody>
      </p:sp>
      <p:pic>
        <p:nvPicPr>
          <p:cNvPr id="21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1600F704-5E0C-4304-B77E-FE6C65B7E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776" y="5110796"/>
            <a:ext cx="845648" cy="84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D2493D8-9F9A-4262-9D9C-A3DECA3F9845}"/>
              </a:ext>
            </a:extLst>
          </p:cNvPr>
          <p:cNvSpPr txBox="1"/>
          <p:nvPr/>
        </p:nvSpPr>
        <p:spPr>
          <a:xfrm>
            <a:off x="990600" y="5101271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Let’s see some serialized data.</a:t>
            </a:r>
            <a:br>
              <a:rPr lang="en-US" dirty="0"/>
            </a:br>
            <a:r>
              <a:rPr lang="en-US" dirty="0"/>
              <a:t>(demo_sms.zip)</a:t>
            </a:r>
          </a:p>
        </p:txBody>
      </p:sp>
    </p:spTree>
    <p:extLst>
      <p:ext uri="{BB962C8B-B14F-4D97-AF65-F5344CB8AC3E}">
        <p14:creationId xmlns:p14="http://schemas.microsoft.com/office/powerpoint/2010/main" val="239058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A5508-5EA5-4950-B157-6D61B58E2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URL encoded data look like?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038A61-89CE-4503-9160-70BF2D96E5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E1151C-A6E4-4843-9516-2FF415A8ED37}"/>
              </a:ext>
            </a:extLst>
          </p:cNvPr>
          <p:cNvSpPr txBox="1"/>
          <p:nvPr/>
        </p:nvSpPr>
        <p:spPr>
          <a:xfrm>
            <a:off x="457200" y="1447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B050"/>
                </a:solidFill>
              </a:rPr>
              <a:t>key</a:t>
            </a:r>
            <a:r>
              <a:rPr lang="en-US" sz="2400" dirty="0"/>
              <a:t>=</a:t>
            </a:r>
            <a:r>
              <a:rPr lang="en-US" sz="2400" dirty="0" err="1">
                <a:solidFill>
                  <a:srgbClr val="00B0F0"/>
                </a:solidFill>
              </a:rPr>
              <a:t>textbelt</a:t>
            </a:r>
            <a:r>
              <a:rPr lang="en-US" sz="2400" dirty="0" err="1"/>
              <a:t>&amp;</a:t>
            </a:r>
            <a:r>
              <a:rPr lang="en-US" sz="2400" dirty="0" err="1">
                <a:solidFill>
                  <a:srgbClr val="00B050"/>
                </a:solidFill>
              </a:rPr>
              <a:t>phone</a:t>
            </a:r>
            <a:r>
              <a:rPr lang="en-US" sz="2400" dirty="0"/>
              <a:t>=</a:t>
            </a:r>
            <a:r>
              <a:rPr lang="en-US" sz="2400" dirty="0">
                <a:solidFill>
                  <a:srgbClr val="00B0F0"/>
                </a:solidFill>
              </a:rPr>
              <a:t>2155551212</a:t>
            </a:r>
            <a:r>
              <a:rPr lang="en-US" sz="2400" dirty="0"/>
              <a:t>&amp;</a:t>
            </a:r>
            <a:r>
              <a:rPr lang="en-US" sz="2400" dirty="0">
                <a:solidFill>
                  <a:srgbClr val="00B050"/>
                </a:solidFill>
              </a:rPr>
              <a:t>message</a:t>
            </a:r>
            <a:r>
              <a:rPr lang="en-US" sz="2400" dirty="0"/>
              <a:t>=</a:t>
            </a:r>
            <a:r>
              <a:rPr lang="en-US" sz="2400" dirty="0">
                <a:solidFill>
                  <a:srgbClr val="00B0F0"/>
                </a:solidFill>
              </a:rPr>
              <a:t>test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4D6F2E3-9AA1-4804-B76A-61960EEA7633}"/>
              </a:ext>
            </a:extLst>
          </p:cNvPr>
          <p:cNvCxnSpPr/>
          <p:nvPr/>
        </p:nvCxnSpPr>
        <p:spPr>
          <a:xfrm flipH="1" flipV="1">
            <a:off x="1676400" y="1909465"/>
            <a:ext cx="2209800" cy="11385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A8C2EA9-8BA0-48FF-9025-C8D5CF1D5A2E}"/>
              </a:ext>
            </a:extLst>
          </p:cNvPr>
          <p:cNvCxnSpPr>
            <a:cxnSpLocks/>
          </p:cNvCxnSpPr>
          <p:nvPr/>
        </p:nvCxnSpPr>
        <p:spPr>
          <a:xfrm flipH="1" flipV="1">
            <a:off x="3276600" y="1909466"/>
            <a:ext cx="762000" cy="11385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12E6F35-5794-4F79-8960-D3E76E1621E4}"/>
              </a:ext>
            </a:extLst>
          </p:cNvPr>
          <p:cNvCxnSpPr>
            <a:cxnSpLocks/>
          </p:cNvCxnSpPr>
          <p:nvPr/>
        </p:nvCxnSpPr>
        <p:spPr>
          <a:xfrm flipV="1">
            <a:off x="4343400" y="1909465"/>
            <a:ext cx="1905000" cy="11385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C23BD27-7D65-4C13-9C21-2FABC8AD3827}"/>
              </a:ext>
            </a:extLst>
          </p:cNvPr>
          <p:cNvSpPr txBox="1"/>
          <p:nvPr/>
        </p:nvSpPr>
        <p:spPr>
          <a:xfrm>
            <a:off x="1066800" y="3276600"/>
            <a:ext cx="6477000" cy="2534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These are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/</a:t>
            </a:r>
            <a:r>
              <a:rPr lang="en-US" dirty="0">
                <a:solidFill>
                  <a:srgbClr val="00B0F0"/>
                </a:solidFill>
              </a:rPr>
              <a:t>value</a:t>
            </a:r>
            <a:r>
              <a:rPr lang="en-US" dirty="0"/>
              <a:t> pairs, separated by ampersands.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is an example of URL encoded data.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Data requests are often sent in this manner.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 this class we will follow this pattern … send a data request as URL Encoded data and get a JSON response back.  </a:t>
            </a:r>
          </a:p>
        </p:txBody>
      </p:sp>
    </p:spTree>
    <p:extLst>
      <p:ext uri="{BB962C8B-B14F-4D97-AF65-F5344CB8AC3E}">
        <p14:creationId xmlns:p14="http://schemas.microsoft.com/office/powerpoint/2010/main" val="1639684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BED7-9C15-45F8-A5E9-2A7B64E87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point?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F6A9A3-2062-4F4A-B75A-E589B4C406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5" name="Graphic 4" descr="Smart Phone">
            <a:extLst>
              <a:ext uri="{FF2B5EF4-FFF2-40B4-BE49-F238E27FC236}">
                <a16:creationId xmlns:a16="http://schemas.microsoft.com/office/drawing/2014/main" id="{A21CB93F-22DE-4A28-A28A-F23F97D1F5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8600" y="2743200"/>
            <a:ext cx="914400" cy="914400"/>
          </a:xfrm>
          <a:prstGeom prst="rect">
            <a:avLst/>
          </a:prstGeom>
        </p:spPr>
      </p:pic>
      <p:pic>
        <p:nvPicPr>
          <p:cNvPr id="11" name="Graphic 10" descr="Download from cloud">
            <a:extLst>
              <a:ext uri="{FF2B5EF4-FFF2-40B4-BE49-F238E27FC236}">
                <a16:creationId xmlns:a16="http://schemas.microsoft.com/office/drawing/2014/main" id="{0F1A6669-DA3C-42FF-A9E4-B79D73E88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34397" y="1104900"/>
            <a:ext cx="914400" cy="914400"/>
          </a:xfrm>
          <a:prstGeom prst="rect">
            <a:avLst/>
          </a:prstGeom>
        </p:spPr>
      </p:pic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680F7A79-9AFE-48EB-9525-0DF896A2CEED}"/>
              </a:ext>
            </a:extLst>
          </p:cNvPr>
          <p:cNvSpPr/>
          <p:nvPr/>
        </p:nvSpPr>
        <p:spPr>
          <a:xfrm>
            <a:off x="5633947" y="941661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9A0D7-74EF-4A0B-BA7C-7B20881E7475}"/>
              </a:ext>
            </a:extLst>
          </p:cNvPr>
          <p:cNvSpPr txBox="1"/>
          <p:nvPr/>
        </p:nvSpPr>
        <p:spPr>
          <a:xfrm>
            <a:off x="1920098" y="1995577"/>
            <a:ext cx="1142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  <a:br>
              <a:rPr lang="en-US" dirty="0"/>
            </a:br>
            <a:r>
              <a:rPr lang="en-US" dirty="0"/>
              <a:t>(jQuery)</a:t>
            </a:r>
          </a:p>
        </p:txBody>
      </p:sp>
      <p:pic>
        <p:nvPicPr>
          <p:cNvPr id="14" name="Graphic 13" descr="Download from cloud">
            <a:extLst>
              <a:ext uri="{FF2B5EF4-FFF2-40B4-BE49-F238E27FC236}">
                <a16:creationId xmlns:a16="http://schemas.microsoft.com/office/drawing/2014/main" id="{9024A5D1-9625-40F1-ACD5-FC5A46953E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200" y="2847150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B0C2E8B-10E4-468A-8D6C-129FA5EBF3DC}"/>
              </a:ext>
            </a:extLst>
          </p:cNvPr>
          <p:cNvSpPr txBox="1"/>
          <p:nvPr/>
        </p:nvSpPr>
        <p:spPr>
          <a:xfrm>
            <a:off x="495300" y="370471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</a:p>
          <a:p>
            <a:pPr algn="ctr"/>
            <a:r>
              <a:rPr lang="en-US" dirty="0"/>
              <a:t>(Bootstrap)</a:t>
            </a:r>
          </a:p>
        </p:txBody>
      </p:sp>
      <p:pic>
        <p:nvPicPr>
          <p:cNvPr id="16" name="Graphic 15" descr="Download from cloud">
            <a:extLst>
              <a:ext uri="{FF2B5EF4-FFF2-40B4-BE49-F238E27FC236}">
                <a16:creationId xmlns:a16="http://schemas.microsoft.com/office/drawing/2014/main" id="{20A0F645-AF58-4420-8AE7-DD3A75B72A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91597" y="4267200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8D836B5-7A34-417D-9ED8-12BADE04F9AB}"/>
              </a:ext>
            </a:extLst>
          </p:cNvPr>
          <p:cNvSpPr txBox="1"/>
          <p:nvPr/>
        </p:nvSpPr>
        <p:spPr>
          <a:xfrm>
            <a:off x="2209804" y="5143500"/>
            <a:ext cx="1295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  <a:br>
              <a:rPr lang="en-US" dirty="0"/>
            </a:br>
            <a:r>
              <a:rPr lang="en-US" dirty="0"/>
              <a:t>(other ?)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EF85424-CA0C-45D8-9C38-B726BF3AD73A}"/>
              </a:ext>
            </a:extLst>
          </p:cNvPr>
          <p:cNvCxnSpPr>
            <a:cxnSpLocks/>
          </p:cNvCxnSpPr>
          <p:nvPr/>
        </p:nvCxnSpPr>
        <p:spPr>
          <a:xfrm>
            <a:off x="2857502" y="1891125"/>
            <a:ext cx="1256219" cy="956025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F4F6D2D-29DD-4A36-BA91-C16A54B08068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1910214" y="3200400"/>
            <a:ext cx="2128386" cy="457200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8B400F-33E5-4450-94B9-77B6B9E2CC63}"/>
              </a:ext>
            </a:extLst>
          </p:cNvPr>
          <p:cNvCxnSpPr>
            <a:cxnSpLocks/>
          </p:cNvCxnSpPr>
          <p:nvPr/>
        </p:nvCxnSpPr>
        <p:spPr>
          <a:xfrm flipV="1">
            <a:off x="3276600" y="3505200"/>
            <a:ext cx="762000" cy="845850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Magnetic Disk 29">
            <a:extLst>
              <a:ext uri="{FF2B5EF4-FFF2-40B4-BE49-F238E27FC236}">
                <a16:creationId xmlns:a16="http://schemas.microsoft.com/office/drawing/2014/main" id="{FD8FEE46-46FE-409C-8EE1-E1D1B2D3E51B}"/>
              </a:ext>
            </a:extLst>
          </p:cNvPr>
          <p:cNvSpPr/>
          <p:nvPr/>
        </p:nvSpPr>
        <p:spPr>
          <a:xfrm>
            <a:off x="7506416" y="1520820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>
            <a:extLst>
              <a:ext uri="{FF2B5EF4-FFF2-40B4-BE49-F238E27FC236}">
                <a16:creationId xmlns:a16="http://schemas.microsoft.com/office/drawing/2014/main" id="{946B4062-FD43-49AE-A7ED-62B745435550}"/>
              </a:ext>
            </a:extLst>
          </p:cNvPr>
          <p:cNvSpPr/>
          <p:nvPr/>
        </p:nvSpPr>
        <p:spPr>
          <a:xfrm>
            <a:off x="7506416" y="3657600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6A36086-62BC-4CD5-871C-8CA5C2589E67}"/>
              </a:ext>
            </a:extLst>
          </p:cNvPr>
          <p:cNvCxnSpPr>
            <a:cxnSpLocks/>
          </p:cNvCxnSpPr>
          <p:nvPr/>
        </p:nvCxnSpPr>
        <p:spPr>
          <a:xfrm flipH="1">
            <a:off x="4875721" y="2494332"/>
            <a:ext cx="342902" cy="352818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A643EDF-AE61-4D45-84FD-ED907045FFFD}"/>
              </a:ext>
            </a:extLst>
          </p:cNvPr>
          <p:cNvCxnSpPr>
            <a:cxnSpLocks/>
            <a:endCxn id="5" idx="3"/>
          </p:cNvCxnSpPr>
          <p:nvPr/>
        </p:nvCxnSpPr>
        <p:spPr>
          <a:xfrm flipH="1">
            <a:off x="4953000" y="2271567"/>
            <a:ext cx="2248616" cy="928833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5A18002-EC9D-42D8-94B3-9D493F7C3C5E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3476546"/>
            <a:ext cx="2280786" cy="616059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Magnetic Disk 27">
            <a:extLst>
              <a:ext uri="{FF2B5EF4-FFF2-40B4-BE49-F238E27FC236}">
                <a16:creationId xmlns:a16="http://schemas.microsoft.com/office/drawing/2014/main" id="{D748D01D-107C-45A7-8D28-59A10580799D}"/>
              </a:ext>
            </a:extLst>
          </p:cNvPr>
          <p:cNvSpPr/>
          <p:nvPr/>
        </p:nvSpPr>
        <p:spPr>
          <a:xfrm>
            <a:off x="5802698" y="4503282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19E9899-5D8B-44A7-A2C8-F609E9E7E87E}"/>
              </a:ext>
            </a:extLst>
          </p:cNvPr>
          <p:cNvSpPr txBox="1"/>
          <p:nvPr/>
        </p:nvSpPr>
        <p:spPr>
          <a:xfrm>
            <a:off x="5230482" y="5351762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API for …</a:t>
            </a:r>
            <a:br>
              <a:rPr lang="en-US" dirty="0"/>
            </a:br>
            <a:r>
              <a:rPr lang="en-US" i="1" dirty="0"/>
              <a:t>the next thing!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77AED65-BB0F-42DD-9F86-16438ABD9294}"/>
              </a:ext>
            </a:extLst>
          </p:cNvPr>
          <p:cNvCxnSpPr>
            <a:cxnSpLocks/>
          </p:cNvCxnSpPr>
          <p:nvPr/>
        </p:nvCxnSpPr>
        <p:spPr>
          <a:xfrm flipH="1" flipV="1">
            <a:off x="4875722" y="3761550"/>
            <a:ext cx="758225" cy="698007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9DD6385-F98D-43A6-8DC1-A989E26F1B21}"/>
              </a:ext>
            </a:extLst>
          </p:cNvPr>
          <p:cNvSpPr txBox="1"/>
          <p:nvPr/>
        </p:nvSpPr>
        <p:spPr>
          <a:xfrm>
            <a:off x="5082209" y="184484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API for SMS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textbelt</a:t>
            </a:r>
            <a:r>
              <a:rPr lang="en-US" dirty="0"/>
              <a:t>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47D8A1F-9C06-43A2-881F-0C70CF7B2B74}"/>
              </a:ext>
            </a:extLst>
          </p:cNvPr>
          <p:cNvSpPr txBox="1"/>
          <p:nvPr/>
        </p:nvSpPr>
        <p:spPr>
          <a:xfrm>
            <a:off x="6937513" y="268370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API for …</a:t>
            </a:r>
            <a:br>
              <a:rPr lang="en-US" dirty="0"/>
            </a:br>
            <a:r>
              <a:rPr lang="en-US" i="1" dirty="0"/>
              <a:t>the next thing!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837B2E9-C817-407C-A0AF-E9B8E741FA61}"/>
              </a:ext>
            </a:extLst>
          </p:cNvPr>
          <p:cNvSpPr txBox="1"/>
          <p:nvPr/>
        </p:nvSpPr>
        <p:spPr>
          <a:xfrm>
            <a:off x="6858000" y="466164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API for …</a:t>
            </a:r>
            <a:br>
              <a:rPr lang="en-US" dirty="0"/>
            </a:br>
            <a:r>
              <a:rPr lang="en-US" i="1" dirty="0"/>
              <a:t>the next thing!</a:t>
            </a:r>
          </a:p>
        </p:txBody>
      </p:sp>
    </p:spTree>
    <p:extLst>
      <p:ext uri="{BB962C8B-B14F-4D97-AF65-F5344CB8AC3E}">
        <p14:creationId xmlns:p14="http://schemas.microsoft.com/office/powerpoint/2010/main" val="419599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/>
      <p:bldP spid="17" grpId="0"/>
      <p:bldP spid="30" grpId="0" animBg="1"/>
      <p:bldP spid="32" grpId="0" animBg="1"/>
      <p:bldP spid="28" grpId="0" animBg="1"/>
      <p:bldP spid="35" grpId="0"/>
      <p:bldP spid="26" grpId="0"/>
      <p:bldP spid="27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it, you’ll like it!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1026" name="Picture 2" descr="Image result for mikey likes it cereal">
            <a:extLst>
              <a:ext uri="{FF2B5EF4-FFF2-40B4-BE49-F238E27FC236}">
                <a16:creationId xmlns:a16="http://schemas.microsoft.com/office/drawing/2014/main" id="{91E2DF3E-28F3-4145-BD78-BBCE18474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90" y="1676400"/>
            <a:ext cx="431192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882054-99CD-4A53-8A11-C52895C2AA72}"/>
              </a:ext>
            </a:extLst>
          </p:cNvPr>
          <p:cNvSpPr txBox="1"/>
          <p:nvPr/>
        </p:nvSpPr>
        <p:spPr>
          <a:xfrm>
            <a:off x="4600460" y="1041437"/>
            <a:ext cx="419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Use the $.post method to send </a:t>
            </a:r>
            <a:r>
              <a:rPr lang="en-US" dirty="0" err="1"/>
              <a:t>the_serialized_data</a:t>
            </a:r>
            <a:r>
              <a:rPr lang="en-US" dirty="0"/>
              <a:t> to the </a:t>
            </a:r>
            <a:r>
              <a:rPr lang="en-US" dirty="0" err="1"/>
              <a:t>textbelt</a:t>
            </a:r>
            <a:r>
              <a:rPr lang="en-US" dirty="0"/>
              <a:t> API endpoint:  </a:t>
            </a:r>
            <a:r>
              <a:rPr lang="en-US" dirty="0">
                <a:hlinkClick r:id="rId3"/>
              </a:rPr>
              <a:t>https://textbelt.com/text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Type in your cell phone number into the form and a message.  Click “Send the text”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Once you receive the confirmation message, use the real API key.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Be sure to define a call back function that receives a variable called “data” </a:t>
            </a:r>
            <a:br>
              <a:rPr lang="en-US" dirty="0"/>
            </a:br>
            <a:r>
              <a:rPr lang="en-US" dirty="0"/>
              <a:t>Use console.log(data) to inspect the contents of data as it is returned from the API.</a:t>
            </a:r>
          </a:p>
        </p:txBody>
      </p:sp>
    </p:spTree>
    <p:extLst>
      <p:ext uri="{BB962C8B-B14F-4D97-AF65-F5344CB8AC3E}">
        <p14:creationId xmlns:p14="http://schemas.microsoft.com/office/powerpoint/2010/main" val="19213942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5255</TotalTime>
  <Words>723</Words>
  <Application>Microsoft Office PowerPoint</Application>
  <PresentationFormat>On-screen Show (4:3)</PresentationFormat>
  <Paragraphs>83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Times New Roman</vt:lpstr>
      <vt:lpstr>Default Design</vt:lpstr>
      <vt:lpstr> Sending a text message (and more) </vt:lpstr>
      <vt:lpstr>Today we’re going to write code that sends a text message to your phone</vt:lpstr>
      <vt:lpstr>The jQuery post method…</vt:lpstr>
      <vt:lpstr>Conventional use of GET and POST</vt:lpstr>
      <vt:lpstr>What’s the plan?</vt:lpstr>
      <vt:lpstr>Data Serialization</vt:lpstr>
      <vt:lpstr>What does URL encoded data look like?</vt:lpstr>
      <vt:lpstr>What’s the point?</vt:lpstr>
      <vt:lpstr>Try it, you’ll like it!</vt:lpstr>
    </vt:vector>
  </TitlesOfParts>
  <Company>FourPawsDesign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Web Development</dc:title>
  <dc:creator>Cyndi Middleton</dc:creator>
  <cp:lastModifiedBy>Taha Havakhor</cp:lastModifiedBy>
  <cp:revision>486</cp:revision>
  <dcterms:created xsi:type="dcterms:W3CDTF">2005-09-19T23:06:59Z</dcterms:created>
  <dcterms:modified xsi:type="dcterms:W3CDTF">2021-10-26T15:57:16Z</dcterms:modified>
</cp:coreProperties>
</file>