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1" r:id="rId1"/>
  </p:sldMasterIdLst>
  <p:notesMasterIdLst>
    <p:notesMasterId r:id="rId19"/>
  </p:notesMasterIdLst>
  <p:handoutMasterIdLst>
    <p:handoutMasterId r:id="rId20"/>
  </p:handoutMasterIdLst>
  <p:sldIdLst>
    <p:sldId id="279" r:id="rId2"/>
    <p:sldId id="475" r:id="rId3"/>
    <p:sldId id="476" r:id="rId4"/>
    <p:sldId id="479" r:id="rId5"/>
    <p:sldId id="489" r:id="rId6"/>
    <p:sldId id="491" r:id="rId7"/>
    <p:sldId id="488" r:id="rId8"/>
    <p:sldId id="492" r:id="rId9"/>
    <p:sldId id="493" r:id="rId10"/>
    <p:sldId id="494" r:id="rId11"/>
    <p:sldId id="495" r:id="rId12"/>
    <p:sldId id="496" r:id="rId13"/>
    <p:sldId id="497" r:id="rId14"/>
    <p:sldId id="499" r:id="rId15"/>
    <p:sldId id="500" r:id="rId16"/>
    <p:sldId id="498" r:id="rId17"/>
    <p:sldId id="484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8" autoAdjust="0"/>
    <p:restoredTop sz="86413" autoAdjust="0"/>
  </p:normalViewPr>
  <p:slideViewPr>
    <p:cSldViewPr>
      <p:cViewPr varScale="1">
        <p:scale>
          <a:sx n="94" d="100"/>
          <a:sy n="94" d="100"/>
        </p:scale>
        <p:origin x="220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10/5/2021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17DDCD1E-9BA8-4657-90E7-3BE4705B08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124397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rgbClr val="9E1B34"/>
          </a:solidFill>
        </p:spPr>
        <p:txBody>
          <a:bodyPr/>
          <a:lstStyle>
            <a:lvl1pPr marL="338138" indent="0"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</a:t>
            </a:r>
            <a:fld id="{60B5F925-20BE-417C-B0AE-5F0F53AB456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848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30332"/>
            <a:ext cx="2133600" cy="304800"/>
          </a:xfrm>
        </p:spPr>
        <p:txBody>
          <a:bodyPr/>
          <a:lstStyle>
            <a:lvl1pPr>
              <a:defRPr sz="2000" baseline="0"/>
            </a:lvl1pPr>
          </a:lstStyle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r>
              <a:rPr lang="en-US" altLang="en-US" dirty="0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53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/>
            </a:lvl1pPr>
          </a:lstStyle>
          <a:p>
            <a:pPr>
              <a:defRPr/>
            </a:pPr>
            <a:r>
              <a:rPr lang="en-US" altLang="en-US"/>
              <a:t> </a:t>
            </a:r>
            <a:fld id="{C9241B87-E365-4365-BDC6-1241D33F00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172200"/>
            <a:ext cx="51831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 smtClean="0"/>
            </a:lvl1pPr>
          </a:lstStyle>
          <a:p>
            <a:pPr>
              <a:defRPr/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67250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93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jsref/jsref_obj_string.asp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9525" y="1143000"/>
            <a:ext cx="9144000" cy="1749425"/>
          </a:xfrm>
          <a:solidFill>
            <a:srgbClr val="9E1B34"/>
          </a:solidFill>
        </p:spPr>
        <p:txBody>
          <a:bodyPr>
            <a:normAutofit/>
          </a:bodyPr>
          <a:lstStyle/>
          <a:p>
            <a:pPr>
              <a:defRPr/>
            </a:pPr>
            <a:br>
              <a:rPr lang="en-US" sz="3600" dirty="0">
                <a:latin typeface="Arial" charset="0"/>
                <a:cs typeface="+mj-cs"/>
              </a:rPr>
            </a:br>
            <a:r>
              <a:rPr lang="en-US" sz="3200" dirty="0">
                <a:solidFill>
                  <a:schemeClr val="bg1"/>
                </a:solidFill>
                <a:latin typeface="Arial" charset="0"/>
                <a:cs typeface="+mj-cs"/>
              </a:rPr>
              <a:t>JavaS</a:t>
            </a:r>
            <a:r>
              <a:rPr lang="en-US" sz="3200" dirty="0">
                <a:solidFill>
                  <a:schemeClr val="bg1"/>
                </a:solidFill>
                <a:latin typeface="Arial" charset="0"/>
              </a:rPr>
              <a:t>cript Strings</a:t>
            </a:r>
            <a:br>
              <a:rPr lang="en-US" sz="3600" dirty="0">
                <a:latin typeface="Arial" charset="0"/>
                <a:cs typeface="+mj-cs"/>
              </a:rPr>
            </a:br>
            <a:endParaRPr lang="en-US" sz="3600" dirty="0">
              <a:latin typeface="Arial" charset="0"/>
              <a:cs typeface="+mj-cs"/>
            </a:endParaRPr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685800" y="3124200"/>
            <a:ext cx="7848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/>
              <a:t>MIS 2402</a:t>
            </a:r>
          </a:p>
          <a:p>
            <a:pPr algn="ctr" eaLnBrk="1" hangingPunct="1"/>
            <a:r>
              <a:rPr lang="en-US" sz="1800"/>
              <a:t>Department </a:t>
            </a:r>
            <a:r>
              <a:rPr lang="en-US" sz="1800" dirty="0"/>
              <a:t>of MIS</a:t>
            </a:r>
          </a:p>
          <a:p>
            <a:pPr algn="ctr" eaLnBrk="1" hangingPunct="1"/>
            <a:r>
              <a:rPr lang="en-US" sz="1800" dirty="0"/>
              <a:t>Fox School of Business</a:t>
            </a:r>
          </a:p>
          <a:p>
            <a:pPr algn="ctr" eaLnBrk="1" hangingPunct="1"/>
            <a:r>
              <a:rPr lang="en-US" sz="1800" dirty="0"/>
              <a:t>Temple University</a:t>
            </a:r>
          </a:p>
          <a:p>
            <a:pPr eaLnBrk="1" hangingPunct="1"/>
            <a:endParaRPr lang="en-US" sz="1800" dirty="0"/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64638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082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3322-40AA-47E4-BE04-7347F85E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substr</a:t>
            </a:r>
            <a:r>
              <a:rPr lang="en-US" dirty="0"/>
              <a:t>()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2FCAD5-05A5-4D3D-B62C-91BD521000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76452E-116C-47AD-8C34-89F631FC3837}"/>
              </a:ext>
            </a:extLst>
          </p:cNvPr>
          <p:cNvSpPr txBox="1"/>
          <p:nvPr/>
        </p:nvSpPr>
        <p:spPr>
          <a:xfrm>
            <a:off x="420757" y="876952"/>
            <a:ext cx="373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substr</a:t>
            </a:r>
            <a:r>
              <a:rPr lang="en-US" dirty="0"/>
              <a:t>() method of any string variable can also be used to return a portion of a string.  It is a lot like the slice() method!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substr</a:t>
            </a:r>
            <a:r>
              <a:rPr lang="en-US" dirty="0"/>
              <a:t> method takes two parameters.  The start position and the </a:t>
            </a:r>
            <a:r>
              <a:rPr lang="en-US" i="1" dirty="0"/>
              <a:t>length</a:t>
            </a:r>
            <a:r>
              <a:rPr lang="en-US" dirty="0"/>
              <a:t> of the desired string segment.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C83D22-5BB4-458F-A1D7-F76C3158807F}"/>
              </a:ext>
            </a:extLst>
          </p:cNvPr>
          <p:cNvSpPr txBox="1"/>
          <p:nvPr/>
        </p:nvSpPr>
        <p:spPr>
          <a:xfrm>
            <a:off x="381000" y="52578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“The quick brown fox jumped”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CA871C-09E1-4D05-8A4A-AE80DBE2B1E5}"/>
              </a:ext>
            </a:extLst>
          </p:cNvPr>
          <p:cNvCxnSpPr/>
          <p:nvPr/>
        </p:nvCxnSpPr>
        <p:spPr>
          <a:xfrm>
            <a:off x="609600" y="4953000"/>
            <a:ext cx="76200" cy="3048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579BFA-A84D-46CB-A512-74D76BBFB4E5}"/>
              </a:ext>
            </a:extLst>
          </p:cNvPr>
          <p:cNvCxnSpPr>
            <a:cxnSpLocks/>
          </p:cNvCxnSpPr>
          <p:nvPr/>
        </p:nvCxnSpPr>
        <p:spPr>
          <a:xfrm flipH="1">
            <a:off x="4114800" y="4948535"/>
            <a:ext cx="76200" cy="3048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14C11C5-6702-41C4-BD54-D8C745453584}"/>
              </a:ext>
            </a:extLst>
          </p:cNvPr>
          <p:cNvSpPr txBox="1"/>
          <p:nvPr/>
        </p:nvSpPr>
        <p:spPr>
          <a:xfrm>
            <a:off x="381000" y="4572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3DD61E-5F96-4434-930C-B4249E0E2D12}"/>
              </a:ext>
            </a:extLst>
          </p:cNvPr>
          <p:cNvSpPr txBox="1"/>
          <p:nvPr/>
        </p:nvSpPr>
        <p:spPr>
          <a:xfrm>
            <a:off x="4130842" y="449133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3335253-3CCD-4BDC-8E83-DA8FF60FBF01}"/>
              </a:ext>
            </a:extLst>
          </p:cNvPr>
          <p:cNvCxnSpPr/>
          <p:nvPr/>
        </p:nvCxnSpPr>
        <p:spPr>
          <a:xfrm>
            <a:off x="2691177" y="5065493"/>
            <a:ext cx="76200" cy="3048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E4FF095-E2CA-4DF0-A87C-CB4EFDCEFB01}"/>
              </a:ext>
            </a:extLst>
          </p:cNvPr>
          <p:cNvSpPr txBox="1"/>
          <p:nvPr/>
        </p:nvSpPr>
        <p:spPr>
          <a:xfrm>
            <a:off x="2442927" y="463927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399DEB-C4BB-4004-8A7C-70D673C66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062335"/>
            <a:ext cx="4724400" cy="34234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2D953F-98E5-49F0-9960-F59BE0081D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68"/>
          <a:stretch/>
        </p:blipFill>
        <p:spPr>
          <a:xfrm>
            <a:off x="4607296" y="2057400"/>
            <a:ext cx="65453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63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3322-40AA-47E4-BE04-7347F85E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toUpperCase</a:t>
            </a:r>
            <a:r>
              <a:rPr lang="en-US" dirty="0"/>
              <a:t>() and </a:t>
            </a:r>
            <a:r>
              <a:rPr lang="en-US" dirty="0" err="1"/>
              <a:t>toLowerCase</a:t>
            </a:r>
            <a:r>
              <a:rPr lang="en-US" dirty="0"/>
              <a:t>()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2FCAD5-05A5-4D3D-B62C-91BD521000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76452E-116C-47AD-8C34-89F631FC3837}"/>
              </a:ext>
            </a:extLst>
          </p:cNvPr>
          <p:cNvSpPr txBox="1"/>
          <p:nvPr/>
        </p:nvSpPr>
        <p:spPr>
          <a:xfrm>
            <a:off x="126931" y="838200"/>
            <a:ext cx="40034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toUpperCase</a:t>
            </a:r>
            <a:r>
              <a:rPr lang="en-US" dirty="0"/>
              <a:t>() and </a:t>
            </a:r>
            <a:r>
              <a:rPr lang="en-US" dirty="0" err="1"/>
              <a:t>toLowerCase</a:t>
            </a:r>
            <a:r>
              <a:rPr lang="en-US" dirty="0"/>
              <a:t>() methods do exactly what you think they should do. They return all the alphabet characters converted to upper or lower case (and  the rest of the non-alphabet characters as they were in the original string!)</a:t>
            </a:r>
          </a:p>
          <a:p>
            <a:endParaRPr lang="en-US" dirty="0"/>
          </a:p>
          <a:p>
            <a:r>
              <a:rPr lang="en-US" dirty="0"/>
              <a:t>These two methods are good for “cleaning up” user input.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Try it!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F87BDE-23C0-4A83-AFD1-8DC12A642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904" y="984872"/>
            <a:ext cx="5020287" cy="46003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DDDF07-78BF-4398-95C5-4B9D2CC6B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28832"/>
            <a:ext cx="1371601" cy="2879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47816D-A9B0-45C0-837F-38C2F3F73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027" y="3270494"/>
            <a:ext cx="1371601" cy="28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02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AD244-8549-42D2-83C0-3BB6392D4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Clarification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2205E1-33C8-4C5C-A70F-D0A6689095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7A7EE3-F079-48E9-A478-353F152B282E}"/>
              </a:ext>
            </a:extLst>
          </p:cNvPr>
          <p:cNvSpPr txBox="1"/>
          <p:nvPr/>
        </p:nvSpPr>
        <p:spPr>
          <a:xfrm>
            <a:off x="215348" y="900004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any of these string methods, keep in mind that they don’t change the original string.  As seen in the prior slide, issuing the command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actor.toUpperCase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/>
              <a:t>does </a:t>
            </a:r>
            <a:r>
              <a:rPr lang="en-US" b="1" i="1" dirty="0"/>
              <a:t>not</a:t>
            </a:r>
            <a:r>
              <a:rPr lang="en-US" dirty="0"/>
              <a:t> change the value held by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actor</a:t>
            </a:r>
            <a:r>
              <a:rPr lang="en-US" dirty="0"/>
              <a:t> variable.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818F0B-464B-4391-B1E2-8D5069BBAC75}"/>
              </a:ext>
            </a:extLst>
          </p:cNvPr>
          <p:cNvSpPr txBox="1"/>
          <p:nvPr/>
        </p:nvSpPr>
        <p:spPr>
          <a:xfrm>
            <a:off x="215348" y="2531468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that is what you want to do, you need to </a:t>
            </a:r>
            <a:r>
              <a:rPr lang="en-US" b="1" i="1" dirty="0"/>
              <a:t>reassign </a:t>
            </a:r>
            <a:r>
              <a:rPr lang="en-US" dirty="0"/>
              <a:t>the variable with the output of the method.  Like this: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6D5026-5821-4F2E-A767-858E0AFC8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424269"/>
            <a:ext cx="5429379" cy="262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6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51345-8372-4197-884C-0ABD4B7F0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one is tricky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33F5F2-56C5-43CA-A31F-54CA06098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9E71A8-4055-42AB-B29F-04B936FE265B}"/>
              </a:ext>
            </a:extLst>
          </p:cNvPr>
          <p:cNvSpPr txBox="1"/>
          <p:nvPr/>
        </p:nvSpPr>
        <p:spPr>
          <a:xfrm>
            <a:off x="304800" y="9144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last string method we will cover is </a:t>
            </a:r>
            <a:r>
              <a:rPr lang="en-US" dirty="0" err="1"/>
              <a:t>indexOf</a:t>
            </a:r>
            <a:r>
              <a:rPr lang="en-US" dirty="0"/>
              <a:t>() and it seems simple enough.  But it has something new!  It has an </a:t>
            </a:r>
            <a:r>
              <a:rPr lang="en-US" i="1" dirty="0"/>
              <a:t>optional</a:t>
            </a:r>
            <a:r>
              <a:rPr lang="en-US" dirty="0"/>
              <a:t> parameter.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018C62-EFA1-4645-8D05-09ABA5AAC2B8}"/>
              </a:ext>
            </a:extLst>
          </p:cNvPr>
          <p:cNvSpPr txBox="1"/>
          <p:nvPr/>
        </p:nvSpPr>
        <p:spPr>
          <a:xfrm>
            <a:off x="304800" y="2190929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A.indexOf</a:t>
            </a:r>
            <a:r>
              <a:rPr lang="en-US" dirty="0"/>
              <a:t>(B) will return the position of the string B inside of A.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74AD9B-1F65-4327-96F0-33F754926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07" y="2762553"/>
            <a:ext cx="7567386" cy="3276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4B1480-72B3-487B-B534-8585B7A96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916840"/>
            <a:ext cx="564739" cy="35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64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51345-8372-4197-884C-0ABD4B7F0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special case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33F5F2-56C5-43CA-A31F-54CA06098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018C62-EFA1-4645-8D05-09ABA5AAC2B8}"/>
              </a:ext>
            </a:extLst>
          </p:cNvPr>
          <p:cNvSpPr txBox="1"/>
          <p:nvPr/>
        </p:nvSpPr>
        <p:spPr>
          <a:xfrm>
            <a:off x="304800" y="984414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A.indexOf</a:t>
            </a:r>
            <a:r>
              <a:rPr lang="en-US" dirty="0"/>
              <a:t>(B) will return the position of the string B inside of A </a:t>
            </a:r>
            <a:r>
              <a:rPr lang="en-US" b="1" i="1" dirty="0"/>
              <a:t>but if B cannot be found in A</a:t>
            </a:r>
            <a:r>
              <a:rPr lang="en-US" dirty="0"/>
              <a:t> then the value -1 is returned.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38BC2F-7A14-4968-A923-B9417E00C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28" y="2135955"/>
            <a:ext cx="8251432" cy="25860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2BAE7E-B829-426C-A531-C2E61C778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286000"/>
            <a:ext cx="609600" cy="38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19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51345-8372-4197-884C-0ABD4B7F0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optional parameter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33F5F2-56C5-43CA-A31F-54CA06098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018C62-EFA1-4645-8D05-09ABA5AAC2B8}"/>
              </a:ext>
            </a:extLst>
          </p:cNvPr>
          <p:cNvSpPr txBox="1"/>
          <p:nvPr/>
        </p:nvSpPr>
        <p:spPr>
          <a:xfrm>
            <a:off x="304800" y="984414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A.indexOf</a:t>
            </a:r>
            <a:r>
              <a:rPr lang="en-US" dirty="0"/>
              <a:t>(</a:t>
            </a:r>
            <a:r>
              <a:rPr lang="en-US" dirty="0" err="1"/>
              <a:t>B,x</a:t>
            </a:r>
            <a:r>
              <a:rPr lang="en-US" dirty="0"/>
              <a:t>) will return the position of the string B inside of A </a:t>
            </a:r>
            <a:r>
              <a:rPr lang="en-US" i="1" dirty="0"/>
              <a:t>with the search starting at position x</a:t>
            </a:r>
            <a:r>
              <a:rPr lang="en-US" dirty="0"/>
              <a:t>. This second parameter is optional.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953316-4BC7-4D29-95B3-2092312D1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80" y="2184743"/>
            <a:ext cx="7981268" cy="30238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E4CF9C-4A95-4B6E-B3D5-2119C56E1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244" y="2362200"/>
            <a:ext cx="526312" cy="3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4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2F8E7-6190-41B0-8B0B-4334F0681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F37BB1-869A-42F3-AFEB-509E5C24AB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019175"/>
            <a:ext cx="6324600" cy="4819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BD2369-2016-4C00-8E1D-1ACE9DCC5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080" y="2590800"/>
            <a:ext cx="603624" cy="30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5111E6-86EE-4999-84B2-9D9680570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080" y="2895600"/>
            <a:ext cx="603624" cy="30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6EE0F9-91DF-4C81-858C-C4DCE229C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080" y="3228975"/>
            <a:ext cx="603624" cy="30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1A3BDA-33D1-45A0-90C6-742684704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700" y="3814261"/>
            <a:ext cx="1303020" cy="35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48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03693-8BB9-49EF-A764-77E505BA5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for some practice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E77303-4178-4050-A3A1-A9634CE48E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20B717-26FD-4F12-A821-661AA93E0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247314"/>
            <a:ext cx="4800600" cy="436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32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DF432-EEC5-4744-A450-BF2844DEA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– JavaScript 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FC81C-91BE-C84A-B4C2-901AD79DEE5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8600" y="1143000"/>
            <a:ext cx="8686800" cy="4525963"/>
          </a:xfrm>
        </p:spPr>
        <p:txBody>
          <a:bodyPr/>
          <a:lstStyle/>
          <a:p>
            <a:r>
              <a:rPr lang="en-US" dirty="0"/>
              <a:t>What we have already seen</a:t>
            </a:r>
          </a:p>
          <a:p>
            <a:r>
              <a:rPr lang="en-US" dirty="0"/>
              <a:t>New stuff</a:t>
            </a:r>
          </a:p>
          <a:p>
            <a:pPr lvl="1"/>
            <a:r>
              <a:rPr lang="en-US" dirty="0"/>
              <a:t>Accessing individual characters</a:t>
            </a:r>
          </a:p>
          <a:p>
            <a:pPr lvl="1"/>
            <a:r>
              <a:rPr lang="en-US" dirty="0"/>
              <a:t>length</a:t>
            </a:r>
          </a:p>
          <a:p>
            <a:pPr lvl="1"/>
            <a:r>
              <a:rPr lang="en-US" dirty="0"/>
              <a:t>trim()</a:t>
            </a:r>
          </a:p>
          <a:p>
            <a:pPr lvl="1"/>
            <a:r>
              <a:rPr lang="en-US" dirty="0"/>
              <a:t>slice()</a:t>
            </a:r>
          </a:p>
          <a:p>
            <a:pPr lvl="1"/>
            <a:r>
              <a:rPr lang="en-US" dirty="0" err="1"/>
              <a:t>substr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toUpperCase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toLowerCase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indexOf</a:t>
            </a:r>
            <a:r>
              <a:rPr lang="en-US" dirty="0"/>
              <a:t>()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1DF31C-1EF1-0B4E-A451-DD543CFECA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2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378D95-54CD-4928-91F4-B9ED11F24119}"/>
              </a:ext>
            </a:extLst>
          </p:cNvPr>
          <p:cNvSpPr txBox="1"/>
          <p:nvPr/>
        </p:nvSpPr>
        <p:spPr>
          <a:xfrm>
            <a:off x="4114800" y="2975113"/>
            <a:ext cx="4343400" cy="2677656"/>
          </a:xfrm>
          <a:prstGeom prst="rect">
            <a:avLst/>
          </a:prstGeom>
          <a:noFill/>
          <a:ln w="635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Fun fact:</a:t>
            </a:r>
            <a:r>
              <a:rPr lang="en-US" dirty="0">
                <a:latin typeface="+mn-lt"/>
              </a:rPr>
              <a:t> This is just a small subset of the string methods available to you in JavaScript. A more complete list can be found here:</a:t>
            </a:r>
          </a:p>
          <a:p>
            <a:r>
              <a:rPr lang="en-US" dirty="0">
                <a:hlinkClick r:id="rId2"/>
              </a:rPr>
              <a:t>https://www.w3schools.com/jsref/jsref_obj_string.asp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492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DF432-EEC5-4744-A450-BF2844DEA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already seen: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FC81C-91BE-C84A-B4C2-901AD79DEE5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3400" y="1143001"/>
            <a:ext cx="8382000" cy="11159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Concatenation… putting strings together.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1DF31C-1EF1-0B4E-A451-DD543CFECA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3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45B5F9-9032-459C-87EA-C74883A5F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968" y="2133600"/>
            <a:ext cx="5530432" cy="194312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1B5C26-A2B9-4FAD-A705-4056DC008837}"/>
              </a:ext>
            </a:extLst>
          </p:cNvPr>
          <p:cNvSpPr txBox="1">
            <a:spLocks/>
          </p:cNvSpPr>
          <p:nvPr/>
        </p:nvSpPr>
        <p:spPr bwMode="auto">
          <a:xfrm>
            <a:off x="533400" y="2133600"/>
            <a:ext cx="2971800" cy="268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/>
              <a:t>From the web developer console…</a:t>
            </a:r>
          </a:p>
          <a:p>
            <a:pPr marL="0" indent="0">
              <a:buNone/>
            </a:pPr>
            <a:endParaRPr lang="en-US" kern="0" dirty="0"/>
          </a:p>
          <a:p>
            <a:pPr marL="0" indent="0">
              <a:buNone/>
            </a:pPr>
            <a:r>
              <a:rPr lang="en-US" kern="0" dirty="0"/>
              <a:t>Try it!</a:t>
            </a:r>
          </a:p>
        </p:txBody>
      </p:sp>
    </p:spTree>
    <p:extLst>
      <p:ext uri="{BB962C8B-B14F-4D97-AF65-F5344CB8AC3E}">
        <p14:creationId xmlns:p14="http://schemas.microsoft.com/office/powerpoint/2010/main" val="2133169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7DE21-6997-4F7C-A986-B345BB088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Stuff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DCA9A2-F5A1-480E-8EF2-8FFAAD9329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4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ACF55A-2497-409B-B5A1-C32481A31D77}"/>
              </a:ext>
            </a:extLst>
          </p:cNvPr>
          <p:cNvSpPr txBox="1">
            <a:spLocks/>
          </p:cNvSpPr>
          <p:nvPr/>
        </p:nvSpPr>
        <p:spPr bwMode="auto">
          <a:xfrm>
            <a:off x="228600" y="914401"/>
            <a:ext cx="8686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Strings have one really important attribute (length) and many useful methods.  A string is an object.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5A033F-9B08-493D-AA29-20A6DA299B67}"/>
              </a:ext>
            </a:extLst>
          </p:cNvPr>
          <p:cNvSpPr txBox="1">
            <a:spLocks/>
          </p:cNvSpPr>
          <p:nvPr/>
        </p:nvSpPr>
        <p:spPr bwMode="auto">
          <a:xfrm>
            <a:off x="152400" y="3680617"/>
            <a:ext cx="5562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However, the JavaScript language is set up so that you can work with strings “as if” they were objects.  And that is how we will think about them.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598FF6-20A4-4123-993B-911A48D0D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3581400"/>
            <a:ext cx="2508379" cy="220356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1D9F851-984F-4C43-9442-086968EC263C}"/>
              </a:ext>
            </a:extLst>
          </p:cNvPr>
          <p:cNvSpPr txBox="1">
            <a:spLocks/>
          </p:cNvSpPr>
          <p:nvPr/>
        </p:nvSpPr>
        <p:spPr bwMode="auto">
          <a:xfrm>
            <a:off x="220317" y="1863782"/>
            <a:ext cx="8686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Ok… that was a little bit of a lie.  </a:t>
            </a:r>
            <a:r>
              <a:rPr lang="en-US" b="1" i="1" kern="0" dirty="0"/>
              <a:t>Technically,</a:t>
            </a:r>
            <a:r>
              <a:rPr lang="en-US" kern="0" dirty="0"/>
              <a:t> a string is not object, it’s a data type.  Your textbook explains this fact and related information in considerable detail.</a:t>
            </a:r>
          </a:p>
        </p:txBody>
      </p:sp>
    </p:spTree>
    <p:extLst>
      <p:ext uri="{BB962C8B-B14F-4D97-AF65-F5344CB8AC3E}">
        <p14:creationId xmlns:p14="http://schemas.microsoft.com/office/powerpoint/2010/main" val="157901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BB386-9D9F-4952-A86D-7EAF0D007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length attribute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12BB95-B4A9-4AA1-A1FD-0F96243E55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5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F91EF5-CD51-493D-A8DD-33D76EE28846}"/>
              </a:ext>
            </a:extLst>
          </p:cNvPr>
          <p:cNvSpPr txBox="1"/>
          <p:nvPr/>
        </p:nvSpPr>
        <p:spPr>
          <a:xfrm>
            <a:off x="457200" y="1013430"/>
            <a:ext cx="388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Every variable that is a string has a length attribute.  The length attribute automatically represents the number of characters in the string.  If the contents of the string variable change, the length attribute changes accordingly.</a:t>
            </a:r>
          </a:p>
          <a:p>
            <a:endParaRPr lang="en-US" dirty="0"/>
          </a:p>
          <a:p>
            <a:r>
              <a:rPr lang="en-US" dirty="0"/>
              <a:t>Try it!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F0B2A5-B567-4C9D-B9A1-F0B8DCF10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651" y="1219200"/>
            <a:ext cx="3886200" cy="39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88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BB386-9D9F-4952-A86D-7EAF0D007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 – individual characters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12BB95-B4A9-4AA1-A1FD-0F96243E55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6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F91EF5-CD51-493D-A8DD-33D76EE28846}"/>
              </a:ext>
            </a:extLst>
          </p:cNvPr>
          <p:cNvSpPr txBox="1"/>
          <p:nvPr/>
        </p:nvSpPr>
        <p:spPr>
          <a:xfrm>
            <a:off x="152400" y="797510"/>
            <a:ext cx="457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string can be thought of as a numerically indexed collection of characters.  Each character in the string has a numeric index. The numbering of the index </a:t>
            </a:r>
            <a:r>
              <a:rPr lang="en-US" b="1" i="1" dirty="0"/>
              <a:t>starts with zero.</a:t>
            </a:r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dirty="0"/>
              <a:t>To retrieve a character at a location in the string, specify the variable name, and a pair of square brackets.  Put the numeric index value inside the square brackets.</a:t>
            </a:r>
          </a:p>
          <a:p>
            <a:endParaRPr lang="en-US" dirty="0"/>
          </a:p>
          <a:p>
            <a:r>
              <a:rPr lang="en-US" dirty="0"/>
              <a:t>Try it!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0F83E7-EBF4-4903-B088-ABCD85283588}"/>
              </a:ext>
            </a:extLst>
          </p:cNvPr>
          <p:cNvSpPr txBox="1"/>
          <p:nvPr/>
        </p:nvSpPr>
        <p:spPr>
          <a:xfrm>
            <a:off x="1219200" y="5560367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DISCUSS: </a:t>
            </a:r>
            <a:r>
              <a:rPr lang="en-US" dirty="0"/>
              <a:t>Does a blank space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 ” </a:t>
            </a:r>
            <a:r>
              <a:rPr lang="en-US" dirty="0"/>
              <a:t>count as a character?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5EC0F4-C0FE-40C0-AC1A-AEB69F48C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990600"/>
            <a:ext cx="3657600" cy="452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7DE21-6997-4F7C-A986-B345BB088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loop that uses length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DCA9A2-F5A1-480E-8EF2-8FFAAD9329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7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C5BA0A-E5B5-4EBE-A48A-55C1EEC75BAB}"/>
              </a:ext>
            </a:extLst>
          </p:cNvPr>
          <p:cNvSpPr txBox="1"/>
          <p:nvPr/>
        </p:nvSpPr>
        <p:spPr>
          <a:xfrm>
            <a:off x="342900" y="858849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Consider the following example.  It takes a string of input, and reverses it.  For example, if the input is “</a:t>
            </a:r>
            <a:r>
              <a:rPr lang="en-US" sz="2000" dirty="0" err="1"/>
              <a:t>abcd</a:t>
            </a:r>
            <a:r>
              <a:rPr lang="en-US" sz="2000" dirty="0"/>
              <a:t>” then the output would be “</a:t>
            </a:r>
            <a:r>
              <a:rPr lang="en-US" sz="2000" dirty="0" err="1"/>
              <a:t>dcba</a:t>
            </a:r>
            <a:r>
              <a:rPr lang="en-US" sz="2000" dirty="0"/>
              <a:t>”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106EC0-BE9B-4C64-B6A5-C14A97520469}"/>
              </a:ext>
            </a:extLst>
          </p:cNvPr>
          <p:cNvSpPr txBox="1"/>
          <p:nvPr/>
        </p:nvSpPr>
        <p:spPr>
          <a:xfrm>
            <a:off x="270788" y="2406330"/>
            <a:ext cx="45458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function </a:t>
            </a:r>
            <a:r>
              <a:rPr lang="en-US" sz="2000" dirty="0" err="1"/>
              <a:t>reverseString</a:t>
            </a:r>
            <a:r>
              <a:rPr lang="en-US" sz="2000" dirty="0"/>
              <a:t>(input){</a:t>
            </a:r>
          </a:p>
          <a:p>
            <a:endParaRPr lang="en-US" sz="2000" dirty="0"/>
          </a:p>
          <a:p>
            <a:r>
              <a:rPr lang="en-US" sz="2000" dirty="0"/>
              <a:t> // The variable output is made to be built</a:t>
            </a:r>
          </a:p>
          <a:p>
            <a:r>
              <a:rPr lang="en-US" sz="2000" dirty="0"/>
              <a:t> // as the loop iterates.</a:t>
            </a:r>
          </a:p>
          <a:p>
            <a:r>
              <a:rPr lang="en-US" sz="2000" dirty="0"/>
              <a:t> let output = ""; 	</a:t>
            </a:r>
          </a:p>
          <a:p>
            <a:r>
              <a:rPr lang="en-US" sz="2000" dirty="0"/>
              <a:t>		 </a:t>
            </a:r>
          </a:p>
          <a:p>
            <a:r>
              <a:rPr lang="en-US" sz="2000" dirty="0"/>
              <a:t> for(let </a:t>
            </a:r>
            <a:r>
              <a:rPr lang="en-US" sz="2000" dirty="0" err="1"/>
              <a:t>i</a:t>
            </a:r>
            <a:r>
              <a:rPr lang="en-US" sz="2000" dirty="0"/>
              <a:t> = 0; </a:t>
            </a:r>
            <a:r>
              <a:rPr lang="en-US" sz="2000" dirty="0" err="1"/>
              <a:t>i</a:t>
            </a:r>
            <a:r>
              <a:rPr lang="en-US" sz="2000" dirty="0"/>
              <a:t> &lt; </a:t>
            </a:r>
            <a:r>
              <a:rPr lang="en-US" sz="2000" dirty="0" err="1"/>
              <a:t>input.length</a:t>
            </a:r>
            <a:r>
              <a:rPr lang="en-US" sz="2000" dirty="0"/>
              <a:t>; </a:t>
            </a:r>
            <a:r>
              <a:rPr lang="en-US" sz="2000" dirty="0" err="1"/>
              <a:t>i</a:t>
            </a:r>
            <a:r>
              <a:rPr lang="en-US" sz="2000" dirty="0"/>
              <a:t>++){</a:t>
            </a:r>
          </a:p>
          <a:p>
            <a:r>
              <a:rPr lang="en-US" sz="2000" dirty="0"/>
              <a:t>  output = input[</a:t>
            </a:r>
            <a:r>
              <a:rPr lang="en-US" sz="2000" dirty="0" err="1"/>
              <a:t>i</a:t>
            </a:r>
            <a:r>
              <a:rPr lang="en-US" sz="2000" dirty="0"/>
              <a:t>] + output;</a:t>
            </a:r>
          </a:p>
          <a:p>
            <a:r>
              <a:rPr lang="en-US" sz="2000" dirty="0"/>
              <a:t> }</a:t>
            </a:r>
          </a:p>
          <a:p>
            <a:r>
              <a:rPr lang="en-US" sz="2000" dirty="0"/>
              <a:t> return output;</a:t>
            </a:r>
          </a:p>
          <a:p>
            <a:r>
              <a:rPr lang="en-US" sz="2000" dirty="0"/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894E65-63BC-49FD-8526-E46EC43B5171}"/>
              </a:ext>
            </a:extLst>
          </p:cNvPr>
          <p:cNvSpPr txBox="1"/>
          <p:nvPr/>
        </p:nvSpPr>
        <p:spPr>
          <a:xfrm>
            <a:off x="525780" y="1846593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003927-953B-4242-AFF0-9D902586D365}"/>
              </a:ext>
            </a:extLst>
          </p:cNvPr>
          <p:cNvSpPr txBox="1"/>
          <p:nvPr/>
        </p:nvSpPr>
        <p:spPr>
          <a:xfrm>
            <a:off x="5870666" y="1661926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computer’s memory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551E8F-FA8A-4816-B54F-3A286C8B54CB}"/>
              </a:ext>
            </a:extLst>
          </p:cNvPr>
          <p:cNvCxnSpPr>
            <a:cxnSpLocks/>
          </p:cNvCxnSpPr>
          <p:nvPr/>
        </p:nvCxnSpPr>
        <p:spPr>
          <a:xfrm>
            <a:off x="4924260" y="2073424"/>
            <a:ext cx="0" cy="3338232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loud 8">
            <a:extLst>
              <a:ext uri="{FF2B5EF4-FFF2-40B4-BE49-F238E27FC236}">
                <a16:creationId xmlns:a16="http://schemas.microsoft.com/office/drawing/2014/main" id="{567DCF78-EA53-4C0F-8C1D-B5A79475F221}"/>
              </a:ext>
            </a:extLst>
          </p:cNvPr>
          <p:cNvSpPr/>
          <p:nvPr/>
        </p:nvSpPr>
        <p:spPr>
          <a:xfrm>
            <a:off x="5238801" y="2675985"/>
            <a:ext cx="3698406" cy="292581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= ‘Tom’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Arrow: Right 9">
            <a:extLst>
              <a:ext uri="{FF2B5EF4-FFF2-40B4-BE49-F238E27FC236}">
                <a16:creationId xmlns:a16="http://schemas.microsoft.com/office/drawing/2014/main" id="{609086BC-90C6-47B0-8A18-0686944740A9}"/>
              </a:ext>
            </a:extLst>
          </p:cNvPr>
          <p:cNvSpPr/>
          <p:nvPr/>
        </p:nvSpPr>
        <p:spPr>
          <a:xfrm rot="7488103">
            <a:off x="2893493" y="2252359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9CFB75-2591-41AB-AEFA-3BD286E79A2B}"/>
              </a:ext>
            </a:extLst>
          </p:cNvPr>
          <p:cNvSpPr txBox="1"/>
          <p:nvPr/>
        </p:nvSpPr>
        <p:spPr>
          <a:xfrm>
            <a:off x="3078688" y="1903397"/>
            <a:ext cx="1036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‘Tom’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21BE6B-A156-4DF6-A581-3B88B88890BD}"/>
              </a:ext>
            </a:extLst>
          </p:cNvPr>
          <p:cNvSpPr txBox="1"/>
          <p:nvPr/>
        </p:nvSpPr>
        <p:spPr>
          <a:xfrm>
            <a:off x="6879791" y="3771182"/>
            <a:ext cx="167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‘T’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DA5A0D-2FE9-4460-8780-71035873E76A}"/>
              </a:ext>
            </a:extLst>
          </p:cNvPr>
          <p:cNvSpPr txBox="1"/>
          <p:nvPr/>
        </p:nvSpPr>
        <p:spPr>
          <a:xfrm>
            <a:off x="5757487" y="3742540"/>
            <a:ext cx="1710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= ‘’</a:t>
            </a:r>
          </a:p>
        </p:txBody>
      </p:sp>
      <p:sp>
        <p:nvSpPr>
          <p:cNvPr id="23" name="Arrow: Right 9">
            <a:extLst>
              <a:ext uri="{FF2B5EF4-FFF2-40B4-BE49-F238E27FC236}">
                <a16:creationId xmlns:a16="http://schemas.microsoft.com/office/drawing/2014/main" id="{AAB0CBCF-D684-4156-A1B7-BA8C910D5F02}"/>
              </a:ext>
            </a:extLst>
          </p:cNvPr>
          <p:cNvSpPr/>
          <p:nvPr/>
        </p:nvSpPr>
        <p:spPr>
          <a:xfrm rot="9814543">
            <a:off x="2088092" y="3686807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9">
            <a:extLst>
              <a:ext uri="{FF2B5EF4-FFF2-40B4-BE49-F238E27FC236}">
                <a16:creationId xmlns:a16="http://schemas.microsoft.com/office/drawing/2014/main" id="{D9895D61-2684-469C-8AC0-72F285FA60C6}"/>
              </a:ext>
            </a:extLst>
          </p:cNvPr>
          <p:cNvSpPr/>
          <p:nvPr/>
        </p:nvSpPr>
        <p:spPr>
          <a:xfrm rot="6463808">
            <a:off x="1411096" y="4040028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9">
            <a:extLst>
              <a:ext uri="{FF2B5EF4-FFF2-40B4-BE49-F238E27FC236}">
                <a16:creationId xmlns:a16="http://schemas.microsoft.com/office/drawing/2014/main" id="{44027CE1-9954-4EC1-9AE0-C152317C197A}"/>
              </a:ext>
            </a:extLst>
          </p:cNvPr>
          <p:cNvSpPr/>
          <p:nvPr/>
        </p:nvSpPr>
        <p:spPr>
          <a:xfrm rot="6463808">
            <a:off x="2669123" y="4014725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9">
            <a:extLst>
              <a:ext uri="{FF2B5EF4-FFF2-40B4-BE49-F238E27FC236}">
                <a16:creationId xmlns:a16="http://schemas.microsoft.com/office/drawing/2014/main" id="{9D3A36D1-3456-4C3F-A60A-0AB2097EB348}"/>
              </a:ext>
            </a:extLst>
          </p:cNvPr>
          <p:cNvSpPr/>
          <p:nvPr/>
        </p:nvSpPr>
        <p:spPr>
          <a:xfrm rot="6463808">
            <a:off x="3539213" y="4017284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9">
            <a:extLst>
              <a:ext uri="{FF2B5EF4-FFF2-40B4-BE49-F238E27FC236}">
                <a16:creationId xmlns:a16="http://schemas.microsoft.com/office/drawing/2014/main" id="{41E869E4-512B-499D-9964-392CA0210FBA}"/>
              </a:ext>
            </a:extLst>
          </p:cNvPr>
          <p:cNvSpPr/>
          <p:nvPr/>
        </p:nvSpPr>
        <p:spPr>
          <a:xfrm rot="11331155">
            <a:off x="3282525" y="4706680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939A17-D2BB-4E6F-AF28-B9A941260689}"/>
              </a:ext>
            </a:extLst>
          </p:cNvPr>
          <p:cNvSpPr txBox="1"/>
          <p:nvPr/>
        </p:nvSpPr>
        <p:spPr>
          <a:xfrm>
            <a:off x="5774628" y="4193375"/>
            <a:ext cx="1710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 = 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3C5A9B-A3A1-451B-96AD-121F1A0596F1}"/>
              </a:ext>
            </a:extLst>
          </p:cNvPr>
          <p:cNvSpPr txBox="1"/>
          <p:nvPr/>
        </p:nvSpPr>
        <p:spPr>
          <a:xfrm>
            <a:off x="2584020" y="3632683"/>
            <a:ext cx="103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0 &lt; 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739211-7359-4937-B147-4AE4257E6C70}"/>
              </a:ext>
            </a:extLst>
          </p:cNvPr>
          <p:cNvSpPr txBox="1"/>
          <p:nvPr/>
        </p:nvSpPr>
        <p:spPr>
          <a:xfrm>
            <a:off x="3620131" y="4682819"/>
            <a:ext cx="103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‘T’ + ‘’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195803-32A6-4BB5-88E1-B17C88BFDF95}"/>
              </a:ext>
            </a:extLst>
          </p:cNvPr>
          <p:cNvSpPr txBox="1"/>
          <p:nvPr/>
        </p:nvSpPr>
        <p:spPr>
          <a:xfrm>
            <a:off x="6164986" y="4213111"/>
            <a:ext cx="167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Arrow: Right 9">
            <a:extLst>
              <a:ext uri="{FF2B5EF4-FFF2-40B4-BE49-F238E27FC236}">
                <a16:creationId xmlns:a16="http://schemas.microsoft.com/office/drawing/2014/main" id="{1E71EE8B-D21F-4ACD-AA51-9D126D4EA054}"/>
              </a:ext>
            </a:extLst>
          </p:cNvPr>
          <p:cNvSpPr/>
          <p:nvPr/>
        </p:nvSpPr>
        <p:spPr>
          <a:xfrm rot="6463808">
            <a:off x="2693690" y="4031085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AE322F-3409-4116-BEF9-6AE8B73F3390}"/>
              </a:ext>
            </a:extLst>
          </p:cNvPr>
          <p:cNvSpPr txBox="1"/>
          <p:nvPr/>
        </p:nvSpPr>
        <p:spPr>
          <a:xfrm>
            <a:off x="2608587" y="3649043"/>
            <a:ext cx="103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 &lt; 3</a:t>
            </a:r>
          </a:p>
        </p:txBody>
      </p:sp>
      <p:sp>
        <p:nvSpPr>
          <p:cNvPr id="37" name="Arrow: Right 9">
            <a:extLst>
              <a:ext uri="{FF2B5EF4-FFF2-40B4-BE49-F238E27FC236}">
                <a16:creationId xmlns:a16="http://schemas.microsoft.com/office/drawing/2014/main" id="{757AE085-C5BD-4D71-BD0F-19EC22823A45}"/>
              </a:ext>
            </a:extLst>
          </p:cNvPr>
          <p:cNvSpPr/>
          <p:nvPr/>
        </p:nvSpPr>
        <p:spPr>
          <a:xfrm rot="11331155">
            <a:off x="3346668" y="4742264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64EB7FF-2621-4D96-B1CA-374545DD515B}"/>
              </a:ext>
            </a:extLst>
          </p:cNvPr>
          <p:cNvSpPr txBox="1"/>
          <p:nvPr/>
        </p:nvSpPr>
        <p:spPr>
          <a:xfrm>
            <a:off x="3684274" y="4718403"/>
            <a:ext cx="103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‘o’ + ‘T’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FE3169-B037-4893-AFB1-6B1EE7406E91}"/>
              </a:ext>
            </a:extLst>
          </p:cNvPr>
          <p:cNvSpPr txBox="1"/>
          <p:nvPr/>
        </p:nvSpPr>
        <p:spPr>
          <a:xfrm>
            <a:off x="7264830" y="3774477"/>
            <a:ext cx="167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Arrow: Right 9">
            <a:extLst>
              <a:ext uri="{FF2B5EF4-FFF2-40B4-BE49-F238E27FC236}">
                <a16:creationId xmlns:a16="http://schemas.microsoft.com/office/drawing/2014/main" id="{D4933E5C-B4B4-4F4E-994D-397B5CCBE571}"/>
              </a:ext>
            </a:extLst>
          </p:cNvPr>
          <p:cNvSpPr/>
          <p:nvPr/>
        </p:nvSpPr>
        <p:spPr>
          <a:xfrm rot="6463808">
            <a:off x="3620859" y="4027379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76BEBD5-4E1E-4504-BBD5-7CF77ECBBA73}"/>
              </a:ext>
            </a:extLst>
          </p:cNvPr>
          <p:cNvSpPr txBox="1"/>
          <p:nvPr/>
        </p:nvSpPr>
        <p:spPr>
          <a:xfrm>
            <a:off x="6440744" y="4228223"/>
            <a:ext cx="167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Arrow: Right 9">
            <a:extLst>
              <a:ext uri="{FF2B5EF4-FFF2-40B4-BE49-F238E27FC236}">
                <a16:creationId xmlns:a16="http://schemas.microsoft.com/office/drawing/2014/main" id="{E27622B1-0B7F-4F9E-AFE1-A6C59BCC6ACF}"/>
              </a:ext>
            </a:extLst>
          </p:cNvPr>
          <p:cNvSpPr/>
          <p:nvPr/>
        </p:nvSpPr>
        <p:spPr>
          <a:xfrm rot="6463808">
            <a:off x="2744674" y="4031085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D52C848-CDCF-43DC-8E07-90A5B9F0A390}"/>
              </a:ext>
            </a:extLst>
          </p:cNvPr>
          <p:cNvSpPr txBox="1"/>
          <p:nvPr/>
        </p:nvSpPr>
        <p:spPr>
          <a:xfrm>
            <a:off x="2659571" y="3649043"/>
            <a:ext cx="103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2 &lt; 3</a:t>
            </a:r>
          </a:p>
        </p:txBody>
      </p:sp>
      <p:sp>
        <p:nvSpPr>
          <p:cNvPr id="45" name="Arrow: Right 9">
            <a:extLst>
              <a:ext uri="{FF2B5EF4-FFF2-40B4-BE49-F238E27FC236}">
                <a16:creationId xmlns:a16="http://schemas.microsoft.com/office/drawing/2014/main" id="{65AD9911-AAEA-4B69-8C60-70F978875FDD}"/>
              </a:ext>
            </a:extLst>
          </p:cNvPr>
          <p:cNvSpPr/>
          <p:nvPr/>
        </p:nvSpPr>
        <p:spPr>
          <a:xfrm rot="11331155">
            <a:off x="3183254" y="4644192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8A830D-4FFC-47D5-9339-1DBFD22F5A9C}"/>
              </a:ext>
            </a:extLst>
          </p:cNvPr>
          <p:cNvSpPr txBox="1"/>
          <p:nvPr/>
        </p:nvSpPr>
        <p:spPr>
          <a:xfrm>
            <a:off x="3520860" y="4620331"/>
            <a:ext cx="1379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‘m’ + ‘</a:t>
            </a:r>
            <a:r>
              <a:rPr lang="en-US" sz="1800" dirty="0" err="1"/>
              <a:t>oT</a:t>
            </a:r>
            <a:r>
              <a:rPr lang="en-US" sz="1800" dirty="0"/>
              <a:t>’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C658BA8-F1ED-4789-BDEC-84DF22C075D6}"/>
              </a:ext>
            </a:extLst>
          </p:cNvPr>
          <p:cNvSpPr txBox="1"/>
          <p:nvPr/>
        </p:nvSpPr>
        <p:spPr>
          <a:xfrm>
            <a:off x="7594596" y="3790918"/>
            <a:ext cx="167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Arrow: Right 9">
            <a:extLst>
              <a:ext uri="{FF2B5EF4-FFF2-40B4-BE49-F238E27FC236}">
                <a16:creationId xmlns:a16="http://schemas.microsoft.com/office/drawing/2014/main" id="{9FF6C61B-3EEF-4BBC-A6CB-CA72604F6D9F}"/>
              </a:ext>
            </a:extLst>
          </p:cNvPr>
          <p:cNvSpPr/>
          <p:nvPr/>
        </p:nvSpPr>
        <p:spPr>
          <a:xfrm rot="6463808">
            <a:off x="3647285" y="4030737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Right 9">
            <a:extLst>
              <a:ext uri="{FF2B5EF4-FFF2-40B4-BE49-F238E27FC236}">
                <a16:creationId xmlns:a16="http://schemas.microsoft.com/office/drawing/2014/main" id="{A7BD96B3-79E8-42DC-956B-C7B00F85F8E7}"/>
              </a:ext>
            </a:extLst>
          </p:cNvPr>
          <p:cNvSpPr/>
          <p:nvPr/>
        </p:nvSpPr>
        <p:spPr>
          <a:xfrm rot="6463808">
            <a:off x="2651116" y="4033592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94338F-AC6F-4DAE-98C0-5C196CB62D16}"/>
              </a:ext>
            </a:extLst>
          </p:cNvPr>
          <p:cNvSpPr txBox="1"/>
          <p:nvPr/>
        </p:nvSpPr>
        <p:spPr>
          <a:xfrm>
            <a:off x="2608589" y="3649043"/>
            <a:ext cx="103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3 &lt; 3</a:t>
            </a:r>
          </a:p>
        </p:txBody>
      </p:sp>
      <p:sp>
        <p:nvSpPr>
          <p:cNvPr id="51" name="Arrow: Right 9">
            <a:extLst>
              <a:ext uri="{FF2B5EF4-FFF2-40B4-BE49-F238E27FC236}">
                <a16:creationId xmlns:a16="http://schemas.microsoft.com/office/drawing/2014/main" id="{CF0E611B-F867-469A-9723-055735FEE6BE}"/>
              </a:ext>
            </a:extLst>
          </p:cNvPr>
          <p:cNvSpPr/>
          <p:nvPr/>
        </p:nvSpPr>
        <p:spPr>
          <a:xfrm rot="9814543">
            <a:off x="1859492" y="5219364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70B43CB-B447-40E0-9343-57C1B91D7B03}"/>
              </a:ext>
            </a:extLst>
          </p:cNvPr>
          <p:cNvSpPr txBox="1"/>
          <p:nvPr/>
        </p:nvSpPr>
        <p:spPr>
          <a:xfrm>
            <a:off x="2168923" y="5134815"/>
            <a:ext cx="1036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‘</a:t>
            </a:r>
            <a:r>
              <a:rPr lang="en-US" dirty="0" err="1">
                <a:solidFill>
                  <a:srgbClr val="00B050"/>
                </a:solidFill>
              </a:rPr>
              <a:t>moT</a:t>
            </a:r>
            <a:r>
              <a:rPr lang="en-US" dirty="0">
                <a:solidFill>
                  <a:srgbClr val="00B050"/>
                </a:solidFill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07516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/>
      <p:bldP spid="22" grpId="0"/>
      <p:bldP spid="24" grpId="0"/>
      <p:bldP spid="23" grpId="0" animBg="1"/>
      <p:bldP spid="27" grpId="0" animBg="1"/>
      <p:bldP spid="28" grpId="0" animBg="1"/>
      <p:bldP spid="29" grpId="0" animBg="1"/>
      <p:bldP spid="30" grpId="0" animBg="1"/>
      <p:bldP spid="32" grpId="0"/>
      <p:bldP spid="25" grpId="0"/>
      <p:bldP spid="26" grpId="0"/>
      <p:bldP spid="34" grpId="0"/>
      <p:bldP spid="35" grpId="0" animBg="1"/>
      <p:bldP spid="36" grpId="0"/>
      <p:bldP spid="37" grpId="0" animBg="1"/>
      <p:bldP spid="38" grpId="0"/>
      <p:bldP spid="39" grpId="0"/>
      <p:bldP spid="40" grpId="0" animBg="1"/>
      <p:bldP spid="42" grpId="0"/>
      <p:bldP spid="43" grpId="0" animBg="1"/>
      <p:bldP spid="44" grpId="0"/>
      <p:bldP spid="45" grpId="0" animBg="1"/>
      <p:bldP spid="46" grpId="0"/>
      <p:bldP spid="47" grpId="0"/>
      <p:bldP spid="48" grpId="0" animBg="1"/>
      <p:bldP spid="49" grpId="0" animBg="1"/>
      <p:bldP spid="50" grpId="0"/>
      <p:bldP spid="51" grpId="0" animBg="1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3322-40AA-47E4-BE04-7347F85E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trim()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2FCAD5-05A5-4D3D-B62C-91BD521000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8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76452E-116C-47AD-8C34-89F631FC3837}"/>
              </a:ext>
            </a:extLst>
          </p:cNvPr>
          <p:cNvSpPr txBox="1"/>
          <p:nvPr/>
        </p:nvSpPr>
        <p:spPr>
          <a:xfrm>
            <a:off x="457200" y="101343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trim() method of any string variable can be used to remove any leading or trailing spaces. This method is very handy for cleaning up user input. Try it!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20C9C2-9328-4405-B607-6CB076B34024}"/>
              </a:ext>
            </a:extLst>
          </p:cNvPr>
          <p:cNvSpPr/>
          <p:nvPr/>
        </p:nvSpPr>
        <p:spPr>
          <a:xfrm>
            <a:off x="1371600" y="3810000"/>
            <a:ext cx="228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A17B07-E2D0-40B9-A2B1-831CC47F2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2187035"/>
            <a:ext cx="7257523" cy="37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55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3322-40AA-47E4-BE04-7347F85E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slice()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2FCAD5-05A5-4D3D-B62C-91BD521000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9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76452E-116C-47AD-8C34-89F631FC3837}"/>
              </a:ext>
            </a:extLst>
          </p:cNvPr>
          <p:cNvSpPr txBox="1"/>
          <p:nvPr/>
        </p:nvSpPr>
        <p:spPr>
          <a:xfrm>
            <a:off x="304800" y="1013430"/>
            <a:ext cx="388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slice() method of any string variable can be used to return a portion of a string.  </a:t>
            </a:r>
          </a:p>
          <a:p>
            <a:endParaRPr lang="en-US" dirty="0"/>
          </a:p>
          <a:p>
            <a:r>
              <a:rPr lang="en-US" dirty="0"/>
              <a:t>The slice method takes two parameters.  The start position and the end position.  The character at the end position is </a:t>
            </a:r>
            <a:r>
              <a:rPr lang="en-US" i="1" dirty="0"/>
              <a:t>not included</a:t>
            </a:r>
            <a:r>
              <a:rPr lang="en-US" dirty="0"/>
              <a:t> in the string.</a:t>
            </a: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C83D22-5BB4-458F-A1D7-F76C3158807F}"/>
              </a:ext>
            </a:extLst>
          </p:cNvPr>
          <p:cNvSpPr txBox="1"/>
          <p:nvPr/>
        </p:nvSpPr>
        <p:spPr>
          <a:xfrm>
            <a:off x="381000" y="52578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“The quick brown fox jumped”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CA871C-09E1-4D05-8A4A-AE80DBE2B1E5}"/>
              </a:ext>
            </a:extLst>
          </p:cNvPr>
          <p:cNvCxnSpPr/>
          <p:nvPr/>
        </p:nvCxnSpPr>
        <p:spPr>
          <a:xfrm>
            <a:off x="609600" y="4953000"/>
            <a:ext cx="76200" cy="3048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579BFA-A84D-46CB-A512-74D76BBFB4E5}"/>
              </a:ext>
            </a:extLst>
          </p:cNvPr>
          <p:cNvCxnSpPr>
            <a:cxnSpLocks/>
          </p:cNvCxnSpPr>
          <p:nvPr/>
        </p:nvCxnSpPr>
        <p:spPr>
          <a:xfrm flipH="1">
            <a:off x="4114800" y="4948535"/>
            <a:ext cx="76200" cy="3048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14C11C5-6702-41C4-BD54-D8C745453584}"/>
              </a:ext>
            </a:extLst>
          </p:cNvPr>
          <p:cNvSpPr txBox="1"/>
          <p:nvPr/>
        </p:nvSpPr>
        <p:spPr>
          <a:xfrm>
            <a:off x="131898" y="4524315"/>
            <a:ext cx="80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(T)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3DD61E-5F96-4434-930C-B4249E0E2D12}"/>
              </a:ext>
            </a:extLst>
          </p:cNvPr>
          <p:cNvSpPr txBox="1"/>
          <p:nvPr/>
        </p:nvSpPr>
        <p:spPr>
          <a:xfrm>
            <a:off x="4130842" y="4491335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 (d)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B43A56-B4E0-4D14-A260-76CB333E4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062" y="1059297"/>
            <a:ext cx="4538337" cy="3452033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3335253-3CCD-4BDC-8E83-DA8FF60FBF01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1252955" y="4859863"/>
            <a:ext cx="122786" cy="43091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E4FF095-E2CA-4DF0-A87C-CB4EFDCEFB01}"/>
              </a:ext>
            </a:extLst>
          </p:cNvPr>
          <p:cNvSpPr txBox="1"/>
          <p:nvPr/>
        </p:nvSpPr>
        <p:spPr>
          <a:xfrm>
            <a:off x="988455" y="4398198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(q)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4266F2D-D61C-46D8-ABB1-2046E3BB3A56}"/>
              </a:ext>
            </a:extLst>
          </p:cNvPr>
          <p:cNvCxnSpPr>
            <a:cxnSpLocks/>
          </p:cNvCxnSpPr>
          <p:nvPr/>
        </p:nvCxnSpPr>
        <p:spPr>
          <a:xfrm flipH="1">
            <a:off x="1828801" y="4948535"/>
            <a:ext cx="263611" cy="461665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82B4254-A686-4432-94F7-2D6A7E976E4B}"/>
              </a:ext>
            </a:extLst>
          </p:cNvPr>
          <p:cNvSpPr txBox="1"/>
          <p:nvPr/>
        </p:nvSpPr>
        <p:spPr>
          <a:xfrm>
            <a:off x="2092412" y="4429393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 ( 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BDE1180-8562-4191-90B7-D7F4DA6DC4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68"/>
          <a:stretch/>
        </p:blipFill>
        <p:spPr>
          <a:xfrm>
            <a:off x="4648200" y="1981200"/>
            <a:ext cx="613626" cy="21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4767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10858</TotalTime>
  <Words>950</Words>
  <Application>Microsoft Office PowerPoint</Application>
  <PresentationFormat>On-screen Show (4:3)</PresentationFormat>
  <Paragraphs>123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Courier New</vt:lpstr>
      <vt:lpstr>Times New Roman</vt:lpstr>
      <vt:lpstr>Default Design</vt:lpstr>
      <vt:lpstr> JavaScript Strings </vt:lpstr>
      <vt:lpstr>Agenda – JavaScript Strings</vt:lpstr>
      <vt:lpstr>What we have already seen:</vt:lpstr>
      <vt:lpstr>New Stuff</vt:lpstr>
      <vt:lpstr>The length attribute</vt:lpstr>
      <vt:lpstr>Strings – individual characters</vt:lpstr>
      <vt:lpstr>Writing a loop that uses length</vt:lpstr>
      <vt:lpstr>trim()</vt:lpstr>
      <vt:lpstr>slice()</vt:lpstr>
      <vt:lpstr>substr()</vt:lpstr>
      <vt:lpstr>toUpperCase() and toLowerCase()</vt:lpstr>
      <vt:lpstr>Clarification</vt:lpstr>
      <vt:lpstr>This one is tricky</vt:lpstr>
      <vt:lpstr>The special case</vt:lpstr>
      <vt:lpstr>The optional parameter</vt:lpstr>
      <vt:lpstr>An example</vt:lpstr>
      <vt:lpstr>Time for some practice</vt:lpstr>
    </vt:vector>
  </TitlesOfParts>
  <Company>Mike Murach &amp; Associates,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Taha Havakhor</cp:lastModifiedBy>
  <cp:revision>347</cp:revision>
  <dcterms:created xsi:type="dcterms:W3CDTF">2010-11-30T18:46:51Z</dcterms:created>
  <dcterms:modified xsi:type="dcterms:W3CDTF">2021-10-05T15:13:08Z</dcterms:modified>
</cp:coreProperties>
</file>