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8"/>
  </p:notesMasterIdLst>
  <p:handoutMasterIdLst>
    <p:handoutMasterId r:id="rId19"/>
  </p:handoutMasterIdLst>
  <p:sldIdLst>
    <p:sldId id="279" r:id="rId2"/>
    <p:sldId id="475" r:id="rId3"/>
    <p:sldId id="476" r:id="rId4"/>
    <p:sldId id="479" r:id="rId5"/>
    <p:sldId id="501" r:id="rId6"/>
    <p:sldId id="503" r:id="rId7"/>
    <p:sldId id="502" r:id="rId8"/>
    <p:sldId id="504" r:id="rId9"/>
    <p:sldId id="505" r:id="rId10"/>
    <p:sldId id="507" r:id="rId11"/>
    <p:sldId id="506" r:id="rId12"/>
    <p:sldId id="508" r:id="rId13"/>
    <p:sldId id="509" r:id="rId14"/>
    <p:sldId id="510" r:id="rId15"/>
    <p:sldId id="511" r:id="rId16"/>
    <p:sldId id="48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1" clrIdx="0">
    <p:extLst>
      <p:ext uri="{19B8F6BF-5375-455C-9EA6-DF929625EA0E}">
        <p15:presenceInfo xmlns:p15="http://schemas.microsoft.com/office/powerpoint/2012/main" userId="222115923638f9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86413" autoAdjust="0"/>
  </p:normalViewPr>
  <p:slideViewPr>
    <p:cSldViewPr>
      <p:cViewPr varScale="1">
        <p:scale>
          <a:sx n="94" d="100"/>
          <a:sy n="94" d="100"/>
        </p:scale>
        <p:origin x="22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  <a:cs typeface="+mj-cs"/>
              </a:rPr>
              <a:t>JavaS</a:t>
            </a:r>
            <a:r>
              <a:rPr lang="en-US" sz="3200" dirty="0">
                <a:solidFill>
                  <a:schemeClr val="bg1"/>
                </a:solidFill>
                <a:latin typeface="Arial" charset="0"/>
              </a:rPr>
              <a:t>cript Scope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627E958-F7D9-414F-A944-BE7F7944A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736" y="1524000"/>
            <a:ext cx="5294264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DF6A6C-8C16-40FE-91F1-7BFADC49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note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02773-7B4A-40EB-AD87-85A2BF198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9E4A43-34F9-433C-A59E-FEBB48F6EBF2}"/>
              </a:ext>
            </a:extLst>
          </p:cNvPr>
          <p:cNvSpPr txBox="1"/>
          <p:nvPr/>
        </p:nvSpPr>
        <p:spPr>
          <a:xfrm>
            <a:off x="304800" y="874338"/>
            <a:ext cx="320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may have also noticed that we are using both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in the example.</a:t>
            </a:r>
          </a:p>
          <a:p>
            <a:endParaRPr lang="en-US" dirty="0"/>
          </a:p>
          <a:p>
            <a:r>
              <a:rPr lang="en-US" dirty="0"/>
              <a:t>At first glance you might think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is just another way to declare a variable.  </a:t>
            </a:r>
          </a:p>
          <a:p>
            <a:endParaRPr lang="en-US" dirty="0"/>
          </a:p>
          <a:p>
            <a:r>
              <a:rPr lang="en-US" dirty="0"/>
              <a:t>That’s true!  But there is an important difference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let.</a:t>
            </a:r>
            <a:endParaRPr lang="en-US" dirty="0"/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09CB4BD-BD5E-4F04-894B-6D2AFBB71ACC}"/>
              </a:ext>
            </a:extLst>
          </p:cNvPr>
          <p:cNvCxnSpPr>
            <a:cxnSpLocks/>
          </p:cNvCxnSpPr>
          <p:nvPr/>
        </p:nvCxnSpPr>
        <p:spPr>
          <a:xfrm>
            <a:off x="3352800" y="2514601"/>
            <a:ext cx="1295400" cy="22286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42BF2F-A22C-4F0A-AE27-E81264577A1B}"/>
              </a:ext>
            </a:extLst>
          </p:cNvPr>
          <p:cNvCxnSpPr>
            <a:cxnSpLocks/>
          </p:cNvCxnSpPr>
          <p:nvPr/>
        </p:nvCxnSpPr>
        <p:spPr>
          <a:xfrm>
            <a:off x="3352800" y="3733800"/>
            <a:ext cx="533400" cy="6858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028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D9122-AE70-4D18-8F19-C69B4A54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this…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233CF6-E1AF-405E-A4DB-41E0BE8B93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F9B4BB-2C38-4ABB-8506-49C34ED97938}"/>
              </a:ext>
            </a:extLst>
          </p:cNvPr>
          <p:cNvSpPr txBox="1"/>
          <p:nvPr/>
        </p:nvSpPr>
        <p:spPr>
          <a:xfrm>
            <a:off x="457200" y="990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a console.log(</a:t>
            </a:r>
            <a:r>
              <a:rPr lang="en-US" dirty="0" err="1"/>
              <a:t>i</a:t>
            </a:r>
            <a:r>
              <a:rPr lang="en-US" dirty="0"/>
              <a:t>) to line 53 in the </a:t>
            </a:r>
            <a:r>
              <a:rPr lang="en-US" dirty="0" err="1"/>
              <a:t>futureValue</a:t>
            </a:r>
            <a:r>
              <a:rPr lang="en-US" dirty="0"/>
              <a:t> function.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06ADD4-149A-4320-A8F1-12B12647071C}"/>
              </a:ext>
            </a:extLst>
          </p:cNvPr>
          <p:cNvSpPr txBox="1"/>
          <p:nvPr/>
        </p:nvSpPr>
        <p:spPr>
          <a:xfrm>
            <a:off x="304800" y="5181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 the code and see what happens…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A31422-AF69-494D-A50A-E5D258588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2" y="1752600"/>
            <a:ext cx="6115055" cy="316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93855ED-A39C-41C0-B7B0-C437A3A76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684" y="1787569"/>
            <a:ext cx="6042632" cy="32828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8D9122-AE70-4D18-8F19-C69B4A54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try this…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233CF6-E1AF-405E-A4DB-41E0BE8B93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F9B4BB-2C38-4ABB-8506-49C34ED97938}"/>
              </a:ext>
            </a:extLst>
          </p:cNvPr>
          <p:cNvSpPr txBox="1"/>
          <p:nvPr/>
        </p:nvSpPr>
        <p:spPr>
          <a:xfrm>
            <a:off x="457200" y="990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line 50 to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06ADD4-149A-4320-A8F1-12B12647071C}"/>
              </a:ext>
            </a:extLst>
          </p:cNvPr>
          <p:cNvSpPr txBox="1"/>
          <p:nvPr/>
        </p:nvSpPr>
        <p:spPr>
          <a:xfrm>
            <a:off x="304800" y="5181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 the code and see what happens…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5C4E7A-4B92-4ABF-A126-B80AA92A1232}"/>
              </a:ext>
            </a:extLst>
          </p:cNvPr>
          <p:cNvSpPr/>
          <p:nvPr/>
        </p:nvSpPr>
        <p:spPr>
          <a:xfrm>
            <a:off x="2971800" y="2895600"/>
            <a:ext cx="457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95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3BC34-EDDF-482B-AE68-99B94944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fail?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52DB53-F0FB-4F3B-BCC9-F82A202B7E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DAFE5F-D8D8-45B9-891B-5F924EC301B7}"/>
              </a:ext>
            </a:extLst>
          </p:cNvPr>
          <p:cNvSpPr txBox="1"/>
          <p:nvPr/>
        </p:nvSpPr>
        <p:spPr>
          <a:xfrm>
            <a:off x="156411" y="908252"/>
            <a:ext cx="86827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reason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/>
              <a:t> failed was because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/>
              <a:t> defines variables with </a:t>
            </a:r>
            <a:r>
              <a:rPr lang="en-US" sz="2000" b="1" dirty="0"/>
              <a:t>block level scope</a:t>
            </a:r>
            <a:r>
              <a:rPr lang="en-US" sz="2000" dirty="0"/>
              <a:t>.  The block is defined by the opening and closing curly braces { }.  The variable i exists </a:t>
            </a:r>
            <a:r>
              <a:rPr lang="en-US" sz="2000" i="1" dirty="0"/>
              <a:t>inside</a:t>
            </a:r>
            <a:r>
              <a:rPr lang="en-US" sz="2000" dirty="0"/>
              <a:t> that block (including any more blocks that might be nested inside it.)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8E438B-AAA2-4E73-A95E-5FE3BE4C2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959" y="2057400"/>
            <a:ext cx="6616081" cy="347219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AD84A70-5AE7-4296-B1A7-54E94C2CC614}"/>
              </a:ext>
            </a:extLst>
          </p:cNvPr>
          <p:cNvSpPr/>
          <p:nvPr/>
        </p:nvSpPr>
        <p:spPr>
          <a:xfrm>
            <a:off x="6934200" y="3140242"/>
            <a:ext cx="152400" cy="2887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B3F64-1BBF-4927-B0AC-318152090185}"/>
              </a:ext>
            </a:extLst>
          </p:cNvPr>
          <p:cNvSpPr/>
          <p:nvPr/>
        </p:nvSpPr>
        <p:spPr>
          <a:xfrm>
            <a:off x="2590800" y="3810000"/>
            <a:ext cx="336240" cy="3649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DE8741-2E4E-4838-A6E6-B994496628D7}"/>
              </a:ext>
            </a:extLst>
          </p:cNvPr>
          <p:cNvSpPr txBox="1"/>
          <p:nvPr/>
        </p:nvSpPr>
        <p:spPr>
          <a:xfrm>
            <a:off x="156411" y="5606755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Therefore… the variable </a:t>
            </a:r>
            <a:r>
              <a:rPr lang="en-US" sz="2000" dirty="0" err="1"/>
              <a:t>i</a:t>
            </a:r>
            <a:r>
              <a:rPr lang="en-US" sz="2000" dirty="0"/>
              <a:t> does not exist </a:t>
            </a:r>
            <a:r>
              <a:rPr lang="en-US" sz="2000" i="1" dirty="0"/>
              <a:t>outside</a:t>
            </a:r>
            <a:r>
              <a:rPr lang="en-US" sz="2000" dirty="0"/>
              <a:t> the block on line 53!</a:t>
            </a:r>
          </a:p>
        </p:txBody>
      </p:sp>
    </p:spTree>
    <p:extLst>
      <p:ext uri="{BB962C8B-B14F-4D97-AF65-F5344CB8AC3E}">
        <p14:creationId xmlns:p14="http://schemas.microsoft.com/office/powerpoint/2010/main" val="1048068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3BC34-EDDF-482B-AE68-99B94944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work?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52DB53-F0FB-4F3B-BCC9-F82A202B7E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DAFE5F-D8D8-45B9-891B-5F924EC301B7}"/>
              </a:ext>
            </a:extLst>
          </p:cNvPr>
          <p:cNvSpPr txBox="1"/>
          <p:nvPr/>
        </p:nvSpPr>
        <p:spPr>
          <a:xfrm>
            <a:off x="304799" y="908252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reason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/>
              <a:t> worked was because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/>
              <a:t> defines variables with </a:t>
            </a:r>
            <a:r>
              <a:rPr lang="en-US" sz="2000" b="1" dirty="0"/>
              <a:t>function level scope</a:t>
            </a:r>
            <a:r>
              <a:rPr lang="en-US" sz="2000" dirty="0"/>
              <a:t>.  Any variable defined with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/>
              <a:t> exists everywhere </a:t>
            </a:r>
            <a:r>
              <a:rPr lang="en-US" sz="2000" b="1" i="1" dirty="0"/>
              <a:t>inside the current function.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B0D8D1-C3B0-40FA-A604-E6BB8AFCE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339" y="2007203"/>
            <a:ext cx="5975461" cy="30753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6C1C2D-A508-4484-8FEB-874E7E9B981E}"/>
              </a:ext>
            </a:extLst>
          </p:cNvPr>
          <p:cNvSpPr txBox="1"/>
          <p:nvPr/>
        </p:nvSpPr>
        <p:spPr>
          <a:xfrm>
            <a:off x="465221" y="22860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From line 49 onward sum is defined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8738E1-EB23-492E-853D-7AA639423FDD}"/>
              </a:ext>
            </a:extLst>
          </p:cNvPr>
          <p:cNvSpPr txBox="1"/>
          <p:nvPr/>
        </p:nvSpPr>
        <p:spPr>
          <a:xfrm>
            <a:off x="465221" y="3656008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From line 50 onward </a:t>
            </a:r>
            <a:r>
              <a:rPr lang="en-US" sz="2000" dirty="0" err="1"/>
              <a:t>i</a:t>
            </a:r>
            <a:r>
              <a:rPr lang="en-US" sz="2000" dirty="0"/>
              <a:t> is defined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7AA132-FBF7-4E13-B8A1-DB8605931D91}"/>
              </a:ext>
            </a:extLst>
          </p:cNvPr>
          <p:cNvCxnSpPr>
            <a:cxnSpLocks/>
          </p:cNvCxnSpPr>
          <p:nvPr/>
        </p:nvCxnSpPr>
        <p:spPr>
          <a:xfrm flipV="1">
            <a:off x="2133600" y="2793832"/>
            <a:ext cx="1752600" cy="19669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DAE78F1-1BB0-4989-972B-DEB2CDFCBB76}"/>
              </a:ext>
            </a:extLst>
          </p:cNvPr>
          <p:cNvCxnSpPr>
            <a:cxnSpLocks/>
          </p:cNvCxnSpPr>
          <p:nvPr/>
        </p:nvCxnSpPr>
        <p:spPr>
          <a:xfrm flipV="1">
            <a:off x="2057400" y="3224920"/>
            <a:ext cx="2743200" cy="93891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755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BF4B7-E171-4032-AEDB-1F1D93FD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Preferences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9C417B-3CEA-4FC2-937A-1524230A20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66529-5523-486D-844C-1DFAF9812FC3}"/>
              </a:ext>
            </a:extLst>
          </p:cNvPr>
          <p:cNvSpPr txBox="1"/>
          <p:nvPr/>
        </p:nvSpPr>
        <p:spPr>
          <a:xfrm>
            <a:off x="152400" y="9906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 though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might seem a little more restrictive, it really is preferred. 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options first became a standard part of the JavaScript language 2015 … and it has taken years for them to be fully embraced.  </a:t>
            </a:r>
          </a:p>
          <a:p>
            <a:endParaRPr lang="en-US" dirty="0"/>
          </a:p>
          <a:p>
            <a:r>
              <a:rPr lang="en-US" dirty="0"/>
              <a:t>This course uses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for most variable declarations.  This is in keeping with the </a:t>
            </a:r>
            <a:r>
              <a:rPr lang="en-US" i="1" dirty="0"/>
              <a:t>second</a:t>
            </a:r>
            <a:r>
              <a:rPr lang="en-US" dirty="0"/>
              <a:t> edition of your textbook, but not the </a:t>
            </a:r>
            <a:r>
              <a:rPr lang="en-US" i="1" dirty="0"/>
              <a:t>first</a:t>
            </a:r>
            <a:r>
              <a:rPr lang="en-US" dirty="0"/>
              <a:t> edition!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i="1" dirty="0"/>
              <a:t>most</a:t>
            </a:r>
            <a:r>
              <a:rPr lang="en-US" dirty="0"/>
              <a:t> situations,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dirty="0"/>
              <a:t> can be used in place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without consequence.  This is especially true if you develop the habit of declaring the variables you need at the </a:t>
            </a:r>
            <a:r>
              <a:rPr lang="en-US" i="1" dirty="0"/>
              <a:t>beginning</a:t>
            </a:r>
            <a:r>
              <a:rPr lang="en-US" dirty="0"/>
              <a:t> of a function and avoid declaring variables haphazardly in the middle of your code!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178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3693-8BB9-49EF-A764-77E505BA5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some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E77303-4178-4050-A3A1-A9634CE48E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0264D1-D6DF-4638-AEA0-0089E6F7ED2E}"/>
              </a:ext>
            </a:extLst>
          </p:cNvPr>
          <p:cNvSpPr txBox="1"/>
          <p:nvPr/>
        </p:nvSpPr>
        <p:spPr>
          <a:xfrm>
            <a:off x="457200" y="11430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your own… outside of class… and not for a grade… solve this problem using JavaScript.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8FCBEB-1170-4971-B735-DBB14EDDBF79}"/>
              </a:ext>
            </a:extLst>
          </p:cNvPr>
          <p:cNvSpPr txBox="1"/>
          <p:nvPr/>
        </p:nvSpPr>
        <p:spPr>
          <a:xfrm>
            <a:off x="457200" y="23622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listing the first six prime numbers: 2, 3, 5, 7, 11, and 13, we can see that the 6th prime is 13.</a:t>
            </a:r>
          </a:p>
          <a:p>
            <a:endParaRPr lang="en-US" dirty="0"/>
          </a:p>
          <a:p>
            <a:r>
              <a:rPr lang="en-US" dirty="0"/>
              <a:t>What is the 10,001st prime number?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397888-61CF-4973-B60E-68AA9B96BCDA}"/>
              </a:ext>
            </a:extLst>
          </p:cNvPr>
          <p:cNvSpPr/>
          <p:nvPr/>
        </p:nvSpPr>
        <p:spPr>
          <a:xfrm>
            <a:off x="838200" y="4343400"/>
            <a:ext cx="73914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THIS IS JUST PRACTICE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(YOU DON’T NECESSARILY NEED TO USE THIS SCOPE MATERIAL TO SOLVE THIS PROBLEM)</a:t>
            </a:r>
          </a:p>
        </p:txBody>
      </p:sp>
    </p:spTree>
    <p:extLst>
      <p:ext uri="{BB962C8B-B14F-4D97-AF65-F5344CB8AC3E}">
        <p14:creationId xmlns:p14="http://schemas.microsoft.com/office/powerpoint/2010/main" val="198983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89037"/>
            <a:ext cx="8686800" cy="2239963"/>
          </a:xfrm>
        </p:spPr>
        <p:txBody>
          <a:bodyPr/>
          <a:lstStyle/>
          <a:p>
            <a:r>
              <a:rPr lang="en-US" dirty="0"/>
              <a:t>What we have already seen (let)</a:t>
            </a:r>
          </a:p>
          <a:p>
            <a:r>
              <a:rPr lang="en-US" dirty="0"/>
              <a:t>New stuff</a:t>
            </a:r>
          </a:p>
          <a:p>
            <a:pPr lvl="1"/>
            <a:r>
              <a:rPr lang="en-US" dirty="0"/>
              <a:t>const</a:t>
            </a:r>
          </a:p>
          <a:p>
            <a:pPr lvl="1"/>
            <a:r>
              <a:rPr lang="en-US" dirty="0"/>
              <a:t>var</a:t>
            </a:r>
          </a:p>
          <a:p>
            <a:pPr lvl="1"/>
            <a:r>
              <a:rPr lang="en-US" dirty="0"/>
              <a:t>Kinds of scope (global, function level, block level)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2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already seen: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143001"/>
            <a:ext cx="8382000" cy="11159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Declaring a variable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B1B5C26-A2B9-4FAD-A705-4056DC008837}"/>
              </a:ext>
            </a:extLst>
          </p:cNvPr>
          <p:cNvSpPr txBox="1">
            <a:spLocks/>
          </p:cNvSpPr>
          <p:nvPr/>
        </p:nvSpPr>
        <p:spPr bwMode="auto">
          <a:xfrm>
            <a:off x="533400" y="2133600"/>
            <a:ext cx="2286000" cy="268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From the web developer console…</a:t>
            </a:r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kern="0" dirty="0"/>
              <a:t>Try it!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6E8075-029E-4FEA-B3FD-3F654767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961" y="2063808"/>
            <a:ext cx="6307672" cy="2627084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911DF2B6-4BA6-4FEC-BC95-2458414790E3}"/>
              </a:ext>
            </a:extLst>
          </p:cNvPr>
          <p:cNvSpPr/>
          <p:nvPr/>
        </p:nvSpPr>
        <p:spPr>
          <a:xfrm>
            <a:off x="2971800" y="1721580"/>
            <a:ext cx="228600" cy="43264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6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DE21-6997-4F7C-A986-B345BB08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Stuff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DCA9A2-F5A1-480E-8EF2-8FFAAD932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ACF55A-2497-409B-B5A1-C32481A31D77}"/>
              </a:ext>
            </a:extLst>
          </p:cNvPr>
          <p:cNvSpPr txBox="1">
            <a:spLocks/>
          </p:cNvSpPr>
          <p:nvPr/>
        </p:nvSpPr>
        <p:spPr bwMode="auto">
          <a:xfrm>
            <a:off x="228600" y="914401"/>
            <a:ext cx="8686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JavaScript gives us two other ways to put a piece of data into the computer’s memory.</a:t>
            </a:r>
          </a:p>
          <a:p>
            <a:r>
              <a:rPr lang="en-US" kern="0" dirty="0"/>
              <a:t>JavaScript allows us to define a </a:t>
            </a:r>
            <a:r>
              <a:rPr lang="en-US" b="1" i="1" kern="0" dirty="0"/>
              <a:t>constant</a:t>
            </a:r>
            <a:r>
              <a:rPr lang="en-US" kern="0" dirty="0"/>
              <a:t> using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B20DA4-7AF6-4A07-AEEA-AA31556C8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99" y="3003923"/>
            <a:ext cx="6665547" cy="2330077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598608CB-9AFF-463F-85CE-0A41DC2031BB}"/>
              </a:ext>
            </a:extLst>
          </p:cNvPr>
          <p:cNvSpPr/>
          <p:nvPr/>
        </p:nvSpPr>
        <p:spPr>
          <a:xfrm>
            <a:off x="3124200" y="2571276"/>
            <a:ext cx="228600" cy="43264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3E701A-F706-4A56-81D0-7F7553778BE7}"/>
              </a:ext>
            </a:extLst>
          </p:cNvPr>
          <p:cNvSpPr txBox="1"/>
          <p:nvPr/>
        </p:nvSpPr>
        <p:spPr>
          <a:xfrm>
            <a:off x="685800" y="3200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Try this!</a:t>
            </a:r>
          </a:p>
        </p:txBody>
      </p:sp>
    </p:spTree>
    <p:extLst>
      <p:ext uri="{BB962C8B-B14F-4D97-AF65-F5344CB8AC3E}">
        <p14:creationId xmlns:p14="http://schemas.microsoft.com/office/powerpoint/2010/main" val="157901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CD441-7E77-4A2E-9BAE-9E40D9FF7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what makes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dirty="0"/>
              <a:t>different…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ABC9DB-0AA1-42AE-AA27-EBD14CF2D0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5D9B42-58EC-48A1-A209-26EF547694A8}"/>
              </a:ext>
            </a:extLst>
          </p:cNvPr>
          <p:cNvSpPr txBox="1">
            <a:spLocks/>
          </p:cNvSpPr>
          <p:nvPr/>
        </p:nvSpPr>
        <p:spPr bwMode="auto">
          <a:xfrm>
            <a:off x="152400" y="914400"/>
            <a:ext cx="3657600" cy="373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Once you declare a variable using const you are prevented from changing its value.  You are also prevented from changing it…</a:t>
            </a:r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kern="0" dirty="0"/>
              <a:t>Try it!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97E478-9EF3-49B7-AF1C-8FAAD23F2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066800"/>
            <a:ext cx="5455738" cy="3276600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C8C69009-1071-4FD2-9D7B-412E4DF7E656}"/>
              </a:ext>
            </a:extLst>
          </p:cNvPr>
          <p:cNvSpPr/>
          <p:nvPr/>
        </p:nvSpPr>
        <p:spPr>
          <a:xfrm rot="14053227">
            <a:off x="3453376" y="3002434"/>
            <a:ext cx="228600" cy="43264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4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CD441-7E77-4A2E-9BAE-9E40D9FF7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ABC9DB-0AA1-42AE-AA27-EBD14CF2D0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5D9B42-58EC-48A1-A209-26EF547694A8}"/>
              </a:ext>
            </a:extLst>
          </p:cNvPr>
          <p:cNvSpPr txBox="1">
            <a:spLocks/>
          </p:cNvSpPr>
          <p:nvPr/>
        </p:nvSpPr>
        <p:spPr bwMode="auto">
          <a:xfrm>
            <a:off x="152400" y="914400"/>
            <a:ext cx="3657600" cy="373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You are also prevented from declaring it again!</a:t>
            </a:r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kern="0" dirty="0"/>
              <a:t>The only way to change the value stored in const is to refresh the whole page.</a:t>
            </a:r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kern="0" dirty="0"/>
              <a:t>Try it!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A432E0-FB53-4D98-8745-D3F7B486F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990600"/>
            <a:ext cx="5472404" cy="3886200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1C666326-33DC-4ECD-AFAF-6FECB5623EFC}"/>
              </a:ext>
            </a:extLst>
          </p:cNvPr>
          <p:cNvSpPr/>
          <p:nvPr/>
        </p:nvSpPr>
        <p:spPr>
          <a:xfrm rot="14729909">
            <a:off x="3254145" y="2263398"/>
            <a:ext cx="228600" cy="43264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D5DF5A2-C762-437A-9BA9-7958CF0FD2A1}"/>
              </a:ext>
            </a:extLst>
          </p:cNvPr>
          <p:cNvSpPr/>
          <p:nvPr/>
        </p:nvSpPr>
        <p:spPr>
          <a:xfrm rot="14729909">
            <a:off x="3269834" y="3444496"/>
            <a:ext cx="228600" cy="43264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2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F16AF-E072-452D-A12F-BDBF8850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911B50-5567-498B-A6F0-C843C0F1C1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2E058-937B-4548-9B7D-3F4F66898D30}"/>
              </a:ext>
            </a:extLst>
          </p:cNvPr>
          <p:cNvSpPr txBox="1"/>
          <p:nvPr/>
        </p:nvSpPr>
        <p:spPr>
          <a:xfrm>
            <a:off x="457200" y="10668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Typically, we define a constant to control some piece of data in our code that does not change often but is referenced in many places.  </a:t>
            </a:r>
          </a:p>
          <a:p>
            <a:endParaRPr lang="en-US" dirty="0"/>
          </a:p>
          <a:p>
            <a:r>
              <a:rPr lang="en-US" dirty="0"/>
              <a:t>Suppose you have an estimated rate of growth for an investment.  The estimate only changes once a year, and it is used in several functions.  Also, you don’t want to allow a user to edit that value!</a:t>
            </a:r>
          </a:p>
        </p:txBody>
      </p:sp>
      <p:pic>
        <p:nvPicPr>
          <p:cNvPr id="5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5FE8176E-78A1-43BE-8367-033B6D0DD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41095"/>
            <a:ext cx="838200" cy="8410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C9DFB7-9C5E-44C4-BEE2-4A8A488C25BA}"/>
              </a:ext>
            </a:extLst>
          </p:cNvPr>
          <p:cNvSpPr txBox="1"/>
          <p:nvPr/>
        </p:nvSpPr>
        <p:spPr>
          <a:xfrm>
            <a:off x="990600" y="4277856"/>
            <a:ext cx="6012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See futurevalue.zip</a:t>
            </a:r>
          </a:p>
        </p:txBody>
      </p:sp>
    </p:spTree>
    <p:extLst>
      <p:ext uri="{BB962C8B-B14F-4D97-AF65-F5344CB8AC3E}">
        <p14:creationId xmlns:p14="http://schemas.microsoft.com/office/powerpoint/2010/main" val="419740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FDA4707-ACC6-41A0-8E3B-067074CB2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73" y="1090606"/>
            <a:ext cx="6320036" cy="45481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DF6A6C-8C16-40FE-91F1-7BFADC49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note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02773-7B4A-40EB-AD87-85A2BF198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09CB4BD-BD5E-4F04-894B-6D2AFBB71ACC}"/>
              </a:ext>
            </a:extLst>
          </p:cNvPr>
          <p:cNvCxnSpPr>
            <a:cxnSpLocks/>
          </p:cNvCxnSpPr>
          <p:nvPr/>
        </p:nvCxnSpPr>
        <p:spPr>
          <a:xfrm flipH="1" flipV="1">
            <a:off x="3733801" y="1365867"/>
            <a:ext cx="1600199" cy="31053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0D1263C-1304-4805-AFF5-9621EB637823}"/>
              </a:ext>
            </a:extLst>
          </p:cNvPr>
          <p:cNvCxnSpPr>
            <a:cxnSpLocks/>
          </p:cNvCxnSpPr>
          <p:nvPr/>
        </p:nvCxnSpPr>
        <p:spPr>
          <a:xfrm flipH="1">
            <a:off x="4495800" y="2057400"/>
            <a:ext cx="838200" cy="6096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92BC92-402A-4B57-9524-039DDFB3589E}"/>
              </a:ext>
            </a:extLst>
          </p:cNvPr>
          <p:cNvCxnSpPr>
            <a:cxnSpLocks/>
          </p:cNvCxnSpPr>
          <p:nvPr/>
        </p:nvCxnSpPr>
        <p:spPr>
          <a:xfrm flipH="1">
            <a:off x="3352800" y="2895600"/>
            <a:ext cx="1828800" cy="16002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09E4A43-34F9-433C-A59E-FEBB48F6EBF2}"/>
              </a:ext>
            </a:extLst>
          </p:cNvPr>
          <p:cNvSpPr txBox="1"/>
          <p:nvPr/>
        </p:nvSpPr>
        <p:spPr>
          <a:xfrm>
            <a:off x="5410200" y="1143000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our example here,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estimated_rate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declared </a:t>
            </a:r>
            <a:r>
              <a:rPr lang="en-US" i="1" dirty="0"/>
              <a:t>outside</a:t>
            </a:r>
            <a:r>
              <a:rPr lang="en-US" dirty="0"/>
              <a:t> of all the functions.  It is then used </a:t>
            </a:r>
            <a:r>
              <a:rPr lang="en-US" i="1" dirty="0"/>
              <a:t>inside</a:t>
            </a:r>
            <a:r>
              <a:rPr lang="en-US" dirty="0"/>
              <a:t> all the functions that are below it.  </a:t>
            </a:r>
          </a:p>
          <a:p>
            <a:endParaRPr lang="en-US" dirty="0"/>
          </a:p>
          <a:p>
            <a:r>
              <a:rPr lang="en-US" dirty="0"/>
              <a:t>Some important remarks follow…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52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7CD3C-12BC-4B6B-BE37-7771DA838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scope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0D5C70-5D59-4B82-BACC-D8B87CFBD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ECFCD0-84D3-4F6C-B33E-243FB56AFE49}"/>
              </a:ext>
            </a:extLst>
          </p:cNvPr>
          <p:cNvSpPr txBox="1"/>
          <p:nvPr/>
        </p:nvSpPr>
        <p:spPr>
          <a:xfrm>
            <a:off x="206188" y="9144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the prior slide, the constant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estimated_rate</a:t>
            </a:r>
            <a:r>
              <a:rPr lang="en-US" sz="2000" dirty="0"/>
              <a:t>, was declared outside all the functions.  A constant or a variable declared in that position is said to have </a:t>
            </a:r>
            <a:r>
              <a:rPr lang="en-US" sz="2000" b="1" dirty="0"/>
              <a:t>global scope.</a:t>
            </a:r>
            <a:r>
              <a:rPr lang="en-US" sz="2000" dirty="0"/>
              <a:t>  That is, it is available </a:t>
            </a:r>
            <a:r>
              <a:rPr lang="en-US" sz="2000" b="1" dirty="0"/>
              <a:t>everywhere</a:t>
            </a:r>
            <a:r>
              <a:rPr lang="en-US" sz="2000" dirty="0"/>
              <a:t> in the code.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Be advised that:</a:t>
            </a:r>
          </a:p>
          <a:p>
            <a:endParaRPr lang="en-US" sz="20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There’s no rule that says </a:t>
            </a:r>
            <a:r>
              <a:rPr lang="en-US" sz="2000" i="1" dirty="0"/>
              <a:t>constants</a:t>
            </a:r>
            <a:r>
              <a:rPr lang="en-US" sz="2000" dirty="0"/>
              <a:t> must be defined at the </a:t>
            </a:r>
            <a:r>
              <a:rPr lang="en-US" sz="2000" i="1" dirty="0"/>
              <a:t>global</a:t>
            </a:r>
            <a:r>
              <a:rPr lang="en-US" sz="2000" dirty="0"/>
              <a:t> level.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However… </a:t>
            </a:r>
            <a:r>
              <a:rPr lang="en-US" sz="2000" i="1" dirty="0"/>
              <a:t>declaring a </a:t>
            </a:r>
            <a:r>
              <a:rPr lang="en-US" sz="2000" b="1" i="1" dirty="0"/>
              <a:t>constant</a:t>
            </a:r>
            <a:r>
              <a:rPr lang="en-US" sz="2000" i="1" dirty="0"/>
              <a:t> at the global level usually makes sense</a:t>
            </a:r>
            <a:r>
              <a:rPr lang="en-US" sz="2000" dirty="0"/>
              <a:t>.  Constants represent important facts, that don’t change often.   Consequently you probably want to use such an important piece of data globally!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There’s no rule that says that declarations at the global level must be constants.  (You can declare global variables with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/>
              <a:t> 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/>
              <a:t>.)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However… </a:t>
            </a:r>
            <a:r>
              <a:rPr lang="en-US" sz="2000" i="1" dirty="0"/>
              <a:t>declaring a </a:t>
            </a:r>
            <a:r>
              <a:rPr lang="en-US" sz="2000" b="1" i="1" dirty="0"/>
              <a:t>variable</a:t>
            </a:r>
            <a:r>
              <a:rPr lang="en-US" sz="2000" i="1" dirty="0"/>
              <a:t> at the global level is usually bad</a:t>
            </a:r>
            <a:r>
              <a:rPr lang="en-US" sz="2000" dirty="0"/>
              <a:t>.  It is much better to pass data into and out of functions using parameters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/>
              <a:t>.  (Just like we’ve been doing all semester long!)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908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11139</TotalTime>
  <Words>864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Courier New</vt:lpstr>
      <vt:lpstr>Times New Roman</vt:lpstr>
      <vt:lpstr>Default Design</vt:lpstr>
      <vt:lpstr> JavaScript Scope </vt:lpstr>
      <vt:lpstr>Agenda</vt:lpstr>
      <vt:lpstr>What we have already seen:</vt:lpstr>
      <vt:lpstr>New Stuff</vt:lpstr>
      <vt:lpstr>Here’s what makes const different…</vt:lpstr>
      <vt:lpstr>More about const</vt:lpstr>
      <vt:lpstr>More about const</vt:lpstr>
      <vt:lpstr>Take note</vt:lpstr>
      <vt:lpstr>Global scope</vt:lpstr>
      <vt:lpstr>Take note</vt:lpstr>
      <vt:lpstr>Try this…</vt:lpstr>
      <vt:lpstr>Now try this…</vt:lpstr>
      <vt:lpstr>Why did let fail?</vt:lpstr>
      <vt:lpstr>Why did var work?</vt:lpstr>
      <vt:lpstr>Preferences</vt:lpstr>
      <vt:lpstr>Time for some practice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373</cp:revision>
  <dcterms:created xsi:type="dcterms:W3CDTF">2010-11-30T18:46:51Z</dcterms:created>
  <dcterms:modified xsi:type="dcterms:W3CDTF">2021-10-05T15:14:21Z</dcterms:modified>
</cp:coreProperties>
</file>