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79" r:id="rId2"/>
    <p:sldId id="281" r:id="rId3"/>
    <p:sldId id="327" r:id="rId4"/>
    <p:sldId id="329" r:id="rId5"/>
    <p:sldId id="328" r:id="rId6"/>
    <p:sldId id="330" r:id="rId7"/>
    <p:sldId id="331" r:id="rId8"/>
    <p:sldId id="332" r:id="rId9"/>
    <p:sldId id="333" r:id="rId10"/>
    <p:sldId id="334" r:id="rId11"/>
    <p:sldId id="326" r:id="rId1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S-JShafer-Macbook Pro" initials="" lastIdx="2" clrIdx="0"/>
  <p:cmAuthor id="1" name="Jeremy Shafer" initials="J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C3EC99"/>
    <a:srgbClr val="9E1B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46" autoAdjust="0"/>
    <p:restoredTop sz="50000" autoAdjust="0"/>
  </p:normalViewPr>
  <p:slideViewPr>
    <p:cSldViewPr>
      <p:cViewPr varScale="1">
        <p:scale>
          <a:sx n="108" d="100"/>
          <a:sy n="108" d="100"/>
        </p:scale>
        <p:origin x="142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737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37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37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737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6D3DBCD-AD70-4F9B-91D4-5F6EABB37C80}" type="slidenum">
              <a:rPr lang="en-US" altLang="en-US"/>
              <a:pPr>
                <a:defRPr/>
              </a:pPr>
              <a:t>‹#›</a:t>
            </a:fld>
            <a:endParaRPr lang="en-US" altLang="en-US"/>
          </a:p>
        </p:txBody>
      </p:sp>
    </p:spTree>
    <p:extLst>
      <p:ext uri="{BB962C8B-B14F-4D97-AF65-F5344CB8AC3E}">
        <p14:creationId xmlns:p14="http://schemas.microsoft.com/office/powerpoint/2010/main" val="25281669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9"/>
          <p:cNvSpPr>
            <a:spLocks noGrp="1" noChangeArrowheads="1"/>
          </p:cNvSpPr>
          <p:nvPr>
            <p:ph type="sldNum" sz="quarter" idx="10"/>
          </p:nvPr>
        </p:nvSpPr>
        <p:spPr>
          <a:ln/>
        </p:spPr>
        <p:txBody>
          <a:bodyPr/>
          <a:lstStyle>
            <a:lvl1pPr>
              <a:defRPr/>
            </a:lvl1pPr>
          </a:lstStyle>
          <a:p>
            <a:pPr>
              <a:defRPr/>
            </a:pPr>
            <a:r>
              <a:rPr lang="en-US" altLang="en-US"/>
              <a:t> </a:t>
            </a:r>
            <a:fld id="{17DDCD1E-9BA8-4657-90E7-3BE4705B08E6}" type="slidenum">
              <a:rPr lang="en-US" altLang="en-US"/>
              <a:pPr>
                <a:defRPr/>
              </a:pPr>
              <a:t>‹#›</a:t>
            </a:fld>
            <a:endParaRPr lang="en-US" alt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2472350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sldNum" sz="quarter" idx="10"/>
          </p:nvPr>
        </p:nvSpPr>
        <p:spPr>
          <a:ln/>
        </p:spPr>
        <p:txBody>
          <a:bodyPr/>
          <a:lstStyle>
            <a:lvl1pPr>
              <a:defRPr/>
            </a:lvl1pPr>
          </a:lstStyle>
          <a:p>
            <a:pPr>
              <a:defRPr/>
            </a:pPr>
            <a:r>
              <a:rPr lang="en-US" altLang="en-US"/>
              <a:t> </a:t>
            </a:r>
            <a:fld id="{0798B7AF-5993-4FED-9C45-99B4E739A54C}" type="slidenum">
              <a:rPr lang="en-US" altLang="en-US"/>
              <a:pPr>
                <a:defRPr/>
              </a:pPr>
              <a:t>‹#›</a:t>
            </a:fld>
            <a:endParaRPr lang="en-US" alt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1003022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sldNum" sz="quarter" idx="10"/>
          </p:nvPr>
        </p:nvSpPr>
        <p:spPr>
          <a:ln/>
        </p:spPr>
        <p:txBody>
          <a:bodyPr/>
          <a:lstStyle>
            <a:lvl1pPr>
              <a:defRPr/>
            </a:lvl1pPr>
          </a:lstStyle>
          <a:p>
            <a:pPr>
              <a:defRPr/>
            </a:pPr>
            <a:r>
              <a:rPr lang="en-US" altLang="en-US"/>
              <a:t> </a:t>
            </a:r>
            <a:fld id="{62ABE5C9-21BF-4EA7-9464-3BB417CF7FBF}" type="slidenum">
              <a:rPr lang="en-US" altLang="en-US"/>
              <a:pPr>
                <a:defRPr/>
              </a:pPr>
              <a:t>‹#›</a:t>
            </a:fld>
            <a:endParaRPr lang="en-US" alt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9426570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Title 1"/>
          <p:cNvSpPr txBox="1">
            <a:spLocks/>
          </p:cNvSpPr>
          <p:nvPr userDrawn="1"/>
        </p:nvSpPr>
        <p:spPr bwMode="auto">
          <a:xfrm>
            <a:off x="0" y="6096000"/>
            <a:ext cx="9144000" cy="762000"/>
          </a:xfrm>
          <a:prstGeom prst="rect">
            <a:avLst/>
          </a:prstGeom>
          <a:solidFill>
            <a:srgbClr val="9E1B3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marL="338138" indent="0" algn="l"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endParaRPr lang="en-US" kern="0" dirty="0">
              <a:solidFill>
                <a:srgbClr val="FFFFFF"/>
              </a:solidFill>
            </a:endParaRPr>
          </a:p>
        </p:txBody>
      </p:sp>
      <p:sp>
        <p:nvSpPr>
          <p:cNvPr id="2" name="Title 1"/>
          <p:cNvSpPr>
            <a:spLocks noGrp="1"/>
          </p:cNvSpPr>
          <p:nvPr>
            <p:ph type="title"/>
          </p:nvPr>
        </p:nvSpPr>
        <p:spPr>
          <a:xfrm>
            <a:off x="0" y="0"/>
            <a:ext cx="9144000" cy="838200"/>
          </a:xfrm>
          <a:solidFill>
            <a:srgbClr val="9E1B34"/>
          </a:solidFill>
        </p:spPr>
        <p:txBody>
          <a:bodyPr/>
          <a:lstStyle>
            <a:lvl1pPr marL="338138" indent="0" algn="l">
              <a:defRPr sz="3200">
                <a:solidFill>
                  <a:schemeClr val="bg1"/>
                </a:solidFill>
              </a:defRPr>
            </a:lvl1pPr>
          </a:lstStyle>
          <a:p>
            <a:r>
              <a:rPr lang="en-US" dirty="0"/>
              <a:t>Click to edit Master title style</a:t>
            </a:r>
          </a:p>
        </p:txBody>
      </p:sp>
      <p:sp>
        <p:nvSpPr>
          <p:cNvPr id="5" name="Footer Placeholder 4"/>
          <p:cNvSpPr>
            <a:spLocks noGrp="1"/>
          </p:cNvSpPr>
          <p:nvPr>
            <p:ph type="ftr" sz="quarter" idx="10"/>
          </p:nvPr>
        </p:nvSpPr>
        <p:spPr>
          <a:xfrm>
            <a:off x="457200" y="6345869"/>
            <a:ext cx="5183188" cy="304800"/>
          </a:xfrm>
        </p:spPr>
        <p:txBody>
          <a:bodyPr/>
          <a:lstStyle>
            <a:lvl1pPr>
              <a:defRPr sz="1600" baseline="0">
                <a:solidFill>
                  <a:schemeClr val="bg1"/>
                </a:solidFill>
              </a:defRPr>
            </a:lvl1pPr>
          </a:lstStyle>
          <a:p>
            <a:pPr>
              <a:defRPr/>
            </a:pPr>
            <a:endParaRPr lang="en-US" altLang="en-US" dirty="0">
              <a:solidFill>
                <a:srgbClr val="FFFFFF"/>
              </a:solidFill>
            </a:endParaRPr>
          </a:p>
        </p:txBody>
      </p:sp>
      <p:sp>
        <p:nvSpPr>
          <p:cNvPr id="6" name="Slide Number Placeholder 5"/>
          <p:cNvSpPr>
            <a:spLocks noGrp="1"/>
          </p:cNvSpPr>
          <p:nvPr>
            <p:ph type="sldNum" sz="quarter" idx="11"/>
          </p:nvPr>
        </p:nvSpPr>
        <p:spPr>
          <a:xfrm>
            <a:off x="6553200" y="6330332"/>
            <a:ext cx="2133600" cy="304800"/>
          </a:xfrm>
        </p:spPr>
        <p:txBody>
          <a:bodyPr/>
          <a:lstStyle/>
          <a:p>
            <a:pPr>
              <a:defRPr/>
            </a:pPr>
            <a:r>
              <a:rPr lang="en-US" altLang="en-US" dirty="0">
                <a:solidFill>
                  <a:srgbClr val="000000"/>
                </a:solidFill>
              </a:rPr>
              <a:t> </a:t>
            </a:r>
            <a:r>
              <a:rPr lang="en-US" altLang="en-US" dirty="0">
                <a:solidFill>
                  <a:srgbClr val="FFFFFF"/>
                </a:solidFill>
              </a:rPr>
              <a:t>Slide </a:t>
            </a:r>
            <a:fld id="{C9241B87-E365-4365-BDC6-1241D33F009D}" type="slidenum">
              <a:rPr lang="en-US" altLang="en-US">
                <a:solidFill>
                  <a:srgbClr val="FFFFFF"/>
                </a:solidFill>
              </a:rPr>
              <a:pPr>
                <a:defRPr/>
              </a:pPr>
              <a:t>‹#›</a:t>
            </a:fld>
            <a:endParaRPr lang="en-US" altLang="en-US" dirty="0">
              <a:solidFill>
                <a:srgbClr val="FFFFFF"/>
              </a:solidFill>
            </a:endParaRPr>
          </a:p>
        </p:txBody>
      </p:sp>
    </p:spTree>
    <p:extLst>
      <p:ext uri="{BB962C8B-B14F-4D97-AF65-F5344CB8AC3E}">
        <p14:creationId xmlns:p14="http://schemas.microsoft.com/office/powerpoint/2010/main" val="1306298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a:solidFill>
            <a:srgbClr val="9E1B34"/>
          </a:solidFill>
        </p:spPr>
        <p:txBody>
          <a:bodyPr/>
          <a:lstStyle>
            <a:lvl1pPr marL="338138" indent="0" algn="l">
              <a:defRPr>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9"/>
          <p:cNvSpPr>
            <a:spLocks noGrp="1" noChangeArrowheads="1"/>
          </p:cNvSpPr>
          <p:nvPr>
            <p:ph type="sldNum" sz="quarter" idx="10"/>
          </p:nvPr>
        </p:nvSpPr>
        <p:spPr>
          <a:ln/>
        </p:spPr>
        <p:txBody>
          <a:bodyPr/>
          <a:lstStyle>
            <a:lvl1pPr>
              <a:defRPr/>
            </a:lvl1pPr>
          </a:lstStyle>
          <a:p>
            <a:pPr>
              <a:defRPr/>
            </a:pPr>
            <a:r>
              <a:rPr lang="en-US" altLang="en-US"/>
              <a:t> </a:t>
            </a:r>
            <a:fld id="{60B5F925-20BE-417C-B0AE-5F0F53AB456D}" type="slidenum">
              <a:rPr lang="en-US" altLang="en-US"/>
              <a:pPr>
                <a:defRPr/>
              </a:pPr>
              <a:t>‹#›</a:t>
            </a:fld>
            <a:endParaRPr lang="en-US" altLang="en-US"/>
          </a:p>
        </p:txBody>
      </p:sp>
    </p:spTree>
    <p:extLst>
      <p:ext uri="{BB962C8B-B14F-4D97-AF65-F5344CB8AC3E}">
        <p14:creationId xmlns:p14="http://schemas.microsoft.com/office/powerpoint/2010/main" val="3378855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
          <p:cNvSpPr>
            <a:spLocks noGrp="1" noChangeArrowheads="1"/>
          </p:cNvSpPr>
          <p:nvPr>
            <p:ph type="sldNum" sz="quarter" idx="10"/>
          </p:nvPr>
        </p:nvSpPr>
        <p:spPr>
          <a:ln/>
        </p:spPr>
        <p:txBody>
          <a:bodyPr/>
          <a:lstStyle>
            <a:lvl1pPr>
              <a:defRPr/>
            </a:lvl1pPr>
          </a:lstStyle>
          <a:p>
            <a:pPr>
              <a:defRPr/>
            </a:pPr>
            <a:r>
              <a:rPr lang="en-US" altLang="en-US"/>
              <a:t> </a:t>
            </a:r>
            <a:fld id="{6F31EBFD-5C57-49A0-A9EA-4FB2BB10F443}" type="slidenum">
              <a:rPr lang="en-US" altLang="en-US"/>
              <a:pPr>
                <a:defRPr/>
              </a:pPr>
              <a:t>‹#›</a:t>
            </a:fld>
            <a:endParaRPr lang="en-US" alt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3960068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p:cNvSpPr>
            <a:spLocks noGrp="1" noChangeArrowheads="1"/>
          </p:cNvSpPr>
          <p:nvPr>
            <p:ph type="sldNum" sz="quarter" idx="10"/>
          </p:nvPr>
        </p:nvSpPr>
        <p:spPr>
          <a:ln/>
        </p:spPr>
        <p:txBody>
          <a:bodyPr/>
          <a:lstStyle>
            <a:lvl1pPr>
              <a:defRPr/>
            </a:lvl1pPr>
          </a:lstStyle>
          <a:p>
            <a:pPr>
              <a:defRPr/>
            </a:pPr>
            <a:r>
              <a:rPr lang="en-US" altLang="en-US"/>
              <a:t> </a:t>
            </a:r>
            <a:fld id="{8CB704A6-3597-4FC7-89D1-1235FCB65D44}" type="slidenum">
              <a:rPr lang="en-US" altLang="en-US"/>
              <a:pPr>
                <a:defRPr/>
              </a:pPr>
              <a:t>‹#›</a:t>
            </a:fld>
            <a:endParaRPr lang="en-US" alt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1837875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9"/>
          <p:cNvSpPr>
            <a:spLocks noGrp="1" noChangeArrowheads="1"/>
          </p:cNvSpPr>
          <p:nvPr>
            <p:ph type="sldNum" sz="quarter" idx="10"/>
          </p:nvPr>
        </p:nvSpPr>
        <p:spPr>
          <a:ln/>
        </p:spPr>
        <p:txBody>
          <a:bodyPr/>
          <a:lstStyle>
            <a:lvl1pPr>
              <a:defRPr/>
            </a:lvl1pPr>
          </a:lstStyle>
          <a:p>
            <a:pPr>
              <a:defRPr/>
            </a:pPr>
            <a:r>
              <a:rPr lang="en-US" altLang="en-US"/>
              <a:t> </a:t>
            </a:r>
            <a:fld id="{E14EC6DA-90EC-4235-9E15-72B7E0B0A8AE}" type="slidenum">
              <a:rPr lang="en-US" altLang="en-US"/>
              <a:pPr>
                <a:defRPr/>
              </a:pPr>
              <a:t>‹#›</a:t>
            </a:fld>
            <a:endParaRPr lang="en-US" altLang="en-US"/>
          </a:p>
        </p:txBody>
      </p:sp>
      <p:sp>
        <p:nvSpPr>
          <p:cNvPr id="8"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3416080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9"/>
          <p:cNvSpPr>
            <a:spLocks noGrp="1" noChangeArrowheads="1"/>
          </p:cNvSpPr>
          <p:nvPr>
            <p:ph type="sldNum" sz="quarter" idx="10"/>
          </p:nvPr>
        </p:nvSpPr>
        <p:spPr>
          <a:ln/>
        </p:spPr>
        <p:txBody>
          <a:bodyPr/>
          <a:lstStyle>
            <a:lvl1pPr>
              <a:defRPr/>
            </a:lvl1pPr>
          </a:lstStyle>
          <a:p>
            <a:pPr>
              <a:defRPr/>
            </a:pPr>
            <a:r>
              <a:rPr lang="en-US" altLang="en-US"/>
              <a:t> </a:t>
            </a:r>
            <a:fld id="{97D24551-6C7F-4C5E-AAA5-F2DFB0F2401E}" type="slidenum">
              <a:rPr lang="en-US" altLang="en-US"/>
              <a:pPr>
                <a:defRPr/>
              </a:pPr>
              <a:t>‹#›</a:t>
            </a:fld>
            <a:endParaRPr lang="en-US" altLang="en-US"/>
          </a:p>
        </p:txBody>
      </p:sp>
      <p:sp>
        <p:nvSpPr>
          <p:cNvPr id="4"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1869345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a:ln/>
        </p:spPr>
        <p:txBody>
          <a:bodyPr/>
          <a:lstStyle>
            <a:lvl1pPr>
              <a:defRPr/>
            </a:lvl1pPr>
          </a:lstStyle>
          <a:p>
            <a:pPr>
              <a:defRPr/>
            </a:pPr>
            <a:r>
              <a:rPr lang="en-US" altLang="en-US"/>
              <a:t> </a:t>
            </a:r>
            <a:fld id="{5952A8F6-D278-46A4-888C-29A69F38472A}" type="slidenum">
              <a:rPr lang="en-US" altLang="en-US"/>
              <a:pPr>
                <a:defRPr/>
              </a:pPr>
              <a:t>‹#›</a:t>
            </a:fld>
            <a:endParaRPr lang="en-US" altLang="en-US"/>
          </a:p>
        </p:txBody>
      </p:sp>
      <p:sp>
        <p:nvSpPr>
          <p:cNvPr id="3"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336568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r>
              <a:rPr lang="en-US" altLang="en-US"/>
              <a:t> </a:t>
            </a:r>
            <a:fld id="{23B8DE0A-AC39-460F-9801-7A3A2BE915B4}" type="slidenum">
              <a:rPr lang="en-US" altLang="en-US"/>
              <a:pPr>
                <a:defRPr/>
              </a:pPr>
              <a:t>‹#›</a:t>
            </a:fld>
            <a:endParaRPr lang="en-US" alt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1096506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r>
              <a:rPr lang="en-US" altLang="en-US"/>
              <a:t> </a:t>
            </a:r>
            <a:fld id="{19FC9225-A315-4FBE-A5F1-826082DEF725}" type="slidenum">
              <a:rPr lang="en-US" altLang="en-US"/>
              <a:pPr>
                <a:defRPr/>
              </a:pPr>
              <a:t>‹#›</a:t>
            </a:fld>
            <a:endParaRPr lang="en-US" alt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3709422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3" name="Rectangle 9"/>
          <p:cNvSpPr>
            <a:spLocks noGrp="1" noChangeArrowheads="1"/>
          </p:cNvSpPr>
          <p:nvPr>
            <p:ph type="sldNum" sz="quarter" idx="4"/>
          </p:nvPr>
        </p:nvSpPr>
        <p:spPr bwMode="auto">
          <a:xfrm>
            <a:off x="6553200" y="61722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600" smtClean="0"/>
            </a:lvl1pPr>
          </a:lstStyle>
          <a:p>
            <a:pPr>
              <a:defRPr/>
            </a:pPr>
            <a:r>
              <a:rPr lang="en-US" altLang="en-US"/>
              <a:t> </a:t>
            </a:r>
            <a:fld id="{C9241B87-E365-4365-BDC6-1241D33F009D}" type="slidenum">
              <a:rPr lang="en-US" altLang="en-US"/>
              <a:pPr>
                <a:defRPr/>
              </a:pPr>
              <a:t>‹#›</a:t>
            </a:fld>
            <a:endParaRPr lang="en-US" altLang="en-US"/>
          </a:p>
        </p:txBody>
      </p:sp>
      <p:sp>
        <p:nvSpPr>
          <p:cNvPr id="1035" name="Rectangle 11"/>
          <p:cNvSpPr>
            <a:spLocks noGrp="1" noChangeArrowheads="1"/>
          </p:cNvSpPr>
          <p:nvPr>
            <p:ph type="ftr" sz="quarter" idx="3"/>
          </p:nvPr>
        </p:nvSpPr>
        <p:spPr bwMode="auto">
          <a:xfrm>
            <a:off x="457200" y="6172200"/>
            <a:ext cx="5183188"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600" smtClean="0"/>
            </a:lvl1pPr>
          </a:lstStyle>
          <a:p>
            <a:pPr>
              <a:defRPr/>
            </a:pPr>
            <a:endParaRPr lang="en-US" altLang="en-US" sz="20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6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2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525" y="1143000"/>
            <a:ext cx="9144000" cy="1749425"/>
          </a:xfrm>
          <a:solidFill>
            <a:srgbClr val="9E1B34"/>
          </a:solidFill>
        </p:spPr>
        <p:txBody>
          <a:bodyPr>
            <a:normAutofit/>
          </a:bodyPr>
          <a:lstStyle/>
          <a:p>
            <a:pPr>
              <a:defRPr/>
            </a:pPr>
            <a:br>
              <a:rPr lang="en-US" sz="3600" dirty="0">
                <a:latin typeface="Arial" charset="0"/>
                <a:cs typeface="+mj-cs"/>
              </a:rPr>
            </a:br>
            <a:r>
              <a:rPr lang="en-US" sz="3200" dirty="0">
                <a:solidFill>
                  <a:schemeClr val="bg1"/>
                </a:solidFill>
                <a:latin typeface="Arial" charset="0"/>
              </a:rPr>
              <a:t>Single Page Architecture (part 2)</a:t>
            </a:r>
            <a:br>
              <a:rPr lang="en-US" sz="3600" dirty="0">
                <a:latin typeface="Arial" charset="0"/>
                <a:cs typeface="+mj-cs"/>
              </a:rPr>
            </a:br>
            <a:endParaRPr lang="en-US" sz="3600" dirty="0">
              <a:latin typeface="Arial" charset="0"/>
              <a:cs typeface="+mj-cs"/>
            </a:endParaRPr>
          </a:p>
        </p:txBody>
      </p:sp>
      <p:sp>
        <p:nvSpPr>
          <p:cNvPr id="14338" name="TextBox 2"/>
          <p:cNvSpPr txBox="1">
            <a:spLocks noChangeArrowheads="1"/>
          </p:cNvSpPr>
          <p:nvPr/>
        </p:nvSpPr>
        <p:spPr bwMode="auto">
          <a:xfrm>
            <a:off x="685800" y="3124200"/>
            <a:ext cx="7848600" cy="1477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800" dirty="0"/>
              <a:t>MIS 2402</a:t>
            </a:r>
          </a:p>
          <a:p>
            <a:pPr algn="ctr" eaLnBrk="1" hangingPunct="1"/>
            <a:r>
              <a:rPr lang="en-US" sz="1800"/>
              <a:t>Department </a:t>
            </a:r>
            <a:r>
              <a:rPr lang="en-US" sz="1800" dirty="0"/>
              <a:t>of MIS</a:t>
            </a:r>
          </a:p>
          <a:p>
            <a:pPr algn="ctr" eaLnBrk="1" hangingPunct="1"/>
            <a:r>
              <a:rPr lang="en-US" sz="1800" dirty="0"/>
              <a:t>Fox School of Business</a:t>
            </a:r>
          </a:p>
          <a:p>
            <a:pPr algn="ctr" eaLnBrk="1" hangingPunct="1"/>
            <a:r>
              <a:rPr lang="en-US" sz="1800" dirty="0"/>
              <a:t>Temple University</a:t>
            </a:r>
          </a:p>
          <a:p>
            <a:pPr eaLnBrk="1" hangingPunct="1"/>
            <a:endParaRPr lang="en-US" sz="1800" dirty="0"/>
          </a:p>
        </p:txBody>
      </p:sp>
      <p:pic>
        <p:nvPicPr>
          <p:cNvPr id="14339"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938" y="0"/>
            <a:ext cx="9164638" cy="1146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094433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093CD-4360-4EA0-8C3A-BD2E02531269}"/>
              </a:ext>
            </a:extLst>
          </p:cNvPr>
          <p:cNvSpPr>
            <a:spLocks noGrp="1"/>
          </p:cNvSpPr>
          <p:nvPr>
            <p:ph type="title"/>
          </p:nvPr>
        </p:nvSpPr>
        <p:spPr/>
        <p:txBody>
          <a:bodyPr/>
          <a:lstStyle/>
          <a:p>
            <a:r>
              <a:rPr lang="en-US" dirty="0"/>
              <a:t>Some improvements…</a:t>
            </a:r>
          </a:p>
        </p:txBody>
      </p:sp>
      <p:sp>
        <p:nvSpPr>
          <p:cNvPr id="3" name="Slide Number Placeholder 2">
            <a:extLst>
              <a:ext uri="{FF2B5EF4-FFF2-40B4-BE49-F238E27FC236}">
                <a16:creationId xmlns:a16="http://schemas.microsoft.com/office/drawing/2014/main" id="{75695E8C-3C07-4806-BF39-1F92B3721944}"/>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10</a:t>
            </a:fld>
            <a:endParaRPr lang="en-US" altLang="en-US" dirty="0">
              <a:solidFill>
                <a:srgbClr val="FFFFFF"/>
              </a:solidFill>
            </a:endParaRPr>
          </a:p>
        </p:txBody>
      </p:sp>
      <p:pic>
        <p:nvPicPr>
          <p:cNvPr id="4" name="Picture 3">
            <a:extLst>
              <a:ext uri="{FF2B5EF4-FFF2-40B4-BE49-F238E27FC236}">
                <a16:creationId xmlns:a16="http://schemas.microsoft.com/office/drawing/2014/main" id="{4F7AEA97-60C4-4FF3-B573-FDD99B7D84E4}"/>
              </a:ext>
            </a:extLst>
          </p:cNvPr>
          <p:cNvPicPr>
            <a:picLocks noChangeAspect="1"/>
          </p:cNvPicPr>
          <p:nvPr/>
        </p:nvPicPr>
        <p:blipFill>
          <a:blip r:embed="rId2"/>
          <a:stretch>
            <a:fillRect/>
          </a:stretch>
        </p:blipFill>
        <p:spPr>
          <a:xfrm>
            <a:off x="1600200" y="1219200"/>
            <a:ext cx="5824580" cy="4086255"/>
          </a:xfrm>
          <a:prstGeom prst="rect">
            <a:avLst/>
          </a:prstGeom>
        </p:spPr>
      </p:pic>
      <p:sp>
        <p:nvSpPr>
          <p:cNvPr id="5" name="Left Brace 4">
            <a:extLst>
              <a:ext uri="{FF2B5EF4-FFF2-40B4-BE49-F238E27FC236}">
                <a16:creationId xmlns:a16="http://schemas.microsoft.com/office/drawing/2014/main" id="{C70FEB80-CC55-488B-98F3-273283F83663}"/>
              </a:ext>
            </a:extLst>
          </p:cNvPr>
          <p:cNvSpPr/>
          <p:nvPr/>
        </p:nvSpPr>
        <p:spPr>
          <a:xfrm>
            <a:off x="1091792" y="2667000"/>
            <a:ext cx="203608" cy="1905000"/>
          </a:xfrm>
          <a:prstGeom prst="leftBrace">
            <a:avLst/>
          </a:prstGeom>
          <a:ln w="3492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CC7D8C74-8DB8-42E0-9FA4-DC87F6492DDA}"/>
              </a:ext>
            </a:extLst>
          </p:cNvPr>
          <p:cNvSpPr/>
          <p:nvPr/>
        </p:nvSpPr>
        <p:spPr>
          <a:xfrm rot="16200000">
            <a:off x="102110" y="3416198"/>
            <a:ext cx="1269184" cy="4066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 row</a:t>
            </a:r>
            <a:endParaRPr lang="en-US" dirty="0">
              <a:solidFill>
                <a:schemeClr val="tx1"/>
              </a:solidFill>
            </a:endParaRPr>
          </a:p>
        </p:txBody>
      </p:sp>
      <p:sp>
        <p:nvSpPr>
          <p:cNvPr id="7" name="Rectangle: Rounded Corners 6">
            <a:extLst>
              <a:ext uri="{FF2B5EF4-FFF2-40B4-BE49-F238E27FC236}">
                <a16:creationId xmlns:a16="http://schemas.microsoft.com/office/drawing/2014/main" id="{D0AB5CAE-D8D8-49CE-8C1B-8382172BCDC6}"/>
              </a:ext>
            </a:extLst>
          </p:cNvPr>
          <p:cNvSpPr/>
          <p:nvPr/>
        </p:nvSpPr>
        <p:spPr>
          <a:xfrm rot="16200000">
            <a:off x="-612660" y="3416198"/>
            <a:ext cx="1752600" cy="4066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 container</a:t>
            </a:r>
            <a:endParaRPr lang="en-US" dirty="0">
              <a:solidFill>
                <a:schemeClr val="tx1"/>
              </a:solidFill>
            </a:endParaRPr>
          </a:p>
        </p:txBody>
      </p:sp>
      <p:sp>
        <p:nvSpPr>
          <p:cNvPr id="8" name="Rectangle: Rounded Corners 7">
            <a:extLst>
              <a:ext uri="{FF2B5EF4-FFF2-40B4-BE49-F238E27FC236}">
                <a16:creationId xmlns:a16="http://schemas.microsoft.com/office/drawing/2014/main" id="{57BF63AD-76DB-4162-AFE9-C2BE43F9BCEF}"/>
              </a:ext>
            </a:extLst>
          </p:cNvPr>
          <p:cNvSpPr/>
          <p:nvPr/>
        </p:nvSpPr>
        <p:spPr>
          <a:xfrm rot="16200000">
            <a:off x="-115775" y="1852514"/>
            <a:ext cx="758831" cy="4066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nav</a:t>
            </a:r>
            <a:endParaRPr lang="en-US" dirty="0">
              <a:solidFill>
                <a:schemeClr val="tx1"/>
              </a:solidFill>
            </a:endParaRPr>
          </a:p>
        </p:txBody>
      </p:sp>
      <p:sp>
        <p:nvSpPr>
          <p:cNvPr id="15" name="Rectangle: Rounded Corners 14">
            <a:extLst>
              <a:ext uri="{FF2B5EF4-FFF2-40B4-BE49-F238E27FC236}">
                <a16:creationId xmlns:a16="http://schemas.microsoft.com/office/drawing/2014/main" id="{300602C5-307D-472A-8FA1-7F3B67B7CB6A}"/>
              </a:ext>
            </a:extLst>
          </p:cNvPr>
          <p:cNvSpPr/>
          <p:nvPr/>
        </p:nvSpPr>
        <p:spPr>
          <a:xfrm>
            <a:off x="1143000" y="5587208"/>
            <a:ext cx="1269184" cy="6191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2 spans</a:t>
            </a:r>
            <a:endParaRPr lang="en-US" dirty="0">
              <a:solidFill>
                <a:schemeClr val="tx1"/>
              </a:solidFill>
            </a:endParaRPr>
          </a:p>
        </p:txBody>
      </p:sp>
      <p:cxnSp>
        <p:nvCxnSpPr>
          <p:cNvPr id="16" name="Straight Arrow Connector 15">
            <a:extLst>
              <a:ext uri="{FF2B5EF4-FFF2-40B4-BE49-F238E27FC236}">
                <a16:creationId xmlns:a16="http://schemas.microsoft.com/office/drawing/2014/main" id="{4A536030-2345-44BB-98A6-A628D026CC11}"/>
              </a:ext>
            </a:extLst>
          </p:cNvPr>
          <p:cNvCxnSpPr>
            <a:cxnSpLocks/>
            <a:stCxn id="15" idx="0"/>
          </p:cNvCxnSpPr>
          <p:nvPr/>
        </p:nvCxnSpPr>
        <p:spPr>
          <a:xfrm flipV="1">
            <a:off x="1777592" y="4444208"/>
            <a:ext cx="318520" cy="1143000"/>
          </a:xfrm>
          <a:prstGeom prst="straightConnector1">
            <a:avLst/>
          </a:prstGeom>
          <a:ln w="60325">
            <a:tailEnd type="triangle"/>
          </a:ln>
        </p:spPr>
        <p:style>
          <a:lnRef idx="1">
            <a:schemeClr val="accent1"/>
          </a:lnRef>
          <a:fillRef idx="0">
            <a:schemeClr val="accent1"/>
          </a:fillRef>
          <a:effectRef idx="0">
            <a:schemeClr val="accent1"/>
          </a:effectRef>
          <a:fontRef idx="minor">
            <a:schemeClr val="tx1"/>
          </a:fontRef>
        </p:style>
      </p:cxnSp>
      <p:sp>
        <p:nvSpPr>
          <p:cNvPr id="17" name="Rectangle: Rounded Corners 16">
            <a:extLst>
              <a:ext uri="{FF2B5EF4-FFF2-40B4-BE49-F238E27FC236}">
                <a16:creationId xmlns:a16="http://schemas.microsoft.com/office/drawing/2014/main" id="{C6B1B149-9846-4681-9BE5-645564615470}"/>
              </a:ext>
            </a:extLst>
          </p:cNvPr>
          <p:cNvSpPr/>
          <p:nvPr/>
        </p:nvSpPr>
        <p:spPr>
          <a:xfrm>
            <a:off x="7543800" y="3860046"/>
            <a:ext cx="1450587" cy="16263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Another container, row, and 12 span column</a:t>
            </a:r>
            <a:endParaRPr lang="en-US" dirty="0">
              <a:solidFill>
                <a:schemeClr val="tx1"/>
              </a:solidFill>
            </a:endParaRPr>
          </a:p>
        </p:txBody>
      </p:sp>
      <p:cxnSp>
        <p:nvCxnSpPr>
          <p:cNvPr id="18" name="Straight Arrow Connector 17">
            <a:extLst>
              <a:ext uri="{FF2B5EF4-FFF2-40B4-BE49-F238E27FC236}">
                <a16:creationId xmlns:a16="http://schemas.microsoft.com/office/drawing/2014/main" id="{A7FAE9F4-28DE-464E-8D08-320D2BF7517A}"/>
              </a:ext>
            </a:extLst>
          </p:cNvPr>
          <p:cNvCxnSpPr>
            <a:cxnSpLocks/>
          </p:cNvCxnSpPr>
          <p:nvPr/>
        </p:nvCxnSpPr>
        <p:spPr>
          <a:xfrm flipH="1">
            <a:off x="7239001" y="4495800"/>
            <a:ext cx="363171" cy="381000"/>
          </a:xfrm>
          <a:prstGeom prst="straightConnector1">
            <a:avLst/>
          </a:prstGeom>
          <a:ln w="60325">
            <a:tailEnd type="triangle"/>
          </a:ln>
        </p:spPr>
        <p:style>
          <a:lnRef idx="1">
            <a:schemeClr val="accent1"/>
          </a:lnRef>
          <a:fillRef idx="0">
            <a:schemeClr val="accent1"/>
          </a:fillRef>
          <a:effectRef idx="0">
            <a:schemeClr val="accent1"/>
          </a:effectRef>
          <a:fontRef idx="minor">
            <a:schemeClr val="tx1"/>
          </a:fontRef>
        </p:style>
      </p:cxnSp>
      <p:sp>
        <p:nvSpPr>
          <p:cNvPr id="19" name="Rectangle: Rounded Corners 18">
            <a:extLst>
              <a:ext uri="{FF2B5EF4-FFF2-40B4-BE49-F238E27FC236}">
                <a16:creationId xmlns:a16="http://schemas.microsoft.com/office/drawing/2014/main" id="{1E50FC47-920A-4310-8E09-4B6B08782B94}"/>
              </a:ext>
            </a:extLst>
          </p:cNvPr>
          <p:cNvSpPr/>
          <p:nvPr/>
        </p:nvSpPr>
        <p:spPr>
          <a:xfrm>
            <a:off x="3633832" y="5587208"/>
            <a:ext cx="1269184" cy="6191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8 spans</a:t>
            </a:r>
            <a:endParaRPr lang="en-US" dirty="0">
              <a:solidFill>
                <a:schemeClr val="tx1"/>
              </a:solidFill>
            </a:endParaRPr>
          </a:p>
        </p:txBody>
      </p:sp>
      <p:cxnSp>
        <p:nvCxnSpPr>
          <p:cNvPr id="20" name="Straight Arrow Connector 19">
            <a:extLst>
              <a:ext uri="{FF2B5EF4-FFF2-40B4-BE49-F238E27FC236}">
                <a16:creationId xmlns:a16="http://schemas.microsoft.com/office/drawing/2014/main" id="{6F2DCCBE-2807-4A4F-BC58-DAB7ADF3FE5A}"/>
              </a:ext>
            </a:extLst>
          </p:cNvPr>
          <p:cNvCxnSpPr>
            <a:cxnSpLocks/>
          </p:cNvCxnSpPr>
          <p:nvPr/>
        </p:nvCxnSpPr>
        <p:spPr>
          <a:xfrm flipV="1">
            <a:off x="4243432" y="4291808"/>
            <a:ext cx="0" cy="1295400"/>
          </a:xfrm>
          <a:prstGeom prst="straightConnector1">
            <a:avLst/>
          </a:prstGeom>
          <a:ln w="60325">
            <a:tailEnd type="triangle"/>
          </a:ln>
        </p:spPr>
        <p:style>
          <a:lnRef idx="1">
            <a:schemeClr val="accent1"/>
          </a:lnRef>
          <a:fillRef idx="0">
            <a:schemeClr val="accent1"/>
          </a:fillRef>
          <a:effectRef idx="0">
            <a:schemeClr val="accent1"/>
          </a:effectRef>
          <a:fontRef idx="minor">
            <a:schemeClr val="tx1"/>
          </a:fontRef>
        </p:style>
      </p:cxnSp>
      <p:sp>
        <p:nvSpPr>
          <p:cNvPr id="22" name="Rectangle: Rounded Corners 21">
            <a:extLst>
              <a:ext uri="{FF2B5EF4-FFF2-40B4-BE49-F238E27FC236}">
                <a16:creationId xmlns:a16="http://schemas.microsoft.com/office/drawing/2014/main" id="{754E5D0F-3AEC-4225-9E23-049FD1E3FFCD}"/>
              </a:ext>
            </a:extLst>
          </p:cNvPr>
          <p:cNvSpPr/>
          <p:nvPr/>
        </p:nvSpPr>
        <p:spPr>
          <a:xfrm>
            <a:off x="6416804" y="5652782"/>
            <a:ext cx="1269184" cy="6191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2 spans</a:t>
            </a:r>
            <a:endParaRPr lang="en-US" dirty="0">
              <a:solidFill>
                <a:schemeClr val="tx1"/>
              </a:solidFill>
            </a:endParaRPr>
          </a:p>
        </p:txBody>
      </p:sp>
      <p:cxnSp>
        <p:nvCxnSpPr>
          <p:cNvPr id="23" name="Straight Arrow Connector 22">
            <a:extLst>
              <a:ext uri="{FF2B5EF4-FFF2-40B4-BE49-F238E27FC236}">
                <a16:creationId xmlns:a16="http://schemas.microsoft.com/office/drawing/2014/main" id="{692A5176-D095-469B-A700-D2C0B5EBD5F6}"/>
              </a:ext>
            </a:extLst>
          </p:cNvPr>
          <p:cNvCxnSpPr>
            <a:cxnSpLocks/>
            <a:stCxn id="22" idx="0"/>
          </p:cNvCxnSpPr>
          <p:nvPr/>
        </p:nvCxnSpPr>
        <p:spPr>
          <a:xfrm flipH="1" flipV="1">
            <a:off x="6776612" y="4383886"/>
            <a:ext cx="274784" cy="1268896"/>
          </a:xfrm>
          <a:prstGeom prst="straightConnector1">
            <a:avLst/>
          </a:prstGeom>
          <a:ln w="60325">
            <a:tailEnd type="triangle"/>
          </a:ln>
        </p:spPr>
        <p:style>
          <a:lnRef idx="1">
            <a:schemeClr val="accent1"/>
          </a:lnRef>
          <a:fillRef idx="0">
            <a:schemeClr val="accent1"/>
          </a:fillRef>
          <a:effectRef idx="0">
            <a:schemeClr val="accent1"/>
          </a:effectRef>
          <a:fontRef idx="minor">
            <a:schemeClr val="tx1"/>
          </a:fontRef>
        </p:style>
      </p:cxnSp>
      <p:sp>
        <p:nvSpPr>
          <p:cNvPr id="26" name="Rectangle: Rounded Corners 25">
            <a:extLst>
              <a:ext uri="{FF2B5EF4-FFF2-40B4-BE49-F238E27FC236}">
                <a16:creationId xmlns:a16="http://schemas.microsoft.com/office/drawing/2014/main" id="{249B675C-F956-41BD-8320-15F24916592C}"/>
              </a:ext>
            </a:extLst>
          </p:cNvPr>
          <p:cNvSpPr/>
          <p:nvPr/>
        </p:nvSpPr>
        <p:spPr>
          <a:xfrm>
            <a:off x="7543800" y="998550"/>
            <a:ext cx="1450587" cy="20855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Changes to a menu icon when the window is narrow</a:t>
            </a:r>
            <a:endParaRPr lang="en-US" dirty="0">
              <a:solidFill>
                <a:schemeClr val="tx1"/>
              </a:solidFill>
            </a:endParaRPr>
          </a:p>
        </p:txBody>
      </p:sp>
      <p:cxnSp>
        <p:nvCxnSpPr>
          <p:cNvPr id="27" name="Straight Arrow Connector 26">
            <a:extLst>
              <a:ext uri="{FF2B5EF4-FFF2-40B4-BE49-F238E27FC236}">
                <a16:creationId xmlns:a16="http://schemas.microsoft.com/office/drawing/2014/main" id="{A2D77A3F-765A-4C18-834E-41D98E5284FE}"/>
              </a:ext>
            </a:extLst>
          </p:cNvPr>
          <p:cNvCxnSpPr>
            <a:cxnSpLocks/>
          </p:cNvCxnSpPr>
          <p:nvPr/>
        </p:nvCxnSpPr>
        <p:spPr>
          <a:xfrm flipH="1">
            <a:off x="7239001" y="1634304"/>
            <a:ext cx="363171" cy="381000"/>
          </a:xfrm>
          <a:prstGeom prst="straightConnector1">
            <a:avLst/>
          </a:prstGeom>
          <a:ln w="60325">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FE0101F2-44F8-40AE-A483-5E2AEDA03C7F}"/>
              </a:ext>
            </a:extLst>
          </p:cNvPr>
          <p:cNvCxnSpPr>
            <a:cxnSpLocks/>
          </p:cNvCxnSpPr>
          <p:nvPr/>
        </p:nvCxnSpPr>
        <p:spPr>
          <a:xfrm flipV="1">
            <a:off x="585963" y="2055816"/>
            <a:ext cx="895217" cy="28586"/>
          </a:xfrm>
          <a:prstGeom prst="straightConnector1">
            <a:avLst/>
          </a:prstGeom>
          <a:ln w="6032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3210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P spid="19" grpId="0" animBg="1"/>
      <p:bldP spid="22" grpId="0" animBg="1"/>
      <p:bldP spid="2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D37B4-4A01-42AA-AECB-51B1FB8B6D36}"/>
              </a:ext>
            </a:extLst>
          </p:cNvPr>
          <p:cNvSpPr>
            <a:spLocks noGrp="1"/>
          </p:cNvSpPr>
          <p:nvPr>
            <p:ph type="title"/>
          </p:nvPr>
        </p:nvSpPr>
        <p:spPr/>
        <p:txBody>
          <a:bodyPr/>
          <a:lstStyle/>
          <a:p>
            <a:r>
              <a:rPr lang="en-US" dirty="0"/>
              <a:t>Let’s give it a try…</a:t>
            </a:r>
          </a:p>
        </p:txBody>
      </p:sp>
      <p:sp>
        <p:nvSpPr>
          <p:cNvPr id="3" name="Slide Number Placeholder 2">
            <a:extLst>
              <a:ext uri="{FF2B5EF4-FFF2-40B4-BE49-F238E27FC236}">
                <a16:creationId xmlns:a16="http://schemas.microsoft.com/office/drawing/2014/main" id="{5512BCE7-8732-47E6-A152-A8F29EBD9E86}"/>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11</a:t>
            </a:fld>
            <a:endParaRPr lang="en-US" altLang="en-US" dirty="0">
              <a:solidFill>
                <a:srgbClr val="FFFFFF"/>
              </a:solidFill>
            </a:endParaRPr>
          </a:p>
        </p:txBody>
      </p:sp>
      <p:pic>
        <p:nvPicPr>
          <p:cNvPr id="4" name="Picture 2" descr="http://www.clker.com/cliparts/z/p/0/z/k/I/stop-sign-hi.png">
            <a:extLst>
              <a:ext uri="{FF2B5EF4-FFF2-40B4-BE49-F238E27FC236}">
                <a16:creationId xmlns:a16="http://schemas.microsoft.com/office/drawing/2014/main" id="{EF9002C1-BB5C-44F5-B49B-20A4660C374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0" y="2129240"/>
            <a:ext cx="2590800" cy="2599519"/>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542721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a:t>Last class we…</a:t>
            </a:r>
          </a:p>
        </p:txBody>
      </p:sp>
      <p:sp>
        <p:nvSpPr>
          <p:cNvPr id="5" name="Slide Number Placeholder 4"/>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2</a:t>
            </a:fld>
            <a:endParaRPr lang="en-US" altLang="en-US" dirty="0">
              <a:solidFill>
                <a:srgbClr val="FFFFFF"/>
              </a:solidFill>
            </a:endParaRPr>
          </a:p>
        </p:txBody>
      </p:sp>
      <p:sp>
        <p:nvSpPr>
          <p:cNvPr id="6" name="TextBox 5">
            <a:extLst>
              <a:ext uri="{FF2B5EF4-FFF2-40B4-BE49-F238E27FC236}">
                <a16:creationId xmlns:a16="http://schemas.microsoft.com/office/drawing/2014/main" id="{37551D01-4F17-4F45-9E83-1813F7B58F6F}"/>
              </a:ext>
            </a:extLst>
          </p:cNvPr>
          <p:cNvSpPr txBox="1"/>
          <p:nvPr/>
        </p:nvSpPr>
        <p:spPr>
          <a:xfrm>
            <a:off x="152400" y="1143000"/>
            <a:ext cx="8763000" cy="3816429"/>
          </a:xfrm>
          <a:prstGeom prst="rect">
            <a:avLst/>
          </a:prstGeom>
          <a:noFill/>
        </p:spPr>
        <p:txBody>
          <a:bodyPr wrap="square" rtlCol="0">
            <a:spAutoFit/>
          </a:bodyPr>
          <a:lstStyle/>
          <a:p>
            <a:pPr marL="342900" indent="-342900">
              <a:buFont typeface="+mj-lt"/>
              <a:buAutoNum type="arabicPeriod"/>
            </a:pPr>
            <a:r>
              <a:rPr lang="en-US" sz="3200" dirty="0"/>
              <a:t>Defined what a Single Page Architecture is.</a:t>
            </a:r>
            <a:br>
              <a:rPr lang="en-US" sz="3200" dirty="0"/>
            </a:br>
            <a:endParaRPr lang="en-US" sz="3200" dirty="0"/>
          </a:p>
          <a:p>
            <a:pPr marL="342900" indent="-342900">
              <a:buFont typeface="+mj-lt"/>
              <a:buAutoNum type="arabicPeriod"/>
            </a:pPr>
            <a:r>
              <a:rPr lang="en-US" sz="3200" dirty="0"/>
              <a:t>Discussed why SPA applications are rising in prominence.</a:t>
            </a:r>
            <a:br>
              <a:rPr lang="en-US" sz="3200" dirty="0"/>
            </a:br>
            <a:endParaRPr lang="en-US" sz="3200" dirty="0"/>
          </a:p>
          <a:p>
            <a:pPr marL="342900" indent="-342900">
              <a:buFont typeface="+mj-lt"/>
              <a:buAutoNum type="arabicPeriod"/>
            </a:pPr>
            <a:r>
              <a:rPr lang="en-US" sz="3200" dirty="0"/>
              <a:t>Revisited some jQuery commands we can use to make a simple SPA application.</a:t>
            </a:r>
          </a:p>
          <a:p>
            <a:endParaRPr lang="en-US" dirty="0"/>
          </a:p>
        </p:txBody>
      </p:sp>
    </p:spTree>
    <p:extLst>
      <p:ext uri="{BB962C8B-B14F-4D97-AF65-F5344CB8AC3E}">
        <p14:creationId xmlns:p14="http://schemas.microsoft.com/office/powerpoint/2010/main" val="3579814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84DDD-9C58-4F9D-9D85-7CA7CEC3B499}"/>
              </a:ext>
            </a:extLst>
          </p:cNvPr>
          <p:cNvSpPr>
            <a:spLocks noGrp="1"/>
          </p:cNvSpPr>
          <p:nvPr>
            <p:ph type="title"/>
          </p:nvPr>
        </p:nvSpPr>
        <p:spPr/>
        <p:txBody>
          <a:bodyPr/>
          <a:lstStyle/>
          <a:p>
            <a:r>
              <a:rPr lang="en-US" dirty="0"/>
              <a:t>This class …</a:t>
            </a:r>
          </a:p>
        </p:txBody>
      </p:sp>
      <p:sp>
        <p:nvSpPr>
          <p:cNvPr id="3" name="Slide Number Placeholder 2">
            <a:extLst>
              <a:ext uri="{FF2B5EF4-FFF2-40B4-BE49-F238E27FC236}">
                <a16:creationId xmlns:a16="http://schemas.microsoft.com/office/drawing/2014/main" id="{B0DF9A41-E97E-42FE-9C9C-5B2CBAE486B0}"/>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3</a:t>
            </a:fld>
            <a:endParaRPr lang="en-US" altLang="en-US" dirty="0">
              <a:solidFill>
                <a:srgbClr val="FFFFFF"/>
              </a:solidFill>
            </a:endParaRPr>
          </a:p>
        </p:txBody>
      </p:sp>
      <p:sp>
        <p:nvSpPr>
          <p:cNvPr id="4" name="TextBox 3">
            <a:extLst>
              <a:ext uri="{FF2B5EF4-FFF2-40B4-BE49-F238E27FC236}">
                <a16:creationId xmlns:a16="http://schemas.microsoft.com/office/drawing/2014/main" id="{1BB525A8-468D-415D-AED0-2BCC43E65188}"/>
              </a:ext>
            </a:extLst>
          </p:cNvPr>
          <p:cNvSpPr txBox="1"/>
          <p:nvPr/>
        </p:nvSpPr>
        <p:spPr>
          <a:xfrm>
            <a:off x="381000" y="1143000"/>
            <a:ext cx="8305800" cy="5786199"/>
          </a:xfrm>
          <a:prstGeom prst="rect">
            <a:avLst/>
          </a:prstGeom>
          <a:noFill/>
        </p:spPr>
        <p:txBody>
          <a:bodyPr wrap="square" rtlCol="0">
            <a:spAutoFit/>
          </a:bodyPr>
          <a:lstStyle/>
          <a:p>
            <a:pPr marL="342900" indent="-342900">
              <a:buFont typeface="+mj-lt"/>
              <a:buAutoNum type="arabicPeriod"/>
            </a:pPr>
            <a:r>
              <a:rPr lang="en-US" sz="3200" dirty="0"/>
              <a:t>Introduce error trapping.</a:t>
            </a:r>
            <a:br>
              <a:rPr lang="en-US" sz="3200" dirty="0"/>
            </a:br>
            <a:endParaRPr lang="en-US" sz="3200" dirty="0"/>
          </a:p>
          <a:p>
            <a:pPr marL="342900" indent="-342900">
              <a:buFont typeface="+mj-lt"/>
              <a:buAutoNum type="arabicPeriod"/>
            </a:pPr>
            <a:r>
              <a:rPr lang="en-US" sz="3200" dirty="0"/>
              <a:t>Review how all the elements we have studied this semester have brought us to this point.</a:t>
            </a:r>
          </a:p>
          <a:p>
            <a:pPr marL="342900" indent="-342900">
              <a:buFont typeface="+mj-lt"/>
              <a:buAutoNum type="arabicPeriod"/>
            </a:pPr>
            <a:endParaRPr lang="en-US" sz="3200" dirty="0"/>
          </a:p>
          <a:p>
            <a:pPr marL="342900" indent="-342900">
              <a:buFont typeface="+mj-lt"/>
              <a:buAutoNum type="arabicPeriod"/>
            </a:pPr>
            <a:r>
              <a:rPr lang="en-US" sz="3200" dirty="0"/>
              <a:t>Look at a more sophisticated Bootstrap layout.</a:t>
            </a:r>
          </a:p>
          <a:p>
            <a:pPr marL="342900" indent="-342900">
              <a:buFont typeface="+mj-lt"/>
              <a:buAutoNum type="arabicPeriod"/>
            </a:pPr>
            <a:endParaRPr lang="en-US" sz="3200" dirty="0"/>
          </a:p>
          <a:p>
            <a:endParaRPr lang="en-US" sz="3200" dirty="0"/>
          </a:p>
          <a:p>
            <a:pPr marL="342900" indent="-342900">
              <a:buFont typeface="+mj-lt"/>
              <a:buAutoNum type="arabicPeriod"/>
            </a:pPr>
            <a:endParaRPr lang="en-US" sz="3200" dirty="0"/>
          </a:p>
          <a:p>
            <a:endParaRPr lang="en-US" dirty="0"/>
          </a:p>
        </p:txBody>
      </p:sp>
    </p:spTree>
    <p:extLst>
      <p:ext uri="{BB962C8B-B14F-4D97-AF65-F5344CB8AC3E}">
        <p14:creationId xmlns:p14="http://schemas.microsoft.com/office/powerpoint/2010/main" val="387973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ABA37-176F-4396-A3CD-5EA9E781A2EF}"/>
              </a:ext>
            </a:extLst>
          </p:cNvPr>
          <p:cNvSpPr>
            <a:spLocks noGrp="1"/>
          </p:cNvSpPr>
          <p:nvPr>
            <p:ph type="title"/>
          </p:nvPr>
        </p:nvSpPr>
        <p:spPr/>
        <p:txBody>
          <a:bodyPr/>
          <a:lstStyle/>
          <a:p>
            <a:r>
              <a:rPr lang="en-US" dirty="0"/>
              <a:t>Error Trapping</a:t>
            </a:r>
          </a:p>
        </p:txBody>
      </p:sp>
      <p:sp>
        <p:nvSpPr>
          <p:cNvPr id="3" name="Slide Number Placeholder 2">
            <a:extLst>
              <a:ext uri="{FF2B5EF4-FFF2-40B4-BE49-F238E27FC236}">
                <a16:creationId xmlns:a16="http://schemas.microsoft.com/office/drawing/2014/main" id="{064A92E0-C9B7-4052-928C-E6D233DA4B80}"/>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4</a:t>
            </a:fld>
            <a:endParaRPr lang="en-US" altLang="en-US" dirty="0">
              <a:solidFill>
                <a:srgbClr val="FFFFFF"/>
              </a:solidFill>
            </a:endParaRPr>
          </a:p>
        </p:txBody>
      </p:sp>
      <p:sp>
        <p:nvSpPr>
          <p:cNvPr id="4" name="TextBox 3">
            <a:extLst>
              <a:ext uri="{FF2B5EF4-FFF2-40B4-BE49-F238E27FC236}">
                <a16:creationId xmlns:a16="http://schemas.microsoft.com/office/drawing/2014/main" id="{D92E373D-9DCB-4316-846F-4149991BB304}"/>
              </a:ext>
            </a:extLst>
          </p:cNvPr>
          <p:cNvSpPr txBox="1"/>
          <p:nvPr/>
        </p:nvSpPr>
        <p:spPr>
          <a:xfrm>
            <a:off x="457200" y="1066800"/>
            <a:ext cx="8229600" cy="3416320"/>
          </a:xfrm>
          <a:prstGeom prst="rect">
            <a:avLst/>
          </a:prstGeom>
          <a:noFill/>
        </p:spPr>
        <p:txBody>
          <a:bodyPr wrap="square" rtlCol="0">
            <a:spAutoFit/>
          </a:bodyPr>
          <a:lstStyle/>
          <a:p>
            <a:r>
              <a:rPr lang="en-US" dirty="0"/>
              <a:t>Error trapping is programming logic that prevents a user from performing a wrong, misleading, or even dangerous action.</a:t>
            </a:r>
          </a:p>
          <a:p>
            <a:r>
              <a:rPr lang="en-US" dirty="0"/>
              <a:t>  </a:t>
            </a:r>
          </a:p>
          <a:p>
            <a:pPr marL="285750" indent="-285750">
              <a:buFont typeface="Arial" panose="020B0604020202020204" pitchFamily="34" charset="0"/>
              <a:buChar char="•"/>
            </a:pPr>
            <a:r>
              <a:rPr lang="en-US" dirty="0"/>
              <a:t>Error trapping protects well-intentioned users from making innocent mistakes.</a:t>
            </a:r>
          </a:p>
          <a:p>
            <a:r>
              <a:rPr lang="en-US" dirty="0"/>
              <a:t>  </a:t>
            </a:r>
          </a:p>
          <a:p>
            <a:pPr marL="285750" indent="-285750">
              <a:buFont typeface="Arial" panose="020B0604020202020204" pitchFamily="34" charset="0"/>
              <a:buChar char="•"/>
            </a:pPr>
            <a:r>
              <a:rPr lang="en-US" dirty="0"/>
              <a:t>Error trapping also protects valuable resources from being exploited and/or damaged from malicious users.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Good error trapping is implemented at multiple levels.  If one level fails, another level provides the desired level of protection.  (This is an example of the IT Security concept called “Security-in-Depth”.)</a:t>
            </a:r>
          </a:p>
        </p:txBody>
      </p:sp>
    </p:spTree>
    <p:extLst>
      <p:ext uri="{BB962C8B-B14F-4D97-AF65-F5344CB8AC3E}">
        <p14:creationId xmlns:p14="http://schemas.microsoft.com/office/powerpoint/2010/main" val="594959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3E467-D14A-4ABD-88CA-649C6B72F8AB}"/>
              </a:ext>
            </a:extLst>
          </p:cNvPr>
          <p:cNvSpPr>
            <a:spLocks noGrp="1"/>
          </p:cNvSpPr>
          <p:nvPr>
            <p:ph type="title"/>
          </p:nvPr>
        </p:nvSpPr>
        <p:spPr/>
        <p:txBody>
          <a:bodyPr/>
          <a:lstStyle/>
          <a:p>
            <a:r>
              <a:rPr lang="en-US" dirty="0"/>
              <a:t>An example: Our task list application</a:t>
            </a:r>
          </a:p>
        </p:txBody>
      </p:sp>
      <p:sp>
        <p:nvSpPr>
          <p:cNvPr id="3" name="Slide Number Placeholder 2">
            <a:extLst>
              <a:ext uri="{FF2B5EF4-FFF2-40B4-BE49-F238E27FC236}">
                <a16:creationId xmlns:a16="http://schemas.microsoft.com/office/drawing/2014/main" id="{4E69A554-718D-4FCA-BBEA-D9FBAA52F4F6}"/>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5</a:t>
            </a:fld>
            <a:endParaRPr lang="en-US" altLang="en-US" dirty="0">
              <a:solidFill>
                <a:srgbClr val="FFFFFF"/>
              </a:solidFill>
            </a:endParaRPr>
          </a:p>
        </p:txBody>
      </p:sp>
      <p:sp>
        <p:nvSpPr>
          <p:cNvPr id="18" name="TextBox 17">
            <a:extLst>
              <a:ext uri="{FF2B5EF4-FFF2-40B4-BE49-F238E27FC236}">
                <a16:creationId xmlns:a16="http://schemas.microsoft.com/office/drawing/2014/main" id="{41CF0716-63CF-4FAB-BEB1-704849FAB2AF}"/>
              </a:ext>
            </a:extLst>
          </p:cNvPr>
          <p:cNvSpPr txBox="1"/>
          <p:nvPr/>
        </p:nvSpPr>
        <p:spPr>
          <a:xfrm>
            <a:off x="685800" y="1371600"/>
            <a:ext cx="8305800" cy="1200329"/>
          </a:xfrm>
          <a:prstGeom prst="rect">
            <a:avLst/>
          </a:prstGeom>
          <a:noFill/>
        </p:spPr>
        <p:txBody>
          <a:bodyPr wrap="square" rtlCol="0">
            <a:spAutoFit/>
          </a:bodyPr>
          <a:lstStyle/>
          <a:p>
            <a:r>
              <a:rPr lang="en-US" dirty="0"/>
              <a:t>What if a user enters a blank task… that’s bad data… what happens?  What *should* happen?  </a:t>
            </a:r>
          </a:p>
          <a:p>
            <a:endParaRPr lang="en-US" dirty="0"/>
          </a:p>
          <a:p>
            <a:endParaRPr lang="en-US" dirty="0"/>
          </a:p>
        </p:txBody>
      </p:sp>
      <p:pic>
        <p:nvPicPr>
          <p:cNvPr id="19" name="Picture 18">
            <a:extLst>
              <a:ext uri="{FF2B5EF4-FFF2-40B4-BE49-F238E27FC236}">
                <a16:creationId xmlns:a16="http://schemas.microsoft.com/office/drawing/2014/main" id="{D32F1832-5E63-46DB-A20E-0936D828CF3F}"/>
              </a:ext>
            </a:extLst>
          </p:cNvPr>
          <p:cNvPicPr>
            <a:picLocks noChangeAspect="1"/>
          </p:cNvPicPr>
          <p:nvPr/>
        </p:nvPicPr>
        <p:blipFill>
          <a:blip r:embed="rId2"/>
          <a:stretch>
            <a:fillRect/>
          </a:stretch>
        </p:blipFill>
        <p:spPr>
          <a:xfrm>
            <a:off x="708991" y="2286000"/>
            <a:ext cx="3590951" cy="2686070"/>
          </a:xfrm>
          <a:prstGeom prst="rect">
            <a:avLst/>
          </a:prstGeom>
        </p:spPr>
      </p:pic>
      <p:sp>
        <p:nvSpPr>
          <p:cNvPr id="20" name="Arrow: Left 19">
            <a:extLst>
              <a:ext uri="{FF2B5EF4-FFF2-40B4-BE49-F238E27FC236}">
                <a16:creationId xmlns:a16="http://schemas.microsoft.com/office/drawing/2014/main" id="{BA94E6F1-5DA8-49D6-ABE0-A5ABE80DFDC7}"/>
              </a:ext>
            </a:extLst>
          </p:cNvPr>
          <p:cNvSpPr/>
          <p:nvPr/>
        </p:nvSpPr>
        <p:spPr>
          <a:xfrm>
            <a:off x="2743200" y="3124200"/>
            <a:ext cx="457200" cy="533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8781E308-6CAB-47E0-B729-25519345C2B4}"/>
              </a:ext>
            </a:extLst>
          </p:cNvPr>
          <p:cNvSpPr txBox="1"/>
          <p:nvPr/>
        </p:nvSpPr>
        <p:spPr>
          <a:xfrm>
            <a:off x="3352800" y="3200400"/>
            <a:ext cx="1143000" cy="381000"/>
          </a:xfrm>
          <a:prstGeom prst="rect">
            <a:avLst/>
          </a:prstGeom>
          <a:noFill/>
        </p:spPr>
        <p:txBody>
          <a:bodyPr wrap="square" rtlCol="0">
            <a:spAutoFit/>
          </a:bodyPr>
          <a:lstStyle/>
          <a:p>
            <a:r>
              <a:rPr lang="en-US" dirty="0" err="1"/>
              <a:t>Nothin</a:t>
            </a:r>
            <a:r>
              <a:rPr lang="en-US" dirty="0"/>
              <a:t>’</a:t>
            </a:r>
          </a:p>
        </p:txBody>
      </p:sp>
      <p:sp>
        <p:nvSpPr>
          <p:cNvPr id="22" name="Arrow: Left 21">
            <a:extLst>
              <a:ext uri="{FF2B5EF4-FFF2-40B4-BE49-F238E27FC236}">
                <a16:creationId xmlns:a16="http://schemas.microsoft.com/office/drawing/2014/main" id="{453A855E-D044-447C-A0DB-045BF3A37601}"/>
              </a:ext>
            </a:extLst>
          </p:cNvPr>
          <p:cNvSpPr/>
          <p:nvPr/>
        </p:nvSpPr>
        <p:spPr>
          <a:xfrm>
            <a:off x="1333500" y="3543300"/>
            <a:ext cx="457200" cy="533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8310A3BC-359E-4BC8-B1AD-6AD3CA4C3C92}"/>
              </a:ext>
            </a:extLst>
          </p:cNvPr>
          <p:cNvSpPr txBox="1"/>
          <p:nvPr/>
        </p:nvSpPr>
        <p:spPr>
          <a:xfrm>
            <a:off x="1943100" y="3619500"/>
            <a:ext cx="1638300" cy="381000"/>
          </a:xfrm>
          <a:prstGeom prst="rect">
            <a:avLst/>
          </a:prstGeom>
          <a:noFill/>
        </p:spPr>
        <p:txBody>
          <a:bodyPr wrap="square" rtlCol="0">
            <a:spAutoFit/>
          </a:bodyPr>
          <a:lstStyle/>
          <a:p>
            <a:r>
              <a:rPr lang="en-US" dirty="0"/>
              <a:t>Click Add</a:t>
            </a:r>
          </a:p>
        </p:txBody>
      </p:sp>
      <p:sp>
        <p:nvSpPr>
          <p:cNvPr id="24" name="TextBox 23">
            <a:extLst>
              <a:ext uri="{FF2B5EF4-FFF2-40B4-BE49-F238E27FC236}">
                <a16:creationId xmlns:a16="http://schemas.microsoft.com/office/drawing/2014/main" id="{D62FF43E-DB86-4854-8492-09CB6672CF2D}"/>
              </a:ext>
            </a:extLst>
          </p:cNvPr>
          <p:cNvSpPr txBox="1"/>
          <p:nvPr/>
        </p:nvSpPr>
        <p:spPr>
          <a:xfrm>
            <a:off x="4572000" y="2087939"/>
            <a:ext cx="3971951" cy="3970318"/>
          </a:xfrm>
          <a:prstGeom prst="rect">
            <a:avLst/>
          </a:prstGeom>
          <a:noFill/>
        </p:spPr>
        <p:txBody>
          <a:bodyPr wrap="square" rtlCol="0">
            <a:spAutoFit/>
          </a:bodyPr>
          <a:lstStyle/>
          <a:p>
            <a:r>
              <a:rPr lang="en-US" dirty="0"/>
              <a:t>There’s more than one acceptable response!  But… generally, the application should:</a:t>
            </a:r>
            <a:br>
              <a:rPr lang="en-US" dirty="0"/>
            </a:br>
            <a:endParaRPr lang="en-US" dirty="0"/>
          </a:p>
          <a:p>
            <a:pPr marL="285750" indent="-285750">
              <a:buFont typeface="Arial" panose="020B0604020202020204" pitchFamily="34" charset="0"/>
              <a:buChar char="•"/>
            </a:pPr>
            <a:r>
              <a:rPr lang="en-US" dirty="0"/>
              <a:t>Give useful / meaningful feedback to the user</a:t>
            </a:r>
            <a:br>
              <a:rPr lang="en-US" dirty="0"/>
            </a:br>
            <a:endParaRPr lang="en-US" dirty="0"/>
          </a:p>
          <a:p>
            <a:pPr marL="285750" indent="-285750">
              <a:buFont typeface="Arial" panose="020B0604020202020204" pitchFamily="34" charset="0"/>
              <a:buChar char="•"/>
            </a:pPr>
            <a:r>
              <a:rPr lang="en-US" dirty="0"/>
              <a:t>Prevent bad data from going into a database or other valuable resource system</a:t>
            </a:r>
            <a:br>
              <a:rPr lang="en-US" dirty="0"/>
            </a:br>
            <a:endParaRPr lang="en-US" dirty="0"/>
          </a:p>
          <a:p>
            <a:pPr marL="285750" indent="-285750">
              <a:buFont typeface="Arial" panose="020B0604020202020204" pitchFamily="34" charset="0"/>
              <a:buChar char="•"/>
            </a:pPr>
            <a:r>
              <a:rPr lang="en-US" dirty="0"/>
              <a:t>Prevent any condition that would cause the application to crash and/or become unavailable! </a:t>
            </a:r>
          </a:p>
        </p:txBody>
      </p:sp>
    </p:spTree>
    <p:extLst>
      <p:ext uri="{BB962C8B-B14F-4D97-AF65-F5344CB8AC3E}">
        <p14:creationId xmlns:p14="http://schemas.microsoft.com/office/powerpoint/2010/main" val="1902009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3E467-D14A-4ABD-88CA-649C6B72F8AB}"/>
              </a:ext>
            </a:extLst>
          </p:cNvPr>
          <p:cNvSpPr>
            <a:spLocks noGrp="1"/>
          </p:cNvSpPr>
          <p:nvPr>
            <p:ph type="title"/>
          </p:nvPr>
        </p:nvSpPr>
        <p:spPr/>
        <p:txBody>
          <a:bodyPr/>
          <a:lstStyle/>
          <a:p>
            <a:r>
              <a:rPr lang="en-US" dirty="0"/>
              <a:t>Client side vs. Server Side</a:t>
            </a:r>
          </a:p>
        </p:txBody>
      </p:sp>
      <p:sp>
        <p:nvSpPr>
          <p:cNvPr id="3" name="Slide Number Placeholder 2">
            <a:extLst>
              <a:ext uri="{FF2B5EF4-FFF2-40B4-BE49-F238E27FC236}">
                <a16:creationId xmlns:a16="http://schemas.microsoft.com/office/drawing/2014/main" id="{4E69A554-718D-4FCA-BBEA-D9FBAA52F4F6}"/>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6</a:t>
            </a:fld>
            <a:endParaRPr lang="en-US" altLang="en-US" dirty="0">
              <a:solidFill>
                <a:srgbClr val="FFFFFF"/>
              </a:solidFill>
            </a:endParaRPr>
          </a:p>
        </p:txBody>
      </p:sp>
      <p:pic>
        <p:nvPicPr>
          <p:cNvPr id="4" name="Graphic 3" descr="Smart Phone">
            <a:extLst>
              <a:ext uri="{FF2B5EF4-FFF2-40B4-BE49-F238E27FC236}">
                <a16:creationId xmlns:a16="http://schemas.microsoft.com/office/drawing/2014/main" id="{8737D034-EDF5-4170-955D-32BC6641BBF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57400" y="2448968"/>
            <a:ext cx="914400" cy="914400"/>
          </a:xfrm>
          <a:prstGeom prst="rect">
            <a:avLst/>
          </a:prstGeom>
        </p:spPr>
      </p:pic>
      <p:sp>
        <p:nvSpPr>
          <p:cNvPr id="5" name="Flowchart: Magnetic Disk 4">
            <a:extLst>
              <a:ext uri="{FF2B5EF4-FFF2-40B4-BE49-F238E27FC236}">
                <a16:creationId xmlns:a16="http://schemas.microsoft.com/office/drawing/2014/main" id="{44CC45A7-FACD-4AD0-AF8A-C7A8875241DC}"/>
              </a:ext>
            </a:extLst>
          </p:cNvPr>
          <p:cNvSpPr/>
          <p:nvPr/>
        </p:nvSpPr>
        <p:spPr>
          <a:xfrm>
            <a:off x="5280580" y="2457251"/>
            <a:ext cx="609600" cy="838200"/>
          </a:xfrm>
          <a:prstGeom prst="flowChartMagneticDisk">
            <a:avLst/>
          </a:prstGeom>
          <a:solidFill>
            <a:schemeClr val="bg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a:extLst>
              <a:ext uri="{FF2B5EF4-FFF2-40B4-BE49-F238E27FC236}">
                <a16:creationId xmlns:a16="http://schemas.microsoft.com/office/drawing/2014/main" id="{4E79879F-3943-4484-A6E7-F04A33EF364C}"/>
              </a:ext>
            </a:extLst>
          </p:cNvPr>
          <p:cNvCxnSpPr>
            <a:cxnSpLocks/>
          </p:cNvCxnSpPr>
          <p:nvPr/>
        </p:nvCxnSpPr>
        <p:spPr>
          <a:xfrm flipH="1">
            <a:off x="6080680" y="2261781"/>
            <a:ext cx="688288" cy="455974"/>
          </a:xfrm>
          <a:prstGeom prst="straightConnector1">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Flowchart: Magnetic Disk 8">
            <a:extLst>
              <a:ext uri="{FF2B5EF4-FFF2-40B4-BE49-F238E27FC236}">
                <a16:creationId xmlns:a16="http://schemas.microsoft.com/office/drawing/2014/main" id="{E95FE1AA-CDDB-44EF-9EFE-96A8456991E5}"/>
              </a:ext>
            </a:extLst>
          </p:cNvPr>
          <p:cNvSpPr/>
          <p:nvPr/>
        </p:nvSpPr>
        <p:spPr>
          <a:xfrm>
            <a:off x="6842680" y="1548252"/>
            <a:ext cx="609600" cy="838200"/>
          </a:xfrm>
          <a:prstGeom prst="flowChartMagneticDisk">
            <a:avLst/>
          </a:prstGeom>
          <a:solidFill>
            <a:schemeClr val="bg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a:extLst>
              <a:ext uri="{FF2B5EF4-FFF2-40B4-BE49-F238E27FC236}">
                <a16:creationId xmlns:a16="http://schemas.microsoft.com/office/drawing/2014/main" id="{E076911C-4CD1-43BD-A63E-B977CB256672}"/>
              </a:ext>
            </a:extLst>
          </p:cNvPr>
          <p:cNvCxnSpPr>
            <a:cxnSpLocks/>
          </p:cNvCxnSpPr>
          <p:nvPr/>
        </p:nvCxnSpPr>
        <p:spPr>
          <a:xfrm flipH="1" flipV="1">
            <a:off x="3049244" y="2901198"/>
            <a:ext cx="2040836" cy="4970"/>
          </a:xfrm>
          <a:prstGeom prst="straightConnector1">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98D85349-1558-4086-8120-8FB48729AC49}"/>
              </a:ext>
            </a:extLst>
          </p:cNvPr>
          <p:cNvSpPr txBox="1"/>
          <p:nvPr/>
        </p:nvSpPr>
        <p:spPr>
          <a:xfrm>
            <a:off x="1775380" y="3409789"/>
            <a:ext cx="1447800" cy="369332"/>
          </a:xfrm>
          <a:prstGeom prst="rect">
            <a:avLst/>
          </a:prstGeom>
          <a:noFill/>
        </p:spPr>
        <p:txBody>
          <a:bodyPr wrap="square" rtlCol="0">
            <a:spAutoFit/>
          </a:bodyPr>
          <a:lstStyle/>
          <a:p>
            <a:pPr algn="ctr"/>
            <a:r>
              <a:rPr lang="en-US" dirty="0"/>
              <a:t>Client</a:t>
            </a:r>
          </a:p>
        </p:txBody>
      </p:sp>
      <p:sp>
        <p:nvSpPr>
          <p:cNvPr id="14" name="TextBox 13">
            <a:extLst>
              <a:ext uri="{FF2B5EF4-FFF2-40B4-BE49-F238E27FC236}">
                <a16:creationId xmlns:a16="http://schemas.microsoft.com/office/drawing/2014/main" id="{D9D00E86-8AA9-4ECE-B8F6-8DEDD91AE39D}"/>
              </a:ext>
            </a:extLst>
          </p:cNvPr>
          <p:cNvSpPr txBox="1"/>
          <p:nvPr/>
        </p:nvSpPr>
        <p:spPr>
          <a:xfrm>
            <a:off x="4861480" y="3409789"/>
            <a:ext cx="1447800" cy="369332"/>
          </a:xfrm>
          <a:prstGeom prst="rect">
            <a:avLst/>
          </a:prstGeom>
          <a:noFill/>
        </p:spPr>
        <p:txBody>
          <a:bodyPr wrap="square" rtlCol="0">
            <a:spAutoFit/>
          </a:bodyPr>
          <a:lstStyle/>
          <a:p>
            <a:pPr algn="ctr"/>
            <a:r>
              <a:rPr lang="en-US" dirty="0"/>
              <a:t>API</a:t>
            </a:r>
          </a:p>
        </p:txBody>
      </p:sp>
      <p:sp>
        <p:nvSpPr>
          <p:cNvPr id="15" name="TextBox 14">
            <a:extLst>
              <a:ext uri="{FF2B5EF4-FFF2-40B4-BE49-F238E27FC236}">
                <a16:creationId xmlns:a16="http://schemas.microsoft.com/office/drawing/2014/main" id="{E6C9AF07-2C8D-43C5-A093-86865AA50E67}"/>
              </a:ext>
            </a:extLst>
          </p:cNvPr>
          <p:cNvSpPr txBox="1"/>
          <p:nvPr/>
        </p:nvSpPr>
        <p:spPr>
          <a:xfrm>
            <a:off x="6423580" y="2490381"/>
            <a:ext cx="1447800" cy="369332"/>
          </a:xfrm>
          <a:prstGeom prst="rect">
            <a:avLst/>
          </a:prstGeom>
          <a:noFill/>
        </p:spPr>
        <p:txBody>
          <a:bodyPr wrap="square" rtlCol="0">
            <a:spAutoFit/>
          </a:bodyPr>
          <a:lstStyle/>
          <a:p>
            <a:pPr algn="ctr"/>
            <a:r>
              <a:rPr lang="en-US" dirty="0"/>
              <a:t>Database</a:t>
            </a:r>
          </a:p>
        </p:txBody>
      </p:sp>
      <p:sp>
        <p:nvSpPr>
          <p:cNvPr id="7" name="TextBox 6">
            <a:extLst>
              <a:ext uri="{FF2B5EF4-FFF2-40B4-BE49-F238E27FC236}">
                <a16:creationId xmlns:a16="http://schemas.microsoft.com/office/drawing/2014/main" id="{9F491814-3C56-4AF3-A697-202595E3C163}"/>
              </a:ext>
            </a:extLst>
          </p:cNvPr>
          <p:cNvSpPr txBox="1"/>
          <p:nvPr/>
        </p:nvSpPr>
        <p:spPr>
          <a:xfrm>
            <a:off x="762000" y="1066800"/>
            <a:ext cx="7696200" cy="369332"/>
          </a:xfrm>
          <a:prstGeom prst="rect">
            <a:avLst/>
          </a:prstGeom>
          <a:noFill/>
        </p:spPr>
        <p:txBody>
          <a:bodyPr wrap="square" rtlCol="0">
            <a:spAutoFit/>
          </a:bodyPr>
          <a:lstStyle/>
          <a:p>
            <a:r>
              <a:rPr lang="en-US" dirty="0"/>
              <a:t>We can conceptualize our “to do” list application like this:</a:t>
            </a:r>
          </a:p>
        </p:txBody>
      </p:sp>
      <p:sp>
        <p:nvSpPr>
          <p:cNvPr id="8" name="Rectangle: Rounded Corners 7">
            <a:extLst>
              <a:ext uri="{FF2B5EF4-FFF2-40B4-BE49-F238E27FC236}">
                <a16:creationId xmlns:a16="http://schemas.microsoft.com/office/drawing/2014/main" id="{65862E25-43EC-4F78-89FF-B6C4732DE432}"/>
              </a:ext>
            </a:extLst>
          </p:cNvPr>
          <p:cNvSpPr/>
          <p:nvPr/>
        </p:nvSpPr>
        <p:spPr>
          <a:xfrm>
            <a:off x="228600" y="3866989"/>
            <a:ext cx="4038600" cy="212299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Client-Side</a:t>
            </a:r>
            <a:r>
              <a:rPr lang="en-US" dirty="0">
                <a:solidFill>
                  <a:schemeClr val="tx1"/>
                </a:solidFill>
              </a:rPr>
              <a:t> Error Trapping is implemented here.  JavaScript conditional statements and jQuery commands are used to provide immediate (and meaningful) feedback to the user wherever possible!</a:t>
            </a:r>
          </a:p>
        </p:txBody>
      </p:sp>
      <p:cxnSp>
        <p:nvCxnSpPr>
          <p:cNvPr id="16" name="Straight Arrow Connector 15">
            <a:extLst>
              <a:ext uri="{FF2B5EF4-FFF2-40B4-BE49-F238E27FC236}">
                <a16:creationId xmlns:a16="http://schemas.microsoft.com/office/drawing/2014/main" id="{6F6BCC6C-CE8F-44BF-A528-76218F830C05}"/>
              </a:ext>
            </a:extLst>
          </p:cNvPr>
          <p:cNvCxnSpPr>
            <a:cxnSpLocks/>
          </p:cNvCxnSpPr>
          <p:nvPr/>
        </p:nvCxnSpPr>
        <p:spPr>
          <a:xfrm flipV="1">
            <a:off x="914400" y="3581400"/>
            <a:ext cx="1143000" cy="197721"/>
          </a:xfrm>
          <a:prstGeom prst="straightConnector1">
            <a:avLst/>
          </a:prstGeom>
          <a:ln w="60325">
            <a:tailEnd type="triangle"/>
          </a:ln>
        </p:spPr>
        <p:style>
          <a:lnRef idx="1">
            <a:schemeClr val="accent1"/>
          </a:lnRef>
          <a:fillRef idx="0">
            <a:schemeClr val="accent1"/>
          </a:fillRef>
          <a:effectRef idx="0">
            <a:schemeClr val="accent1"/>
          </a:effectRef>
          <a:fontRef idx="minor">
            <a:schemeClr val="tx1"/>
          </a:fontRef>
        </p:style>
      </p:cxnSp>
      <p:sp>
        <p:nvSpPr>
          <p:cNvPr id="19" name="Rectangle: Rounded Corners 18">
            <a:extLst>
              <a:ext uri="{FF2B5EF4-FFF2-40B4-BE49-F238E27FC236}">
                <a16:creationId xmlns:a16="http://schemas.microsoft.com/office/drawing/2014/main" id="{7AF29380-9A2B-4050-A19A-0A441799DF2A}"/>
              </a:ext>
            </a:extLst>
          </p:cNvPr>
          <p:cNvSpPr/>
          <p:nvPr/>
        </p:nvSpPr>
        <p:spPr>
          <a:xfrm>
            <a:off x="4749668" y="3888885"/>
            <a:ext cx="4038600" cy="21010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Server-Side</a:t>
            </a:r>
            <a:r>
              <a:rPr lang="en-US" dirty="0">
                <a:solidFill>
                  <a:schemeClr val="tx1"/>
                </a:solidFill>
              </a:rPr>
              <a:t> Error Trapping is implemented here.  JavaScript conditional statements and Node JS commands are used to protect the database and ensure data quality.  (You learn about this in MIS3502!)</a:t>
            </a:r>
          </a:p>
        </p:txBody>
      </p:sp>
      <p:cxnSp>
        <p:nvCxnSpPr>
          <p:cNvPr id="20" name="Straight Arrow Connector 19">
            <a:extLst>
              <a:ext uri="{FF2B5EF4-FFF2-40B4-BE49-F238E27FC236}">
                <a16:creationId xmlns:a16="http://schemas.microsoft.com/office/drawing/2014/main" id="{0899318E-F7BC-4D7B-9439-91D3A96B8CA9}"/>
              </a:ext>
            </a:extLst>
          </p:cNvPr>
          <p:cNvCxnSpPr>
            <a:cxnSpLocks/>
          </p:cNvCxnSpPr>
          <p:nvPr/>
        </p:nvCxnSpPr>
        <p:spPr>
          <a:xfrm flipH="1" flipV="1">
            <a:off x="5920822" y="3581400"/>
            <a:ext cx="848146" cy="222777"/>
          </a:xfrm>
          <a:prstGeom prst="straightConnector1">
            <a:avLst/>
          </a:prstGeom>
          <a:ln w="6032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430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3E467-D14A-4ABD-88CA-649C6B72F8AB}"/>
              </a:ext>
            </a:extLst>
          </p:cNvPr>
          <p:cNvSpPr>
            <a:spLocks noGrp="1"/>
          </p:cNvSpPr>
          <p:nvPr>
            <p:ph type="title"/>
          </p:nvPr>
        </p:nvSpPr>
        <p:spPr/>
        <p:txBody>
          <a:bodyPr/>
          <a:lstStyle/>
          <a:p>
            <a:r>
              <a:rPr lang="en-US" dirty="0"/>
              <a:t>Good error trapping exists at several levels</a:t>
            </a:r>
          </a:p>
        </p:txBody>
      </p:sp>
      <p:sp>
        <p:nvSpPr>
          <p:cNvPr id="3" name="Slide Number Placeholder 2">
            <a:extLst>
              <a:ext uri="{FF2B5EF4-FFF2-40B4-BE49-F238E27FC236}">
                <a16:creationId xmlns:a16="http://schemas.microsoft.com/office/drawing/2014/main" id="{4E69A554-718D-4FCA-BBEA-D9FBAA52F4F6}"/>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7</a:t>
            </a:fld>
            <a:endParaRPr lang="en-US" altLang="en-US" dirty="0">
              <a:solidFill>
                <a:srgbClr val="FFFFFF"/>
              </a:solidFill>
            </a:endParaRPr>
          </a:p>
        </p:txBody>
      </p:sp>
      <p:pic>
        <p:nvPicPr>
          <p:cNvPr id="4" name="Graphic 3" descr="Smart Phone">
            <a:extLst>
              <a:ext uri="{FF2B5EF4-FFF2-40B4-BE49-F238E27FC236}">
                <a16:creationId xmlns:a16="http://schemas.microsoft.com/office/drawing/2014/main" id="{8737D034-EDF5-4170-955D-32BC6641BBF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57400" y="2448968"/>
            <a:ext cx="914400" cy="914400"/>
          </a:xfrm>
          <a:prstGeom prst="rect">
            <a:avLst/>
          </a:prstGeom>
        </p:spPr>
      </p:pic>
      <p:sp>
        <p:nvSpPr>
          <p:cNvPr id="5" name="Flowchart: Magnetic Disk 4">
            <a:extLst>
              <a:ext uri="{FF2B5EF4-FFF2-40B4-BE49-F238E27FC236}">
                <a16:creationId xmlns:a16="http://schemas.microsoft.com/office/drawing/2014/main" id="{44CC45A7-FACD-4AD0-AF8A-C7A8875241DC}"/>
              </a:ext>
            </a:extLst>
          </p:cNvPr>
          <p:cNvSpPr/>
          <p:nvPr/>
        </p:nvSpPr>
        <p:spPr>
          <a:xfrm>
            <a:off x="5280580" y="2457251"/>
            <a:ext cx="609600" cy="838200"/>
          </a:xfrm>
          <a:prstGeom prst="flowChartMagneticDisk">
            <a:avLst/>
          </a:prstGeom>
          <a:solidFill>
            <a:schemeClr val="bg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a:extLst>
              <a:ext uri="{FF2B5EF4-FFF2-40B4-BE49-F238E27FC236}">
                <a16:creationId xmlns:a16="http://schemas.microsoft.com/office/drawing/2014/main" id="{4E79879F-3943-4484-A6E7-F04A33EF364C}"/>
              </a:ext>
            </a:extLst>
          </p:cNvPr>
          <p:cNvCxnSpPr>
            <a:cxnSpLocks/>
          </p:cNvCxnSpPr>
          <p:nvPr/>
        </p:nvCxnSpPr>
        <p:spPr>
          <a:xfrm flipH="1">
            <a:off x="6080680" y="2261781"/>
            <a:ext cx="688288" cy="455974"/>
          </a:xfrm>
          <a:prstGeom prst="straightConnector1">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Flowchart: Magnetic Disk 8">
            <a:extLst>
              <a:ext uri="{FF2B5EF4-FFF2-40B4-BE49-F238E27FC236}">
                <a16:creationId xmlns:a16="http://schemas.microsoft.com/office/drawing/2014/main" id="{E95FE1AA-CDDB-44EF-9EFE-96A8456991E5}"/>
              </a:ext>
            </a:extLst>
          </p:cNvPr>
          <p:cNvSpPr/>
          <p:nvPr/>
        </p:nvSpPr>
        <p:spPr>
          <a:xfrm>
            <a:off x="6842680" y="1548252"/>
            <a:ext cx="609600" cy="838200"/>
          </a:xfrm>
          <a:prstGeom prst="flowChartMagneticDisk">
            <a:avLst/>
          </a:prstGeom>
          <a:solidFill>
            <a:schemeClr val="bg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a:extLst>
              <a:ext uri="{FF2B5EF4-FFF2-40B4-BE49-F238E27FC236}">
                <a16:creationId xmlns:a16="http://schemas.microsoft.com/office/drawing/2014/main" id="{E076911C-4CD1-43BD-A63E-B977CB256672}"/>
              </a:ext>
            </a:extLst>
          </p:cNvPr>
          <p:cNvCxnSpPr>
            <a:cxnSpLocks/>
          </p:cNvCxnSpPr>
          <p:nvPr/>
        </p:nvCxnSpPr>
        <p:spPr>
          <a:xfrm flipH="1" flipV="1">
            <a:off x="3049244" y="2901198"/>
            <a:ext cx="2040836" cy="4970"/>
          </a:xfrm>
          <a:prstGeom prst="straightConnector1">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98D85349-1558-4086-8120-8FB48729AC49}"/>
              </a:ext>
            </a:extLst>
          </p:cNvPr>
          <p:cNvSpPr txBox="1"/>
          <p:nvPr/>
        </p:nvSpPr>
        <p:spPr>
          <a:xfrm>
            <a:off x="1775380" y="3409789"/>
            <a:ext cx="1447800" cy="369332"/>
          </a:xfrm>
          <a:prstGeom prst="rect">
            <a:avLst/>
          </a:prstGeom>
          <a:noFill/>
        </p:spPr>
        <p:txBody>
          <a:bodyPr wrap="square" rtlCol="0">
            <a:spAutoFit/>
          </a:bodyPr>
          <a:lstStyle/>
          <a:p>
            <a:pPr algn="ctr"/>
            <a:r>
              <a:rPr lang="en-US" dirty="0"/>
              <a:t>Client</a:t>
            </a:r>
          </a:p>
        </p:txBody>
      </p:sp>
      <p:sp>
        <p:nvSpPr>
          <p:cNvPr id="14" name="TextBox 13">
            <a:extLst>
              <a:ext uri="{FF2B5EF4-FFF2-40B4-BE49-F238E27FC236}">
                <a16:creationId xmlns:a16="http://schemas.microsoft.com/office/drawing/2014/main" id="{D9D00E86-8AA9-4ECE-B8F6-8DEDD91AE39D}"/>
              </a:ext>
            </a:extLst>
          </p:cNvPr>
          <p:cNvSpPr txBox="1"/>
          <p:nvPr/>
        </p:nvSpPr>
        <p:spPr>
          <a:xfrm>
            <a:off x="4861480" y="3409789"/>
            <a:ext cx="1447800" cy="369332"/>
          </a:xfrm>
          <a:prstGeom prst="rect">
            <a:avLst/>
          </a:prstGeom>
          <a:noFill/>
        </p:spPr>
        <p:txBody>
          <a:bodyPr wrap="square" rtlCol="0">
            <a:spAutoFit/>
          </a:bodyPr>
          <a:lstStyle/>
          <a:p>
            <a:pPr algn="ctr"/>
            <a:r>
              <a:rPr lang="en-US" dirty="0"/>
              <a:t>API</a:t>
            </a:r>
          </a:p>
        </p:txBody>
      </p:sp>
      <p:sp>
        <p:nvSpPr>
          <p:cNvPr id="15" name="TextBox 14">
            <a:extLst>
              <a:ext uri="{FF2B5EF4-FFF2-40B4-BE49-F238E27FC236}">
                <a16:creationId xmlns:a16="http://schemas.microsoft.com/office/drawing/2014/main" id="{E6C9AF07-2C8D-43C5-A093-86865AA50E67}"/>
              </a:ext>
            </a:extLst>
          </p:cNvPr>
          <p:cNvSpPr txBox="1"/>
          <p:nvPr/>
        </p:nvSpPr>
        <p:spPr>
          <a:xfrm>
            <a:off x="6423580" y="2490381"/>
            <a:ext cx="1447800" cy="369332"/>
          </a:xfrm>
          <a:prstGeom prst="rect">
            <a:avLst/>
          </a:prstGeom>
          <a:noFill/>
        </p:spPr>
        <p:txBody>
          <a:bodyPr wrap="square" rtlCol="0">
            <a:spAutoFit/>
          </a:bodyPr>
          <a:lstStyle/>
          <a:p>
            <a:pPr algn="ctr"/>
            <a:r>
              <a:rPr lang="en-US" dirty="0"/>
              <a:t>Database</a:t>
            </a:r>
          </a:p>
        </p:txBody>
      </p:sp>
      <p:sp>
        <p:nvSpPr>
          <p:cNvPr id="7" name="TextBox 6">
            <a:extLst>
              <a:ext uri="{FF2B5EF4-FFF2-40B4-BE49-F238E27FC236}">
                <a16:creationId xmlns:a16="http://schemas.microsoft.com/office/drawing/2014/main" id="{9F491814-3C56-4AF3-A697-202595E3C163}"/>
              </a:ext>
            </a:extLst>
          </p:cNvPr>
          <p:cNvSpPr txBox="1"/>
          <p:nvPr/>
        </p:nvSpPr>
        <p:spPr>
          <a:xfrm>
            <a:off x="228600" y="1057212"/>
            <a:ext cx="5410200" cy="923330"/>
          </a:xfrm>
          <a:prstGeom prst="rect">
            <a:avLst/>
          </a:prstGeom>
          <a:noFill/>
        </p:spPr>
        <p:txBody>
          <a:bodyPr wrap="square" rtlCol="0">
            <a:spAutoFit/>
          </a:bodyPr>
          <a:lstStyle/>
          <a:p>
            <a:r>
              <a:rPr lang="en-US" dirty="0"/>
              <a:t>We can all agree that a blank to-do list item is pretty useless, right?  So how do we stop that from going into our database</a:t>
            </a:r>
          </a:p>
        </p:txBody>
      </p:sp>
      <p:sp>
        <p:nvSpPr>
          <p:cNvPr id="8" name="Rectangle: Rounded Corners 7">
            <a:extLst>
              <a:ext uri="{FF2B5EF4-FFF2-40B4-BE49-F238E27FC236}">
                <a16:creationId xmlns:a16="http://schemas.microsoft.com/office/drawing/2014/main" id="{65862E25-43EC-4F78-89FF-B6C4732DE432}"/>
              </a:ext>
            </a:extLst>
          </p:cNvPr>
          <p:cNvSpPr/>
          <p:nvPr/>
        </p:nvSpPr>
        <p:spPr>
          <a:xfrm>
            <a:off x="228600" y="3866989"/>
            <a:ext cx="3200400" cy="19337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Client-Side Error Trapping</a:t>
            </a:r>
            <a:r>
              <a:rPr lang="en-US" dirty="0">
                <a:solidFill>
                  <a:schemeClr val="tx1"/>
                </a:solidFill>
              </a:rPr>
              <a:t> This would be the first like of defense… and there’s absolutely no need to call the API if the task item is blank! </a:t>
            </a:r>
          </a:p>
        </p:txBody>
      </p:sp>
      <p:cxnSp>
        <p:nvCxnSpPr>
          <p:cNvPr id="16" name="Straight Arrow Connector 15">
            <a:extLst>
              <a:ext uri="{FF2B5EF4-FFF2-40B4-BE49-F238E27FC236}">
                <a16:creationId xmlns:a16="http://schemas.microsoft.com/office/drawing/2014/main" id="{6F6BCC6C-CE8F-44BF-A528-76218F830C05}"/>
              </a:ext>
            </a:extLst>
          </p:cNvPr>
          <p:cNvCxnSpPr>
            <a:cxnSpLocks/>
          </p:cNvCxnSpPr>
          <p:nvPr/>
        </p:nvCxnSpPr>
        <p:spPr>
          <a:xfrm flipV="1">
            <a:off x="914400" y="3595753"/>
            <a:ext cx="1065556" cy="183368"/>
          </a:xfrm>
          <a:prstGeom prst="straightConnector1">
            <a:avLst/>
          </a:prstGeom>
          <a:ln w="60325">
            <a:tailEnd type="triangle"/>
          </a:ln>
        </p:spPr>
        <p:style>
          <a:lnRef idx="1">
            <a:schemeClr val="accent1"/>
          </a:lnRef>
          <a:fillRef idx="0">
            <a:schemeClr val="accent1"/>
          </a:fillRef>
          <a:effectRef idx="0">
            <a:schemeClr val="accent1"/>
          </a:effectRef>
          <a:fontRef idx="minor">
            <a:schemeClr val="tx1"/>
          </a:fontRef>
        </p:style>
      </p:cxnSp>
      <p:sp>
        <p:nvSpPr>
          <p:cNvPr id="19" name="Rectangle: Rounded Corners 18">
            <a:extLst>
              <a:ext uri="{FF2B5EF4-FFF2-40B4-BE49-F238E27FC236}">
                <a16:creationId xmlns:a16="http://schemas.microsoft.com/office/drawing/2014/main" id="{7AF29380-9A2B-4050-A19A-0A441799DF2A}"/>
              </a:ext>
            </a:extLst>
          </p:cNvPr>
          <p:cNvSpPr/>
          <p:nvPr/>
        </p:nvSpPr>
        <p:spPr>
          <a:xfrm>
            <a:off x="3870880" y="3866989"/>
            <a:ext cx="2377520" cy="18513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Server-Side Error Trapping</a:t>
            </a:r>
            <a:r>
              <a:rPr lang="en-US" dirty="0">
                <a:solidFill>
                  <a:schemeClr val="tx1"/>
                </a:solidFill>
              </a:rPr>
              <a:t> – If the task is blank, don’t write it to the database!</a:t>
            </a:r>
          </a:p>
        </p:txBody>
      </p:sp>
      <p:cxnSp>
        <p:nvCxnSpPr>
          <p:cNvPr id="20" name="Straight Arrow Connector 19">
            <a:extLst>
              <a:ext uri="{FF2B5EF4-FFF2-40B4-BE49-F238E27FC236}">
                <a16:creationId xmlns:a16="http://schemas.microsoft.com/office/drawing/2014/main" id="{0899318E-F7BC-4D7B-9439-91D3A96B8CA9}"/>
              </a:ext>
            </a:extLst>
          </p:cNvPr>
          <p:cNvCxnSpPr>
            <a:cxnSpLocks/>
          </p:cNvCxnSpPr>
          <p:nvPr/>
        </p:nvCxnSpPr>
        <p:spPr>
          <a:xfrm flipV="1">
            <a:off x="4282521" y="3595753"/>
            <a:ext cx="807559" cy="176407"/>
          </a:xfrm>
          <a:prstGeom prst="straightConnector1">
            <a:avLst/>
          </a:prstGeom>
          <a:ln w="60325">
            <a:tailEnd type="triangle"/>
          </a:ln>
        </p:spPr>
        <p:style>
          <a:lnRef idx="1">
            <a:schemeClr val="accent1"/>
          </a:lnRef>
          <a:fillRef idx="0">
            <a:schemeClr val="accent1"/>
          </a:fillRef>
          <a:effectRef idx="0">
            <a:schemeClr val="accent1"/>
          </a:effectRef>
          <a:fontRef idx="minor">
            <a:schemeClr val="tx1"/>
          </a:fontRef>
        </p:style>
      </p:cxnSp>
      <p:sp>
        <p:nvSpPr>
          <p:cNvPr id="21" name="Rectangle: Rounded Corners 20">
            <a:extLst>
              <a:ext uri="{FF2B5EF4-FFF2-40B4-BE49-F238E27FC236}">
                <a16:creationId xmlns:a16="http://schemas.microsoft.com/office/drawing/2014/main" id="{EB42CC7C-E1E2-44DB-A2ED-C89A9AE2CD03}"/>
              </a:ext>
            </a:extLst>
          </p:cNvPr>
          <p:cNvSpPr/>
          <p:nvPr/>
        </p:nvSpPr>
        <p:spPr>
          <a:xfrm>
            <a:off x="6553200" y="3866988"/>
            <a:ext cx="2377520" cy="19900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Database level constraint</a:t>
            </a:r>
            <a:r>
              <a:rPr lang="en-US" dirty="0">
                <a:solidFill>
                  <a:schemeClr val="tx1"/>
                </a:solidFill>
              </a:rPr>
              <a:t> – If it’s important, then there can be additional levels of error trapping in the database itself!</a:t>
            </a:r>
          </a:p>
        </p:txBody>
      </p:sp>
      <p:cxnSp>
        <p:nvCxnSpPr>
          <p:cNvPr id="22" name="Straight Arrow Connector 21">
            <a:extLst>
              <a:ext uri="{FF2B5EF4-FFF2-40B4-BE49-F238E27FC236}">
                <a16:creationId xmlns:a16="http://schemas.microsoft.com/office/drawing/2014/main" id="{6280A8BF-53D4-4615-A9AC-07888AD4E90B}"/>
              </a:ext>
            </a:extLst>
          </p:cNvPr>
          <p:cNvCxnSpPr>
            <a:cxnSpLocks/>
          </p:cNvCxnSpPr>
          <p:nvPr/>
        </p:nvCxnSpPr>
        <p:spPr>
          <a:xfrm flipV="1">
            <a:off x="7231139" y="2975569"/>
            <a:ext cx="0" cy="749461"/>
          </a:xfrm>
          <a:prstGeom prst="straightConnector1">
            <a:avLst/>
          </a:prstGeom>
          <a:ln w="6032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299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9" grpId="0" animBg="1"/>
      <p:bldP spid="2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3CE74-8A12-4D56-879F-EA2917E7AAF2}"/>
              </a:ext>
            </a:extLst>
          </p:cNvPr>
          <p:cNvSpPr>
            <a:spLocks noGrp="1"/>
          </p:cNvSpPr>
          <p:nvPr>
            <p:ph type="title"/>
          </p:nvPr>
        </p:nvSpPr>
        <p:spPr/>
        <p:txBody>
          <a:bodyPr/>
          <a:lstStyle/>
          <a:p>
            <a:r>
              <a:rPr lang="en-US" dirty="0"/>
              <a:t>To build a simple application</a:t>
            </a:r>
          </a:p>
        </p:txBody>
      </p:sp>
      <p:sp>
        <p:nvSpPr>
          <p:cNvPr id="3" name="Slide Number Placeholder 2">
            <a:extLst>
              <a:ext uri="{FF2B5EF4-FFF2-40B4-BE49-F238E27FC236}">
                <a16:creationId xmlns:a16="http://schemas.microsoft.com/office/drawing/2014/main" id="{D280C816-3831-47A6-9669-4AD6E9923349}"/>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8</a:t>
            </a:fld>
            <a:endParaRPr lang="en-US" altLang="en-US" dirty="0">
              <a:solidFill>
                <a:srgbClr val="FFFFFF"/>
              </a:solidFill>
            </a:endParaRPr>
          </a:p>
        </p:txBody>
      </p:sp>
      <p:pic>
        <p:nvPicPr>
          <p:cNvPr id="4" name="Graphic 3" descr="Smart Phone">
            <a:extLst>
              <a:ext uri="{FF2B5EF4-FFF2-40B4-BE49-F238E27FC236}">
                <a16:creationId xmlns:a16="http://schemas.microsoft.com/office/drawing/2014/main" id="{12729C13-0D3C-43E0-A379-E9AAC98141B2}"/>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28561" y="2071567"/>
            <a:ext cx="2362200" cy="2362200"/>
          </a:xfrm>
          <a:prstGeom prst="rect">
            <a:avLst/>
          </a:prstGeom>
        </p:spPr>
      </p:pic>
      <p:sp>
        <p:nvSpPr>
          <p:cNvPr id="5" name="TextBox 4">
            <a:extLst>
              <a:ext uri="{FF2B5EF4-FFF2-40B4-BE49-F238E27FC236}">
                <a16:creationId xmlns:a16="http://schemas.microsoft.com/office/drawing/2014/main" id="{10CB3DCD-C4F2-4457-9491-55620F8B2610}"/>
              </a:ext>
            </a:extLst>
          </p:cNvPr>
          <p:cNvSpPr txBox="1"/>
          <p:nvPr/>
        </p:nvSpPr>
        <p:spPr>
          <a:xfrm>
            <a:off x="838200" y="5645741"/>
            <a:ext cx="7467600" cy="400110"/>
          </a:xfrm>
          <a:prstGeom prst="rect">
            <a:avLst/>
          </a:prstGeom>
          <a:noFill/>
        </p:spPr>
        <p:txBody>
          <a:bodyPr wrap="square" rtlCol="0">
            <a:spAutoFit/>
          </a:bodyPr>
          <a:lstStyle/>
          <a:p>
            <a:pPr algn="ctr"/>
            <a:r>
              <a:rPr lang="en-US" sz="2000" i="1" dirty="0">
                <a:solidFill>
                  <a:srgbClr val="00B050"/>
                </a:solidFill>
              </a:rPr>
              <a:t>These are all things you have learned about this semester!</a:t>
            </a:r>
          </a:p>
        </p:txBody>
      </p:sp>
      <p:sp>
        <p:nvSpPr>
          <p:cNvPr id="6" name="TextBox 5">
            <a:extLst>
              <a:ext uri="{FF2B5EF4-FFF2-40B4-BE49-F238E27FC236}">
                <a16:creationId xmlns:a16="http://schemas.microsoft.com/office/drawing/2014/main" id="{203735BC-7DEA-49CC-BB7F-A76DDD58EC51}"/>
              </a:ext>
            </a:extLst>
          </p:cNvPr>
          <p:cNvSpPr txBox="1"/>
          <p:nvPr/>
        </p:nvSpPr>
        <p:spPr>
          <a:xfrm>
            <a:off x="152400" y="1012204"/>
            <a:ext cx="3352800" cy="2031325"/>
          </a:xfrm>
          <a:prstGeom prst="rect">
            <a:avLst/>
          </a:prstGeom>
          <a:noFill/>
        </p:spPr>
        <p:txBody>
          <a:bodyPr wrap="square" rtlCol="0">
            <a:spAutoFit/>
          </a:bodyPr>
          <a:lstStyle/>
          <a:p>
            <a:r>
              <a:rPr lang="en-US" i="1" dirty="0">
                <a:solidFill>
                  <a:srgbClr val="00B050"/>
                </a:solidFill>
              </a:rPr>
              <a:t>You need to be able to present an interface to the user.</a:t>
            </a:r>
          </a:p>
          <a:p>
            <a:pPr marL="285750" indent="-285750">
              <a:buFont typeface="Arial" panose="020B0604020202020204" pitchFamily="34" charset="0"/>
              <a:buChar char="•"/>
            </a:pPr>
            <a:r>
              <a:rPr lang="en-US" dirty="0"/>
              <a:t>HTML is the foundation for your presentation.</a:t>
            </a:r>
          </a:p>
          <a:p>
            <a:pPr marL="285750" indent="-285750">
              <a:buFont typeface="Arial" panose="020B0604020202020204" pitchFamily="34" charset="0"/>
              <a:buChar char="•"/>
            </a:pPr>
            <a:r>
              <a:rPr lang="en-US" dirty="0"/>
              <a:t>Adding Bootstrap CSS to your HTML makes a huge difference! </a:t>
            </a:r>
          </a:p>
        </p:txBody>
      </p:sp>
      <p:sp>
        <p:nvSpPr>
          <p:cNvPr id="7" name="TextBox 6">
            <a:extLst>
              <a:ext uri="{FF2B5EF4-FFF2-40B4-BE49-F238E27FC236}">
                <a16:creationId xmlns:a16="http://schemas.microsoft.com/office/drawing/2014/main" id="{9A9409A8-32FD-4BA7-A27A-80286D39CC39}"/>
              </a:ext>
            </a:extLst>
          </p:cNvPr>
          <p:cNvSpPr txBox="1"/>
          <p:nvPr/>
        </p:nvSpPr>
        <p:spPr>
          <a:xfrm>
            <a:off x="152400" y="3252667"/>
            <a:ext cx="3352800" cy="2308324"/>
          </a:xfrm>
          <a:prstGeom prst="rect">
            <a:avLst/>
          </a:prstGeom>
          <a:noFill/>
        </p:spPr>
        <p:txBody>
          <a:bodyPr wrap="square" rtlCol="0">
            <a:spAutoFit/>
          </a:bodyPr>
          <a:lstStyle/>
          <a:p>
            <a:r>
              <a:rPr lang="en-US" i="1" dirty="0">
                <a:solidFill>
                  <a:srgbClr val="00B050"/>
                </a:solidFill>
              </a:rPr>
              <a:t>You need to be able to manipulate that interface.</a:t>
            </a:r>
          </a:p>
          <a:p>
            <a:pPr marL="285750" indent="-285750">
              <a:buFont typeface="Arial" panose="020B0604020202020204" pitchFamily="34" charset="0"/>
              <a:buChar char="•"/>
            </a:pPr>
            <a:r>
              <a:rPr lang="en-US" dirty="0"/>
              <a:t>JavaScript and jQuery are tools that let you get data from user input, respond to click events, and manipulate the appearance of HTML tags. </a:t>
            </a:r>
          </a:p>
        </p:txBody>
      </p:sp>
      <p:sp>
        <p:nvSpPr>
          <p:cNvPr id="8" name="TextBox 7">
            <a:extLst>
              <a:ext uri="{FF2B5EF4-FFF2-40B4-BE49-F238E27FC236}">
                <a16:creationId xmlns:a16="http://schemas.microsoft.com/office/drawing/2014/main" id="{9F94A218-673B-4FA5-BCAB-1208708BD999}"/>
              </a:ext>
            </a:extLst>
          </p:cNvPr>
          <p:cNvSpPr txBox="1"/>
          <p:nvPr/>
        </p:nvSpPr>
        <p:spPr>
          <a:xfrm>
            <a:off x="5340626" y="1012203"/>
            <a:ext cx="3352800" cy="2308324"/>
          </a:xfrm>
          <a:prstGeom prst="rect">
            <a:avLst/>
          </a:prstGeom>
          <a:noFill/>
        </p:spPr>
        <p:txBody>
          <a:bodyPr wrap="square" rtlCol="0">
            <a:spAutoFit/>
          </a:bodyPr>
          <a:lstStyle/>
          <a:p>
            <a:r>
              <a:rPr lang="en-US" i="1" dirty="0">
                <a:solidFill>
                  <a:srgbClr val="00B050"/>
                </a:solidFill>
              </a:rPr>
              <a:t>You need to be able to perform calculations.</a:t>
            </a:r>
          </a:p>
          <a:p>
            <a:pPr marL="285750" indent="-285750">
              <a:buFont typeface="Arial" panose="020B0604020202020204" pitchFamily="34" charset="0"/>
              <a:buChar char="•"/>
            </a:pPr>
            <a:r>
              <a:rPr lang="en-US" dirty="0"/>
              <a:t>JavaScript functions, conditional statements, arithmetic expressions, functions and loops are all important ingredients in any solution!</a:t>
            </a:r>
          </a:p>
        </p:txBody>
      </p:sp>
      <p:sp>
        <p:nvSpPr>
          <p:cNvPr id="9" name="TextBox 8">
            <a:extLst>
              <a:ext uri="{FF2B5EF4-FFF2-40B4-BE49-F238E27FC236}">
                <a16:creationId xmlns:a16="http://schemas.microsoft.com/office/drawing/2014/main" id="{9083E14C-AB7A-4004-974D-FC35D919996C}"/>
              </a:ext>
            </a:extLst>
          </p:cNvPr>
          <p:cNvSpPr txBox="1"/>
          <p:nvPr/>
        </p:nvSpPr>
        <p:spPr>
          <a:xfrm>
            <a:off x="5437533" y="3405277"/>
            <a:ext cx="3356113" cy="2031325"/>
          </a:xfrm>
          <a:prstGeom prst="rect">
            <a:avLst/>
          </a:prstGeom>
          <a:noFill/>
        </p:spPr>
        <p:txBody>
          <a:bodyPr wrap="square" rtlCol="0">
            <a:spAutoFit/>
          </a:bodyPr>
          <a:lstStyle/>
          <a:p>
            <a:r>
              <a:rPr lang="en-US" i="1" dirty="0">
                <a:solidFill>
                  <a:srgbClr val="00B050"/>
                </a:solidFill>
              </a:rPr>
              <a:t>You need to be able interact with “Cloud” resources</a:t>
            </a:r>
          </a:p>
          <a:p>
            <a:pPr marL="285750" indent="-285750">
              <a:buFont typeface="Arial" panose="020B0604020202020204" pitchFamily="34" charset="0"/>
              <a:buChar char="•"/>
            </a:pPr>
            <a:r>
              <a:rPr lang="en-US" dirty="0"/>
              <a:t>Reading from and writing to APIs is what allows your code to interact with meaningful data and perform interesting tasks!</a:t>
            </a:r>
          </a:p>
        </p:txBody>
      </p:sp>
    </p:spTree>
    <p:extLst>
      <p:ext uri="{BB962C8B-B14F-4D97-AF65-F5344CB8AC3E}">
        <p14:creationId xmlns:p14="http://schemas.microsoft.com/office/powerpoint/2010/main" val="3717277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2DA27-7DE1-4DAE-B33D-1E22B5F42BDA}"/>
              </a:ext>
            </a:extLst>
          </p:cNvPr>
          <p:cNvSpPr>
            <a:spLocks noGrp="1"/>
          </p:cNvSpPr>
          <p:nvPr>
            <p:ph type="title"/>
          </p:nvPr>
        </p:nvSpPr>
        <p:spPr>
          <a:xfrm>
            <a:off x="0" y="0"/>
            <a:ext cx="9144000" cy="1295400"/>
          </a:xfrm>
        </p:spPr>
        <p:txBody>
          <a:bodyPr/>
          <a:lstStyle/>
          <a:p>
            <a:r>
              <a:rPr lang="en-US" dirty="0"/>
              <a:t>Building an interface with HTML, CSS and Bootstrap..</a:t>
            </a:r>
          </a:p>
        </p:txBody>
      </p:sp>
      <p:sp>
        <p:nvSpPr>
          <p:cNvPr id="3" name="Slide Number Placeholder 2">
            <a:extLst>
              <a:ext uri="{FF2B5EF4-FFF2-40B4-BE49-F238E27FC236}">
                <a16:creationId xmlns:a16="http://schemas.microsoft.com/office/drawing/2014/main" id="{D7BA14B1-EDD8-44A3-BD0C-DAFB6A56880D}"/>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9</a:t>
            </a:fld>
            <a:endParaRPr lang="en-US" altLang="en-US" dirty="0">
              <a:solidFill>
                <a:srgbClr val="FFFFFF"/>
              </a:solidFill>
            </a:endParaRPr>
          </a:p>
        </p:txBody>
      </p:sp>
      <p:sp>
        <p:nvSpPr>
          <p:cNvPr id="4" name="TextBox 3">
            <a:extLst>
              <a:ext uri="{FF2B5EF4-FFF2-40B4-BE49-F238E27FC236}">
                <a16:creationId xmlns:a16="http://schemas.microsoft.com/office/drawing/2014/main" id="{6CD777CF-CF77-4916-B819-38ACFFBC9553}"/>
              </a:ext>
            </a:extLst>
          </p:cNvPr>
          <p:cNvSpPr txBox="1"/>
          <p:nvPr/>
        </p:nvSpPr>
        <p:spPr>
          <a:xfrm>
            <a:off x="228600" y="1386970"/>
            <a:ext cx="5410200" cy="369332"/>
          </a:xfrm>
          <a:prstGeom prst="rect">
            <a:avLst/>
          </a:prstGeom>
          <a:noFill/>
        </p:spPr>
        <p:txBody>
          <a:bodyPr wrap="square" rtlCol="0">
            <a:spAutoFit/>
          </a:bodyPr>
          <a:lstStyle/>
          <a:p>
            <a:r>
              <a:rPr lang="en-US" dirty="0"/>
              <a:t>The Bootstrap layout we saw last time…</a:t>
            </a:r>
          </a:p>
        </p:txBody>
      </p:sp>
      <p:pic>
        <p:nvPicPr>
          <p:cNvPr id="5" name="Picture 4">
            <a:extLst>
              <a:ext uri="{FF2B5EF4-FFF2-40B4-BE49-F238E27FC236}">
                <a16:creationId xmlns:a16="http://schemas.microsoft.com/office/drawing/2014/main" id="{FF35DAB8-9629-48B6-8804-D0FCF5ED1295}"/>
              </a:ext>
            </a:extLst>
          </p:cNvPr>
          <p:cNvPicPr>
            <a:picLocks noChangeAspect="1"/>
          </p:cNvPicPr>
          <p:nvPr/>
        </p:nvPicPr>
        <p:blipFill>
          <a:blip r:embed="rId2"/>
          <a:stretch>
            <a:fillRect/>
          </a:stretch>
        </p:blipFill>
        <p:spPr>
          <a:xfrm>
            <a:off x="1497784" y="2088346"/>
            <a:ext cx="6148432" cy="2681307"/>
          </a:xfrm>
          <a:prstGeom prst="rect">
            <a:avLst/>
          </a:prstGeom>
        </p:spPr>
      </p:pic>
      <p:sp>
        <p:nvSpPr>
          <p:cNvPr id="6" name="Rectangle: Rounded Corners 5">
            <a:extLst>
              <a:ext uri="{FF2B5EF4-FFF2-40B4-BE49-F238E27FC236}">
                <a16:creationId xmlns:a16="http://schemas.microsoft.com/office/drawing/2014/main" id="{A6A1AFDA-9BE2-4FAB-8F4C-299082B0B37D}"/>
              </a:ext>
            </a:extLst>
          </p:cNvPr>
          <p:cNvSpPr/>
          <p:nvPr/>
        </p:nvSpPr>
        <p:spPr>
          <a:xfrm>
            <a:off x="1166768" y="5181600"/>
            <a:ext cx="1269184" cy="6191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2 spans</a:t>
            </a:r>
            <a:endParaRPr lang="en-US" dirty="0">
              <a:solidFill>
                <a:schemeClr val="tx1"/>
              </a:solidFill>
            </a:endParaRPr>
          </a:p>
        </p:txBody>
      </p:sp>
      <p:cxnSp>
        <p:nvCxnSpPr>
          <p:cNvPr id="7" name="Straight Arrow Connector 6">
            <a:extLst>
              <a:ext uri="{FF2B5EF4-FFF2-40B4-BE49-F238E27FC236}">
                <a16:creationId xmlns:a16="http://schemas.microsoft.com/office/drawing/2014/main" id="{528AA38C-73DB-445C-80FE-479BC92E8D63}"/>
              </a:ext>
            </a:extLst>
          </p:cNvPr>
          <p:cNvCxnSpPr>
            <a:cxnSpLocks/>
            <a:stCxn id="6" idx="0"/>
          </p:cNvCxnSpPr>
          <p:nvPr/>
        </p:nvCxnSpPr>
        <p:spPr>
          <a:xfrm flipV="1">
            <a:off x="1801360" y="4038600"/>
            <a:ext cx="318520" cy="1143000"/>
          </a:xfrm>
          <a:prstGeom prst="straightConnector1">
            <a:avLst/>
          </a:prstGeom>
          <a:ln w="60325">
            <a:tailEnd type="triangle"/>
          </a:ln>
        </p:spPr>
        <p:style>
          <a:lnRef idx="1">
            <a:schemeClr val="accent1"/>
          </a:lnRef>
          <a:fillRef idx="0">
            <a:schemeClr val="accent1"/>
          </a:fillRef>
          <a:effectRef idx="0">
            <a:schemeClr val="accent1"/>
          </a:effectRef>
          <a:fontRef idx="minor">
            <a:schemeClr val="tx1"/>
          </a:fontRef>
        </p:style>
      </p:cxnSp>
      <p:sp>
        <p:nvSpPr>
          <p:cNvPr id="13" name="Rectangle: Rounded Corners 12">
            <a:extLst>
              <a:ext uri="{FF2B5EF4-FFF2-40B4-BE49-F238E27FC236}">
                <a16:creationId xmlns:a16="http://schemas.microsoft.com/office/drawing/2014/main" id="{E8F14220-F2DA-433C-B29B-8F15CFE39FB2}"/>
              </a:ext>
            </a:extLst>
          </p:cNvPr>
          <p:cNvSpPr/>
          <p:nvPr/>
        </p:nvSpPr>
        <p:spPr>
          <a:xfrm>
            <a:off x="6574392" y="5155096"/>
            <a:ext cx="1269184" cy="6191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2 spans</a:t>
            </a:r>
            <a:endParaRPr lang="en-US" dirty="0">
              <a:solidFill>
                <a:schemeClr val="tx1"/>
              </a:solidFill>
            </a:endParaRPr>
          </a:p>
        </p:txBody>
      </p:sp>
      <p:cxnSp>
        <p:nvCxnSpPr>
          <p:cNvPr id="14" name="Straight Arrow Connector 13">
            <a:extLst>
              <a:ext uri="{FF2B5EF4-FFF2-40B4-BE49-F238E27FC236}">
                <a16:creationId xmlns:a16="http://schemas.microsoft.com/office/drawing/2014/main" id="{AE83011A-4156-4F98-96F9-99F5C136DC17}"/>
              </a:ext>
            </a:extLst>
          </p:cNvPr>
          <p:cNvCxnSpPr>
            <a:cxnSpLocks/>
            <a:stCxn id="13" idx="0"/>
          </p:cNvCxnSpPr>
          <p:nvPr/>
        </p:nvCxnSpPr>
        <p:spPr>
          <a:xfrm flipH="1" flipV="1">
            <a:off x="6934200" y="3886200"/>
            <a:ext cx="274784" cy="1268896"/>
          </a:xfrm>
          <a:prstGeom prst="straightConnector1">
            <a:avLst/>
          </a:prstGeom>
          <a:ln w="60325">
            <a:tailEnd type="triangle"/>
          </a:ln>
        </p:spPr>
        <p:style>
          <a:lnRef idx="1">
            <a:schemeClr val="accent1"/>
          </a:lnRef>
          <a:fillRef idx="0">
            <a:schemeClr val="accent1"/>
          </a:fillRef>
          <a:effectRef idx="0">
            <a:schemeClr val="accent1"/>
          </a:effectRef>
          <a:fontRef idx="minor">
            <a:schemeClr val="tx1"/>
          </a:fontRef>
        </p:style>
      </p:cxnSp>
      <p:sp>
        <p:nvSpPr>
          <p:cNvPr id="16" name="Rectangle: Rounded Corners 15">
            <a:extLst>
              <a:ext uri="{FF2B5EF4-FFF2-40B4-BE49-F238E27FC236}">
                <a16:creationId xmlns:a16="http://schemas.microsoft.com/office/drawing/2014/main" id="{C127E4E6-4ECB-4C78-B37E-1ED33E0572F0}"/>
              </a:ext>
            </a:extLst>
          </p:cNvPr>
          <p:cNvSpPr/>
          <p:nvPr/>
        </p:nvSpPr>
        <p:spPr>
          <a:xfrm>
            <a:off x="3657600" y="5181600"/>
            <a:ext cx="1269184" cy="6191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8 spans</a:t>
            </a:r>
            <a:endParaRPr lang="en-US" dirty="0">
              <a:solidFill>
                <a:schemeClr val="tx1"/>
              </a:solidFill>
            </a:endParaRPr>
          </a:p>
        </p:txBody>
      </p:sp>
      <p:cxnSp>
        <p:nvCxnSpPr>
          <p:cNvPr id="17" name="Straight Arrow Connector 16">
            <a:extLst>
              <a:ext uri="{FF2B5EF4-FFF2-40B4-BE49-F238E27FC236}">
                <a16:creationId xmlns:a16="http://schemas.microsoft.com/office/drawing/2014/main" id="{B7B7A145-0254-463B-9C50-807927C4F546}"/>
              </a:ext>
            </a:extLst>
          </p:cNvPr>
          <p:cNvCxnSpPr>
            <a:cxnSpLocks/>
          </p:cNvCxnSpPr>
          <p:nvPr/>
        </p:nvCxnSpPr>
        <p:spPr>
          <a:xfrm flipV="1">
            <a:off x="4267200" y="4495800"/>
            <a:ext cx="0" cy="685800"/>
          </a:xfrm>
          <a:prstGeom prst="straightConnector1">
            <a:avLst/>
          </a:prstGeom>
          <a:ln w="60325">
            <a:tailEnd type="triangle"/>
          </a:ln>
        </p:spPr>
        <p:style>
          <a:lnRef idx="1">
            <a:schemeClr val="accent1"/>
          </a:lnRef>
          <a:fillRef idx="0">
            <a:schemeClr val="accent1"/>
          </a:fillRef>
          <a:effectRef idx="0">
            <a:schemeClr val="accent1"/>
          </a:effectRef>
          <a:fontRef idx="minor">
            <a:schemeClr val="tx1"/>
          </a:fontRef>
        </p:style>
      </p:cxnSp>
      <p:sp>
        <p:nvSpPr>
          <p:cNvPr id="20" name="Left Brace 19">
            <a:extLst>
              <a:ext uri="{FF2B5EF4-FFF2-40B4-BE49-F238E27FC236}">
                <a16:creationId xmlns:a16="http://schemas.microsoft.com/office/drawing/2014/main" id="{8AE7D73E-C5DE-4A3A-9252-553C5CEE921C}"/>
              </a:ext>
            </a:extLst>
          </p:cNvPr>
          <p:cNvSpPr/>
          <p:nvPr/>
        </p:nvSpPr>
        <p:spPr>
          <a:xfrm>
            <a:off x="1091792" y="2667000"/>
            <a:ext cx="203608" cy="1905000"/>
          </a:xfrm>
          <a:prstGeom prst="leftBrace">
            <a:avLst/>
          </a:prstGeom>
          <a:ln w="3492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Rectangle: Rounded Corners 22">
            <a:extLst>
              <a:ext uri="{FF2B5EF4-FFF2-40B4-BE49-F238E27FC236}">
                <a16:creationId xmlns:a16="http://schemas.microsoft.com/office/drawing/2014/main" id="{79F3DD14-04AC-434C-A48E-775780E2AE15}"/>
              </a:ext>
            </a:extLst>
          </p:cNvPr>
          <p:cNvSpPr/>
          <p:nvPr/>
        </p:nvSpPr>
        <p:spPr>
          <a:xfrm rot="16200000">
            <a:off x="102110" y="3416198"/>
            <a:ext cx="1269184" cy="4066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row</a:t>
            </a:r>
            <a:endParaRPr lang="en-US" dirty="0">
              <a:solidFill>
                <a:schemeClr val="tx1"/>
              </a:solidFill>
            </a:endParaRPr>
          </a:p>
        </p:txBody>
      </p:sp>
      <p:sp>
        <p:nvSpPr>
          <p:cNvPr id="15" name="Rectangle: Rounded Corners 14">
            <a:extLst>
              <a:ext uri="{FF2B5EF4-FFF2-40B4-BE49-F238E27FC236}">
                <a16:creationId xmlns:a16="http://schemas.microsoft.com/office/drawing/2014/main" id="{A9E5E3E7-A54C-42FF-9C3A-0178CDEF9E6E}"/>
              </a:ext>
            </a:extLst>
          </p:cNvPr>
          <p:cNvSpPr/>
          <p:nvPr/>
        </p:nvSpPr>
        <p:spPr>
          <a:xfrm rot="16200000">
            <a:off x="-612660" y="3416198"/>
            <a:ext cx="1752600" cy="4066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 container</a:t>
            </a:r>
            <a:endParaRPr lang="en-US" dirty="0">
              <a:solidFill>
                <a:schemeClr val="tx1"/>
              </a:solidFill>
            </a:endParaRPr>
          </a:p>
        </p:txBody>
      </p:sp>
    </p:spTree>
    <p:extLst>
      <p:ext uri="{BB962C8B-B14F-4D97-AF65-F5344CB8AC3E}">
        <p14:creationId xmlns:p14="http://schemas.microsoft.com/office/powerpoint/2010/main" val="888646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3" grpId="0" animBg="1"/>
      <p:bldP spid="16"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12646</TotalTime>
  <Words>697</Words>
  <Application>Microsoft Office PowerPoint</Application>
  <PresentationFormat>On-screen Show (4:3)</PresentationFormat>
  <Paragraphs>85</Paragraphs>
  <Slides>11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Arial</vt:lpstr>
      <vt:lpstr>Default Design</vt:lpstr>
      <vt:lpstr> Single Page Architecture (part 2) </vt:lpstr>
      <vt:lpstr>Last class we…</vt:lpstr>
      <vt:lpstr>This class …</vt:lpstr>
      <vt:lpstr>Error Trapping</vt:lpstr>
      <vt:lpstr>An example: Our task list application</vt:lpstr>
      <vt:lpstr>Client side vs. Server Side</vt:lpstr>
      <vt:lpstr>Good error trapping exists at several levels</vt:lpstr>
      <vt:lpstr>To build a simple application</vt:lpstr>
      <vt:lpstr>Building an interface with HTML, CSS and Bootstrap..</vt:lpstr>
      <vt:lpstr>Some improvements…</vt:lpstr>
      <vt:lpstr>Let’s give it a try…</vt:lpstr>
    </vt:vector>
  </TitlesOfParts>
  <Company>FourPawsDesign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Web Development</dc:title>
  <dc:creator>Cyndi Middleton</dc:creator>
  <cp:lastModifiedBy>Taha Havakhor</cp:lastModifiedBy>
  <cp:revision>725</cp:revision>
  <dcterms:created xsi:type="dcterms:W3CDTF">2005-09-19T23:06:59Z</dcterms:created>
  <dcterms:modified xsi:type="dcterms:W3CDTF">2021-11-16T17:55:21Z</dcterms:modified>
</cp:coreProperties>
</file>