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56" r:id="rId3"/>
    <p:sldId id="292" r:id="rId4"/>
    <p:sldId id="276" r:id="rId5"/>
    <p:sldId id="289" r:id="rId6"/>
    <p:sldId id="290" r:id="rId7"/>
    <p:sldId id="260" r:id="rId8"/>
    <p:sldId id="261" r:id="rId9"/>
    <p:sldId id="287" r:id="rId10"/>
    <p:sldId id="263" r:id="rId11"/>
    <p:sldId id="269" r:id="rId12"/>
    <p:sldId id="288" r:id="rId13"/>
    <p:sldId id="268" r:id="rId14"/>
    <p:sldId id="271" r:id="rId15"/>
    <p:sldId id="278" r:id="rId16"/>
    <p:sldId id="273" r:id="rId17"/>
    <p:sldId id="274" r:id="rId18"/>
    <p:sldId id="275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08" autoAdjust="0"/>
    <p:restoredTop sz="86405" autoAdjust="0"/>
  </p:normalViewPr>
  <p:slideViewPr>
    <p:cSldViewPr snapToGrid="0">
      <p:cViewPr varScale="1">
        <p:scale>
          <a:sx n="61" d="100"/>
          <a:sy n="61" d="100"/>
        </p:scale>
        <p:origin x="58" y="22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F23364-6DCE-1747-B4A5-04C7DE8B2EDB}" type="doc">
      <dgm:prSet loTypeId="urn:microsoft.com/office/officeart/2005/8/layout/venn1" loCatId="" qsTypeId="urn:microsoft.com/office/officeart/2005/8/quickstyle/simple1" qsCatId="simple" csTypeId="urn:microsoft.com/office/officeart/2005/8/colors/colorful4" csCatId="colorful" phldr="1"/>
      <dgm:spPr/>
    </dgm:pt>
    <dgm:pt modelId="{CFA6B7BC-825B-064C-A039-017BF2A5C9E5}">
      <dgm:prSet phldrT="[Text]" custT="1"/>
      <dgm:spPr/>
      <dgm:t>
        <a:bodyPr/>
        <a:lstStyle/>
        <a:p>
          <a:r>
            <a:rPr lang="en-US" sz="2800" b="1" i="0" baseline="0" dirty="0"/>
            <a:t>HTML</a:t>
          </a:r>
          <a:endParaRPr lang="en-US" sz="2400" b="1" i="0" baseline="0" dirty="0"/>
        </a:p>
      </dgm:t>
      <dgm:extLst>
        <a:ext uri="{E40237B7-FDA0-4F09-8148-C483321AD2D9}">
          <dgm14:cNvPr xmlns:dgm14="http://schemas.microsoft.com/office/drawing/2010/diagram" id="0" name="" descr="Venn Diagram showing HTML, CSS and JavaScript"/>
        </a:ext>
      </dgm:extLst>
    </dgm:pt>
    <dgm:pt modelId="{96E087C7-89A0-5A41-93E0-508F31509F10}" type="parTrans" cxnId="{FC698706-3E8C-0540-A9FF-B7499417BBF0}">
      <dgm:prSet/>
      <dgm:spPr/>
      <dgm:t>
        <a:bodyPr/>
        <a:lstStyle/>
        <a:p>
          <a:endParaRPr lang="en-US"/>
        </a:p>
      </dgm:t>
    </dgm:pt>
    <dgm:pt modelId="{E470A02B-A392-C841-AA70-C9AA60D3B4F6}" type="sibTrans" cxnId="{FC698706-3E8C-0540-A9FF-B7499417BBF0}">
      <dgm:prSet/>
      <dgm:spPr/>
      <dgm:t>
        <a:bodyPr/>
        <a:lstStyle/>
        <a:p>
          <a:endParaRPr lang="en-US"/>
        </a:p>
      </dgm:t>
    </dgm:pt>
    <dgm:pt modelId="{0091CB91-B30C-C747-92BD-E5454296A9E8}">
      <dgm:prSet phldrT="[Text]" custT="1"/>
      <dgm:spPr/>
      <dgm:t>
        <a:bodyPr/>
        <a:lstStyle/>
        <a:p>
          <a:r>
            <a:rPr lang="en-US" sz="2500" b="1" dirty="0"/>
            <a:t>CSS</a:t>
          </a:r>
        </a:p>
      </dgm:t>
    </dgm:pt>
    <dgm:pt modelId="{BF3BFDC3-6101-A64A-9B84-C5704A04FD82}" type="parTrans" cxnId="{7BF3D5A2-C217-7C42-96E6-CABBFD7374F2}">
      <dgm:prSet/>
      <dgm:spPr/>
      <dgm:t>
        <a:bodyPr/>
        <a:lstStyle/>
        <a:p>
          <a:endParaRPr lang="en-US"/>
        </a:p>
      </dgm:t>
    </dgm:pt>
    <dgm:pt modelId="{8E252700-E3F3-ED41-AEAE-CDF4407A8F04}" type="sibTrans" cxnId="{7BF3D5A2-C217-7C42-96E6-CABBFD7374F2}">
      <dgm:prSet/>
      <dgm:spPr/>
      <dgm:t>
        <a:bodyPr/>
        <a:lstStyle/>
        <a:p>
          <a:endParaRPr lang="en-US"/>
        </a:p>
      </dgm:t>
    </dgm:pt>
    <dgm:pt modelId="{9740A2FF-2453-D34A-BCD3-2935A4F1C7E1}">
      <dgm:prSet phldrT="[Text]"/>
      <dgm:spPr/>
      <dgm:t>
        <a:bodyPr/>
        <a:lstStyle/>
        <a:p>
          <a:r>
            <a:rPr lang="en-US" b="1" dirty="0"/>
            <a:t>JavaScript</a:t>
          </a:r>
        </a:p>
      </dgm:t>
    </dgm:pt>
    <dgm:pt modelId="{ADA6E2B5-9D54-714C-92FC-5B44E8A06FA2}" type="parTrans" cxnId="{2998091A-3F2F-744F-843E-03A21305C817}">
      <dgm:prSet/>
      <dgm:spPr/>
      <dgm:t>
        <a:bodyPr/>
        <a:lstStyle/>
        <a:p>
          <a:endParaRPr lang="en-US"/>
        </a:p>
      </dgm:t>
    </dgm:pt>
    <dgm:pt modelId="{AE456F8B-6412-284F-B1CB-81702D61067C}" type="sibTrans" cxnId="{2998091A-3F2F-744F-843E-03A21305C817}">
      <dgm:prSet/>
      <dgm:spPr/>
      <dgm:t>
        <a:bodyPr/>
        <a:lstStyle/>
        <a:p>
          <a:endParaRPr lang="en-US"/>
        </a:p>
      </dgm:t>
    </dgm:pt>
    <dgm:pt modelId="{F0F40606-630D-674D-BEC1-5C014D5C91AB}" type="pres">
      <dgm:prSet presAssocID="{36F23364-6DCE-1747-B4A5-04C7DE8B2EDB}" presName="compositeShape" presStyleCnt="0">
        <dgm:presLayoutVars>
          <dgm:chMax val="7"/>
          <dgm:dir/>
          <dgm:resizeHandles val="exact"/>
        </dgm:presLayoutVars>
      </dgm:prSet>
      <dgm:spPr/>
    </dgm:pt>
    <dgm:pt modelId="{72E84138-BAA5-AE4D-9938-4326E2892B8F}" type="pres">
      <dgm:prSet presAssocID="{CFA6B7BC-825B-064C-A039-017BF2A5C9E5}" presName="circ1" presStyleLbl="vennNode1" presStyleIdx="0" presStyleCnt="3"/>
      <dgm:spPr/>
    </dgm:pt>
    <dgm:pt modelId="{3499D647-7373-FF47-9886-B3763A8E6098}" type="pres">
      <dgm:prSet presAssocID="{CFA6B7BC-825B-064C-A039-017BF2A5C9E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D6DDEB6-4CEE-4C4D-AB33-2EE7C1FF8E3A}" type="pres">
      <dgm:prSet presAssocID="{0091CB91-B30C-C747-92BD-E5454296A9E8}" presName="circ2" presStyleLbl="vennNode1" presStyleIdx="1" presStyleCnt="3"/>
      <dgm:spPr/>
    </dgm:pt>
    <dgm:pt modelId="{27AEFE85-3FC0-1140-9D22-C949A98538E6}" type="pres">
      <dgm:prSet presAssocID="{0091CB91-B30C-C747-92BD-E5454296A9E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6A42F4D-294E-2443-92C1-66D4D144A63F}" type="pres">
      <dgm:prSet presAssocID="{9740A2FF-2453-D34A-BCD3-2935A4F1C7E1}" presName="circ3" presStyleLbl="vennNode1" presStyleIdx="2" presStyleCnt="3"/>
      <dgm:spPr/>
    </dgm:pt>
    <dgm:pt modelId="{A3E8A58B-5047-134D-953F-1B55E4E2B06E}" type="pres">
      <dgm:prSet presAssocID="{9740A2FF-2453-D34A-BCD3-2935A4F1C7E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0914A01-1DD7-3040-99D1-EEA33C0601F5}" type="presOf" srcId="{CFA6B7BC-825B-064C-A039-017BF2A5C9E5}" destId="{3499D647-7373-FF47-9886-B3763A8E6098}" srcOrd="1" destOrd="0" presId="urn:microsoft.com/office/officeart/2005/8/layout/venn1"/>
    <dgm:cxn modelId="{E2403403-253C-FE41-89C3-2518EC04E6AA}" type="presOf" srcId="{9740A2FF-2453-D34A-BCD3-2935A4F1C7E1}" destId="{86A42F4D-294E-2443-92C1-66D4D144A63F}" srcOrd="0" destOrd="0" presId="urn:microsoft.com/office/officeart/2005/8/layout/venn1"/>
    <dgm:cxn modelId="{FC698706-3E8C-0540-A9FF-B7499417BBF0}" srcId="{36F23364-6DCE-1747-B4A5-04C7DE8B2EDB}" destId="{CFA6B7BC-825B-064C-A039-017BF2A5C9E5}" srcOrd="0" destOrd="0" parTransId="{96E087C7-89A0-5A41-93E0-508F31509F10}" sibTransId="{E470A02B-A392-C841-AA70-C9AA60D3B4F6}"/>
    <dgm:cxn modelId="{2998091A-3F2F-744F-843E-03A21305C817}" srcId="{36F23364-6DCE-1747-B4A5-04C7DE8B2EDB}" destId="{9740A2FF-2453-D34A-BCD3-2935A4F1C7E1}" srcOrd="2" destOrd="0" parTransId="{ADA6E2B5-9D54-714C-92FC-5B44E8A06FA2}" sibTransId="{AE456F8B-6412-284F-B1CB-81702D61067C}"/>
    <dgm:cxn modelId="{44559F1E-71B4-5A40-AF66-37772029BDDC}" type="presOf" srcId="{36F23364-6DCE-1747-B4A5-04C7DE8B2EDB}" destId="{F0F40606-630D-674D-BEC1-5C014D5C91AB}" srcOrd="0" destOrd="0" presId="urn:microsoft.com/office/officeart/2005/8/layout/venn1"/>
    <dgm:cxn modelId="{AA38B463-E6AC-2641-BF2F-497C10531FE8}" type="presOf" srcId="{9740A2FF-2453-D34A-BCD3-2935A4F1C7E1}" destId="{A3E8A58B-5047-134D-953F-1B55E4E2B06E}" srcOrd="1" destOrd="0" presId="urn:microsoft.com/office/officeart/2005/8/layout/venn1"/>
    <dgm:cxn modelId="{F58A8288-C53B-1848-AC8F-0C688354CD6F}" type="presOf" srcId="{CFA6B7BC-825B-064C-A039-017BF2A5C9E5}" destId="{72E84138-BAA5-AE4D-9938-4326E2892B8F}" srcOrd="0" destOrd="0" presId="urn:microsoft.com/office/officeart/2005/8/layout/venn1"/>
    <dgm:cxn modelId="{B3D22A9B-AAFC-B34E-87AA-F05FF3BC96D0}" type="presOf" srcId="{0091CB91-B30C-C747-92BD-E5454296A9E8}" destId="{1D6DDEB6-4CEE-4C4D-AB33-2EE7C1FF8E3A}" srcOrd="0" destOrd="0" presId="urn:microsoft.com/office/officeart/2005/8/layout/venn1"/>
    <dgm:cxn modelId="{A2B7829C-6F06-284E-A867-5C501F2EEF7D}" type="presOf" srcId="{0091CB91-B30C-C747-92BD-E5454296A9E8}" destId="{27AEFE85-3FC0-1140-9D22-C949A98538E6}" srcOrd="1" destOrd="0" presId="urn:microsoft.com/office/officeart/2005/8/layout/venn1"/>
    <dgm:cxn modelId="{7BF3D5A2-C217-7C42-96E6-CABBFD7374F2}" srcId="{36F23364-6DCE-1747-B4A5-04C7DE8B2EDB}" destId="{0091CB91-B30C-C747-92BD-E5454296A9E8}" srcOrd="1" destOrd="0" parTransId="{BF3BFDC3-6101-A64A-9B84-C5704A04FD82}" sibTransId="{8E252700-E3F3-ED41-AEAE-CDF4407A8F04}"/>
    <dgm:cxn modelId="{C486FF9F-B551-204D-A74E-2527BD44E8C8}" type="presParOf" srcId="{F0F40606-630D-674D-BEC1-5C014D5C91AB}" destId="{72E84138-BAA5-AE4D-9938-4326E2892B8F}" srcOrd="0" destOrd="0" presId="urn:microsoft.com/office/officeart/2005/8/layout/venn1"/>
    <dgm:cxn modelId="{8C8CB6B1-72A7-7A4A-B526-5562E9EA5117}" type="presParOf" srcId="{F0F40606-630D-674D-BEC1-5C014D5C91AB}" destId="{3499D647-7373-FF47-9886-B3763A8E6098}" srcOrd="1" destOrd="0" presId="urn:microsoft.com/office/officeart/2005/8/layout/venn1"/>
    <dgm:cxn modelId="{BCD228C8-816E-7B4A-B1B0-BF5E661934E6}" type="presParOf" srcId="{F0F40606-630D-674D-BEC1-5C014D5C91AB}" destId="{1D6DDEB6-4CEE-4C4D-AB33-2EE7C1FF8E3A}" srcOrd="2" destOrd="0" presId="urn:microsoft.com/office/officeart/2005/8/layout/venn1"/>
    <dgm:cxn modelId="{24C9D237-99B1-4441-BC5A-93A9DC16C0C4}" type="presParOf" srcId="{F0F40606-630D-674D-BEC1-5C014D5C91AB}" destId="{27AEFE85-3FC0-1140-9D22-C949A98538E6}" srcOrd="3" destOrd="0" presId="urn:microsoft.com/office/officeart/2005/8/layout/venn1"/>
    <dgm:cxn modelId="{EDC294E8-36EF-CF49-8C55-D4A3C0C63F1A}" type="presParOf" srcId="{F0F40606-630D-674D-BEC1-5C014D5C91AB}" destId="{86A42F4D-294E-2443-92C1-66D4D144A63F}" srcOrd="4" destOrd="0" presId="urn:microsoft.com/office/officeart/2005/8/layout/venn1"/>
    <dgm:cxn modelId="{A6C23303-770D-D247-A860-2EF070318E6F}" type="presParOf" srcId="{F0F40606-630D-674D-BEC1-5C014D5C91AB}" destId="{A3E8A58B-5047-134D-953F-1B55E4E2B06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F23364-6DCE-1747-B4A5-04C7DE8B2EDB}" type="doc">
      <dgm:prSet loTypeId="urn:microsoft.com/office/officeart/2005/8/layout/venn1" loCatId="" qsTypeId="urn:microsoft.com/office/officeart/2005/8/quickstyle/simple1" qsCatId="simple" csTypeId="urn:microsoft.com/office/officeart/2005/8/colors/colorful4" csCatId="colorful" phldr="1"/>
      <dgm:spPr/>
    </dgm:pt>
    <dgm:pt modelId="{CFA6B7BC-825B-064C-A039-017BF2A5C9E5}">
      <dgm:prSet phldrT="[Text]" custT="1"/>
      <dgm:spPr/>
      <dgm:t>
        <a:bodyPr/>
        <a:lstStyle/>
        <a:p>
          <a:r>
            <a:rPr lang="en-US" sz="2800" b="1" i="0" baseline="0" dirty="0"/>
            <a:t>HTML</a:t>
          </a:r>
          <a:endParaRPr lang="en-US" sz="2400" b="1" i="0" baseline="0" dirty="0"/>
        </a:p>
      </dgm:t>
    </dgm:pt>
    <dgm:pt modelId="{96E087C7-89A0-5A41-93E0-508F31509F10}" type="parTrans" cxnId="{FC698706-3E8C-0540-A9FF-B7499417BBF0}">
      <dgm:prSet/>
      <dgm:spPr/>
      <dgm:t>
        <a:bodyPr/>
        <a:lstStyle/>
        <a:p>
          <a:endParaRPr lang="en-US"/>
        </a:p>
      </dgm:t>
    </dgm:pt>
    <dgm:pt modelId="{E470A02B-A392-C841-AA70-C9AA60D3B4F6}" type="sibTrans" cxnId="{FC698706-3E8C-0540-A9FF-B7499417BBF0}">
      <dgm:prSet/>
      <dgm:spPr/>
      <dgm:t>
        <a:bodyPr/>
        <a:lstStyle/>
        <a:p>
          <a:endParaRPr lang="en-US"/>
        </a:p>
      </dgm:t>
    </dgm:pt>
    <dgm:pt modelId="{0091CB91-B30C-C747-92BD-E5454296A9E8}">
      <dgm:prSet phldrT="[Text]" custT="1"/>
      <dgm:spPr/>
      <dgm:t>
        <a:bodyPr/>
        <a:lstStyle/>
        <a:p>
          <a:r>
            <a:rPr lang="en-US" sz="2500" b="1" dirty="0"/>
            <a:t>CSS</a:t>
          </a:r>
        </a:p>
      </dgm:t>
    </dgm:pt>
    <dgm:pt modelId="{BF3BFDC3-6101-A64A-9B84-C5704A04FD82}" type="parTrans" cxnId="{7BF3D5A2-C217-7C42-96E6-CABBFD7374F2}">
      <dgm:prSet/>
      <dgm:spPr/>
      <dgm:t>
        <a:bodyPr/>
        <a:lstStyle/>
        <a:p>
          <a:endParaRPr lang="en-US"/>
        </a:p>
      </dgm:t>
    </dgm:pt>
    <dgm:pt modelId="{8E252700-E3F3-ED41-AEAE-CDF4407A8F04}" type="sibTrans" cxnId="{7BF3D5A2-C217-7C42-96E6-CABBFD7374F2}">
      <dgm:prSet/>
      <dgm:spPr/>
      <dgm:t>
        <a:bodyPr/>
        <a:lstStyle/>
        <a:p>
          <a:endParaRPr lang="en-US"/>
        </a:p>
      </dgm:t>
    </dgm:pt>
    <dgm:pt modelId="{9740A2FF-2453-D34A-BCD3-2935A4F1C7E1}">
      <dgm:prSet phldrT="[Text]"/>
      <dgm:spPr/>
      <dgm:t>
        <a:bodyPr/>
        <a:lstStyle/>
        <a:p>
          <a:r>
            <a:rPr lang="en-US" b="1" dirty="0"/>
            <a:t>JavaScript</a:t>
          </a:r>
        </a:p>
      </dgm:t>
    </dgm:pt>
    <dgm:pt modelId="{ADA6E2B5-9D54-714C-92FC-5B44E8A06FA2}" type="parTrans" cxnId="{2998091A-3F2F-744F-843E-03A21305C817}">
      <dgm:prSet/>
      <dgm:spPr/>
      <dgm:t>
        <a:bodyPr/>
        <a:lstStyle/>
        <a:p>
          <a:endParaRPr lang="en-US"/>
        </a:p>
      </dgm:t>
    </dgm:pt>
    <dgm:pt modelId="{AE456F8B-6412-284F-B1CB-81702D61067C}" type="sibTrans" cxnId="{2998091A-3F2F-744F-843E-03A21305C817}">
      <dgm:prSet/>
      <dgm:spPr/>
      <dgm:t>
        <a:bodyPr/>
        <a:lstStyle/>
        <a:p>
          <a:endParaRPr lang="en-US"/>
        </a:p>
      </dgm:t>
    </dgm:pt>
    <dgm:pt modelId="{F0F40606-630D-674D-BEC1-5C014D5C91AB}" type="pres">
      <dgm:prSet presAssocID="{36F23364-6DCE-1747-B4A5-04C7DE8B2EDB}" presName="compositeShape" presStyleCnt="0">
        <dgm:presLayoutVars>
          <dgm:chMax val="7"/>
          <dgm:dir/>
          <dgm:resizeHandles val="exact"/>
        </dgm:presLayoutVars>
      </dgm:prSet>
      <dgm:spPr/>
    </dgm:pt>
    <dgm:pt modelId="{72E84138-BAA5-AE4D-9938-4326E2892B8F}" type="pres">
      <dgm:prSet presAssocID="{CFA6B7BC-825B-064C-A039-017BF2A5C9E5}" presName="circ1" presStyleLbl="vennNode1" presStyleIdx="0" presStyleCnt="3"/>
      <dgm:spPr/>
    </dgm:pt>
    <dgm:pt modelId="{3499D647-7373-FF47-9886-B3763A8E6098}" type="pres">
      <dgm:prSet presAssocID="{CFA6B7BC-825B-064C-A039-017BF2A5C9E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D6DDEB6-4CEE-4C4D-AB33-2EE7C1FF8E3A}" type="pres">
      <dgm:prSet presAssocID="{0091CB91-B30C-C747-92BD-E5454296A9E8}" presName="circ2" presStyleLbl="vennNode1" presStyleIdx="1" presStyleCnt="3"/>
      <dgm:spPr/>
    </dgm:pt>
    <dgm:pt modelId="{27AEFE85-3FC0-1140-9D22-C949A98538E6}" type="pres">
      <dgm:prSet presAssocID="{0091CB91-B30C-C747-92BD-E5454296A9E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6A42F4D-294E-2443-92C1-66D4D144A63F}" type="pres">
      <dgm:prSet presAssocID="{9740A2FF-2453-D34A-BCD3-2935A4F1C7E1}" presName="circ3" presStyleLbl="vennNode1" presStyleIdx="2" presStyleCnt="3"/>
      <dgm:spPr/>
    </dgm:pt>
    <dgm:pt modelId="{A3E8A58B-5047-134D-953F-1B55E4E2B06E}" type="pres">
      <dgm:prSet presAssocID="{9740A2FF-2453-D34A-BCD3-2935A4F1C7E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0914A01-1DD7-3040-99D1-EEA33C0601F5}" type="presOf" srcId="{CFA6B7BC-825B-064C-A039-017BF2A5C9E5}" destId="{3499D647-7373-FF47-9886-B3763A8E6098}" srcOrd="1" destOrd="0" presId="urn:microsoft.com/office/officeart/2005/8/layout/venn1"/>
    <dgm:cxn modelId="{E2403403-253C-FE41-89C3-2518EC04E6AA}" type="presOf" srcId="{9740A2FF-2453-D34A-BCD3-2935A4F1C7E1}" destId="{86A42F4D-294E-2443-92C1-66D4D144A63F}" srcOrd="0" destOrd="0" presId="urn:microsoft.com/office/officeart/2005/8/layout/venn1"/>
    <dgm:cxn modelId="{FC698706-3E8C-0540-A9FF-B7499417BBF0}" srcId="{36F23364-6DCE-1747-B4A5-04C7DE8B2EDB}" destId="{CFA6B7BC-825B-064C-A039-017BF2A5C9E5}" srcOrd="0" destOrd="0" parTransId="{96E087C7-89A0-5A41-93E0-508F31509F10}" sibTransId="{E470A02B-A392-C841-AA70-C9AA60D3B4F6}"/>
    <dgm:cxn modelId="{2998091A-3F2F-744F-843E-03A21305C817}" srcId="{36F23364-6DCE-1747-B4A5-04C7DE8B2EDB}" destId="{9740A2FF-2453-D34A-BCD3-2935A4F1C7E1}" srcOrd="2" destOrd="0" parTransId="{ADA6E2B5-9D54-714C-92FC-5B44E8A06FA2}" sibTransId="{AE456F8B-6412-284F-B1CB-81702D61067C}"/>
    <dgm:cxn modelId="{44559F1E-71B4-5A40-AF66-37772029BDDC}" type="presOf" srcId="{36F23364-6DCE-1747-B4A5-04C7DE8B2EDB}" destId="{F0F40606-630D-674D-BEC1-5C014D5C91AB}" srcOrd="0" destOrd="0" presId="urn:microsoft.com/office/officeart/2005/8/layout/venn1"/>
    <dgm:cxn modelId="{AA38B463-E6AC-2641-BF2F-497C10531FE8}" type="presOf" srcId="{9740A2FF-2453-D34A-BCD3-2935A4F1C7E1}" destId="{A3E8A58B-5047-134D-953F-1B55E4E2B06E}" srcOrd="1" destOrd="0" presId="urn:microsoft.com/office/officeart/2005/8/layout/venn1"/>
    <dgm:cxn modelId="{F58A8288-C53B-1848-AC8F-0C688354CD6F}" type="presOf" srcId="{CFA6B7BC-825B-064C-A039-017BF2A5C9E5}" destId="{72E84138-BAA5-AE4D-9938-4326E2892B8F}" srcOrd="0" destOrd="0" presId="urn:microsoft.com/office/officeart/2005/8/layout/venn1"/>
    <dgm:cxn modelId="{B3D22A9B-AAFC-B34E-87AA-F05FF3BC96D0}" type="presOf" srcId="{0091CB91-B30C-C747-92BD-E5454296A9E8}" destId="{1D6DDEB6-4CEE-4C4D-AB33-2EE7C1FF8E3A}" srcOrd="0" destOrd="0" presId="urn:microsoft.com/office/officeart/2005/8/layout/venn1"/>
    <dgm:cxn modelId="{A2B7829C-6F06-284E-A867-5C501F2EEF7D}" type="presOf" srcId="{0091CB91-B30C-C747-92BD-E5454296A9E8}" destId="{27AEFE85-3FC0-1140-9D22-C949A98538E6}" srcOrd="1" destOrd="0" presId="urn:microsoft.com/office/officeart/2005/8/layout/venn1"/>
    <dgm:cxn modelId="{7BF3D5A2-C217-7C42-96E6-CABBFD7374F2}" srcId="{36F23364-6DCE-1747-B4A5-04C7DE8B2EDB}" destId="{0091CB91-B30C-C747-92BD-E5454296A9E8}" srcOrd="1" destOrd="0" parTransId="{BF3BFDC3-6101-A64A-9B84-C5704A04FD82}" sibTransId="{8E252700-E3F3-ED41-AEAE-CDF4407A8F04}"/>
    <dgm:cxn modelId="{C486FF9F-B551-204D-A74E-2527BD44E8C8}" type="presParOf" srcId="{F0F40606-630D-674D-BEC1-5C014D5C91AB}" destId="{72E84138-BAA5-AE4D-9938-4326E2892B8F}" srcOrd="0" destOrd="0" presId="urn:microsoft.com/office/officeart/2005/8/layout/venn1"/>
    <dgm:cxn modelId="{8C8CB6B1-72A7-7A4A-B526-5562E9EA5117}" type="presParOf" srcId="{F0F40606-630D-674D-BEC1-5C014D5C91AB}" destId="{3499D647-7373-FF47-9886-B3763A8E6098}" srcOrd="1" destOrd="0" presId="urn:microsoft.com/office/officeart/2005/8/layout/venn1"/>
    <dgm:cxn modelId="{BCD228C8-816E-7B4A-B1B0-BF5E661934E6}" type="presParOf" srcId="{F0F40606-630D-674D-BEC1-5C014D5C91AB}" destId="{1D6DDEB6-4CEE-4C4D-AB33-2EE7C1FF8E3A}" srcOrd="2" destOrd="0" presId="urn:microsoft.com/office/officeart/2005/8/layout/venn1"/>
    <dgm:cxn modelId="{24C9D237-99B1-4441-BC5A-93A9DC16C0C4}" type="presParOf" srcId="{F0F40606-630D-674D-BEC1-5C014D5C91AB}" destId="{27AEFE85-3FC0-1140-9D22-C949A98538E6}" srcOrd="3" destOrd="0" presId="urn:microsoft.com/office/officeart/2005/8/layout/venn1"/>
    <dgm:cxn modelId="{EDC294E8-36EF-CF49-8C55-D4A3C0C63F1A}" type="presParOf" srcId="{F0F40606-630D-674D-BEC1-5C014D5C91AB}" destId="{86A42F4D-294E-2443-92C1-66D4D144A63F}" srcOrd="4" destOrd="0" presId="urn:microsoft.com/office/officeart/2005/8/layout/venn1"/>
    <dgm:cxn modelId="{A6C23303-770D-D247-A860-2EF070318E6F}" type="presParOf" srcId="{F0F40606-630D-674D-BEC1-5C014D5C91AB}" destId="{A3E8A58B-5047-134D-953F-1B55E4E2B06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F23364-6DCE-1747-B4A5-04C7DE8B2EDB}" type="doc">
      <dgm:prSet loTypeId="urn:microsoft.com/office/officeart/2005/8/layout/venn1" loCatId="" qsTypeId="urn:microsoft.com/office/officeart/2005/8/quickstyle/simple1" qsCatId="simple" csTypeId="urn:microsoft.com/office/officeart/2005/8/colors/colorful4" csCatId="colorful" phldr="1"/>
      <dgm:spPr/>
    </dgm:pt>
    <dgm:pt modelId="{CFA6B7BC-825B-064C-A039-017BF2A5C9E5}">
      <dgm:prSet phldrT="[Text]" custT="1"/>
      <dgm:spPr/>
      <dgm:t>
        <a:bodyPr/>
        <a:lstStyle/>
        <a:p>
          <a:r>
            <a:rPr lang="en-US" sz="2800" b="1" i="0" baseline="0" dirty="0"/>
            <a:t>HTML</a:t>
          </a:r>
          <a:endParaRPr lang="en-US" sz="2400" b="1" i="0" baseline="0" dirty="0"/>
        </a:p>
      </dgm:t>
    </dgm:pt>
    <dgm:pt modelId="{96E087C7-89A0-5A41-93E0-508F31509F10}" type="parTrans" cxnId="{FC698706-3E8C-0540-A9FF-B7499417BBF0}">
      <dgm:prSet/>
      <dgm:spPr/>
      <dgm:t>
        <a:bodyPr/>
        <a:lstStyle/>
        <a:p>
          <a:endParaRPr lang="en-US"/>
        </a:p>
      </dgm:t>
    </dgm:pt>
    <dgm:pt modelId="{E470A02B-A392-C841-AA70-C9AA60D3B4F6}" type="sibTrans" cxnId="{FC698706-3E8C-0540-A9FF-B7499417BBF0}">
      <dgm:prSet/>
      <dgm:spPr/>
      <dgm:t>
        <a:bodyPr/>
        <a:lstStyle/>
        <a:p>
          <a:endParaRPr lang="en-US"/>
        </a:p>
      </dgm:t>
    </dgm:pt>
    <dgm:pt modelId="{0091CB91-B30C-C747-92BD-E5454296A9E8}">
      <dgm:prSet phldrT="[Text]" custT="1"/>
      <dgm:spPr/>
      <dgm:t>
        <a:bodyPr/>
        <a:lstStyle/>
        <a:p>
          <a:r>
            <a:rPr lang="en-US" sz="2500" b="1" dirty="0"/>
            <a:t>CSS</a:t>
          </a:r>
        </a:p>
      </dgm:t>
    </dgm:pt>
    <dgm:pt modelId="{BF3BFDC3-6101-A64A-9B84-C5704A04FD82}" type="parTrans" cxnId="{7BF3D5A2-C217-7C42-96E6-CABBFD7374F2}">
      <dgm:prSet/>
      <dgm:spPr/>
      <dgm:t>
        <a:bodyPr/>
        <a:lstStyle/>
        <a:p>
          <a:endParaRPr lang="en-US"/>
        </a:p>
      </dgm:t>
    </dgm:pt>
    <dgm:pt modelId="{8E252700-E3F3-ED41-AEAE-CDF4407A8F04}" type="sibTrans" cxnId="{7BF3D5A2-C217-7C42-96E6-CABBFD7374F2}">
      <dgm:prSet/>
      <dgm:spPr/>
      <dgm:t>
        <a:bodyPr/>
        <a:lstStyle/>
        <a:p>
          <a:endParaRPr lang="en-US"/>
        </a:p>
      </dgm:t>
    </dgm:pt>
    <dgm:pt modelId="{9740A2FF-2453-D34A-BCD3-2935A4F1C7E1}">
      <dgm:prSet phldrT="[Text]"/>
      <dgm:spPr/>
      <dgm:t>
        <a:bodyPr/>
        <a:lstStyle/>
        <a:p>
          <a:r>
            <a:rPr lang="en-US" b="1" dirty="0"/>
            <a:t>JavaScript</a:t>
          </a:r>
        </a:p>
      </dgm:t>
    </dgm:pt>
    <dgm:pt modelId="{ADA6E2B5-9D54-714C-92FC-5B44E8A06FA2}" type="parTrans" cxnId="{2998091A-3F2F-744F-843E-03A21305C817}">
      <dgm:prSet/>
      <dgm:spPr/>
      <dgm:t>
        <a:bodyPr/>
        <a:lstStyle/>
        <a:p>
          <a:endParaRPr lang="en-US"/>
        </a:p>
      </dgm:t>
    </dgm:pt>
    <dgm:pt modelId="{AE456F8B-6412-284F-B1CB-81702D61067C}" type="sibTrans" cxnId="{2998091A-3F2F-744F-843E-03A21305C817}">
      <dgm:prSet/>
      <dgm:spPr/>
      <dgm:t>
        <a:bodyPr/>
        <a:lstStyle/>
        <a:p>
          <a:endParaRPr lang="en-US"/>
        </a:p>
      </dgm:t>
    </dgm:pt>
    <dgm:pt modelId="{F0F40606-630D-674D-BEC1-5C014D5C91AB}" type="pres">
      <dgm:prSet presAssocID="{36F23364-6DCE-1747-B4A5-04C7DE8B2EDB}" presName="compositeShape" presStyleCnt="0">
        <dgm:presLayoutVars>
          <dgm:chMax val="7"/>
          <dgm:dir/>
          <dgm:resizeHandles val="exact"/>
        </dgm:presLayoutVars>
      </dgm:prSet>
      <dgm:spPr/>
    </dgm:pt>
    <dgm:pt modelId="{72E84138-BAA5-AE4D-9938-4326E2892B8F}" type="pres">
      <dgm:prSet presAssocID="{CFA6B7BC-825B-064C-A039-017BF2A5C9E5}" presName="circ1" presStyleLbl="vennNode1" presStyleIdx="0" presStyleCnt="3"/>
      <dgm:spPr/>
    </dgm:pt>
    <dgm:pt modelId="{3499D647-7373-FF47-9886-B3763A8E6098}" type="pres">
      <dgm:prSet presAssocID="{CFA6B7BC-825B-064C-A039-017BF2A5C9E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D6DDEB6-4CEE-4C4D-AB33-2EE7C1FF8E3A}" type="pres">
      <dgm:prSet presAssocID="{0091CB91-B30C-C747-92BD-E5454296A9E8}" presName="circ2" presStyleLbl="vennNode1" presStyleIdx="1" presStyleCnt="3"/>
      <dgm:spPr/>
    </dgm:pt>
    <dgm:pt modelId="{27AEFE85-3FC0-1140-9D22-C949A98538E6}" type="pres">
      <dgm:prSet presAssocID="{0091CB91-B30C-C747-92BD-E5454296A9E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6A42F4D-294E-2443-92C1-66D4D144A63F}" type="pres">
      <dgm:prSet presAssocID="{9740A2FF-2453-D34A-BCD3-2935A4F1C7E1}" presName="circ3" presStyleLbl="vennNode1" presStyleIdx="2" presStyleCnt="3"/>
      <dgm:spPr/>
    </dgm:pt>
    <dgm:pt modelId="{A3E8A58B-5047-134D-953F-1B55E4E2B06E}" type="pres">
      <dgm:prSet presAssocID="{9740A2FF-2453-D34A-BCD3-2935A4F1C7E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0914A01-1DD7-3040-99D1-EEA33C0601F5}" type="presOf" srcId="{CFA6B7BC-825B-064C-A039-017BF2A5C9E5}" destId="{3499D647-7373-FF47-9886-B3763A8E6098}" srcOrd="1" destOrd="0" presId="urn:microsoft.com/office/officeart/2005/8/layout/venn1"/>
    <dgm:cxn modelId="{E2403403-253C-FE41-89C3-2518EC04E6AA}" type="presOf" srcId="{9740A2FF-2453-D34A-BCD3-2935A4F1C7E1}" destId="{86A42F4D-294E-2443-92C1-66D4D144A63F}" srcOrd="0" destOrd="0" presId="urn:microsoft.com/office/officeart/2005/8/layout/venn1"/>
    <dgm:cxn modelId="{FC698706-3E8C-0540-A9FF-B7499417BBF0}" srcId="{36F23364-6DCE-1747-B4A5-04C7DE8B2EDB}" destId="{CFA6B7BC-825B-064C-A039-017BF2A5C9E5}" srcOrd="0" destOrd="0" parTransId="{96E087C7-89A0-5A41-93E0-508F31509F10}" sibTransId="{E470A02B-A392-C841-AA70-C9AA60D3B4F6}"/>
    <dgm:cxn modelId="{2998091A-3F2F-744F-843E-03A21305C817}" srcId="{36F23364-6DCE-1747-B4A5-04C7DE8B2EDB}" destId="{9740A2FF-2453-D34A-BCD3-2935A4F1C7E1}" srcOrd="2" destOrd="0" parTransId="{ADA6E2B5-9D54-714C-92FC-5B44E8A06FA2}" sibTransId="{AE456F8B-6412-284F-B1CB-81702D61067C}"/>
    <dgm:cxn modelId="{44559F1E-71B4-5A40-AF66-37772029BDDC}" type="presOf" srcId="{36F23364-6DCE-1747-B4A5-04C7DE8B2EDB}" destId="{F0F40606-630D-674D-BEC1-5C014D5C91AB}" srcOrd="0" destOrd="0" presId="urn:microsoft.com/office/officeart/2005/8/layout/venn1"/>
    <dgm:cxn modelId="{AA38B463-E6AC-2641-BF2F-497C10531FE8}" type="presOf" srcId="{9740A2FF-2453-D34A-BCD3-2935A4F1C7E1}" destId="{A3E8A58B-5047-134D-953F-1B55E4E2B06E}" srcOrd="1" destOrd="0" presId="urn:microsoft.com/office/officeart/2005/8/layout/venn1"/>
    <dgm:cxn modelId="{F58A8288-C53B-1848-AC8F-0C688354CD6F}" type="presOf" srcId="{CFA6B7BC-825B-064C-A039-017BF2A5C9E5}" destId="{72E84138-BAA5-AE4D-9938-4326E2892B8F}" srcOrd="0" destOrd="0" presId="urn:microsoft.com/office/officeart/2005/8/layout/venn1"/>
    <dgm:cxn modelId="{B3D22A9B-AAFC-B34E-87AA-F05FF3BC96D0}" type="presOf" srcId="{0091CB91-B30C-C747-92BD-E5454296A9E8}" destId="{1D6DDEB6-4CEE-4C4D-AB33-2EE7C1FF8E3A}" srcOrd="0" destOrd="0" presId="urn:microsoft.com/office/officeart/2005/8/layout/venn1"/>
    <dgm:cxn modelId="{A2B7829C-6F06-284E-A867-5C501F2EEF7D}" type="presOf" srcId="{0091CB91-B30C-C747-92BD-E5454296A9E8}" destId="{27AEFE85-3FC0-1140-9D22-C949A98538E6}" srcOrd="1" destOrd="0" presId="urn:microsoft.com/office/officeart/2005/8/layout/venn1"/>
    <dgm:cxn modelId="{7BF3D5A2-C217-7C42-96E6-CABBFD7374F2}" srcId="{36F23364-6DCE-1747-B4A5-04C7DE8B2EDB}" destId="{0091CB91-B30C-C747-92BD-E5454296A9E8}" srcOrd="1" destOrd="0" parTransId="{BF3BFDC3-6101-A64A-9B84-C5704A04FD82}" sibTransId="{8E252700-E3F3-ED41-AEAE-CDF4407A8F04}"/>
    <dgm:cxn modelId="{C486FF9F-B551-204D-A74E-2527BD44E8C8}" type="presParOf" srcId="{F0F40606-630D-674D-BEC1-5C014D5C91AB}" destId="{72E84138-BAA5-AE4D-9938-4326E2892B8F}" srcOrd="0" destOrd="0" presId="urn:microsoft.com/office/officeart/2005/8/layout/venn1"/>
    <dgm:cxn modelId="{8C8CB6B1-72A7-7A4A-B526-5562E9EA5117}" type="presParOf" srcId="{F0F40606-630D-674D-BEC1-5C014D5C91AB}" destId="{3499D647-7373-FF47-9886-B3763A8E6098}" srcOrd="1" destOrd="0" presId="urn:microsoft.com/office/officeart/2005/8/layout/venn1"/>
    <dgm:cxn modelId="{BCD228C8-816E-7B4A-B1B0-BF5E661934E6}" type="presParOf" srcId="{F0F40606-630D-674D-BEC1-5C014D5C91AB}" destId="{1D6DDEB6-4CEE-4C4D-AB33-2EE7C1FF8E3A}" srcOrd="2" destOrd="0" presId="urn:microsoft.com/office/officeart/2005/8/layout/venn1"/>
    <dgm:cxn modelId="{24C9D237-99B1-4441-BC5A-93A9DC16C0C4}" type="presParOf" srcId="{F0F40606-630D-674D-BEC1-5C014D5C91AB}" destId="{27AEFE85-3FC0-1140-9D22-C949A98538E6}" srcOrd="3" destOrd="0" presId="urn:microsoft.com/office/officeart/2005/8/layout/venn1"/>
    <dgm:cxn modelId="{EDC294E8-36EF-CF49-8C55-D4A3C0C63F1A}" type="presParOf" srcId="{F0F40606-630D-674D-BEC1-5C014D5C91AB}" destId="{86A42F4D-294E-2443-92C1-66D4D144A63F}" srcOrd="4" destOrd="0" presId="urn:microsoft.com/office/officeart/2005/8/layout/venn1"/>
    <dgm:cxn modelId="{A6C23303-770D-D247-A860-2EF070318E6F}" type="presParOf" srcId="{F0F40606-630D-674D-BEC1-5C014D5C91AB}" destId="{A3E8A58B-5047-134D-953F-1B55E4E2B06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E84138-BAA5-AE4D-9938-4326E2892B8F}">
      <dsp:nvSpPr>
        <dsp:cNvPr id="0" name=""/>
        <dsp:cNvSpPr/>
      </dsp:nvSpPr>
      <dsp:spPr>
        <a:xfrm>
          <a:off x="1022826" y="47264"/>
          <a:ext cx="2268718" cy="226871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baseline="0" dirty="0"/>
            <a:t>HTML</a:t>
          </a:r>
          <a:endParaRPr lang="en-US" sz="2400" b="1" i="0" kern="1200" baseline="0" dirty="0"/>
        </a:p>
      </dsp:txBody>
      <dsp:txXfrm>
        <a:off x="1325321" y="444290"/>
        <a:ext cx="1663727" cy="1020923"/>
      </dsp:txXfrm>
    </dsp:sp>
    <dsp:sp modelId="{1D6DDEB6-4CEE-4C4D-AB33-2EE7C1FF8E3A}">
      <dsp:nvSpPr>
        <dsp:cNvPr id="0" name=""/>
        <dsp:cNvSpPr/>
      </dsp:nvSpPr>
      <dsp:spPr>
        <a:xfrm>
          <a:off x="1841455" y="1465214"/>
          <a:ext cx="2268718" cy="2268718"/>
        </a:xfrm>
        <a:prstGeom prst="ellipse">
          <a:avLst/>
        </a:prstGeom>
        <a:solidFill>
          <a:schemeClr val="accent4">
            <a:alpha val="50000"/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CSS</a:t>
          </a:r>
        </a:p>
      </dsp:txBody>
      <dsp:txXfrm>
        <a:off x="2535305" y="2051299"/>
        <a:ext cx="1361231" cy="1247795"/>
      </dsp:txXfrm>
    </dsp:sp>
    <dsp:sp modelId="{86A42F4D-294E-2443-92C1-66D4D144A63F}">
      <dsp:nvSpPr>
        <dsp:cNvPr id="0" name=""/>
        <dsp:cNvSpPr/>
      </dsp:nvSpPr>
      <dsp:spPr>
        <a:xfrm>
          <a:off x="204196" y="1465214"/>
          <a:ext cx="2268718" cy="2268718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JavaScript</a:t>
          </a:r>
        </a:p>
      </dsp:txBody>
      <dsp:txXfrm>
        <a:off x="417834" y="2051299"/>
        <a:ext cx="1361231" cy="12477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E84138-BAA5-AE4D-9938-4326E2892B8F}">
      <dsp:nvSpPr>
        <dsp:cNvPr id="0" name=""/>
        <dsp:cNvSpPr/>
      </dsp:nvSpPr>
      <dsp:spPr>
        <a:xfrm>
          <a:off x="1022826" y="47264"/>
          <a:ext cx="2268718" cy="226871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baseline="0" dirty="0"/>
            <a:t>HTML</a:t>
          </a:r>
          <a:endParaRPr lang="en-US" sz="2400" b="1" i="0" kern="1200" baseline="0" dirty="0"/>
        </a:p>
      </dsp:txBody>
      <dsp:txXfrm>
        <a:off x="1325321" y="444290"/>
        <a:ext cx="1663727" cy="1020923"/>
      </dsp:txXfrm>
    </dsp:sp>
    <dsp:sp modelId="{1D6DDEB6-4CEE-4C4D-AB33-2EE7C1FF8E3A}">
      <dsp:nvSpPr>
        <dsp:cNvPr id="0" name=""/>
        <dsp:cNvSpPr/>
      </dsp:nvSpPr>
      <dsp:spPr>
        <a:xfrm>
          <a:off x="1841455" y="1465214"/>
          <a:ext cx="2268718" cy="2268718"/>
        </a:xfrm>
        <a:prstGeom prst="ellipse">
          <a:avLst/>
        </a:prstGeom>
        <a:solidFill>
          <a:schemeClr val="accent4">
            <a:alpha val="50000"/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CSS</a:t>
          </a:r>
        </a:p>
      </dsp:txBody>
      <dsp:txXfrm>
        <a:off x="2535305" y="2051299"/>
        <a:ext cx="1361231" cy="1247795"/>
      </dsp:txXfrm>
    </dsp:sp>
    <dsp:sp modelId="{86A42F4D-294E-2443-92C1-66D4D144A63F}">
      <dsp:nvSpPr>
        <dsp:cNvPr id="0" name=""/>
        <dsp:cNvSpPr/>
      </dsp:nvSpPr>
      <dsp:spPr>
        <a:xfrm>
          <a:off x="204196" y="1465214"/>
          <a:ext cx="2268718" cy="2268718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JavaScript</a:t>
          </a:r>
        </a:p>
      </dsp:txBody>
      <dsp:txXfrm>
        <a:off x="417834" y="2051299"/>
        <a:ext cx="1361231" cy="12477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E84138-BAA5-AE4D-9938-4326E2892B8F}">
      <dsp:nvSpPr>
        <dsp:cNvPr id="0" name=""/>
        <dsp:cNvSpPr/>
      </dsp:nvSpPr>
      <dsp:spPr>
        <a:xfrm>
          <a:off x="1022826" y="47264"/>
          <a:ext cx="2268718" cy="226871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baseline="0" dirty="0"/>
            <a:t>HTML</a:t>
          </a:r>
          <a:endParaRPr lang="en-US" sz="2400" b="1" i="0" kern="1200" baseline="0" dirty="0"/>
        </a:p>
      </dsp:txBody>
      <dsp:txXfrm>
        <a:off x="1325321" y="444290"/>
        <a:ext cx="1663727" cy="1020923"/>
      </dsp:txXfrm>
    </dsp:sp>
    <dsp:sp modelId="{1D6DDEB6-4CEE-4C4D-AB33-2EE7C1FF8E3A}">
      <dsp:nvSpPr>
        <dsp:cNvPr id="0" name=""/>
        <dsp:cNvSpPr/>
      </dsp:nvSpPr>
      <dsp:spPr>
        <a:xfrm>
          <a:off x="1841455" y="1465214"/>
          <a:ext cx="2268718" cy="2268718"/>
        </a:xfrm>
        <a:prstGeom prst="ellipse">
          <a:avLst/>
        </a:prstGeom>
        <a:solidFill>
          <a:schemeClr val="accent4">
            <a:alpha val="50000"/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CSS</a:t>
          </a:r>
        </a:p>
      </dsp:txBody>
      <dsp:txXfrm>
        <a:off x="2535305" y="2051299"/>
        <a:ext cx="1361231" cy="1247795"/>
      </dsp:txXfrm>
    </dsp:sp>
    <dsp:sp modelId="{86A42F4D-294E-2443-92C1-66D4D144A63F}">
      <dsp:nvSpPr>
        <dsp:cNvPr id="0" name=""/>
        <dsp:cNvSpPr/>
      </dsp:nvSpPr>
      <dsp:spPr>
        <a:xfrm>
          <a:off x="204196" y="1465214"/>
          <a:ext cx="2268718" cy="2268718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JavaScript</a:t>
          </a:r>
        </a:p>
      </dsp:txBody>
      <dsp:txXfrm>
        <a:off x="417834" y="2051299"/>
        <a:ext cx="1361231" cy="1247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D9175-6493-4CA4-BED4-2BF67E177B3A}" type="datetimeFigureOut">
              <a:rPr lang="en-US" smtClean="0"/>
              <a:t>8/23/2024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2091F-6CD8-46B7-96F0-0D064BD5D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50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1D82F-B532-4648-8F60-A0981D4E97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88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Demonstrate with traceroute to www.google.com</a:t>
            </a:r>
          </a:p>
          <a:p>
            <a:r>
              <a:rPr lang="en-US" dirty="0"/>
              <a:t>Notice the role DNS names and </a:t>
            </a:r>
            <a:r>
              <a:rPr lang="en-US" dirty="0" err="1"/>
              <a:t>ip</a:t>
            </a:r>
            <a:r>
              <a:rPr lang="en-US" dirty="0"/>
              <a:t> addresses</a:t>
            </a:r>
          </a:p>
          <a:p>
            <a:r>
              <a:rPr lang="en-US" dirty="0"/>
              <a:t>The cloud is an informal term – it is this large collection of interconnect, networked computers … it is the internet.</a:t>
            </a:r>
          </a:p>
          <a:p>
            <a:r>
              <a:rPr lang="en-US" dirty="0"/>
              <a:t>Your communication with a server is not a direct line… but it “feels” that way.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A337C-E5C8-43CB-B1F5-58E5390DBF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9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color is the DNS name that indicates where the email should go?  What color is the user name?  What is the role of the red @ sign?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A337C-E5C8-43CB-B1F5-58E5390DBF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57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color is the DNS name that indicates where the email should go?  What color is the user name?  What is the role of the red @ sign?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A337C-E5C8-43CB-B1F5-58E5390DBF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18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HTTP protocol exists to transfer files from a server to a client.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A337C-E5C8-43CB-B1F5-58E5390DBF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208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some browsers that you know?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FA337C-E5C8-43CB-B1F5-58E5390DBF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44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2091F-6CD8-46B7-96F0-0D064BD5D0C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761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2091F-6CD8-46B7-96F0-0D064BD5D0C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49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2091F-6CD8-46B7-96F0-0D064BD5D0C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795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CF72B-01D4-E7CE-CCD0-C925872C3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4C0AB2-16B7-ABE2-B58E-3BB76004A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B8A35-9A7D-E534-D801-9214B10E8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DFEBF-38F1-453E-B69D-6B9271114889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268FE-1A6B-3B8A-9160-73579F35B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D6639-51F7-67FF-CC34-EB8C0182E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171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CC470-7C6A-7924-EAD0-67D09CF0E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3258FB-74B7-5EEF-53E8-4CC148990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AADDD-72F3-0095-2D6E-4C653A9FA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D55E-282F-4DF6-A403-09EC22362B14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950F3-5E49-3C5F-BE10-03E000C33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B1718-A130-D803-E465-A462404B8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4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078D7A-04A2-D620-2630-1D62546B16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387427-E822-3DCC-7B2E-A1D29D5A0F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5954B-320A-A6B4-AACA-3317F5D4E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848F-AFAA-441B-B746-4E7F497AF1EA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F64D2-C11B-00D1-FE40-1B62EB978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DE5E8-F2B1-E798-5A06-997FCCAAC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415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FF175-8909-F5CC-5E07-48CF4DDAD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2BAF00-A819-960E-8FC0-06ADDEAE3D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E5ACE-75BB-AA6A-1979-10A9CC143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CC44-6E6A-4F13-9344-84D336698CA9}" type="datetime1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81FB0-7379-0A77-9F5B-BDB2019E9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217EE-E7E5-C80C-1CAE-0415DEE9C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2440-A1FC-46CF-964E-5BF15C2FE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69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7E3E3-1180-BE7A-9A60-956BE569D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5555B-1100-E859-975C-C04E72A45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595C6-10A4-D71C-E098-275F11B57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415F-06B1-4C4E-97CC-E7484516339C}" type="datetime1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ED9C7-155F-AF35-E0E1-ACC382264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E5D57-0364-3BC0-D76E-C551A4680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2440-A1FC-46CF-964E-5BF15C2FE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89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2B472-2227-14C8-965F-C6FF43000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B420CD-4C3E-9410-8CDB-F5AA2662A9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C00C69-3596-8DA5-5F39-945CF51FA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5D45-0C07-4CC4-B6AF-59EE1E9ADF56}" type="datetime1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E03A3-2FB8-A2A7-F224-686D68529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A884C-8BE2-AC6B-1FC7-5C868BDD9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2440-A1FC-46CF-964E-5BF15C2FE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52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CE636-4AE1-2124-BBD3-976E5B3F2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B6DC9-9DD2-3217-4364-85C8F966D0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D24758-14EA-3CE9-0DF4-8DF8F7126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E6ED4C-A23D-C579-32DA-8B83D3E1F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B068-5FFF-4A23-A351-A890618921AB}" type="datetime1">
              <a:rPr lang="en-US" smtClean="0"/>
              <a:t>8/23/2024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B321E4-BA3D-CAB9-1E10-CF1D2626F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6C0106-0E39-E2B2-1E30-B9D2B0DB2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2440-A1FC-46CF-964E-5BF15C2FE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59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3BBB4-396D-A011-B458-385EF4423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657278-6313-2BCA-9CB1-6E3019E39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2257F7-347D-82B6-86F7-4434F63EB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4B171D-716B-64D6-51B5-E7130A0317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8467BB-783C-1C1E-3EEF-F9DBB248AD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5036CE-E017-2377-CA55-72A6EA34E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1F22-A19A-4E70-B936-7A770D4C5C20}" type="datetime1">
              <a:rPr lang="en-US" smtClean="0"/>
              <a:t>8/23/2024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3A8C62-CE92-2EB4-94EF-9CCCD34FA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7E5015-5B79-DFBB-72C2-0B736A068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2440-A1FC-46CF-964E-5BF15C2FE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03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F3CC9-821C-8286-B96C-05C5C35C1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143926-FDE4-990A-7225-34B01D163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3746-58E1-4585-9C7E-4A236E0353F3}" type="datetime1">
              <a:rPr lang="en-US" smtClean="0"/>
              <a:t>8/23/2024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E24FE4-814B-6C4C-DD3B-81FBC3E4C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F55416-1760-7963-7998-4A920E71E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2440-A1FC-46CF-964E-5BF15C2FE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11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DD0A2F-D506-E593-BC98-64A225B29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55CC-703D-4566-896B-EB331DE70E9C}" type="datetime1">
              <a:rPr lang="en-US" smtClean="0"/>
              <a:t>8/23/2024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286A61-E15D-A4B9-72A4-BA4F840B8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61E36C-D3E7-9C31-EF1D-309412E66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2440-A1FC-46CF-964E-5BF15C2FE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288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5E6D4-F7F8-0B30-B6BB-747EE3597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8A295-CFE2-172C-8347-84E13CDA7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7B5319-3B70-76B6-A6E5-B29F7A9466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9A22C8-B477-994B-2FCC-9C9B7C62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AD35B-F262-47E3-B502-01071FF1E518}" type="datetime1">
              <a:rPr lang="en-US" smtClean="0"/>
              <a:t>8/23/2024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3C3A1E-4AFE-8791-878B-440E66908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58D0F-82AC-7E41-A9B2-4F5B832ED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2440-A1FC-46CF-964E-5BF15C2FE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6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4D47C-E5D4-DDBE-EF1F-104F24CBD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7A19A-EFF8-5A88-EDE7-FCDEB4D78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A261B-1101-FA3D-CB17-80CD5369B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59EE1-3FE3-4F1C-88F4-6491735106DF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4FFDC-ABE1-592D-57CE-8741396CF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D6818-E9DF-7030-FFE5-7CA03965D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6853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4BECF-F046-5EB0-FC10-FADAAEE36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769CC0-5C3D-81B6-BB24-32922BAEED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21C127-52DB-1346-DA4E-5500A80DC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8DEFF-6EA4-2EBF-1BD2-5AECD6D70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6C73-2E81-48A5-B035-8094DD04EC69}" type="datetime1">
              <a:rPr lang="en-US" smtClean="0"/>
              <a:t>8/23/2024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D93425-E427-8EC2-3AF2-775460B59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28780D-DF3E-7417-B503-9C5F3E585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2440-A1FC-46CF-964E-5BF15C2FE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42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DD5BC-864E-D2DB-0663-17FA4C753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CC6F59-63BE-A558-4B07-6FEB3D49D7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77C84-DE52-F432-6D86-AE426640A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3AB4-9EF6-4546-BAF4-544AA997A7CE}" type="datetime1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087D8-6DFD-F72D-17FA-22B65D50C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FEC63-BA69-756E-C93B-BFADE7127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2440-A1FC-46CF-964E-5BF15C2FE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06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7BAC4D-FAEF-4FA5-BA96-234965F474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07228D-2222-F620-BDBD-F09D433E5D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9D600-9193-0F7E-03D9-777CB856D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C4E33-AC9E-4E1D-8CEF-6E32FEC36394}" type="datetime1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27401-79D6-437D-49BD-C2812A156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6741C-8568-709D-5CFF-A0E2C1967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2440-A1FC-46CF-964E-5BF15C2FE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4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06587-444C-EF7D-FE7D-26950F021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7D5E7-6A38-CB7B-087D-EFA48605B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3B643-410E-1842-F193-BB0856DD3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98A3-03EC-44AE-87A9-06CAEF1F7F50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310AA-4DB2-8CE6-7A4D-79BDFF93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95118-C53B-3A3F-6834-2DFBDB6A6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4C487655-AABA-4CA8-8EDF-7F823A468B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77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24F9B-580C-A699-4DAD-825D97649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B657F-30D5-8754-A04E-2319F40CBB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0171C-FAF2-6322-9CB6-83481AC90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A7575-0A3B-0E0A-BD71-4E15EDB8C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1CA8-87D7-4728-855E-A6F52CD10CAE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0D1E5B-D828-19AE-17EE-C271B397E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65FB46-D28D-EC75-7CA7-EA327DD4A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99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93603-E112-DFF4-C6D8-0496D1F84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D8518-394B-3008-7BBC-EC6A55EC2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CE79-3B5F-ADA4-FD7E-2BADC81B1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F9E515-664E-EA56-A2AF-C9343137F7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36BE7C-46E7-7413-B469-8EDAED08E6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D25A12-CF47-C955-9369-051EB51AA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593D-2A19-4BA0-A48C-0342333B9754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4E7A9D-A7AC-5CCE-916E-4708D90BE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B038D7-1F9A-7C8D-3467-FE7A67DDF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8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6F14C-5EC1-FFCB-42AF-C06EA7E9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838D3D-E6E8-5AFB-CD5F-2004F64FC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F4E6-0320-4AB2-9586-65A0EC89B335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6272A8-54EF-7B38-A358-08F90C01F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4D8C2-D005-DED5-4959-89AEC0450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4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5C7C2D-B365-526F-4F06-0D77F79E8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E04C-41B0-4DF8-B4DF-3F22EB69F7D9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6161F-9918-75C3-BF19-FF80F6066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C89C8-F884-B4CE-CC3A-B5DD10267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520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91BF9-30F3-7A2D-F8A3-791EAA2E3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FAEA7-9263-F1E8-CF52-8B33D6B02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E4BC12-B876-ECAE-F678-32CD8C05E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26B8F7-7894-FF4F-9E5D-F4C3BF944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FA6D4-EBBF-4864-B002-3CA151825A93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79ACDA-52C6-F398-2177-A0803A626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16BF6-1F54-7DA1-7084-343B5356B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236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C6086-B265-7989-A55A-FE17F4222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FB91EF-A99A-25F1-6C9D-92B8F71174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E8F43F-ACB9-99C3-B69D-70FFB2FF5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C79EE-3EFB-E190-AF9B-5F23BF397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C26E8-E5AC-42DB-AADB-FD38C3D12385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44726-F697-024F-F154-A2BCD05A9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E7A1D-F51D-E5B6-0EC8-F1719AF82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0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209199-E8C0-37D2-8430-9C299015E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F55D3-8504-6824-94F1-CDF34B6D5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A72C5-C4A1-21A1-F750-B87A42DF9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407FC-BC4F-44A5-8993-81604E7062F8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A07C0-D3F6-68E4-1384-C86F364CCA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53108-2941-6203-3401-5406B9B31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66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328AB4-8BFB-6EBE-1068-25B252822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226AE5-195F-D750-4F3F-BBBDE5E25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959AA-119C-DFCC-3AE7-3611936319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D12E4-BE58-4950-82D6-DDF779A65EF2}" type="datetime1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F4061-ED5C-3805-70BA-029E71C304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30267-DA08-534C-C7D3-CBC77A93F6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92440-A1FC-46CF-964E-5BF15C2FE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9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ai.com/product/dall-e-2" TargetMode="External"/><Relationship Id="rId2" Type="http://schemas.openxmlformats.org/officeDocument/2006/relationships/hyperlink" Target="https://community.mis.temple.edu/jshafer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creativecommons.org/licenses/by-nc/3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hyperlink" Target="https://www.goodfreephotos.com/vector-images/spider-web-vector-art.png.php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elephant-proboscis-shield-reminder-279901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learning/practical-html-for-no-coders/structuring-the-content-of-the-web?u=2206009" TargetMode="External"/><Relationship Id="rId2" Type="http://schemas.openxmlformats.org/officeDocument/2006/relationships/hyperlink" Target="https://linkedinlearning.temple.ed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19B3-EF15-89E8-C1F0-C8B933E9CAC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5800" y="960732"/>
            <a:ext cx="7560894" cy="169397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JavaScript and the World Wide Web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1FC15D-C8AA-1066-06DE-10EA5ACD2E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9137" y="5368413"/>
            <a:ext cx="5036920" cy="1489588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Jeremy Shafer</a:t>
            </a:r>
          </a:p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jeremy@temple.edu</a:t>
            </a:r>
          </a:p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https://community.mis.temple.edu/jshafer</a:t>
            </a:r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b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sv-SE" sz="1600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sv-SE" sz="20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8F0792-367D-9A34-82A1-183B7ADA072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A32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+mj-lt"/>
                <a:ea typeface="Tahoma" panose="020B0604030504040204" pitchFamily="34" charset="0"/>
                <a:cs typeface="Segoe UI" panose="020B0502040204020203" pitchFamily="34" charset="0"/>
              </a:rPr>
              <a:t>MIS2402: Web Application Development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2BF4CA-20AD-7B77-3525-D45E1C263E0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05943" y="6131434"/>
            <a:ext cx="5805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The above image was created by the  DALL-E 2 service found at  </a:t>
            </a:r>
            <a:r>
              <a:rPr lang="en-US" sz="900" dirty="0">
                <a:hlinkClick r:id="rId3"/>
              </a:rPr>
              <a:t>https://openai.com/product/dall-e-2</a:t>
            </a:r>
            <a:r>
              <a:rPr lang="en-US" sz="900" dirty="0"/>
              <a:t> </a:t>
            </a:r>
            <a:br>
              <a:rPr lang="en-US" sz="900" dirty="0"/>
            </a:br>
            <a:r>
              <a:rPr lang="en-US" sz="900" dirty="0"/>
              <a:t>Unless otherwise indicated, all  other decorative images are by Unknown Author and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  <p:pic>
        <p:nvPicPr>
          <p:cNvPr id="10" name="Picture 9" descr="A cartoon of a robot holding a coffee cup.&#10;">
            <a:extLst>
              <a:ext uri="{FF2B5EF4-FFF2-40B4-BE49-F238E27FC236}">
                <a16:creationId xmlns:a16="http://schemas.microsoft.com/office/drawing/2014/main" id="{2AD0E97D-D9B4-182A-1E33-577F0568A3F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5"/>
          <a:stretch/>
        </p:blipFill>
        <p:spPr>
          <a:xfrm>
            <a:off x="592914" y="1069284"/>
            <a:ext cx="4907266" cy="482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65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558DA0-1A6C-70C3-A7AF-157AC463786A}"/>
              </a:ext>
            </a:extLst>
          </p:cNvPr>
          <p:cNvSpPr txBox="1"/>
          <p:nvPr/>
        </p:nvSpPr>
        <p:spPr>
          <a:xfrm>
            <a:off x="210860" y="908656"/>
            <a:ext cx="110304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2800" dirty="0"/>
            </a:br>
            <a:r>
              <a:rPr lang="en-US" sz="3600" dirty="0">
                <a:solidFill>
                  <a:srgbClr val="7030A0"/>
                </a:solidFill>
              </a:rPr>
              <a:t>https:</a:t>
            </a:r>
            <a:r>
              <a:rPr lang="en-US" sz="3600" dirty="0">
                <a:solidFill>
                  <a:schemeClr val="accent1"/>
                </a:solidFill>
              </a:rPr>
              <a:t>//misdemo.temple.edu/</a:t>
            </a:r>
            <a:r>
              <a:rPr lang="en-US" sz="3600" dirty="0">
                <a:solidFill>
                  <a:srgbClr val="C00000"/>
                </a:solidFill>
              </a:rPr>
              <a:t>tux54321/</a:t>
            </a:r>
            <a:r>
              <a:rPr lang="en-US" sz="3600" dirty="0">
                <a:solidFill>
                  <a:schemeClr val="accent6"/>
                </a:solidFill>
              </a:rPr>
              <a:t>index.html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E73F6A6-1ECD-EB43-C1F8-C533DBCEDF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49439"/>
            <a:ext cx="10515600" cy="64118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Another internet convention… the </a:t>
            </a:r>
            <a:r>
              <a:rPr lang="en-US" b="1" i="1" dirty="0"/>
              <a:t>web</a:t>
            </a:r>
            <a:r>
              <a:rPr lang="en-US" dirty="0"/>
              <a:t> URL: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E322E0C-DDC7-442D-8D28-C80C24D96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222828" y="1985874"/>
            <a:ext cx="145143" cy="8051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49F065E-5CD8-5CBD-A7C9-86598DA56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770085" y="1985874"/>
            <a:ext cx="108858" cy="14002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034FF5C-A0C5-FF3F-34D7-73EDDF7F7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6484257" y="2017976"/>
            <a:ext cx="435429" cy="11390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7356EC5-A57F-8382-F1B5-72F0A1EAF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9249228" y="1985874"/>
            <a:ext cx="232229" cy="9457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A28401F-80AC-C8BB-F6FD-10D34829A425}"/>
              </a:ext>
            </a:extLst>
          </p:cNvPr>
          <p:cNvSpPr txBox="1"/>
          <p:nvPr/>
        </p:nvSpPr>
        <p:spPr>
          <a:xfrm>
            <a:off x="210860" y="2965218"/>
            <a:ext cx="2115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Dear Mr. Internet, I am going to talk the </a:t>
            </a:r>
            <a:r>
              <a:rPr lang="en-US" b="1" dirty="0"/>
              <a:t>https</a:t>
            </a:r>
            <a:r>
              <a:rPr lang="en-US" dirty="0"/>
              <a:t> protocol now.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77296B-F21B-705C-1F0C-5F07E703BC66}"/>
              </a:ext>
            </a:extLst>
          </p:cNvPr>
          <p:cNvSpPr txBox="1"/>
          <p:nvPr/>
        </p:nvSpPr>
        <p:spPr>
          <a:xfrm>
            <a:off x="2674257" y="3603846"/>
            <a:ext cx="2699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Please go find me the server with this DNS name: </a:t>
            </a:r>
            <a:r>
              <a:rPr lang="en-US" b="1" dirty="0"/>
              <a:t>misdemo.temple.edu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2EE0DB-A26F-DF15-CFB4-5C63295AA390}"/>
              </a:ext>
            </a:extLst>
          </p:cNvPr>
          <p:cNvSpPr txBox="1"/>
          <p:nvPr/>
        </p:nvSpPr>
        <p:spPr>
          <a:xfrm>
            <a:off x="5983514" y="3403917"/>
            <a:ext cx="2115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Look in the </a:t>
            </a:r>
            <a:r>
              <a:rPr lang="en-US" b="1" dirty="0"/>
              <a:t>tux54321</a:t>
            </a:r>
            <a:r>
              <a:rPr lang="en-US" dirty="0"/>
              <a:t> folder when you get there.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F734985-DEC3-14DE-7839-0EA09A8C7961}"/>
              </a:ext>
            </a:extLst>
          </p:cNvPr>
          <p:cNvSpPr txBox="1"/>
          <p:nvPr/>
        </p:nvSpPr>
        <p:spPr>
          <a:xfrm>
            <a:off x="8443686" y="3092120"/>
            <a:ext cx="23005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Look at </a:t>
            </a:r>
            <a:r>
              <a:rPr lang="en-US" b="1" dirty="0"/>
              <a:t>index.html </a:t>
            </a:r>
            <a:r>
              <a:rPr lang="en-US" dirty="0"/>
              <a:t>when you get there.  You can expect that to be a HTML file, because it ends in .html.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755445-FA8B-EDC7-8765-50F1BE9B8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8400" y="6143436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10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7B45E8A-3E12-A68E-76F3-333D3D067DDF}"/>
              </a:ext>
            </a:extLst>
          </p:cNvPr>
          <p:cNvSpPr txBox="1">
            <a:spLocks/>
          </p:cNvSpPr>
          <p:nvPr/>
        </p:nvSpPr>
        <p:spPr bwMode="auto">
          <a:xfrm>
            <a:off x="838200" y="5145572"/>
            <a:ext cx="974271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i="0" baseline="0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200" dirty="0">
                <a:solidFill>
                  <a:schemeClr val="tx1"/>
                </a:solidFill>
                <a:latin typeface="+mn-lt"/>
              </a:rPr>
              <a:t>Fun fact: </a:t>
            </a:r>
            <a:r>
              <a:rPr lang="en-US" sz="3200" b="0" dirty="0">
                <a:solidFill>
                  <a:schemeClr val="tx1"/>
                </a:solidFill>
                <a:latin typeface="+mn-lt"/>
              </a:rPr>
              <a:t>URL is short for “Uniform Resource Locator”</a:t>
            </a:r>
          </a:p>
        </p:txBody>
      </p:sp>
    </p:spTree>
    <p:extLst>
      <p:ext uri="{BB962C8B-B14F-4D97-AF65-F5344CB8AC3E}">
        <p14:creationId xmlns:p14="http://schemas.microsoft.com/office/powerpoint/2010/main" val="3978694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CF250FD-88F3-C667-16C9-FD99C52AE2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The HTTP protocol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A26D87-FA7B-4A9C-F358-B4909AF0F6A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35195" y="342031"/>
            <a:ext cx="9821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HTTPS (Hypertext Transfer Protocol) on port 443</a:t>
            </a: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4B2DE611-D25C-A78D-F64E-FF514148B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06803" y="1477139"/>
            <a:ext cx="466014" cy="204899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 descr="A list of html files that appear on the server.">
            <a:extLst>
              <a:ext uri="{FF2B5EF4-FFF2-40B4-BE49-F238E27FC236}">
                <a16:creationId xmlns:a16="http://schemas.microsoft.com/office/drawing/2014/main" id="{C127A2FF-9B45-7FC3-C5F3-FC4A27C6D69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0602383" y="1674674"/>
            <a:ext cx="13631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index.html</a:t>
            </a:r>
          </a:p>
          <a:p>
            <a:r>
              <a:rPr lang="en-US" dirty="0"/>
              <a:t>page2.html</a:t>
            </a:r>
            <a:br>
              <a:rPr lang="en-US" dirty="0"/>
            </a:br>
            <a:r>
              <a:rPr lang="en-US" dirty="0"/>
              <a:t>puppy.html</a:t>
            </a:r>
            <a:br>
              <a:rPr lang="en-US" dirty="0"/>
            </a:br>
            <a:r>
              <a:rPr lang="en-US" dirty="0"/>
              <a:t>splash.html</a:t>
            </a:r>
          </a:p>
          <a:p>
            <a:r>
              <a:rPr lang="en-US" dirty="0"/>
              <a:t>…</a:t>
            </a:r>
          </a:p>
          <a:p>
            <a:r>
              <a:rPr lang="en-US" dirty="0"/>
              <a:t>etc.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1D38D2-239D-27EB-AEC4-BC504BCC3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t>11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" name="Picture 18" descr="Client on the left. It hosts html. Cloud of computers in the middle.  Destination server on the right.">
            <a:extLst>
              <a:ext uri="{FF2B5EF4-FFF2-40B4-BE49-F238E27FC236}">
                <a16:creationId xmlns:a16="http://schemas.microsoft.com/office/drawing/2014/main" id="{D1E73862-214A-FB81-3153-54D47B500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95" y="1011357"/>
            <a:ext cx="9246783" cy="550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517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E40066-0738-8AD9-F513-54C3B46D45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web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Documents connected by a spider web">
            <a:extLst>
              <a:ext uri="{FF2B5EF4-FFF2-40B4-BE49-F238E27FC236}">
                <a16:creationId xmlns:a16="http://schemas.microsoft.com/office/drawing/2014/main" id="{4663598F-BE7B-944C-6417-AC157D60579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64241" y="643466"/>
            <a:ext cx="4105275" cy="41052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F93215-3F94-2F44-65C6-983C23F23357}"/>
              </a:ext>
            </a:extLst>
          </p:cNvPr>
          <p:cNvSpPr txBox="1"/>
          <p:nvPr/>
        </p:nvSpPr>
        <p:spPr>
          <a:xfrm>
            <a:off x="6214475" y="136524"/>
            <a:ext cx="5753112" cy="64674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HTTPS protocol exists to transfer files from a server to a client.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These Hypertext files are then interpreted by a piece of software on your computer called 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browser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files are “marked up” using something called HTML.  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These files often contain links (also called “anchor tags”) that reference other hypertext files.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those files link to other hypertext files.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white"/>
                </a:solidFill>
              </a:rPr>
              <a:t>And those other files link to more hypertext files.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so on.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collection of linked hypertext files (also called hypertext documents) gives us a web of linked documents…. A worldwide web of documents.  This is the WWW.</a:t>
            </a:r>
          </a:p>
        </p:txBody>
      </p:sp>
      <p:pic>
        <p:nvPicPr>
          <p:cNvPr id="11" name="Graphic 10" descr="Document outline">
            <a:extLst>
              <a:ext uri="{FF2B5EF4-FFF2-40B4-BE49-F238E27FC236}">
                <a16:creationId xmlns:a16="http://schemas.microsoft.com/office/drawing/2014/main" id="{4335DDC3-245E-44F1-09FA-A20D83F449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6074" y="1181775"/>
            <a:ext cx="579782" cy="579782"/>
          </a:xfrm>
          <a:prstGeom prst="rect">
            <a:avLst/>
          </a:prstGeom>
        </p:spPr>
      </p:pic>
      <p:pic>
        <p:nvPicPr>
          <p:cNvPr id="13" name="Graphic 12" descr="Document outline">
            <a:extLst>
              <a:ext uri="{FF2B5EF4-FFF2-40B4-BE49-F238E27FC236}">
                <a16:creationId xmlns:a16="http://schemas.microsoft.com/office/drawing/2014/main" id="{0E9ED9CF-3D8F-2406-D695-489D989353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350" y="2115132"/>
            <a:ext cx="579782" cy="579782"/>
          </a:xfrm>
          <a:prstGeom prst="rect">
            <a:avLst/>
          </a:prstGeom>
        </p:spPr>
      </p:pic>
      <p:pic>
        <p:nvPicPr>
          <p:cNvPr id="14" name="Graphic 13" descr="Document outline">
            <a:extLst>
              <a:ext uri="{FF2B5EF4-FFF2-40B4-BE49-F238E27FC236}">
                <a16:creationId xmlns:a16="http://schemas.microsoft.com/office/drawing/2014/main" id="{7D7EE21D-B899-BB95-4AA8-28FED149A9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06609" y="580886"/>
            <a:ext cx="579782" cy="579782"/>
          </a:xfrm>
          <a:prstGeom prst="rect">
            <a:avLst/>
          </a:prstGeom>
        </p:spPr>
      </p:pic>
      <p:pic>
        <p:nvPicPr>
          <p:cNvPr id="15" name="Graphic 14" descr="Document outline">
            <a:extLst>
              <a:ext uri="{FF2B5EF4-FFF2-40B4-BE49-F238E27FC236}">
                <a16:creationId xmlns:a16="http://schemas.microsoft.com/office/drawing/2014/main" id="{8FD3DA53-C4E5-CCF6-48BB-9A96F62057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22186" y="1898802"/>
            <a:ext cx="579782" cy="579782"/>
          </a:xfrm>
          <a:prstGeom prst="rect">
            <a:avLst/>
          </a:prstGeom>
        </p:spPr>
      </p:pic>
      <p:pic>
        <p:nvPicPr>
          <p:cNvPr id="16" name="Graphic 15" descr="Document outline">
            <a:extLst>
              <a:ext uri="{FF2B5EF4-FFF2-40B4-BE49-F238E27FC236}">
                <a16:creationId xmlns:a16="http://schemas.microsoft.com/office/drawing/2014/main" id="{C2A7354C-1965-7723-EF79-B01EC6273C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37096" y="4092712"/>
            <a:ext cx="579782" cy="579782"/>
          </a:xfrm>
          <a:prstGeom prst="rect">
            <a:avLst/>
          </a:prstGeom>
        </p:spPr>
      </p:pic>
      <p:pic>
        <p:nvPicPr>
          <p:cNvPr id="17" name="Graphic 16" descr="Document outline">
            <a:extLst>
              <a:ext uri="{FF2B5EF4-FFF2-40B4-BE49-F238E27FC236}">
                <a16:creationId xmlns:a16="http://schemas.microsoft.com/office/drawing/2014/main" id="{FCC2FFEB-D607-71A3-0B26-89472F787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25951" y="2694914"/>
            <a:ext cx="579782" cy="579782"/>
          </a:xfrm>
          <a:prstGeom prst="rect">
            <a:avLst/>
          </a:prstGeom>
        </p:spPr>
      </p:pic>
      <p:pic>
        <p:nvPicPr>
          <p:cNvPr id="18" name="Graphic 17" descr="Document outline">
            <a:extLst>
              <a:ext uri="{FF2B5EF4-FFF2-40B4-BE49-F238E27FC236}">
                <a16:creationId xmlns:a16="http://schemas.microsoft.com/office/drawing/2014/main" id="{045CF03E-6BB4-E128-61F7-66917A4907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61837" y="2854065"/>
            <a:ext cx="579782" cy="579782"/>
          </a:xfrm>
          <a:prstGeom prst="rect">
            <a:avLst/>
          </a:prstGeom>
        </p:spPr>
      </p:pic>
      <p:pic>
        <p:nvPicPr>
          <p:cNvPr id="19" name="Graphic 18" descr="Document outline">
            <a:extLst>
              <a:ext uri="{FF2B5EF4-FFF2-40B4-BE49-F238E27FC236}">
                <a16:creationId xmlns:a16="http://schemas.microsoft.com/office/drawing/2014/main" id="{6EAA5A05-7BA3-DA53-AAE7-2BEFD6AACA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57314" y="3429000"/>
            <a:ext cx="579782" cy="57978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419B14-259C-C27B-05D3-510ADFBAD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887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</a:t>
            </a:r>
            <a:fld id="{B8D92440-A1FC-46CF-964E-5BF15C2FE343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2984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5DB74-A002-4983-46CF-08BEC3C78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1163"/>
          </a:xfrm>
        </p:spPr>
        <p:txBody>
          <a:bodyPr/>
          <a:lstStyle/>
          <a:p>
            <a:r>
              <a:rPr lang="en-US" dirty="0"/>
              <a:t>So, how do web pages work?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A9AD8-CE3B-1A6A-14B6-468A767A2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3715"/>
            <a:ext cx="5054600" cy="3120572"/>
          </a:xfrm>
        </p:spPr>
        <p:txBody>
          <a:bodyPr>
            <a:normAutofit/>
          </a:bodyPr>
          <a:lstStyle/>
          <a:p>
            <a:r>
              <a:rPr lang="en-US" dirty="0"/>
              <a:t>Client computers run a software product called a browser.</a:t>
            </a:r>
          </a:p>
          <a:p>
            <a:r>
              <a:rPr lang="en-US" dirty="0"/>
              <a:t>The role of the browser is to request web pages from a URL, receive those files, interpret them, and present them to the user.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6458589B-1654-DE72-EC02-8A5289788D50}"/>
              </a:ext>
            </a:extLst>
          </p:cNvPr>
          <p:cNvSpPr txBox="1">
            <a:spLocks/>
          </p:cNvSpPr>
          <p:nvPr/>
        </p:nvSpPr>
        <p:spPr>
          <a:xfrm>
            <a:off x="8788400" y="61434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13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2BDB31-C86A-4FDC-7079-886F64AD6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5077" y="1076288"/>
            <a:ext cx="3517634" cy="517413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6AF1289-8CD1-6249-8365-E076C1780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 bwMode="auto">
          <a:xfrm>
            <a:off x="6096000" y="3106571"/>
            <a:ext cx="167827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i="0" baseline="0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000" kern="0" dirty="0"/>
              <a:t>The URL you asked for …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1363E99-E4E6-E1CD-623E-A4EC37D800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 bwMode="auto">
          <a:xfrm>
            <a:off x="9713849" y="3133065"/>
            <a:ext cx="167827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i="0" baseline="0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000" kern="0" dirty="0"/>
              <a:t>The response you got back.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103B889-E69B-D24B-F1E1-EBA41C0C2DFE}"/>
              </a:ext>
            </a:extLst>
          </p:cNvPr>
          <p:cNvSpPr txBox="1">
            <a:spLocks/>
          </p:cNvSpPr>
          <p:nvPr/>
        </p:nvSpPr>
        <p:spPr>
          <a:xfrm>
            <a:off x="838200" y="4354287"/>
            <a:ext cx="6477000" cy="3120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Discuss:</a:t>
            </a:r>
          </a:p>
          <a:p>
            <a:r>
              <a:rPr lang="en-US" dirty="0"/>
              <a:t>How is “the Internet” different from the “World Wide Web”?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623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5DB74-A002-4983-46CF-08BEC3C78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1163"/>
          </a:xfrm>
        </p:spPr>
        <p:txBody>
          <a:bodyPr/>
          <a:lstStyle/>
          <a:p>
            <a:r>
              <a:rPr lang="en-US" dirty="0"/>
              <a:t>So, what’s in an .html file anyway?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A9AD8-CE3B-1A6A-14B6-468A767A2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1314" y="1196748"/>
            <a:ext cx="6070600" cy="476907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 the .html file your will find </a:t>
            </a:r>
            <a:r>
              <a:rPr lang="en-US" b="1" i="1" dirty="0"/>
              <a:t>three</a:t>
            </a:r>
            <a:r>
              <a:rPr lang="en-US" dirty="0"/>
              <a:t> programming languages: HTML, CSS and JavaScript.</a:t>
            </a:r>
          </a:p>
          <a:p>
            <a:r>
              <a:rPr lang="en-US" dirty="0"/>
              <a:t>They compliment each other, but each language serves a distinct purpose.</a:t>
            </a:r>
          </a:p>
          <a:p>
            <a:r>
              <a:rPr lang="en-US" dirty="0"/>
              <a:t>Their syntax is different.</a:t>
            </a:r>
          </a:p>
          <a:p>
            <a:r>
              <a:rPr lang="en-US" dirty="0"/>
              <a:t>The HTML in the file represents the </a:t>
            </a:r>
            <a:r>
              <a:rPr lang="en-US" b="1" i="1" dirty="0"/>
              <a:t>structure</a:t>
            </a:r>
            <a:r>
              <a:rPr lang="en-US" dirty="0"/>
              <a:t> of the page’s content.</a:t>
            </a:r>
          </a:p>
          <a:p>
            <a:r>
              <a:rPr lang="en-US" dirty="0"/>
              <a:t>The CSS controls the </a:t>
            </a:r>
            <a:r>
              <a:rPr lang="en-US" b="1" i="1" dirty="0"/>
              <a:t>presentation</a:t>
            </a:r>
            <a:r>
              <a:rPr lang="en-US" dirty="0"/>
              <a:t> of the content (color, font, size, spacing, etc., etc.)</a:t>
            </a:r>
          </a:p>
          <a:p>
            <a:r>
              <a:rPr lang="en-US" dirty="0"/>
              <a:t>JavaScript specifies </a:t>
            </a:r>
            <a:r>
              <a:rPr lang="en-US" b="1" i="1" dirty="0"/>
              <a:t>logical</a:t>
            </a:r>
            <a:r>
              <a:rPr lang="en-US" dirty="0"/>
              <a:t> </a:t>
            </a:r>
            <a:r>
              <a:rPr lang="en-US" b="1" i="1" dirty="0"/>
              <a:t>instructions</a:t>
            </a:r>
            <a:r>
              <a:rPr lang="en-US" dirty="0"/>
              <a:t> to be carried out.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7" name="Diagram 6" descr="Venn Diagram showing HTML, CSS and JavaScript">
            <a:extLst>
              <a:ext uri="{FF2B5EF4-FFF2-40B4-BE49-F238E27FC236}">
                <a16:creationId xmlns:a16="http://schemas.microsoft.com/office/drawing/2014/main" id="{B779191B-990B-4C31-22C3-9E04EF0B18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7211570"/>
              </p:ext>
            </p:extLst>
          </p:nvPr>
        </p:nvGraphicFramePr>
        <p:xfrm>
          <a:off x="576943" y="1690688"/>
          <a:ext cx="4314371" cy="3781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6458589B-1654-DE72-EC02-8A5289788D50}"/>
              </a:ext>
            </a:extLst>
          </p:cNvPr>
          <p:cNvSpPr txBox="1">
            <a:spLocks/>
          </p:cNvSpPr>
          <p:nvPr/>
        </p:nvSpPr>
        <p:spPr>
          <a:xfrm>
            <a:off x="8788400" y="61434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14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175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5DB74-A002-4983-46CF-08BEC3C78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1163"/>
          </a:xfrm>
        </p:spPr>
        <p:txBody>
          <a:bodyPr/>
          <a:lstStyle/>
          <a:p>
            <a:r>
              <a:rPr lang="en-US" dirty="0"/>
              <a:t>Why do we need JavaScript?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A9AD8-CE3B-1A6A-14B6-468A767A2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1314" y="1196748"/>
            <a:ext cx="6284686" cy="4946688"/>
          </a:xfrm>
        </p:spPr>
        <p:txBody>
          <a:bodyPr>
            <a:normAutofit/>
          </a:bodyPr>
          <a:lstStyle/>
          <a:p>
            <a:r>
              <a:rPr lang="en-US" dirty="0"/>
              <a:t>Without JavaScript, our html would not change.  The page would be static (that is, unchanging) like a piece of paper.  </a:t>
            </a:r>
          </a:p>
          <a:p>
            <a:r>
              <a:rPr lang="en-US" dirty="0"/>
              <a:t>At best, we could follow links from one page to another, but that’s it.  We’d have nothing but web </a:t>
            </a:r>
            <a:r>
              <a:rPr lang="en-US" b="1" i="1" dirty="0"/>
              <a:t>sites</a:t>
            </a:r>
            <a:r>
              <a:rPr lang="en-US" dirty="0"/>
              <a:t>.</a:t>
            </a:r>
          </a:p>
          <a:p>
            <a:r>
              <a:rPr lang="en-US" dirty="0"/>
              <a:t>JavaScript is what allows us to create web </a:t>
            </a:r>
            <a:r>
              <a:rPr lang="en-US" b="1" i="1" dirty="0"/>
              <a:t>applications</a:t>
            </a:r>
            <a:r>
              <a:rPr lang="en-US" dirty="0"/>
              <a:t>.  Web applications can collect information from users, perform calculations, and change in appearance as they are used.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7" name="Diagram 6" descr="Venn Diagram showing HTML, CSS and JavaScript">
            <a:extLst>
              <a:ext uri="{FF2B5EF4-FFF2-40B4-BE49-F238E27FC236}">
                <a16:creationId xmlns:a16="http://schemas.microsoft.com/office/drawing/2014/main" id="{B779191B-990B-4C31-22C3-9E04EF0B18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7653758"/>
              </p:ext>
            </p:extLst>
          </p:nvPr>
        </p:nvGraphicFramePr>
        <p:xfrm>
          <a:off x="576943" y="1690688"/>
          <a:ext cx="4314371" cy="3781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6458589B-1654-DE72-EC02-8A5289788D50}"/>
              </a:ext>
            </a:extLst>
          </p:cNvPr>
          <p:cNvSpPr txBox="1">
            <a:spLocks/>
          </p:cNvSpPr>
          <p:nvPr/>
        </p:nvSpPr>
        <p:spPr>
          <a:xfrm>
            <a:off x="8788400" y="61434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15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965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5DB74-A002-4983-46CF-08BEC3C78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1163"/>
          </a:xfrm>
        </p:spPr>
        <p:txBody>
          <a:bodyPr/>
          <a:lstStyle/>
          <a:p>
            <a:r>
              <a:rPr lang="en-US" dirty="0"/>
              <a:t>Some notes about Programming Languages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A9AD8-CE3B-1A6A-14B6-468A767A2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0171"/>
            <a:ext cx="10337800" cy="4953265"/>
          </a:xfrm>
        </p:spPr>
        <p:txBody>
          <a:bodyPr>
            <a:normAutofit/>
          </a:bodyPr>
          <a:lstStyle/>
          <a:p>
            <a:r>
              <a:rPr lang="en-US" dirty="0"/>
              <a:t>A programming language is simply a way for people (programmers) to provide instructions for a computer to carry out.</a:t>
            </a:r>
          </a:p>
          <a:p>
            <a:r>
              <a:rPr lang="en-US" dirty="0"/>
              <a:t>There are many, many, programming languages.  But no other language is as pervasive as JavaScript.  JavaScript is present in every device that has a browser (desktops, laptops, tablets and phones.)  </a:t>
            </a:r>
          </a:p>
          <a:p>
            <a:r>
              <a:rPr lang="en-US" dirty="0"/>
              <a:t>JavaScript is present on most servers as well, running inside an environment called NodeJS.  NodeJS is not the subject of this course, you’ll learn more about Node later.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6458589B-1654-DE72-EC02-8A5289788D50}"/>
              </a:ext>
            </a:extLst>
          </p:cNvPr>
          <p:cNvSpPr txBox="1">
            <a:spLocks/>
          </p:cNvSpPr>
          <p:nvPr/>
        </p:nvSpPr>
        <p:spPr>
          <a:xfrm>
            <a:off x="8788400" y="61434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16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66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5DB74-A002-4983-46CF-08BEC3C78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1163"/>
          </a:xfrm>
        </p:spPr>
        <p:txBody>
          <a:bodyPr/>
          <a:lstStyle/>
          <a:p>
            <a:r>
              <a:rPr lang="en-US" dirty="0"/>
              <a:t>Wait… HTML and CSS are languages?!</a:t>
            </a:r>
          </a:p>
        </p:txBody>
      </p:sp>
      <p:graphicFrame>
        <p:nvGraphicFramePr>
          <p:cNvPr id="7" name="Diagram 6" descr="Venn Diagram showing HTML, CSS and JavaScript">
            <a:extLst>
              <a:ext uri="{FF2B5EF4-FFF2-40B4-BE49-F238E27FC236}">
                <a16:creationId xmlns:a16="http://schemas.microsoft.com/office/drawing/2014/main" id="{B779191B-990B-4C31-22C3-9E04EF0B18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1004898"/>
              </p:ext>
            </p:extLst>
          </p:nvPr>
        </p:nvGraphicFramePr>
        <p:xfrm>
          <a:off x="3537858" y="1719263"/>
          <a:ext cx="4314371" cy="3781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6458589B-1654-DE72-EC02-8A5289788D50}"/>
              </a:ext>
            </a:extLst>
          </p:cNvPr>
          <p:cNvSpPr txBox="1">
            <a:spLocks/>
          </p:cNvSpPr>
          <p:nvPr/>
        </p:nvSpPr>
        <p:spPr>
          <a:xfrm>
            <a:off x="8788400" y="61434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17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C3D60B-7835-297B-25AB-55914AA1AC0D}"/>
              </a:ext>
            </a:extLst>
          </p:cNvPr>
          <p:cNvSpPr txBox="1"/>
          <p:nvPr/>
        </p:nvSpPr>
        <p:spPr>
          <a:xfrm>
            <a:off x="8200571" y="1719263"/>
            <a:ext cx="317862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Yes, they are.  But they’re very limited.  They are created to service one specific purpose.   They only address a certain </a:t>
            </a:r>
            <a:r>
              <a:rPr lang="en-US" sz="2400" b="1" i="1" dirty="0"/>
              <a:t>domain</a:t>
            </a:r>
            <a:r>
              <a:rPr lang="en-US" sz="2400" dirty="0"/>
              <a:t> of tasks.  </a:t>
            </a:r>
          </a:p>
          <a:p>
            <a:endParaRPr lang="en-US" sz="2400" dirty="0"/>
          </a:p>
          <a:p>
            <a:r>
              <a:rPr lang="en-US" sz="2400" dirty="0"/>
              <a:t>That’s why HTML and CSS are called “</a:t>
            </a:r>
            <a:r>
              <a:rPr lang="en-US" sz="2400" b="1" i="1" dirty="0"/>
              <a:t>domain</a:t>
            </a:r>
            <a:r>
              <a:rPr lang="en-US" sz="2400" dirty="0"/>
              <a:t> </a:t>
            </a:r>
            <a:r>
              <a:rPr lang="en-US" sz="2400" b="1" i="1" dirty="0"/>
              <a:t>specific</a:t>
            </a:r>
            <a:r>
              <a:rPr lang="en-US" sz="2400" dirty="0"/>
              <a:t>” languages.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918E53-D3B0-E0F5-5016-BCBB39D2E5E3}"/>
              </a:ext>
            </a:extLst>
          </p:cNvPr>
          <p:cNvSpPr txBox="1"/>
          <p:nvPr/>
        </p:nvSpPr>
        <p:spPr>
          <a:xfrm>
            <a:off x="551543" y="3962400"/>
            <a:ext cx="314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contrast, JavaScript is a “</a:t>
            </a:r>
            <a:r>
              <a:rPr lang="en-US" sz="2400" b="1" i="1" dirty="0"/>
              <a:t>General</a:t>
            </a:r>
            <a:r>
              <a:rPr lang="en-US" sz="2400" dirty="0"/>
              <a:t> </a:t>
            </a:r>
            <a:r>
              <a:rPr lang="en-US" sz="2400" b="1" i="1" dirty="0"/>
              <a:t>Purpose</a:t>
            </a:r>
            <a:r>
              <a:rPr lang="en-US" sz="2400" dirty="0"/>
              <a:t>” language.  Because it can used to do a wide variety of things.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2FC7A78-3428-B098-83EB-6FA012693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7605486" y="2569029"/>
            <a:ext cx="373744" cy="10123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E3F3EE5-142E-5F32-94BC-9D53006A3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115130" y="5209665"/>
            <a:ext cx="845455" cy="4912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B70C657-8EF7-41F8-6B98-0B0C00870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6995886" y="2351314"/>
            <a:ext cx="983344" cy="3628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421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5DB74-A002-4983-46CF-08BEC3C78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1163"/>
          </a:xfrm>
        </p:spPr>
        <p:txBody>
          <a:bodyPr/>
          <a:lstStyle/>
          <a:p>
            <a:r>
              <a:rPr lang="en-US" dirty="0"/>
              <a:t>What do I need to get started?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A9AD8-CE3B-1A6A-14B6-468A767A2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0171"/>
            <a:ext cx="10337800" cy="4953265"/>
          </a:xfrm>
        </p:spPr>
        <p:txBody>
          <a:bodyPr>
            <a:normAutofit/>
          </a:bodyPr>
          <a:lstStyle/>
          <a:p>
            <a:r>
              <a:rPr lang="en-US" dirty="0"/>
              <a:t>There are lots and lots of software titles to help you write computer code. </a:t>
            </a:r>
          </a:p>
          <a:p>
            <a:r>
              <a:rPr lang="en-US" dirty="0"/>
              <a:t>But, as we’ve already said, JavaScript is found in every browser.</a:t>
            </a:r>
          </a:p>
          <a:p>
            <a:r>
              <a:rPr lang="en-US" dirty="0"/>
              <a:t>So, the </a:t>
            </a:r>
            <a:r>
              <a:rPr lang="en-US" b="1" i="1" dirty="0"/>
              <a:t>absolute</a:t>
            </a:r>
            <a:r>
              <a:rPr lang="en-US" dirty="0"/>
              <a:t> </a:t>
            </a:r>
            <a:r>
              <a:rPr lang="en-US" b="1" i="1" dirty="0"/>
              <a:t>minimum</a:t>
            </a:r>
            <a:r>
              <a:rPr lang="en-US" dirty="0"/>
              <a:t> software installation you need is a browser.</a:t>
            </a:r>
          </a:p>
          <a:p>
            <a:r>
              <a:rPr lang="en-US" dirty="0"/>
              <a:t>The browser you will need in this class is: Chrome. </a:t>
            </a:r>
          </a:p>
          <a:p>
            <a:r>
              <a:rPr lang="en-US" dirty="0"/>
              <a:t>You should also install Firefox, on your own, outside of class.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6458589B-1654-DE72-EC02-8A5289788D50}"/>
              </a:ext>
            </a:extLst>
          </p:cNvPr>
          <p:cNvSpPr txBox="1">
            <a:spLocks/>
          </p:cNvSpPr>
          <p:nvPr/>
        </p:nvSpPr>
        <p:spPr>
          <a:xfrm>
            <a:off x="8788400" y="61434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18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4D5133-F637-E020-E647-F3560A26025A}"/>
              </a:ext>
            </a:extLst>
          </p:cNvPr>
          <p:cNvSpPr txBox="1"/>
          <p:nvPr/>
        </p:nvSpPr>
        <p:spPr>
          <a:xfrm>
            <a:off x="537029" y="4833257"/>
            <a:ext cx="10994571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There will be more software to install later, but for right now, we are just going to use Chrome!</a:t>
            </a:r>
          </a:p>
        </p:txBody>
      </p:sp>
    </p:spTree>
    <p:extLst>
      <p:ext uri="{BB962C8B-B14F-4D97-AF65-F5344CB8AC3E}">
        <p14:creationId xmlns:p14="http://schemas.microsoft.com/office/powerpoint/2010/main" val="2243098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43000" b="-21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sic Chrome Browser with the Google home page.">
            <a:extLst>
              <a:ext uri="{FF2B5EF4-FFF2-40B4-BE49-F238E27FC236}">
                <a16:creationId xmlns:a16="http://schemas.microsoft.com/office/drawing/2014/main" id="{602428B3-50C7-6DFB-3219-F55CBA4D1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7" y="285750"/>
            <a:ext cx="11477625" cy="6286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B35A6B-DCA7-E55B-C889-6FFA97087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45029"/>
            <a:ext cx="10515600" cy="812800"/>
          </a:xfrm>
        </p:spPr>
        <p:txBody>
          <a:bodyPr/>
          <a:lstStyle/>
          <a:p>
            <a:r>
              <a:rPr lang="en-US" dirty="0"/>
              <a:t>Chrome 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5896BC25-D80A-3B24-7F4C-3E9AC83F7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15400" y="5964465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19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899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19" descr="A diagram of a student quality - it shows intersecting spheres of Critical Thinking, Perseverance, and Curiosity">
            <a:extLst>
              <a:ext uri="{FF2B5EF4-FFF2-40B4-BE49-F238E27FC236}">
                <a16:creationId xmlns:a16="http://schemas.microsoft.com/office/drawing/2014/main" id="{72BF8092-0116-D276-3A07-A885ED7623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60" r="1331" b="163"/>
          <a:stretch/>
        </p:blipFill>
        <p:spPr>
          <a:xfrm>
            <a:off x="3098083" y="1338534"/>
            <a:ext cx="5623193" cy="515434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D8210F-CB37-BF41-A759-05B11B48C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0FCDE-7CC0-47F6-888A-FE66752D0BB1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BD8296-3C40-E8C1-D2A0-A6612053D96B}"/>
              </a:ext>
            </a:extLst>
          </p:cNvPr>
          <p:cNvSpPr txBox="1"/>
          <p:nvPr/>
        </p:nvSpPr>
        <p:spPr>
          <a:xfrm>
            <a:off x="8422105" y="825003"/>
            <a:ext cx="299894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Break large tasks down into smaller tasks.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Don’t be satisfied with “magical” solutions.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50819D-AD38-E671-2A5B-623105211DC5}"/>
              </a:ext>
            </a:extLst>
          </p:cNvPr>
          <p:cNvSpPr txBox="1"/>
          <p:nvPr/>
        </p:nvSpPr>
        <p:spPr>
          <a:xfrm>
            <a:off x="398314" y="1681256"/>
            <a:ext cx="285384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Ask good questions in class.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Independently experiment to discover answers.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D6D617-397B-BEB4-FCB0-6AC3C013F888}"/>
              </a:ext>
            </a:extLst>
          </p:cNvPr>
          <p:cNvSpPr txBox="1"/>
          <p:nvPr/>
        </p:nvSpPr>
        <p:spPr>
          <a:xfrm>
            <a:off x="9315240" y="2432004"/>
            <a:ext cx="2853847" cy="30162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When your code doesn’t work, step back, think, and try again.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Turn in your work on time.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Code a little each day.  Not all at once before a due date.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9D9F05C-2394-59A5-C11E-CE31C4423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716554" y="3468584"/>
            <a:ext cx="1052187" cy="504173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E1BB90D-BD1F-B963-E4EF-4548A2B9A4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7713995" y="1724761"/>
            <a:ext cx="576197" cy="30972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631FF39-2503-7747-29CC-B05D2E756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855765" y="2802835"/>
            <a:ext cx="459475" cy="228251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B91F95D-457C-D753-5906-8B88B8C5F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4809"/>
          </a:xfrm>
        </p:spPr>
        <p:txBody>
          <a:bodyPr>
            <a:normAutofit/>
          </a:bodyPr>
          <a:lstStyle/>
          <a:p>
            <a:r>
              <a:rPr lang="en-US" sz="3200" dirty="0"/>
              <a:t>MIS Instructional Practices</a:t>
            </a:r>
          </a:p>
        </p:txBody>
      </p:sp>
    </p:spTree>
    <p:extLst>
      <p:ext uri="{BB962C8B-B14F-4D97-AF65-F5344CB8AC3E}">
        <p14:creationId xmlns:p14="http://schemas.microsoft.com/office/powerpoint/2010/main" val="805868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43000" b="-21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rome browser with the &quot;three dot&quot; button in the upper right corner circled.">
            <a:extLst>
              <a:ext uri="{FF2B5EF4-FFF2-40B4-BE49-F238E27FC236}">
                <a16:creationId xmlns:a16="http://schemas.microsoft.com/office/drawing/2014/main" id="{602428B3-50C7-6DFB-3219-F55CBA4D1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7" y="285750"/>
            <a:ext cx="11477625" cy="6286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B35A6B-DCA7-E55B-C889-6FFA97087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45029"/>
            <a:ext cx="10515600" cy="812800"/>
          </a:xfrm>
        </p:spPr>
        <p:txBody>
          <a:bodyPr/>
          <a:lstStyle/>
          <a:p>
            <a:r>
              <a:rPr lang="en-US" dirty="0"/>
              <a:t>Chrome – where to click </a:t>
            </a:r>
          </a:p>
        </p:txBody>
      </p:sp>
      <p:pic>
        <p:nvPicPr>
          <p:cNvPr id="6" name="Picture 5" descr="The basic chrome browser.  The &quot;three dot&quot; button in the upper right corner is circled in red.&#10;">
            <a:extLst>
              <a:ext uri="{FF2B5EF4-FFF2-40B4-BE49-F238E27FC236}">
                <a16:creationId xmlns:a16="http://schemas.microsoft.com/office/drawing/2014/main" id="{CB420858-5A3C-3B4A-BC62-3C274ECA11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3" y="3428994"/>
            <a:ext cx="13" cy="1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0F57057-C404-E53B-35B0-9986E1444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90514" y="711200"/>
            <a:ext cx="754743" cy="6676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FEFDCFB-92EB-58EA-E7A5-9065B6CDA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10769600" y="1378857"/>
            <a:ext cx="584200" cy="1277257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4B4E1BFB-E907-21A2-6236-A3E3073F5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4685" y="5964237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20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743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his shows how to open the &quot;Developer Tools&quot; using the menu options: More Tools, Developer Tools.&#10;You can also click Ctrl+Shift+I">
            <a:extLst>
              <a:ext uri="{FF2B5EF4-FFF2-40B4-BE49-F238E27FC236}">
                <a16:creationId xmlns:a16="http://schemas.microsoft.com/office/drawing/2014/main" id="{1740FEDE-6D21-FE9C-6FC6-49C5B70C47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88" y="68244"/>
            <a:ext cx="11208486" cy="67214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B9BF12-8E80-617A-6421-57ABA901B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48228"/>
            <a:ext cx="10515600" cy="711200"/>
          </a:xfrm>
        </p:spPr>
        <p:txBody>
          <a:bodyPr/>
          <a:lstStyle/>
          <a:p>
            <a:r>
              <a:rPr lang="en-US" dirty="0"/>
              <a:t>Chrome – Developer tools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ACEB5A-64B1-0A1E-ACFD-9403EDF15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5885" y="3428994"/>
            <a:ext cx="680229" cy="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F39BFD-FE62-4730-A7B2-D03D01773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931" y="3428981"/>
            <a:ext cx="137" cy="38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789DE133-AA71-557F-B848-63D94392F3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21973" y="3744685"/>
            <a:ext cx="3334658" cy="7546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82A3F42-EF16-0DA4-66B0-E8E758A1B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721773" y="3057421"/>
            <a:ext cx="1600200" cy="81280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8803A381-D5E9-BC3B-3114-FCBAA0767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54444" y="5854234"/>
            <a:ext cx="3334658" cy="7546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F7752D4-CF6D-B4BF-6F72-CAF17B04A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454244" y="5166970"/>
            <a:ext cx="1600200" cy="81280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8FB4FC09-D43A-E61E-E2D5-501D0A293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bg1"/>
                </a:solidFill>
              </a:rPr>
              <a:pPr/>
              <a:t>21</a:t>
            </a:fld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177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267000" r="-22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B1B71-4970-31B0-B4FD-93E09A283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46630"/>
            <a:ext cx="10515600" cy="986973"/>
          </a:xfrm>
        </p:spPr>
        <p:txBody>
          <a:bodyPr>
            <a:normAutofit/>
          </a:bodyPr>
          <a:lstStyle/>
          <a:p>
            <a:r>
              <a:rPr lang="en-US" dirty="0"/>
              <a:t>Getting started with the console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7EE262-2DA5-1F5D-D17B-C99106F13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2440-A1FC-46CF-964E-5BF15C2FE343}" type="slidenum">
              <a:rPr lang="en-US" smtClean="0"/>
              <a:t>22</a:t>
            </a:fld>
            <a:endParaRPr lang="en-US"/>
          </a:p>
        </p:txBody>
      </p:sp>
      <p:pic>
        <p:nvPicPr>
          <p:cNvPr id="10" name="Picture 9" descr="This page shows the web developer console.  You may need to click the &quot;Console&quot; tab. Your first command can be console.clear()">
            <a:extLst>
              <a:ext uri="{FF2B5EF4-FFF2-40B4-BE49-F238E27FC236}">
                <a16:creationId xmlns:a16="http://schemas.microsoft.com/office/drawing/2014/main" id="{894DC907-2C5F-EF0C-21C3-BFDB7F1708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59" y="548390"/>
            <a:ext cx="11316681" cy="576121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1629ECDB-D3A9-5621-1C93-7303AAA52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06187" y="1123498"/>
            <a:ext cx="1404413" cy="5564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AA50732-EBBE-7FAD-69A2-09C102B72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8610600" y="1712686"/>
            <a:ext cx="1404257" cy="50800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1C34D91-E241-63D9-9F83-99551B32A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7402286" y="2569029"/>
            <a:ext cx="754743" cy="301647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738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5DB74-A002-4983-46CF-08BEC3C78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1163"/>
          </a:xfrm>
        </p:spPr>
        <p:txBody>
          <a:bodyPr/>
          <a:lstStyle/>
          <a:p>
            <a:r>
              <a:rPr lang="en-US" dirty="0"/>
              <a:t>Let’s try these commands: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A9AD8-CE3B-1A6A-14B6-468A767A2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0171"/>
            <a:ext cx="10337800" cy="4953265"/>
          </a:xfrm>
        </p:spPr>
        <p:txBody>
          <a:bodyPr>
            <a:normAutofit/>
          </a:bodyPr>
          <a:lstStyle/>
          <a:p>
            <a:r>
              <a:rPr lang="en-US" dirty="0" err="1"/>
              <a:t>console.clear</a:t>
            </a:r>
            <a:r>
              <a:rPr lang="en-US" dirty="0"/>
              <a:t>()</a:t>
            </a:r>
          </a:p>
          <a:p>
            <a:r>
              <a:rPr lang="en-US" dirty="0"/>
              <a:t>console.log("Hello World");</a:t>
            </a:r>
          </a:p>
          <a:p>
            <a:r>
              <a:rPr lang="en-US" dirty="0"/>
              <a:t>console.log('Hello World');</a:t>
            </a:r>
          </a:p>
          <a:p>
            <a:r>
              <a:rPr lang="en-US" dirty="0"/>
              <a:t>alert("Hi there!");</a:t>
            </a:r>
          </a:p>
          <a:p>
            <a:r>
              <a:rPr lang="en-US" dirty="0"/>
              <a:t>34 / 21</a:t>
            </a:r>
          </a:p>
          <a:p>
            <a:r>
              <a:rPr lang="en-US" dirty="0"/>
              <a:t>34 + 21</a:t>
            </a:r>
          </a:p>
          <a:p>
            <a:r>
              <a:rPr lang="en-US" dirty="0"/>
              <a:t>100 * 100</a:t>
            </a:r>
          </a:p>
          <a:p>
            <a:r>
              <a:rPr lang="en-US" dirty="0" err="1"/>
              <a:t>Math.sqrt</a:t>
            </a:r>
            <a:r>
              <a:rPr lang="en-US" dirty="0"/>
              <a:t>(100)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6458589B-1654-DE72-EC02-8A5289788D50}"/>
              </a:ext>
            </a:extLst>
          </p:cNvPr>
          <p:cNvSpPr txBox="1">
            <a:spLocks/>
          </p:cNvSpPr>
          <p:nvPr/>
        </p:nvSpPr>
        <p:spPr>
          <a:xfrm>
            <a:off x="8788400" y="61434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23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741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5DB74-A002-4983-46CF-08BEC3C78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1163"/>
          </a:xfrm>
        </p:spPr>
        <p:txBody>
          <a:bodyPr/>
          <a:lstStyle/>
          <a:p>
            <a:r>
              <a:rPr lang="en-US" dirty="0"/>
              <a:t>But wait, there’s more: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A9AD8-CE3B-1A6A-14B6-468A767A2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0171"/>
            <a:ext cx="10337800" cy="4953265"/>
          </a:xfrm>
        </p:spPr>
        <p:txBody>
          <a:bodyPr>
            <a:normAutofit/>
          </a:bodyPr>
          <a:lstStyle/>
          <a:p>
            <a:r>
              <a:rPr lang="en-US" dirty="0"/>
              <a:t>1 + 1 + 2</a:t>
            </a:r>
          </a:p>
          <a:p>
            <a:r>
              <a:rPr lang="en-US" dirty="0"/>
              <a:t>1 + 1 / 2</a:t>
            </a:r>
          </a:p>
          <a:p>
            <a:r>
              <a:rPr lang="en-US" dirty="0"/>
              <a:t>(1 + 1 ) / 2</a:t>
            </a:r>
          </a:p>
          <a:p>
            <a:r>
              <a:rPr lang="en-US" dirty="0"/>
              <a:t>// this is a comment</a:t>
            </a:r>
          </a:p>
          <a:p>
            <a:r>
              <a:rPr lang="en-US" dirty="0" err="1"/>
              <a:t>Math.random</a:t>
            </a:r>
            <a:r>
              <a:rPr lang="en-US" dirty="0"/>
              <a:t>()</a:t>
            </a:r>
          </a:p>
          <a:p>
            <a:r>
              <a:rPr lang="en-US" dirty="0"/>
              <a:t>(70 - 32)*(5/9)</a:t>
            </a:r>
          </a:p>
          <a:p>
            <a:r>
              <a:rPr lang="en-US" dirty="0"/>
              <a:t>10 * 10 * 10</a:t>
            </a:r>
          </a:p>
          <a:p>
            <a:r>
              <a:rPr lang="en-US" err="1"/>
              <a:t>Math</a:t>
            </a:r>
            <a:r>
              <a:rPr lang="en-US"/>
              <a:t>.pow</a:t>
            </a:r>
            <a:r>
              <a:rPr lang="en-US" dirty="0"/>
              <a:t>(10,3)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6458589B-1654-DE72-EC02-8A5289788D50}"/>
              </a:ext>
            </a:extLst>
          </p:cNvPr>
          <p:cNvSpPr txBox="1">
            <a:spLocks/>
          </p:cNvSpPr>
          <p:nvPr/>
        </p:nvSpPr>
        <p:spPr>
          <a:xfrm>
            <a:off x="8788400" y="61434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24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xplosion: 14 Points 3">
            <a:extLst>
              <a:ext uri="{FF2B5EF4-FFF2-40B4-BE49-F238E27FC236}">
                <a16:creationId xmlns:a16="http://schemas.microsoft.com/office/drawing/2014/main" id="{703CD008-DADD-365D-DBF8-07227340B554}"/>
              </a:ext>
            </a:extLst>
          </p:cNvPr>
          <p:cNvSpPr/>
          <p:nvPr/>
        </p:nvSpPr>
        <p:spPr>
          <a:xfrm>
            <a:off x="3846286" y="714564"/>
            <a:ext cx="8040914" cy="5778311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You can do a lot from the web developer console. </a:t>
            </a:r>
          </a:p>
          <a:p>
            <a:pPr algn="ctr"/>
            <a:r>
              <a:rPr lang="en-US" sz="2400" dirty="0"/>
              <a:t>We’ll use it a lot in class, and it is a good, quick way to test out a lot of new ideas.  Don’t ignore it!</a:t>
            </a:r>
          </a:p>
        </p:txBody>
      </p:sp>
    </p:spTree>
    <p:extLst>
      <p:ext uri="{BB962C8B-B14F-4D97-AF65-F5344CB8AC3E}">
        <p14:creationId xmlns:p14="http://schemas.microsoft.com/office/powerpoint/2010/main" val="415307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how’d we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239DB-0491-01A7-EBCD-6F9C30EEA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the difference between the Internet and the WWW?</a:t>
            </a:r>
          </a:p>
          <a:p>
            <a:r>
              <a:rPr lang="en-US" dirty="0"/>
              <a:t>What’s a programming language?</a:t>
            </a:r>
          </a:p>
          <a:p>
            <a:r>
              <a:rPr lang="en-US" dirty="0"/>
              <a:t>What’s the most popular programming language on the planet?</a:t>
            </a:r>
          </a:p>
          <a:p>
            <a:r>
              <a:rPr lang="en-US" dirty="0"/>
              <a:t>What’s the difference between a “domain specific” programming language and “general purpose” programming language?</a:t>
            </a:r>
          </a:p>
          <a:p>
            <a:r>
              <a:rPr lang="en-US" dirty="0"/>
              <a:t>What’s the difference between a web </a:t>
            </a:r>
            <a:r>
              <a:rPr lang="en-US" b="1" i="1" dirty="0"/>
              <a:t>site</a:t>
            </a:r>
            <a:r>
              <a:rPr lang="en-US" dirty="0"/>
              <a:t> and a web </a:t>
            </a:r>
            <a:r>
              <a:rPr lang="en-US" b="1" i="1" dirty="0"/>
              <a:t>application</a:t>
            </a:r>
            <a:r>
              <a:rPr lang="en-US" dirty="0"/>
              <a:t>?</a:t>
            </a:r>
          </a:p>
          <a:p>
            <a:r>
              <a:rPr lang="en-US" dirty="0"/>
              <a:t>What’s a web browser?  What functions does it perform?</a:t>
            </a:r>
          </a:p>
          <a:p>
            <a:r>
              <a:rPr lang="en-US" dirty="0"/>
              <a:t>What software do I need to start learning JavaScript?</a:t>
            </a:r>
          </a:p>
          <a:p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25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004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FFCD14-7AB1-83C7-C317-22FDC22B2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 dirty="0"/>
              <a:t>Before I forget…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97D998-4372-7C80-0CBA-13B2088D3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83624" y="2368938"/>
            <a:ext cx="4324248" cy="3059405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7408F-5A9E-F14E-FBC0-11498BAB1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3" y="2198362"/>
            <a:ext cx="6207195" cy="3917773"/>
          </a:xfrm>
        </p:spPr>
        <p:txBody>
          <a:bodyPr>
            <a:normAutofit/>
          </a:bodyPr>
          <a:lstStyle/>
          <a:p>
            <a:r>
              <a:rPr lang="en-US" dirty="0"/>
              <a:t>This course has a 200 PRO point requirement for MIS Majors</a:t>
            </a:r>
          </a:p>
          <a:p>
            <a:r>
              <a:rPr lang="en-US" dirty="0"/>
              <a:t>Students are expected to be watching “Practical HTML for No-Coders" video material on their own, outside of class.</a:t>
            </a:r>
          </a:p>
          <a:p>
            <a:r>
              <a:rPr lang="en-US" dirty="0"/>
              <a:t>Quiz 1 will be a hands-on assessment. It will assess your understanding </a:t>
            </a:r>
            <a:r>
              <a:rPr lang="en-US"/>
              <a:t>of the HTML </a:t>
            </a:r>
            <a:r>
              <a:rPr lang="en-US" dirty="0"/>
              <a:t>video material. </a:t>
            </a:r>
          </a:p>
          <a:p>
            <a:endParaRPr lang="en-US" sz="2000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8A801F1A-F5F2-C5F1-7E7B-26CA2C51EAF4}"/>
              </a:ext>
            </a:extLst>
          </p:cNvPr>
          <p:cNvSpPr txBox="1">
            <a:spLocks/>
          </p:cNvSpPr>
          <p:nvPr/>
        </p:nvSpPr>
        <p:spPr>
          <a:xfrm>
            <a:off x="8786811" y="6131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3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376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FFCD14-7AB1-83C7-C317-22FDC22B2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58" y="609597"/>
            <a:ext cx="9861798" cy="1330841"/>
          </a:xfrm>
        </p:spPr>
        <p:txBody>
          <a:bodyPr>
            <a:normAutofit/>
          </a:bodyPr>
          <a:lstStyle/>
          <a:p>
            <a:r>
              <a:rPr lang="en-US" dirty="0"/>
              <a:t>About the HTML video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7408F-5A9E-F14E-FBC0-11498BAB1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824" y="2550035"/>
            <a:ext cx="11766176" cy="3836250"/>
          </a:xfrm>
        </p:spPr>
        <p:txBody>
          <a:bodyPr>
            <a:normAutofit/>
          </a:bodyPr>
          <a:lstStyle/>
          <a:p>
            <a:r>
              <a:rPr lang="en-US" dirty="0"/>
              <a:t>Log in to </a:t>
            </a:r>
            <a:r>
              <a:rPr lang="en-US" dirty="0">
                <a:hlinkClick r:id="rId2"/>
              </a:rPr>
              <a:t>LinkedInLearning.temple.edu</a:t>
            </a:r>
            <a:endParaRPr lang="en-US" dirty="0"/>
          </a:p>
          <a:p>
            <a:r>
              <a:rPr lang="en-US" dirty="0"/>
              <a:t>Search for this title: “</a:t>
            </a:r>
            <a:r>
              <a:rPr lang="en-US" dirty="0">
                <a:hlinkClick r:id="rId3"/>
              </a:rPr>
              <a:t>Practical HTML for No-Coders with Jen Kramer</a:t>
            </a:r>
            <a:r>
              <a:rPr lang="en-US" dirty="0"/>
              <a:t>”</a:t>
            </a:r>
          </a:p>
          <a:p>
            <a:r>
              <a:rPr lang="en-US" dirty="0"/>
              <a:t>The entire video is 1 hour and 39 minutes.  </a:t>
            </a:r>
            <a:r>
              <a:rPr lang="en-US" b="1" i="1" dirty="0"/>
              <a:t>You are expected to watch it all</a:t>
            </a:r>
            <a:r>
              <a:rPr lang="en-US" dirty="0"/>
              <a:t>.</a:t>
            </a:r>
          </a:p>
          <a:p>
            <a:r>
              <a:rPr lang="en-US" dirty="0"/>
              <a:t>You should plan on spending roughly 4 hours learning from that video (because it takes time to try the exercises on your own.)</a:t>
            </a:r>
          </a:p>
          <a:p>
            <a:pPr marL="0" indent="0">
              <a:buNone/>
            </a:pPr>
            <a:endParaRPr lang="en-US" dirty="0"/>
          </a:p>
          <a:p>
            <a:endParaRPr lang="en-US" sz="2000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8A801F1A-F5F2-C5F1-7E7B-26CA2C51EAF4}"/>
              </a:ext>
            </a:extLst>
          </p:cNvPr>
          <p:cNvSpPr txBox="1">
            <a:spLocks/>
          </p:cNvSpPr>
          <p:nvPr/>
        </p:nvSpPr>
        <p:spPr>
          <a:xfrm>
            <a:off x="8786811" y="6131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4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556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FFCD14-7AB1-83C7-C317-22FDC22B2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58" y="609597"/>
            <a:ext cx="9861798" cy="1330841"/>
          </a:xfrm>
        </p:spPr>
        <p:txBody>
          <a:bodyPr>
            <a:normAutofit/>
          </a:bodyPr>
          <a:lstStyle/>
          <a:p>
            <a:r>
              <a:rPr lang="en-US" dirty="0"/>
              <a:t>More about the HTML video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7408F-5A9E-F14E-FBC0-11498BAB1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824" y="2307771"/>
            <a:ext cx="11766176" cy="4078514"/>
          </a:xfrm>
        </p:spPr>
        <p:txBody>
          <a:bodyPr>
            <a:normAutofit/>
          </a:bodyPr>
          <a:lstStyle/>
          <a:p>
            <a:r>
              <a:rPr lang="en-US" dirty="0"/>
              <a:t>Students who watch as little as the first 10 minutes of the video between now and next class will have a big advantage.  ( It pays to start early.)</a:t>
            </a:r>
          </a:p>
          <a:p>
            <a:r>
              <a:rPr lang="en-US" dirty="0"/>
              <a:t>The video uses the codepen.io web application.  We only use codepen.io in the first three weeks of the semester.</a:t>
            </a:r>
          </a:p>
          <a:p>
            <a:endParaRPr lang="en-US" dirty="0"/>
          </a:p>
          <a:p>
            <a:endParaRPr lang="en-US" sz="2000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8A801F1A-F5F2-C5F1-7E7B-26CA2C51EAF4}"/>
              </a:ext>
            </a:extLst>
          </p:cNvPr>
          <p:cNvSpPr txBox="1">
            <a:spLocks/>
          </p:cNvSpPr>
          <p:nvPr/>
        </p:nvSpPr>
        <p:spPr>
          <a:xfrm>
            <a:off x="8786811" y="6131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5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817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5DB74-A002-4983-46CF-08BEC3C78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9F004-A2AC-EFC3-926D-28409D604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5793"/>
            <a:ext cx="10515600" cy="4351338"/>
          </a:xfrm>
        </p:spPr>
        <p:txBody>
          <a:bodyPr/>
          <a:lstStyle/>
          <a:p>
            <a:r>
              <a:rPr lang="en-US" dirty="0"/>
              <a:t>What is JavaScript?</a:t>
            </a:r>
          </a:p>
          <a:p>
            <a:r>
              <a:rPr lang="en-US" dirty="0"/>
              <a:t>How do web pages work?</a:t>
            </a:r>
          </a:p>
          <a:p>
            <a:r>
              <a:rPr lang="en-US" dirty="0"/>
              <a:t>What role does JavaScript play in web pages and web applications?</a:t>
            </a:r>
          </a:p>
          <a:p>
            <a:r>
              <a:rPr lang="en-US" dirty="0"/>
              <a:t>How can you get started using JavaScript today?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D043F8B5-A4EE-D556-D9E8-1578CF4D2D28}"/>
              </a:ext>
            </a:extLst>
          </p:cNvPr>
          <p:cNvSpPr txBox="1">
            <a:spLocks/>
          </p:cNvSpPr>
          <p:nvPr/>
        </p:nvSpPr>
        <p:spPr>
          <a:xfrm>
            <a:off x="8719457" y="59845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6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510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the end of this class…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239DB-0491-01A7-EBCD-6F9C30EEA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the difference between the Internet and the WWW?</a:t>
            </a:r>
          </a:p>
          <a:p>
            <a:r>
              <a:rPr lang="en-US" dirty="0"/>
              <a:t>What’s a programming language?</a:t>
            </a:r>
          </a:p>
          <a:p>
            <a:r>
              <a:rPr lang="en-US" dirty="0"/>
              <a:t>What’s the most popular programming language on the planet?</a:t>
            </a:r>
          </a:p>
          <a:p>
            <a:r>
              <a:rPr lang="en-US" dirty="0"/>
              <a:t>What’s the difference between a “domain specific” programming language and “general purpose” programming language?</a:t>
            </a:r>
          </a:p>
          <a:p>
            <a:r>
              <a:rPr lang="en-US" dirty="0"/>
              <a:t>What’s the difference between a web </a:t>
            </a:r>
            <a:r>
              <a:rPr lang="en-US" b="1" i="1" dirty="0"/>
              <a:t>site</a:t>
            </a:r>
            <a:r>
              <a:rPr lang="en-US" dirty="0"/>
              <a:t> and a web </a:t>
            </a:r>
            <a:r>
              <a:rPr lang="en-US" b="1" i="1" dirty="0"/>
              <a:t>application</a:t>
            </a:r>
            <a:r>
              <a:rPr lang="en-US" dirty="0"/>
              <a:t>?</a:t>
            </a:r>
          </a:p>
          <a:p>
            <a:r>
              <a:rPr lang="en-US" dirty="0"/>
              <a:t>What’s a web browser?  What functions does it perform?</a:t>
            </a:r>
          </a:p>
          <a:p>
            <a:r>
              <a:rPr lang="en-US" dirty="0"/>
              <a:t>What software do I need to start learning JavaScript?</a:t>
            </a:r>
          </a:p>
          <a:p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7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946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his shows a network of linked computers.  There are many possible paths from the client on the left to the server on the right.">
            <a:extLst>
              <a:ext uri="{FF2B5EF4-FFF2-40B4-BE49-F238E27FC236}">
                <a16:creationId xmlns:a16="http://schemas.microsoft.com/office/drawing/2014/main" id="{AE939489-4DAB-8616-9B3F-857AD9A38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57" y="629499"/>
            <a:ext cx="10515600" cy="537568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09F949-01D6-A95D-4511-122A92F3A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5148" y="6150844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8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83DEEC3-555E-E0FD-CED3-819257AD9C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6318" y="251031"/>
            <a:ext cx="10515600" cy="666834"/>
          </a:xfrm>
        </p:spPr>
        <p:txBody>
          <a:bodyPr>
            <a:normAutofit fontScale="90000"/>
          </a:bodyPr>
          <a:lstStyle/>
          <a:p>
            <a:r>
              <a:rPr lang="en-US" dirty="0"/>
              <a:t>How does the Internet work?</a:t>
            </a:r>
          </a:p>
        </p:txBody>
      </p:sp>
      <p:sp>
        <p:nvSpPr>
          <p:cNvPr id="17" name="Cloud 16" descr="A picture of a cloud around all the servers">
            <a:extLst>
              <a:ext uri="{FF2B5EF4-FFF2-40B4-BE49-F238E27FC236}">
                <a16:creationId xmlns:a16="http://schemas.microsoft.com/office/drawing/2014/main" id="{5CD7BD66-64C9-F07C-EEC0-6FFCEA7466D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611085" y="852814"/>
            <a:ext cx="9497181" cy="5663155"/>
          </a:xfrm>
          <a:prstGeom prst="cloud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4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995DB8-300B-A120-4E1B-86CDEE42C840}"/>
              </a:ext>
            </a:extLst>
          </p:cNvPr>
          <p:cNvSpPr txBox="1"/>
          <p:nvPr/>
        </p:nvSpPr>
        <p:spPr>
          <a:xfrm>
            <a:off x="646483" y="714564"/>
            <a:ext cx="49753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internet is designed to be: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Fault tolerant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Redundant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Highly Available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C1C75B-C1E3-57CC-09AD-363190AFFA85}"/>
              </a:ext>
            </a:extLst>
          </p:cNvPr>
          <p:cNvSpPr txBox="1"/>
          <p:nvPr/>
        </p:nvSpPr>
        <p:spPr>
          <a:xfrm>
            <a:off x="5881511" y="714564"/>
            <a:ext cx="581377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Internet communication depends 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Documented standards and conventions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IP addresses ( 255.255.255.255)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DNS Names ( www.google.com 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Protocols and Ports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558DA0-1A6C-70C3-A7AF-157AC463786A}"/>
              </a:ext>
            </a:extLst>
          </p:cNvPr>
          <p:cNvSpPr txBox="1"/>
          <p:nvPr/>
        </p:nvSpPr>
        <p:spPr>
          <a:xfrm>
            <a:off x="646483" y="4174608"/>
            <a:ext cx="1023600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 example of standards and conventions at work.</a:t>
            </a:r>
          </a:p>
          <a:p>
            <a:pPr algn="ctr"/>
            <a:r>
              <a:rPr lang="en-US" sz="2800" dirty="0"/>
              <a:t>Think about an email address that you know.  For example:</a:t>
            </a:r>
            <a:br>
              <a:rPr lang="en-US" sz="2800" dirty="0"/>
            </a:br>
            <a:r>
              <a:rPr lang="en-US" sz="4800" dirty="0">
                <a:solidFill>
                  <a:schemeClr val="accent1"/>
                </a:solidFill>
              </a:rPr>
              <a:t>tux54321</a:t>
            </a:r>
            <a:r>
              <a:rPr lang="en-US" sz="4800" dirty="0">
                <a:solidFill>
                  <a:srgbClr val="C00000"/>
                </a:solidFill>
              </a:rPr>
              <a:t>@</a:t>
            </a:r>
            <a:r>
              <a:rPr lang="en-US" sz="4800" dirty="0">
                <a:solidFill>
                  <a:schemeClr val="accent6"/>
                </a:solidFill>
              </a:rPr>
              <a:t>temple.edu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E73F6A6-1ECD-EB43-C1F8-C533DBCEDF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Internet Conventions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755445-FA8B-EDC7-8765-50F1BE9B8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8400" y="6143436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9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288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9237</TotalTime>
  <Words>1717</Words>
  <Application>Microsoft Office PowerPoint</Application>
  <PresentationFormat>Widescreen</PresentationFormat>
  <Paragraphs>192</Paragraphs>
  <Slides>25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Corbel</vt:lpstr>
      <vt:lpstr>Segoe UI</vt:lpstr>
      <vt:lpstr>Office Theme</vt:lpstr>
      <vt:lpstr>1_Office Theme</vt:lpstr>
      <vt:lpstr>JavaScript and the World Wide Web</vt:lpstr>
      <vt:lpstr>MIS Instructional Practices</vt:lpstr>
      <vt:lpstr>Before I forget…</vt:lpstr>
      <vt:lpstr>About the HTML video</vt:lpstr>
      <vt:lpstr>More about the HTML video</vt:lpstr>
      <vt:lpstr>Agenda</vt:lpstr>
      <vt:lpstr>By the end of this class…</vt:lpstr>
      <vt:lpstr>How does the Internet work?</vt:lpstr>
      <vt:lpstr>Internet Conventions</vt:lpstr>
      <vt:lpstr>Another internet convention… the web URL:</vt:lpstr>
      <vt:lpstr>The HTTP protocol</vt:lpstr>
      <vt:lpstr>The web</vt:lpstr>
      <vt:lpstr>So, how do web pages work?</vt:lpstr>
      <vt:lpstr>So, what’s in an .html file anyway?</vt:lpstr>
      <vt:lpstr>Why do we need JavaScript?</vt:lpstr>
      <vt:lpstr>Some notes about Programming Languages</vt:lpstr>
      <vt:lpstr>Wait… HTML and CSS are languages?!</vt:lpstr>
      <vt:lpstr>What do I need to get started?</vt:lpstr>
      <vt:lpstr>Chrome </vt:lpstr>
      <vt:lpstr>Chrome – where to click </vt:lpstr>
      <vt:lpstr>Chrome – Developer tools</vt:lpstr>
      <vt:lpstr>Getting started with the console</vt:lpstr>
      <vt:lpstr>Let’s try these commands:</vt:lpstr>
      <vt:lpstr>But wait, there’s more:</vt:lpstr>
      <vt:lpstr>So, how’d we do?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Introduction What is the cloud?</dc:title>
  <dc:creator>David Schuff</dc:creator>
  <cp:lastModifiedBy>Jeremy J. Shafer</cp:lastModifiedBy>
  <cp:revision>197</cp:revision>
  <dcterms:created xsi:type="dcterms:W3CDTF">2022-06-30T13:55:29Z</dcterms:created>
  <dcterms:modified xsi:type="dcterms:W3CDTF">2024-08-23T16:44:16Z</dcterms:modified>
</cp:coreProperties>
</file>