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577" r:id="rId3"/>
    <p:sldId id="580" r:id="rId4"/>
    <p:sldId id="587" r:id="rId5"/>
    <p:sldId id="588" r:id="rId6"/>
    <p:sldId id="589" r:id="rId7"/>
    <p:sldId id="581" r:id="rId8"/>
    <p:sldId id="590" r:id="rId9"/>
    <p:sldId id="591" r:id="rId10"/>
    <p:sldId id="592" r:id="rId11"/>
    <p:sldId id="582" r:id="rId12"/>
    <p:sldId id="583" r:id="rId13"/>
    <p:sldId id="593" r:id="rId14"/>
    <p:sldId id="586" r:id="rId15"/>
    <p:sldId id="596" r:id="rId16"/>
    <p:sldId id="595" r:id="rId17"/>
    <p:sldId id="597" r:id="rId18"/>
    <p:sldId id="584" r:id="rId19"/>
    <p:sldId id="594" r:id="rId20"/>
    <p:sldId id="598" r:id="rId21"/>
    <p:sldId id="585" r:id="rId22"/>
    <p:sldId id="599" r:id="rId23"/>
    <p:sldId id="5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61" d="100"/>
          <a:sy n="61" d="100"/>
        </p:scale>
        <p:origin x="62" y="2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32F1D-2005-42C4-B44C-AAB312F11D8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CFB657E-1B18-4EE9-8C84-4156BC3A2D4F}">
      <dgm:prSet phldrT="[Text]"/>
      <dgm:spPr/>
      <dgm:t>
        <a:bodyPr/>
        <a:lstStyle/>
        <a:p>
          <a:r>
            <a:rPr lang="en-US" dirty="0"/>
            <a:t>Pseudo Code</a:t>
          </a:r>
        </a:p>
      </dgm:t>
    </dgm:pt>
    <dgm:pt modelId="{51CDF2F9-CCF2-4DD8-96A1-67860072F216}" type="parTrans" cxnId="{542341D1-BDAC-451C-AE2D-CE2292217A81}">
      <dgm:prSet/>
      <dgm:spPr/>
      <dgm:t>
        <a:bodyPr/>
        <a:lstStyle/>
        <a:p>
          <a:endParaRPr lang="en-US"/>
        </a:p>
      </dgm:t>
    </dgm:pt>
    <dgm:pt modelId="{1026858A-77E6-44DD-8037-52D01099B9B1}" type="sibTrans" cxnId="{542341D1-BDAC-451C-AE2D-CE2292217A81}">
      <dgm:prSet/>
      <dgm:spPr/>
      <dgm:t>
        <a:bodyPr/>
        <a:lstStyle/>
        <a:p>
          <a:endParaRPr lang="en-US"/>
        </a:p>
      </dgm:t>
    </dgm:pt>
    <dgm:pt modelId="{EE0B2C72-E2D1-470B-A2FC-EE8DEB47B322}">
      <dgm:prSet phldrT="[Text]"/>
      <dgm:spPr/>
      <dgm:t>
        <a:bodyPr/>
        <a:lstStyle/>
        <a:p>
          <a:r>
            <a:rPr lang="en-US" dirty="0"/>
            <a:t>JavaScript</a:t>
          </a:r>
        </a:p>
      </dgm:t>
    </dgm:pt>
    <dgm:pt modelId="{AA463C49-F81E-411A-80B5-B01FFF52D2A1}" type="parTrans" cxnId="{9026C96F-E547-4E24-A918-83B5A0FA42AE}">
      <dgm:prSet/>
      <dgm:spPr/>
      <dgm:t>
        <a:bodyPr/>
        <a:lstStyle/>
        <a:p>
          <a:endParaRPr lang="en-US"/>
        </a:p>
      </dgm:t>
    </dgm:pt>
    <dgm:pt modelId="{40FD90B6-44CC-495C-AC98-CF2A68B08A82}" type="sibTrans" cxnId="{9026C96F-E547-4E24-A918-83B5A0FA42AE}">
      <dgm:prSet/>
      <dgm:spPr/>
      <dgm:t>
        <a:bodyPr/>
        <a:lstStyle/>
        <a:p>
          <a:endParaRPr lang="en-US"/>
        </a:p>
      </dgm:t>
    </dgm:pt>
    <dgm:pt modelId="{3D82E388-1E20-4D39-AB98-37135D5C95BE}" type="pres">
      <dgm:prSet presAssocID="{7B032F1D-2005-42C4-B44C-AAB312F11D8D}" presName="cycle" presStyleCnt="0">
        <dgm:presLayoutVars>
          <dgm:dir/>
          <dgm:resizeHandles val="exact"/>
        </dgm:presLayoutVars>
      </dgm:prSet>
      <dgm:spPr/>
    </dgm:pt>
    <dgm:pt modelId="{5FCFC203-82B6-4033-AFA4-D92EE204B36C}" type="pres">
      <dgm:prSet presAssocID="{ACFB657E-1B18-4EE9-8C84-4156BC3A2D4F}" presName="node" presStyleLbl="node1" presStyleIdx="0" presStyleCnt="2">
        <dgm:presLayoutVars>
          <dgm:bulletEnabled val="1"/>
        </dgm:presLayoutVars>
      </dgm:prSet>
      <dgm:spPr/>
    </dgm:pt>
    <dgm:pt modelId="{18F244F9-D47D-430B-9AF9-AF64C4EFDA33}" type="pres">
      <dgm:prSet presAssocID="{1026858A-77E6-44DD-8037-52D01099B9B1}" presName="sibTrans" presStyleLbl="sibTrans2D1" presStyleIdx="0" presStyleCnt="2" custScaleX="61694" custScaleY="57940" custLinFactY="13217" custLinFactNeighborX="4834" custLinFactNeighborY="100000"/>
      <dgm:spPr/>
    </dgm:pt>
    <dgm:pt modelId="{40450C30-5081-4684-8344-190F735803E1}" type="pres">
      <dgm:prSet presAssocID="{1026858A-77E6-44DD-8037-52D01099B9B1}" presName="connectorText" presStyleLbl="sibTrans2D1" presStyleIdx="0" presStyleCnt="2"/>
      <dgm:spPr/>
    </dgm:pt>
    <dgm:pt modelId="{CA1921F8-CA57-4059-9C6D-10833C550080}" type="pres">
      <dgm:prSet presAssocID="{EE0B2C72-E2D1-470B-A2FC-EE8DEB47B322}" presName="node" presStyleLbl="node1" presStyleIdx="1" presStyleCnt="2">
        <dgm:presLayoutVars>
          <dgm:bulletEnabled val="1"/>
        </dgm:presLayoutVars>
      </dgm:prSet>
      <dgm:spPr/>
    </dgm:pt>
    <dgm:pt modelId="{75705E52-3FDD-4397-B781-6E5E83F07BCE}" type="pres">
      <dgm:prSet presAssocID="{40FD90B6-44CC-495C-AC98-CF2A68B08A82}" presName="sibTrans" presStyleLbl="sibTrans2D1" presStyleIdx="1" presStyleCnt="2" custFlipVert="1" custScaleX="63348" custScaleY="59790" custLinFactNeighborX="-2900" custLinFactNeighborY="-98971"/>
      <dgm:spPr/>
    </dgm:pt>
    <dgm:pt modelId="{8D80A309-3182-4B7A-B792-6391E1D9A43B}" type="pres">
      <dgm:prSet presAssocID="{40FD90B6-44CC-495C-AC98-CF2A68B08A82}" presName="connectorText" presStyleLbl="sibTrans2D1" presStyleIdx="1" presStyleCnt="2"/>
      <dgm:spPr/>
    </dgm:pt>
  </dgm:ptLst>
  <dgm:cxnLst>
    <dgm:cxn modelId="{5F67A201-A0C6-4C1B-98F6-B46BD450D630}" type="presOf" srcId="{EE0B2C72-E2D1-470B-A2FC-EE8DEB47B322}" destId="{CA1921F8-CA57-4059-9C6D-10833C550080}" srcOrd="0" destOrd="0" presId="urn:microsoft.com/office/officeart/2005/8/layout/cycle2"/>
    <dgm:cxn modelId="{A36F7539-00B9-4E01-912F-FFC79445C295}" type="presOf" srcId="{1026858A-77E6-44DD-8037-52D01099B9B1}" destId="{18F244F9-D47D-430B-9AF9-AF64C4EFDA33}" srcOrd="0" destOrd="0" presId="urn:microsoft.com/office/officeart/2005/8/layout/cycle2"/>
    <dgm:cxn modelId="{091CB940-B0A6-4B53-A18F-668CDE8B04A8}" type="presOf" srcId="{ACFB657E-1B18-4EE9-8C84-4156BC3A2D4F}" destId="{5FCFC203-82B6-4033-AFA4-D92EE204B36C}" srcOrd="0" destOrd="0" presId="urn:microsoft.com/office/officeart/2005/8/layout/cycle2"/>
    <dgm:cxn modelId="{9026C96F-E547-4E24-A918-83B5A0FA42AE}" srcId="{7B032F1D-2005-42C4-B44C-AAB312F11D8D}" destId="{EE0B2C72-E2D1-470B-A2FC-EE8DEB47B322}" srcOrd="1" destOrd="0" parTransId="{AA463C49-F81E-411A-80B5-B01FFF52D2A1}" sibTransId="{40FD90B6-44CC-495C-AC98-CF2A68B08A82}"/>
    <dgm:cxn modelId="{4421BE97-C4C0-472F-AE50-6808EE7EEE73}" type="presOf" srcId="{40FD90B6-44CC-495C-AC98-CF2A68B08A82}" destId="{8D80A309-3182-4B7A-B792-6391E1D9A43B}" srcOrd="1" destOrd="0" presId="urn:microsoft.com/office/officeart/2005/8/layout/cycle2"/>
    <dgm:cxn modelId="{49F0B698-6807-4FF9-ADFD-152BD9EDB826}" type="presOf" srcId="{7B032F1D-2005-42C4-B44C-AAB312F11D8D}" destId="{3D82E388-1E20-4D39-AB98-37135D5C95BE}" srcOrd="0" destOrd="0" presId="urn:microsoft.com/office/officeart/2005/8/layout/cycle2"/>
    <dgm:cxn modelId="{EEF409BF-A951-4622-9419-EBD0755C7B12}" type="presOf" srcId="{1026858A-77E6-44DD-8037-52D01099B9B1}" destId="{40450C30-5081-4684-8344-190F735803E1}" srcOrd="1" destOrd="0" presId="urn:microsoft.com/office/officeart/2005/8/layout/cycle2"/>
    <dgm:cxn modelId="{542341D1-BDAC-451C-AE2D-CE2292217A81}" srcId="{7B032F1D-2005-42C4-B44C-AAB312F11D8D}" destId="{ACFB657E-1B18-4EE9-8C84-4156BC3A2D4F}" srcOrd="0" destOrd="0" parTransId="{51CDF2F9-CCF2-4DD8-96A1-67860072F216}" sibTransId="{1026858A-77E6-44DD-8037-52D01099B9B1}"/>
    <dgm:cxn modelId="{A64D8FED-31A5-4B66-8C6D-A7941EA3246C}" type="presOf" srcId="{40FD90B6-44CC-495C-AC98-CF2A68B08A82}" destId="{75705E52-3FDD-4397-B781-6E5E83F07BCE}" srcOrd="0" destOrd="0" presId="urn:microsoft.com/office/officeart/2005/8/layout/cycle2"/>
    <dgm:cxn modelId="{A502F898-592D-472C-9E3D-0D509B33218B}" type="presParOf" srcId="{3D82E388-1E20-4D39-AB98-37135D5C95BE}" destId="{5FCFC203-82B6-4033-AFA4-D92EE204B36C}" srcOrd="0" destOrd="0" presId="urn:microsoft.com/office/officeart/2005/8/layout/cycle2"/>
    <dgm:cxn modelId="{BACE6A23-7503-4F31-AB33-38F586659E1C}" type="presParOf" srcId="{3D82E388-1E20-4D39-AB98-37135D5C95BE}" destId="{18F244F9-D47D-430B-9AF9-AF64C4EFDA33}" srcOrd="1" destOrd="0" presId="urn:microsoft.com/office/officeart/2005/8/layout/cycle2"/>
    <dgm:cxn modelId="{65DD7BA8-86D2-4C17-AAC7-040DC42A76A1}" type="presParOf" srcId="{18F244F9-D47D-430B-9AF9-AF64C4EFDA33}" destId="{40450C30-5081-4684-8344-190F735803E1}" srcOrd="0" destOrd="0" presId="urn:microsoft.com/office/officeart/2005/8/layout/cycle2"/>
    <dgm:cxn modelId="{3329560D-FF66-4767-AE17-3AFF2E0C8954}" type="presParOf" srcId="{3D82E388-1E20-4D39-AB98-37135D5C95BE}" destId="{CA1921F8-CA57-4059-9C6D-10833C550080}" srcOrd="2" destOrd="0" presId="urn:microsoft.com/office/officeart/2005/8/layout/cycle2"/>
    <dgm:cxn modelId="{45B7C1F9-ECE7-4CEF-980F-BB44E41917E6}" type="presParOf" srcId="{3D82E388-1E20-4D39-AB98-37135D5C95BE}" destId="{75705E52-3FDD-4397-B781-6E5E83F07BCE}" srcOrd="3" destOrd="0" presId="urn:microsoft.com/office/officeart/2005/8/layout/cycle2"/>
    <dgm:cxn modelId="{81DDFD0C-7DCE-4ACB-9727-13B51DA7A1E0}" type="presParOf" srcId="{75705E52-3FDD-4397-B781-6E5E83F07BCE}" destId="{8D80A309-3182-4B7A-B792-6391E1D9A43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FC203-82B6-4033-AFA4-D92EE204B36C}">
      <dsp:nvSpPr>
        <dsp:cNvPr id="0" name=""/>
        <dsp:cNvSpPr/>
      </dsp:nvSpPr>
      <dsp:spPr>
        <a:xfrm>
          <a:off x="1522" y="958377"/>
          <a:ext cx="2079610" cy="2079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Pseudo Code</a:t>
          </a:r>
        </a:p>
      </dsp:txBody>
      <dsp:txXfrm>
        <a:off x="306074" y="1262929"/>
        <a:ext cx="1470506" cy="1470506"/>
      </dsp:txXfrm>
    </dsp:sp>
    <dsp:sp modelId="{18F244F9-D47D-430B-9AF9-AF64C4EFDA33}">
      <dsp:nvSpPr>
        <dsp:cNvPr id="0" name=""/>
        <dsp:cNvSpPr/>
      </dsp:nvSpPr>
      <dsp:spPr>
        <a:xfrm>
          <a:off x="2229634" y="1606748"/>
          <a:ext cx="799304" cy="406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29634" y="1688080"/>
        <a:ext cx="677305" cy="243998"/>
      </dsp:txXfrm>
    </dsp:sp>
    <dsp:sp modelId="{CA1921F8-CA57-4059-9C6D-10833C550080}">
      <dsp:nvSpPr>
        <dsp:cNvPr id="0" name=""/>
        <dsp:cNvSpPr/>
      </dsp:nvSpPr>
      <dsp:spPr>
        <a:xfrm>
          <a:off x="3125519" y="958377"/>
          <a:ext cx="2079610" cy="2079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JavaScript</a:t>
          </a:r>
        </a:p>
      </dsp:txBody>
      <dsp:txXfrm>
        <a:off x="3430071" y="1262929"/>
        <a:ext cx="1470506" cy="1470506"/>
      </dsp:txXfrm>
    </dsp:sp>
    <dsp:sp modelId="{75705E52-3FDD-4397-B781-6E5E83F07BCE}">
      <dsp:nvSpPr>
        <dsp:cNvPr id="0" name=""/>
        <dsp:cNvSpPr/>
      </dsp:nvSpPr>
      <dsp:spPr>
        <a:xfrm rot="10800000" flipV="1">
          <a:off x="2192054" y="2076449"/>
          <a:ext cx="820734" cy="4196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317948" y="2160378"/>
        <a:ext cx="694840" cy="2517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7/28/2024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7/28/2024</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7/28/2024</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7/28/2024</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471054" y="720435"/>
            <a:ext cx="11277601" cy="942109"/>
          </a:xfrm>
          <a:noFill/>
        </p:spPr>
        <p:txBody>
          <a:bodyPr/>
          <a:lstStyle>
            <a:lvl1pPr marL="338138" indent="0" algn="l">
              <a:defRPr sz="3200">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FB4F299-B632-B7CA-3FD1-FE6F072FE586}"/>
              </a:ext>
            </a:extLst>
          </p:cNvPr>
          <p:cNvSpPr txBox="1">
            <a:spLocks/>
          </p:cNvSpPr>
          <p:nvPr userDrawn="1"/>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Slide </a:t>
            </a:r>
            <a:fld id="{B8D92440-A1FC-46CF-964E-5BF15C2FE343}" type="slidenum">
              <a:rPr kumimoji="0" lang="en-US" sz="2800" b="0" i="0" u="none" strike="noStrike" kern="1200" cap="none" spc="0" normalizeH="0" baseline="0" noProof="0" smtClean="0">
                <a:ln>
                  <a:noFill/>
                </a:ln>
                <a:solidFill>
                  <a:srgbClr val="4472C4">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37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7/28/2024</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7/28/2024</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7/28/2024</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7/28/2024</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7/28/2024</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7/28/2024</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7/28/2024</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7/28/2024</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7/28/2024</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ai.com/product/dall-e-2"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tiludis.com/2012/09/11/dibujos-letras-ca-co-cu/"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misdemo.temple.edu/classexamples/triangle3.html" TargetMode="External"/><Relationship Id="rId2" Type="http://schemas.openxmlformats.org/officeDocument/2006/relationships/hyperlink" Target="https://misdemo.temple.edu/classexamples/triangle2.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triangle4.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misdemo.temple.edu/classexamples/fueleconomy-buggy.html" TargetMode="External"/><Relationship Id="rId2" Type="http://schemas.openxmlformats.org/officeDocument/2006/relationships/hyperlink" Target="https://misdemo.temple.edu/classexamples/oldenough.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fueleconomy.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ctiludis.com/2012/09/11/dibujos-letras-ca-co-cu/"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ngall.com/lego-png/"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2"/>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Conditional</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Statements</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3"/>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4" tooltip="https://creativecommons.org/licenses/by-nc/3.0/"/>
              </a:rPr>
              <a:t>CC BY-NC</a:t>
            </a:r>
            <a:endParaRPr lang="en-US" sz="900" dirty="0"/>
          </a:p>
        </p:txBody>
      </p:sp>
      <p:pic>
        <p:nvPicPr>
          <p:cNvPr id="6" name="Picture 5" descr="A picture containing drawing, cartoon, clipart, LEGO&#10;&#10;Description automatically generated">
            <a:extLst>
              <a:ext uri="{FF2B5EF4-FFF2-40B4-BE49-F238E27FC236}">
                <a16:creationId xmlns:a16="http://schemas.microsoft.com/office/drawing/2014/main" id="{D327FA58-E30D-71B9-1B60-B22BD50FB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51" y="1004457"/>
            <a:ext cx="5036920" cy="5036920"/>
          </a:xfrm>
          <a:prstGeom prst="rect">
            <a:avLst/>
          </a:prstGeom>
          <a:effectLst>
            <a:softEdge rad="254000"/>
          </a:effectLst>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CDE5-5FAF-0059-648E-E66E61A5D3AF}"/>
              </a:ext>
            </a:extLst>
          </p:cNvPr>
          <p:cNvSpPr>
            <a:spLocks noGrp="1"/>
          </p:cNvSpPr>
          <p:nvPr>
            <p:ph type="title"/>
          </p:nvPr>
        </p:nvSpPr>
        <p:spPr/>
        <p:txBody>
          <a:bodyPr/>
          <a:lstStyle/>
          <a:p>
            <a:r>
              <a:rPr lang="en-US" dirty="0"/>
              <a:t>Another example</a:t>
            </a:r>
          </a:p>
        </p:txBody>
      </p:sp>
      <p:sp>
        <p:nvSpPr>
          <p:cNvPr id="3" name="Rectangle 2">
            <a:extLst>
              <a:ext uri="{FF2B5EF4-FFF2-40B4-BE49-F238E27FC236}">
                <a16:creationId xmlns:a16="http://schemas.microsoft.com/office/drawing/2014/main" id="{60B5E362-7DEC-4E5B-1363-3040F02F66EA}"/>
              </a:ext>
            </a:extLst>
          </p:cNvPr>
          <p:cNvSpPr/>
          <p:nvPr/>
        </p:nvSpPr>
        <p:spPr>
          <a:xfrm>
            <a:off x="1357745" y="1905506"/>
            <a:ext cx="7924800" cy="3046988"/>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//declare a variable and assign it a value</a:t>
            </a:r>
          </a:p>
          <a:p>
            <a:r>
              <a:rPr lang="en-US" sz="2400" dirty="0">
                <a:latin typeface="Courier New" panose="02070309020205020404" pitchFamily="49" charset="0"/>
                <a:cs typeface="Courier New" panose="02070309020205020404" pitchFamily="49" charset="0"/>
              </a:rPr>
              <a:t>let age = 20;</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//check the variable using comparison</a:t>
            </a:r>
          </a:p>
          <a:p>
            <a:r>
              <a:rPr lang="en-US" sz="2400" dirty="0">
                <a:latin typeface="Courier New" panose="02070309020205020404" pitchFamily="49" charset="0"/>
                <a:cs typeface="Courier New" panose="02070309020205020404" pitchFamily="49" charset="0"/>
              </a:rPr>
              <a:t>if (age &gt;= 18){</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console.log</a:t>
            </a:r>
            <a:r>
              <a:rPr lang="en-US" sz="2400" dirty="0">
                <a:latin typeface="Courier New" panose="02070309020205020404" pitchFamily="49" charset="0"/>
                <a:cs typeface="Courier New" panose="02070309020205020404" pitchFamily="49" charset="0"/>
              </a:rPr>
              <a:t>('Old enough to vote.');</a:t>
            </a:r>
          </a:p>
          <a:p>
            <a:r>
              <a:rPr lang="en-US" sz="2400" dirty="0">
                <a:latin typeface="Courier New" panose="02070309020205020404" pitchFamily="49" charset="0"/>
                <a:cs typeface="Courier New" panose="02070309020205020404" pitchFamily="49" charset="0"/>
              </a:rPr>
              <a:t>}</a:t>
            </a:r>
          </a:p>
          <a:p>
            <a:r>
              <a:rPr lang="en-US" sz="2400" dirty="0" err="1">
                <a:latin typeface="Courier New" panose="02070309020205020404" pitchFamily="49" charset="0"/>
                <a:cs typeface="Courier New" panose="02070309020205020404" pitchFamily="49" charset="0"/>
              </a:rPr>
              <a:t>console.log</a:t>
            </a:r>
            <a:r>
              <a:rPr lang="en-US" sz="2400" dirty="0">
                <a:latin typeface="Courier New" panose="02070309020205020404" pitchFamily="49" charset="0"/>
                <a:cs typeface="Courier New" panose="02070309020205020404" pitchFamily="49" charset="0"/>
              </a:rPr>
              <a:t>('Done.');</a:t>
            </a:r>
          </a:p>
        </p:txBody>
      </p:sp>
      <p:sp>
        <p:nvSpPr>
          <p:cNvPr id="4" name="Arrow: Right 9">
            <a:extLst>
              <a:ext uri="{FF2B5EF4-FFF2-40B4-BE49-F238E27FC236}">
                <a16:creationId xmlns:a16="http://schemas.microsoft.com/office/drawing/2014/main" id="{0B01F865-C1EF-DDA2-9F12-E7EE138DF249}"/>
              </a:ext>
            </a:extLst>
          </p:cNvPr>
          <p:cNvSpPr/>
          <p:nvPr/>
        </p:nvSpPr>
        <p:spPr>
          <a:xfrm rot="10800000">
            <a:off x="3948545" y="231822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9">
            <a:extLst>
              <a:ext uri="{FF2B5EF4-FFF2-40B4-BE49-F238E27FC236}">
                <a16:creationId xmlns:a16="http://schemas.microsoft.com/office/drawing/2014/main" id="{DAD11698-E690-3C06-F1E7-5DD42607E2A6}"/>
              </a:ext>
            </a:extLst>
          </p:cNvPr>
          <p:cNvSpPr/>
          <p:nvPr/>
        </p:nvSpPr>
        <p:spPr>
          <a:xfrm rot="7447407">
            <a:off x="3568837" y="2955871"/>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9">
            <a:extLst>
              <a:ext uri="{FF2B5EF4-FFF2-40B4-BE49-F238E27FC236}">
                <a16:creationId xmlns:a16="http://schemas.microsoft.com/office/drawing/2014/main" id="{652811BB-7145-9808-ECB2-7B425D3E312D}"/>
              </a:ext>
            </a:extLst>
          </p:cNvPr>
          <p:cNvSpPr/>
          <p:nvPr/>
        </p:nvSpPr>
        <p:spPr>
          <a:xfrm rot="10800000">
            <a:off x="8330045" y="376602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F6985F1-3FE5-5AAD-9733-A02806E1808C}"/>
              </a:ext>
            </a:extLst>
          </p:cNvPr>
          <p:cNvSpPr/>
          <p:nvPr/>
        </p:nvSpPr>
        <p:spPr>
          <a:xfrm rot="10800000">
            <a:off x="5377295" y="4544048"/>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4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How to express conditional logic</a:t>
            </a:r>
            <a:endParaRPr lang="en-US" sz="4000"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0298F1D8-1AAC-C1DC-314D-9873514066AA}"/>
              </a:ext>
            </a:extLst>
          </p:cNvPr>
          <p:cNvSpPr txBox="1"/>
          <p:nvPr/>
        </p:nvSpPr>
        <p:spPr>
          <a:xfrm>
            <a:off x="6096000" y="1769423"/>
            <a:ext cx="5366657" cy="3785652"/>
          </a:xfrm>
          <a:prstGeom prst="rect">
            <a:avLst/>
          </a:prstGeom>
          <a:noFill/>
        </p:spPr>
        <p:txBody>
          <a:bodyPr wrap="square" rtlCol="0">
            <a:spAutoFit/>
          </a:bodyPr>
          <a:lstStyle/>
          <a:p>
            <a:r>
              <a:rPr lang="en-US" sz="2400" dirty="0"/>
              <a:t>Students should be able to express conditional logic using either one of these mechanisms.</a:t>
            </a:r>
          </a:p>
          <a:p>
            <a:endParaRPr lang="en-US" sz="2400" dirty="0"/>
          </a:p>
          <a:p>
            <a:r>
              <a:rPr lang="en-US" sz="2400" dirty="0"/>
              <a:t>Students should be able to translate logic from one representation to another.</a:t>
            </a:r>
          </a:p>
          <a:p>
            <a:endParaRPr lang="en-US" sz="2400" dirty="0"/>
          </a:p>
          <a:p>
            <a:r>
              <a:rPr lang="en-US" sz="2400" dirty="0"/>
              <a:t>The focus of the class is, of course, on JavaScript.  But translating like this is a good test of your comprehension!</a:t>
            </a:r>
          </a:p>
        </p:txBody>
      </p:sp>
      <p:graphicFrame>
        <p:nvGraphicFramePr>
          <p:cNvPr id="4" name="Diagram 3">
            <a:extLst>
              <a:ext uri="{FF2B5EF4-FFF2-40B4-BE49-F238E27FC236}">
                <a16:creationId xmlns:a16="http://schemas.microsoft.com/office/drawing/2014/main" id="{36856FB9-7323-255C-78B2-2FD7BF2303AB}"/>
              </a:ext>
            </a:extLst>
          </p:cNvPr>
          <p:cNvGraphicFramePr/>
          <p:nvPr>
            <p:extLst>
              <p:ext uri="{D42A27DB-BD31-4B8C-83A1-F6EECF244321}">
                <p14:modId xmlns:p14="http://schemas.microsoft.com/office/powerpoint/2010/main" val="3802387582"/>
              </p:ext>
            </p:extLst>
          </p:nvPr>
        </p:nvGraphicFramePr>
        <p:xfrm>
          <a:off x="889348" y="1662544"/>
          <a:ext cx="5206652" cy="3996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49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if, else</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F46D118D-AE03-180C-07BB-689CBAC7A0F5}"/>
              </a:ext>
            </a:extLst>
          </p:cNvPr>
          <p:cNvSpPr txBox="1"/>
          <p:nvPr/>
        </p:nvSpPr>
        <p:spPr>
          <a:xfrm>
            <a:off x="697675" y="1978121"/>
            <a:ext cx="7626927" cy="2677656"/>
          </a:xfrm>
          <a:prstGeom prst="rect">
            <a:avLst/>
          </a:prstGeom>
          <a:noFill/>
        </p:spPr>
        <p:txBody>
          <a:bodyPr wrap="square">
            <a:spAutoFit/>
          </a:bodyPr>
          <a:lstStyle/>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let</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age</a:t>
            </a:r>
            <a:r>
              <a:rPr lang="en-US" sz="2400" b="0" dirty="0">
                <a:solidFill>
                  <a:srgbClr val="000000"/>
                </a:solidFill>
                <a:effectLst/>
                <a:latin typeface="Consolas" panose="020B0609020204030204" pitchFamily="49" charset="0"/>
              </a:rPr>
              <a:t> = </a:t>
            </a:r>
            <a:r>
              <a:rPr lang="en-US" sz="2400" dirty="0">
                <a:solidFill>
                  <a:srgbClr val="098658"/>
                </a:solidFill>
                <a:latin typeface="Consolas" panose="020B0609020204030204" pitchFamily="49" charset="0"/>
              </a:rPr>
              <a:t>24</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br>
              <a:rPr lang="en-US" sz="2400" b="0" dirty="0">
                <a:solidFill>
                  <a:srgbClr val="3B3B3B"/>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age</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18</a:t>
            </a:r>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"Not old enough to vote."</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 </a:t>
            </a:r>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console</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log</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"Old enough to vote."</a:t>
            </a:r>
            <a:r>
              <a:rPr lang="en-US" sz="2400" b="0" dirty="0">
                <a:solidFill>
                  <a:srgbClr val="000000"/>
                </a:solidFill>
                <a:effectLst/>
                <a:latin typeface="Consolas" panose="020B0609020204030204" pitchFamily="49" charset="0"/>
              </a:rPr>
              <a:t>);</a:t>
            </a:r>
            <a:endParaRPr lang="en-US" sz="2400" b="0" dirty="0">
              <a:solidFill>
                <a:srgbClr val="3B3B3B"/>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endParaRPr lang="en-US" sz="2400" b="0" dirty="0">
              <a:solidFill>
                <a:srgbClr val="3B3B3B"/>
              </a:solidFill>
              <a:effectLst/>
              <a:latin typeface="Consolas" panose="020B0609020204030204" pitchFamily="49" charset="0"/>
            </a:endParaRPr>
          </a:p>
        </p:txBody>
      </p:sp>
      <p:sp>
        <p:nvSpPr>
          <p:cNvPr id="7" name="Rounded Rectangle 4">
            <a:extLst>
              <a:ext uri="{FF2B5EF4-FFF2-40B4-BE49-F238E27FC236}">
                <a16:creationId xmlns:a16="http://schemas.microsoft.com/office/drawing/2014/main" id="{F9EBDCC3-9F6E-CF4D-2D29-F066F84CA9F9}"/>
              </a:ext>
            </a:extLst>
          </p:cNvPr>
          <p:cNvSpPr/>
          <p:nvPr/>
        </p:nvSpPr>
        <p:spPr bwMode="auto">
          <a:xfrm>
            <a:off x="8098971" y="720434"/>
            <a:ext cx="3277590" cy="47897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we added in the word “else” here.  </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“if” code block will run if the condition is true.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“else” code block will run if run if the condition is false.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“else” statement can only be used following an “if” statement.</a:t>
            </a:r>
          </a:p>
        </p:txBody>
      </p:sp>
      <p:sp>
        <p:nvSpPr>
          <p:cNvPr id="3" name="Arrow: Right 9">
            <a:extLst>
              <a:ext uri="{FF2B5EF4-FFF2-40B4-BE49-F238E27FC236}">
                <a16:creationId xmlns:a16="http://schemas.microsoft.com/office/drawing/2014/main" id="{60D017F1-BFA2-4267-3E69-B5420F8F14A4}"/>
              </a:ext>
            </a:extLst>
          </p:cNvPr>
          <p:cNvSpPr/>
          <p:nvPr/>
        </p:nvSpPr>
        <p:spPr>
          <a:xfrm rot="10800000">
            <a:off x="3747449" y="2047055"/>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9">
            <a:extLst>
              <a:ext uri="{FF2B5EF4-FFF2-40B4-BE49-F238E27FC236}">
                <a16:creationId xmlns:a16="http://schemas.microsoft.com/office/drawing/2014/main" id="{4ADF2BC4-0EB7-1975-EC17-B5BC874FFE75}"/>
              </a:ext>
            </a:extLst>
          </p:cNvPr>
          <p:cNvSpPr/>
          <p:nvPr/>
        </p:nvSpPr>
        <p:spPr>
          <a:xfrm rot="7447407">
            <a:off x="2659090" y="2397413"/>
            <a:ext cx="381000" cy="4551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9">
            <a:extLst>
              <a:ext uri="{FF2B5EF4-FFF2-40B4-BE49-F238E27FC236}">
                <a16:creationId xmlns:a16="http://schemas.microsoft.com/office/drawing/2014/main" id="{AFBE7214-3158-949A-E95E-3EDDC112DB94}"/>
              </a:ext>
            </a:extLst>
          </p:cNvPr>
          <p:cNvSpPr/>
          <p:nvPr/>
        </p:nvSpPr>
        <p:spPr>
          <a:xfrm rot="10800000">
            <a:off x="7384624" y="3890884"/>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17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a:xfrm>
            <a:off x="340425" y="92032"/>
            <a:ext cx="11277601" cy="942109"/>
          </a:xfrm>
        </p:spPr>
        <p:txBody>
          <a:bodyPr>
            <a:normAutofit/>
          </a:bodyPr>
          <a:lstStyle/>
          <a:p>
            <a:r>
              <a:rPr lang="en-US" sz="4000" dirty="0">
                <a:latin typeface="+mn-lt"/>
              </a:rPr>
              <a:t>if, else if, else</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13</a:t>
            </a:fld>
            <a:endParaRPr lang="en-US" sz="2800" dirty="0">
              <a:solidFill>
                <a:schemeClr val="accent1">
                  <a:lumMod val="75000"/>
                </a:schemeClr>
              </a:solidFill>
            </a:endParaRPr>
          </a:p>
        </p:txBody>
      </p:sp>
      <p:sp>
        <p:nvSpPr>
          <p:cNvPr id="6" name="TextBox 5">
            <a:extLst>
              <a:ext uri="{FF2B5EF4-FFF2-40B4-BE49-F238E27FC236}">
                <a16:creationId xmlns:a16="http://schemas.microsoft.com/office/drawing/2014/main" id="{F46D118D-AE03-180C-07BB-689CBAC7A0F5}"/>
              </a:ext>
            </a:extLst>
          </p:cNvPr>
          <p:cNvSpPr txBox="1"/>
          <p:nvPr/>
        </p:nvSpPr>
        <p:spPr>
          <a:xfrm>
            <a:off x="473529" y="750122"/>
            <a:ext cx="7626927" cy="5878532"/>
          </a:xfrm>
          <a:prstGeom prst="rect">
            <a:avLst/>
          </a:prstGeom>
          <a:noFill/>
        </p:spPr>
        <p:txBody>
          <a:bodyPr wrap="square">
            <a:spAutoFit/>
          </a:bodyPr>
          <a:lstStyle/>
          <a:p>
            <a:r>
              <a:rPr lang="en-US" sz="24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30</a:t>
            </a:r>
            <a:r>
              <a:rPr lang="en-US" sz="1600" b="0" dirty="0">
                <a:solidFill>
                  <a:srgbClr val="000000"/>
                </a:solidFill>
                <a:effectLst/>
                <a:latin typeface="Consolas" panose="020B0609020204030204" pitchFamily="49" charset="0"/>
              </a:rPr>
              <a:t>;</a:t>
            </a:r>
            <a:br>
              <a:rPr lang="en-US" sz="1600" b="0" dirty="0">
                <a:solidFill>
                  <a:srgbClr val="3B3B3B"/>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18</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A</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"Not 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21</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B</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26</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C</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drink."</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"Can be covered by parent's health insurance"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if</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age</a:t>
            </a:r>
            <a:r>
              <a:rPr lang="en-US" sz="1600" b="0" dirty="0">
                <a:solidFill>
                  <a:srgbClr val="000000"/>
                </a:solidFill>
                <a:effectLst/>
                <a:latin typeface="Consolas" panose="020B0609020204030204" pitchFamily="49" charset="0"/>
              </a:rPr>
              <a:t> &lt; </a:t>
            </a:r>
            <a:r>
              <a:rPr lang="en-US" sz="1600" b="0" dirty="0">
                <a:solidFill>
                  <a:srgbClr val="098658"/>
                </a:solidFill>
                <a:effectLst/>
                <a:latin typeface="Consolas" panose="020B0609020204030204" pitchFamily="49" charset="0"/>
              </a:rPr>
              <a:t>29</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//code block D</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vote."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"Old enough to drink."</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"Eligible for COBRA coverage"</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else</a:t>
            </a:r>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code block E</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"You're on your own, kid."</a:t>
            </a:r>
            <a:r>
              <a:rPr lang="en-US" sz="1600" b="0" dirty="0">
                <a:solidFill>
                  <a:srgbClr val="000000"/>
                </a:solidFill>
                <a:effectLst/>
                <a:latin typeface="Consolas" panose="020B0609020204030204" pitchFamily="49" charset="0"/>
              </a:rPr>
              <a:t>)</a:t>
            </a:r>
            <a:endParaRPr lang="en-US" sz="1600" b="0" dirty="0">
              <a:solidFill>
                <a:srgbClr val="3B3B3B"/>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endParaRPr lang="en-US" sz="1600" b="0" dirty="0">
              <a:solidFill>
                <a:srgbClr val="3B3B3B"/>
              </a:solidFill>
              <a:effectLst/>
              <a:latin typeface="Consolas" panose="020B0609020204030204" pitchFamily="49" charset="0"/>
            </a:endParaRPr>
          </a:p>
        </p:txBody>
      </p:sp>
      <p:sp>
        <p:nvSpPr>
          <p:cNvPr id="7" name="Rounded Rectangle 4">
            <a:extLst>
              <a:ext uri="{FF2B5EF4-FFF2-40B4-BE49-F238E27FC236}">
                <a16:creationId xmlns:a16="http://schemas.microsoft.com/office/drawing/2014/main" id="{F9EBDCC3-9F6E-CF4D-2D29-F066F84CA9F9}"/>
              </a:ext>
            </a:extLst>
          </p:cNvPr>
          <p:cNvSpPr/>
          <p:nvPr/>
        </p:nvSpPr>
        <p:spPr bwMode="auto">
          <a:xfrm>
            <a:off x="8100456" y="399800"/>
            <a:ext cx="3276105" cy="47897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The “if” and “else” statements can be chained together as shown here.</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Often it is useful to end the chain with a single “else” statement that specifies what to do if all else fails.</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only one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code block (A,B,C,D or E) will execute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using this approach.</a:t>
            </a:r>
          </a:p>
        </p:txBody>
      </p:sp>
      <p:pic>
        <p:nvPicPr>
          <p:cNvPr id="12" name="Picture 11" descr="A white chain on a black background&#10;&#10;Description automatically generated with medium confidence">
            <a:extLst>
              <a:ext uri="{FF2B5EF4-FFF2-40B4-BE49-F238E27FC236}">
                <a16:creationId xmlns:a16="http://schemas.microsoft.com/office/drawing/2014/main" id="{D504832A-265F-14F5-F012-45E39AD0F6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160291">
            <a:off x="6338963" y="5086682"/>
            <a:ext cx="2261154" cy="1264714"/>
          </a:xfrm>
          <a:prstGeom prst="rect">
            <a:avLst/>
          </a:prstGeom>
        </p:spPr>
      </p:pic>
    </p:spTree>
    <p:extLst>
      <p:ext uri="{BB962C8B-B14F-4D97-AF65-F5344CB8AC3E}">
        <p14:creationId xmlns:p14="http://schemas.microsoft.com/office/powerpoint/2010/main" val="206396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p:txBody>
          <a:bodyPr/>
          <a:lstStyle/>
          <a:p>
            <a:r>
              <a:rPr lang="en-US" dirty="0"/>
              <a:t>The </a:t>
            </a:r>
            <a:r>
              <a:rPr lang="en-US" dirty="0" err="1">
                <a:latin typeface="Courier New" panose="02070309020205020404" pitchFamily="49" charset="0"/>
                <a:cs typeface="Courier New" panose="02070309020205020404" pitchFamily="49" charset="0"/>
              </a:rPr>
              <a:t>isNaN</a:t>
            </a:r>
            <a:r>
              <a:rPr lang="en-US" dirty="0"/>
              <a:t> function</a:t>
            </a:r>
          </a:p>
        </p:txBody>
      </p:sp>
      <p:sp>
        <p:nvSpPr>
          <p:cNvPr id="3" name="Content Placeholder 2">
            <a:extLst>
              <a:ext uri="{FF2B5EF4-FFF2-40B4-BE49-F238E27FC236}">
                <a16:creationId xmlns:a16="http://schemas.microsoft.com/office/drawing/2014/main" id="{FF4EE8C8-FBF4-77B3-F4AD-7CA8E9C866E6}"/>
              </a:ext>
            </a:extLst>
          </p:cNvPr>
          <p:cNvSpPr txBox="1">
            <a:spLocks/>
          </p:cNvSpPr>
          <p:nvPr/>
        </p:nvSpPr>
        <p:spPr>
          <a:xfrm>
            <a:off x="729343" y="1633230"/>
            <a:ext cx="10515600" cy="105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Recall that our </a:t>
            </a:r>
            <a:r>
              <a:rPr lang="en-US" i="1" kern="0" dirty="0">
                <a:solidFill>
                  <a:schemeClr val="accent1"/>
                </a:solidFill>
              </a:rPr>
              <a:t>condition</a:t>
            </a:r>
            <a:r>
              <a:rPr lang="en-US" dirty="0"/>
              <a:t> can be a variable, a comparison, </a:t>
            </a:r>
            <a:r>
              <a:rPr lang="en-US" b="1" i="1" dirty="0"/>
              <a:t>or a function </a:t>
            </a:r>
            <a:r>
              <a:rPr lang="en-US" dirty="0"/>
              <a:t>that returns true or false.</a:t>
            </a:r>
          </a:p>
          <a:p>
            <a:endParaRPr lang="en-US" dirty="0"/>
          </a:p>
        </p:txBody>
      </p:sp>
      <p:sp>
        <p:nvSpPr>
          <p:cNvPr id="5" name="Content Placeholder 2">
            <a:extLst>
              <a:ext uri="{FF2B5EF4-FFF2-40B4-BE49-F238E27FC236}">
                <a16:creationId xmlns:a16="http://schemas.microsoft.com/office/drawing/2014/main" id="{19345B10-AC11-F1E9-3348-7800202A414A}"/>
              </a:ext>
            </a:extLst>
          </p:cNvPr>
          <p:cNvSpPr txBox="1">
            <a:spLocks/>
          </p:cNvSpPr>
          <p:nvPr/>
        </p:nvSpPr>
        <p:spPr>
          <a:xfrm>
            <a:off x="729343" y="2604764"/>
            <a:ext cx="10515600" cy="105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is built right into the JavaScript language and is a frequently used in error trapping.</a:t>
            </a:r>
          </a:p>
          <a:p>
            <a:endParaRPr lang="en-US" dirty="0"/>
          </a:p>
        </p:txBody>
      </p:sp>
      <p:sp>
        <p:nvSpPr>
          <p:cNvPr id="6" name="Content Placeholder 2">
            <a:extLst>
              <a:ext uri="{FF2B5EF4-FFF2-40B4-BE49-F238E27FC236}">
                <a16:creationId xmlns:a16="http://schemas.microsoft.com/office/drawing/2014/main" id="{BEDAA3B2-22C8-F24D-650E-D97E59FD3222}"/>
              </a:ext>
            </a:extLst>
          </p:cNvPr>
          <p:cNvSpPr txBox="1">
            <a:spLocks/>
          </p:cNvSpPr>
          <p:nvPr/>
        </p:nvSpPr>
        <p:spPr>
          <a:xfrm>
            <a:off x="729343" y="3723372"/>
            <a:ext cx="10515600" cy="194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returns </a:t>
            </a:r>
            <a:r>
              <a:rPr lang="en-US" b="1" dirty="0"/>
              <a:t>false</a:t>
            </a:r>
            <a:r>
              <a:rPr lang="en-US" dirty="0"/>
              <a:t> if it sent a number, and </a:t>
            </a:r>
            <a:r>
              <a:rPr lang="en-US" b="1" dirty="0"/>
              <a:t>true</a:t>
            </a:r>
            <a:r>
              <a:rPr lang="en-US" dirty="0"/>
              <a:t> if it receives a value that is not a number.  The function name, </a:t>
            </a:r>
            <a:r>
              <a:rPr lang="en-US" dirty="0" err="1"/>
              <a:t>isNaN</a:t>
            </a:r>
            <a:r>
              <a:rPr lang="en-US" dirty="0"/>
              <a:t> is short for “</a:t>
            </a:r>
            <a:r>
              <a:rPr lang="en-US" b="1" dirty="0"/>
              <a:t>is</a:t>
            </a:r>
            <a:r>
              <a:rPr lang="en-US" dirty="0"/>
              <a:t> </a:t>
            </a:r>
            <a:r>
              <a:rPr lang="en-US" b="1" dirty="0"/>
              <a:t>n</a:t>
            </a:r>
            <a:r>
              <a:rPr lang="en-US" dirty="0"/>
              <a:t>ot </a:t>
            </a:r>
            <a:r>
              <a:rPr lang="en-US" b="1" dirty="0"/>
              <a:t>a</a:t>
            </a:r>
            <a:r>
              <a:rPr lang="en-US" dirty="0"/>
              <a:t> </a:t>
            </a:r>
            <a:r>
              <a:rPr lang="en-US" b="1" dirty="0"/>
              <a:t>n</a:t>
            </a:r>
            <a:r>
              <a:rPr lang="en-US" dirty="0"/>
              <a:t>umber”.</a:t>
            </a:r>
          </a:p>
          <a:p>
            <a:endParaRPr lang="en-US" dirty="0"/>
          </a:p>
        </p:txBody>
      </p:sp>
    </p:spTree>
    <p:extLst>
      <p:ext uri="{BB962C8B-B14F-4D97-AF65-F5344CB8AC3E}">
        <p14:creationId xmlns:p14="http://schemas.microsoft.com/office/powerpoint/2010/main" val="10294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75066" y="157441"/>
            <a:ext cx="11277601" cy="942109"/>
          </a:xfrm>
        </p:spPr>
        <p:txBody>
          <a:bodyPr/>
          <a:lstStyle/>
          <a:p>
            <a:r>
              <a:rPr lang="en-US" dirty="0"/>
              <a:t>More about the </a:t>
            </a:r>
            <a:r>
              <a:rPr lang="en-US" dirty="0" err="1">
                <a:latin typeface="Courier New" panose="02070309020205020404" pitchFamily="49" charset="0"/>
                <a:cs typeface="Courier New" panose="02070309020205020404" pitchFamily="49" charset="0"/>
              </a:rPr>
              <a:t>isNaN</a:t>
            </a:r>
            <a:r>
              <a:rPr lang="en-US" dirty="0"/>
              <a:t> function</a:t>
            </a:r>
          </a:p>
        </p:txBody>
      </p:sp>
      <p:sp>
        <p:nvSpPr>
          <p:cNvPr id="3" name="Content Placeholder 2">
            <a:extLst>
              <a:ext uri="{FF2B5EF4-FFF2-40B4-BE49-F238E27FC236}">
                <a16:creationId xmlns:a16="http://schemas.microsoft.com/office/drawing/2014/main" id="{FF4EE8C8-FBF4-77B3-F4AD-7CA8E9C866E6}"/>
              </a:ext>
            </a:extLst>
          </p:cNvPr>
          <p:cNvSpPr txBox="1">
            <a:spLocks/>
          </p:cNvSpPr>
          <p:nvPr/>
        </p:nvSpPr>
        <p:spPr>
          <a:xfrm>
            <a:off x="900582" y="2281144"/>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err="1">
                <a:latin typeface="Courier New" panose="02070309020205020404" pitchFamily="49" charset="0"/>
                <a:cs typeface="Courier New" panose="02070309020205020404" pitchFamily="49" charset="0"/>
              </a:rPr>
              <a:t>isNaN</a:t>
            </a:r>
            <a:r>
              <a:rPr lang="en-US" dirty="0"/>
              <a:t> function makes an automated attempt to evaluate text (a string) as a number.  It will then return true or false accordingly.</a:t>
            </a:r>
          </a:p>
          <a:p>
            <a:endParaRPr lang="en-US" dirty="0"/>
          </a:p>
        </p:txBody>
      </p:sp>
      <p:sp>
        <p:nvSpPr>
          <p:cNvPr id="8" name="TextBox 7">
            <a:extLst>
              <a:ext uri="{FF2B5EF4-FFF2-40B4-BE49-F238E27FC236}">
                <a16:creationId xmlns:a16="http://schemas.microsoft.com/office/drawing/2014/main" id="{2280DEC9-FE42-14DD-E609-680AE311BA27}"/>
              </a:ext>
            </a:extLst>
          </p:cNvPr>
          <p:cNvSpPr txBox="1"/>
          <p:nvPr/>
        </p:nvSpPr>
        <p:spPr>
          <a:xfrm>
            <a:off x="993530" y="3261395"/>
            <a:ext cx="5493936" cy="2308324"/>
          </a:xfrm>
          <a:prstGeom prst="rect">
            <a:avLst/>
          </a:prstGeom>
          <a:noFill/>
        </p:spPr>
        <p:txBody>
          <a:bodyPr wrap="square">
            <a:spAutoFit/>
          </a:bodyPr>
          <a:lstStyle/>
          <a:p>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price = </a:t>
            </a:r>
            <a:r>
              <a:rPr lang="en-US" b="0" dirty="0">
                <a:solidFill>
                  <a:srgbClr val="A31515"/>
                </a:solidFill>
                <a:effectLst/>
                <a:latin typeface="Consolas" panose="020B0609020204030204" pitchFamily="49" charset="0"/>
              </a:rPr>
              <a:t>"5.0"</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isNaN</a:t>
            </a:r>
            <a:r>
              <a:rPr lang="en-US" b="0" dirty="0">
                <a:solidFill>
                  <a:srgbClr val="000000"/>
                </a:solidFill>
                <a:effectLst/>
                <a:latin typeface="Consolas" panose="020B0609020204030204" pitchFamily="49" charset="0"/>
              </a:rPr>
              <a:t>(price)){</a:t>
            </a:r>
          </a:p>
          <a:p>
            <a:r>
              <a:rPr lang="en-US" b="0" dirty="0">
                <a:solidFill>
                  <a:srgbClr val="000000"/>
                </a:solidFill>
                <a:effectLst/>
                <a:latin typeface="Consolas" panose="020B0609020204030204" pitchFamily="49" charset="0"/>
              </a:rPr>
              <a:t>    console.log(</a:t>
            </a:r>
            <a:r>
              <a:rPr lang="en-US" b="0" dirty="0">
                <a:solidFill>
                  <a:srgbClr val="A31515"/>
                </a:solidFill>
                <a:effectLst/>
                <a:latin typeface="Consolas" panose="020B0609020204030204" pitchFamily="49" charset="0"/>
              </a:rPr>
              <a:t>"Price is not a number"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else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console.log(</a:t>
            </a:r>
            <a:r>
              <a:rPr lang="en-US" b="0" dirty="0">
                <a:solidFill>
                  <a:srgbClr val="A31515"/>
                </a:solidFill>
                <a:effectLst/>
                <a:latin typeface="Consolas" panose="020B0609020204030204" pitchFamily="49" charset="0"/>
              </a:rPr>
              <a:t>"Price is a number."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9" name="Arrow: Right 9">
            <a:extLst>
              <a:ext uri="{FF2B5EF4-FFF2-40B4-BE49-F238E27FC236}">
                <a16:creationId xmlns:a16="http://schemas.microsoft.com/office/drawing/2014/main" id="{8E1F131B-567F-D5CC-5C59-30E4F33BAA9E}"/>
              </a:ext>
            </a:extLst>
          </p:cNvPr>
          <p:cNvSpPr/>
          <p:nvPr/>
        </p:nvSpPr>
        <p:spPr>
          <a:xfrm rot="10800000">
            <a:off x="3454791" y="3313510"/>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E20739A-3651-DC86-8021-E64714EFB6B1}"/>
              </a:ext>
            </a:extLst>
          </p:cNvPr>
          <p:cNvSpPr/>
          <p:nvPr/>
        </p:nvSpPr>
        <p:spPr>
          <a:xfrm rot="7447407">
            <a:off x="2296408" y="3793838"/>
            <a:ext cx="381000" cy="28447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9">
            <a:extLst>
              <a:ext uri="{FF2B5EF4-FFF2-40B4-BE49-F238E27FC236}">
                <a16:creationId xmlns:a16="http://schemas.microsoft.com/office/drawing/2014/main" id="{0737293D-3777-DDB6-2BC1-39C3F51AC5E0}"/>
              </a:ext>
            </a:extLst>
          </p:cNvPr>
          <p:cNvSpPr/>
          <p:nvPr/>
        </p:nvSpPr>
        <p:spPr>
          <a:xfrm rot="10800000">
            <a:off x="6060542" y="4941125"/>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318EFE-9F41-79C8-C556-4D0B8C647D97}"/>
              </a:ext>
            </a:extLst>
          </p:cNvPr>
          <p:cNvSpPr txBox="1"/>
          <p:nvPr/>
        </p:nvSpPr>
        <p:spPr>
          <a:xfrm>
            <a:off x="7310426" y="3261395"/>
            <a:ext cx="3276600" cy="3170099"/>
          </a:xfrm>
          <a:prstGeom prst="rect">
            <a:avLst/>
          </a:prstGeom>
          <a:noFill/>
        </p:spPr>
        <p:txBody>
          <a:bodyPr wrap="square" rtlCol="0">
            <a:spAutoFit/>
          </a:bodyPr>
          <a:lstStyle/>
          <a:p>
            <a:r>
              <a:rPr lang="en-US" sz="2000" dirty="0"/>
              <a:t>Determine the Boolean value of the following expressions:</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(5)</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(3.14)</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("3.14")</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(0)</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("lobster")</a:t>
            </a:r>
          </a:p>
          <a:p>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("1,000") </a:t>
            </a:r>
            <a:r>
              <a:rPr lang="en-US" sz="2000" dirty="0" err="1">
                <a:latin typeface="Courier New" panose="02070309020205020404" pitchFamily="49" charset="0"/>
                <a:cs typeface="Courier New" panose="02070309020205020404" pitchFamily="49" charset="0"/>
              </a:rPr>
              <a:t>isNaN</a:t>
            </a:r>
            <a:r>
              <a:rPr lang="en-US" sz="2000" dirty="0">
                <a:latin typeface="Courier New" panose="02070309020205020404" pitchFamily="49" charset="0"/>
                <a:cs typeface="Courier New" panose="02070309020205020404" pitchFamily="49" charset="0"/>
              </a:rPr>
              <a:t>("$5.00")</a:t>
            </a:r>
            <a:endParaRPr lang="en-US" sz="2000" dirty="0"/>
          </a:p>
        </p:txBody>
      </p:sp>
      <p:sp>
        <p:nvSpPr>
          <p:cNvPr id="13" name="Content Placeholder 2">
            <a:extLst>
              <a:ext uri="{FF2B5EF4-FFF2-40B4-BE49-F238E27FC236}">
                <a16:creationId xmlns:a16="http://schemas.microsoft.com/office/drawing/2014/main" id="{83B9407C-7F61-BCD7-2658-88189A9AAAB2}"/>
              </a:ext>
            </a:extLst>
          </p:cNvPr>
          <p:cNvSpPr txBox="1">
            <a:spLocks/>
          </p:cNvSpPr>
          <p:nvPr/>
        </p:nvSpPr>
        <p:spPr>
          <a:xfrm>
            <a:off x="918451" y="1099550"/>
            <a:ext cx="10390833" cy="11903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name of the </a:t>
            </a:r>
            <a:r>
              <a:rPr lang="en-US" dirty="0" err="1">
                <a:latin typeface="Courier New" panose="02070309020205020404" pitchFamily="49" charset="0"/>
                <a:cs typeface="Courier New" panose="02070309020205020404" pitchFamily="49" charset="0"/>
              </a:rPr>
              <a:t>isNaN</a:t>
            </a:r>
            <a:r>
              <a:rPr lang="en-US" dirty="0"/>
              <a:t> function is case sensitive. All the following are incorrect and will cause your JavaScript code to fail: </a:t>
            </a:r>
            <a:br>
              <a:rPr lang="en-US" dirty="0"/>
            </a:br>
            <a:r>
              <a:rPr lang="en-US" dirty="0" err="1">
                <a:latin typeface="Courier New" panose="02070309020205020404" pitchFamily="49" charset="0"/>
                <a:cs typeface="Courier New" panose="02070309020205020404" pitchFamily="49" charset="0"/>
              </a:rPr>
              <a:t>IsNaN</a:t>
            </a:r>
            <a:r>
              <a:rPr lang="en-US" dirty="0"/>
              <a:t>, </a:t>
            </a:r>
            <a:r>
              <a:rPr lang="en-US" dirty="0" err="1">
                <a:latin typeface="Courier New" panose="02070309020205020404" pitchFamily="49" charset="0"/>
                <a:cs typeface="Courier New" panose="02070309020205020404" pitchFamily="49" charset="0"/>
              </a:rPr>
              <a:t>isNan</a:t>
            </a:r>
            <a:r>
              <a:rPr lang="en-US" dirty="0"/>
              <a:t>, </a:t>
            </a:r>
            <a:r>
              <a:rPr lang="en-US" dirty="0">
                <a:latin typeface="Courier New" panose="02070309020205020404" pitchFamily="49" charset="0"/>
                <a:cs typeface="Courier New" panose="02070309020205020404" pitchFamily="49" charset="0"/>
              </a:rPr>
              <a:t>ISNAN</a:t>
            </a:r>
            <a:r>
              <a:rPr lang="en-US" dirty="0"/>
              <a:t>, </a:t>
            </a:r>
            <a:r>
              <a:rPr lang="en-US" dirty="0" err="1">
                <a:latin typeface="Courier New" panose="02070309020205020404" pitchFamily="49" charset="0"/>
                <a:cs typeface="Courier New" panose="02070309020205020404" pitchFamily="49" charset="0"/>
              </a:rPr>
              <a:t>isnan</a:t>
            </a:r>
            <a:r>
              <a:rPr lang="en-US" dirty="0"/>
              <a:t>, etc.</a:t>
            </a:r>
          </a:p>
          <a:p>
            <a:endParaRPr lang="en-US" dirty="0"/>
          </a:p>
        </p:txBody>
      </p:sp>
    </p:spTree>
    <p:extLst>
      <p:ext uri="{BB962C8B-B14F-4D97-AF65-F5344CB8AC3E}">
        <p14:creationId xmlns:p14="http://schemas.microsoft.com/office/powerpoint/2010/main" val="20372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57199" y="327231"/>
            <a:ext cx="11277601" cy="942109"/>
          </a:xfrm>
        </p:spPr>
        <p:txBody>
          <a:bodyPr/>
          <a:lstStyle/>
          <a:p>
            <a:r>
              <a:rPr lang="en-US" dirty="0"/>
              <a:t>Zero length strings</a:t>
            </a:r>
          </a:p>
        </p:txBody>
      </p:sp>
      <p:sp>
        <p:nvSpPr>
          <p:cNvPr id="7" name="Content Placeholder 2">
            <a:extLst>
              <a:ext uri="{FF2B5EF4-FFF2-40B4-BE49-F238E27FC236}">
                <a16:creationId xmlns:a16="http://schemas.microsoft.com/office/drawing/2014/main" id="{1B85E6DB-6F15-741D-A240-E15924B57282}"/>
              </a:ext>
            </a:extLst>
          </p:cNvPr>
          <p:cNvSpPr txBox="1">
            <a:spLocks/>
          </p:cNvSpPr>
          <p:nvPr/>
        </p:nvSpPr>
        <p:spPr>
          <a:xfrm>
            <a:off x="854105" y="1068779"/>
            <a:ext cx="10390833" cy="5248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most programming languages, a zero-length string is a pair of quotes, with nothing in between them.  </a:t>
            </a:r>
          </a:p>
          <a:p>
            <a:pPr marL="457200" lvl="1" indent="0">
              <a:buNone/>
            </a:pPr>
            <a:r>
              <a:rPr lang="en-US" sz="2800" dirty="0"/>
              <a:t>Like this: "" </a:t>
            </a:r>
          </a:p>
          <a:p>
            <a:pPr marL="457200" lvl="1" indent="0">
              <a:buNone/>
            </a:pPr>
            <a:r>
              <a:rPr lang="en-US" sz="2800" dirty="0"/>
              <a:t>or this: ''</a:t>
            </a:r>
          </a:p>
          <a:p>
            <a:pPr marL="0" indent="0">
              <a:buNone/>
            </a:pPr>
            <a:r>
              <a:rPr lang="en-US" dirty="0"/>
              <a:t>Those strings above have a length of </a:t>
            </a:r>
            <a:r>
              <a:rPr lang="en-US" b="1" i="1" dirty="0"/>
              <a:t>zero</a:t>
            </a:r>
            <a:r>
              <a:rPr lang="en-US" dirty="0"/>
              <a:t>.</a:t>
            </a:r>
            <a:br>
              <a:rPr lang="en-US" dirty="0"/>
            </a:br>
            <a:endParaRPr lang="en-US" dirty="0"/>
          </a:p>
          <a:p>
            <a:pPr marL="0" indent="0">
              <a:buNone/>
            </a:pPr>
            <a:r>
              <a:rPr lang="en-US" dirty="0"/>
              <a:t>And that is different from a pair of quotes with one or more spaces in between them.</a:t>
            </a:r>
          </a:p>
          <a:p>
            <a:pPr marL="457200" lvl="1" indent="0">
              <a:buNone/>
            </a:pPr>
            <a:r>
              <a:rPr lang="en-US" sz="2800" dirty="0"/>
              <a:t>Like this: " " </a:t>
            </a:r>
          </a:p>
          <a:p>
            <a:pPr marL="457200" lvl="1" indent="0">
              <a:buNone/>
            </a:pPr>
            <a:r>
              <a:rPr lang="en-US" sz="2800" dirty="0"/>
              <a:t>or this: ' ' </a:t>
            </a:r>
          </a:p>
          <a:p>
            <a:pPr marL="0" indent="0">
              <a:buNone/>
            </a:pPr>
            <a:r>
              <a:rPr lang="en-US" dirty="0"/>
              <a:t>These strings have a length of </a:t>
            </a:r>
            <a:r>
              <a:rPr lang="en-US" b="1" i="1" dirty="0"/>
              <a:t>one</a:t>
            </a:r>
            <a:r>
              <a:rPr lang="en-US" dirty="0"/>
              <a:t>, because they hold </a:t>
            </a:r>
            <a:r>
              <a:rPr lang="en-US" b="1" i="1" dirty="0"/>
              <a:t>one</a:t>
            </a:r>
            <a:r>
              <a:rPr lang="en-US" dirty="0"/>
              <a:t> space</a:t>
            </a:r>
          </a:p>
          <a:p>
            <a:endParaRPr lang="en-US" dirty="0"/>
          </a:p>
        </p:txBody>
      </p:sp>
    </p:spTree>
    <p:extLst>
      <p:ext uri="{BB962C8B-B14F-4D97-AF65-F5344CB8AC3E}">
        <p14:creationId xmlns:p14="http://schemas.microsoft.com/office/powerpoint/2010/main" val="30127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6CC1-74F0-6D99-7927-8408329EBB36}"/>
              </a:ext>
            </a:extLst>
          </p:cNvPr>
          <p:cNvSpPr>
            <a:spLocks noGrp="1"/>
          </p:cNvSpPr>
          <p:nvPr>
            <p:ph type="title"/>
          </p:nvPr>
        </p:nvSpPr>
        <p:spPr>
          <a:xfrm>
            <a:off x="457199" y="327231"/>
            <a:ext cx="11277601" cy="942109"/>
          </a:xfrm>
        </p:spPr>
        <p:txBody>
          <a:bodyPr/>
          <a:lstStyle/>
          <a:p>
            <a:r>
              <a:rPr lang="en-US" dirty="0"/>
              <a:t>Zero length strings and </a:t>
            </a:r>
            <a:r>
              <a:rPr lang="en-US" dirty="0" err="1">
                <a:latin typeface="Courier New" panose="02070309020205020404" pitchFamily="49" charset="0"/>
                <a:cs typeface="Courier New" panose="02070309020205020404" pitchFamily="49" charset="0"/>
              </a:rPr>
              <a:t>isNaN</a:t>
            </a:r>
            <a:endParaRPr lang="en-US" dirty="0">
              <a:latin typeface="Courier New" panose="02070309020205020404" pitchFamily="49" charset="0"/>
              <a:cs typeface="Courier New" panose="02070309020205020404" pitchFamily="49" charset="0"/>
            </a:endParaRPr>
          </a:p>
        </p:txBody>
      </p:sp>
      <p:sp>
        <p:nvSpPr>
          <p:cNvPr id="5" name="Content Placeholder 2">
            <a:extLst>
              <a:ext uri="{FF2B5EF4-FFF2-40B4-BE49-F238E27FC236}">
                <a16:creationId xmlns:a16="http://schemas.microsoft.com/office/drawing/2014/main" id="{912602A4-3794-F391-2D0D-69C5CA5BCF4A}"/>
              </a:ext>
            </a:extLst>
          </p:cNvPr>
          <p:cNvSpPr txBox="1">
            <a:spLocks/>
          </p:cNvSpPr>
          <p:nvPr/>
        </p:nvSpPr>
        <p:spPr>
          <a:xfrm>
            <a:off x="854105" y="1465942"/>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 previously saw that the </a:t>
            </a:r>
            <a:r>
              <a:rPr lang="en-US" dirty="0" err="1">
                <a:latin typeface="Courier New" panose="02070309020205020404" pitchFamily="49" charset="0"/>
                <a:cs typeface="Courier New" panose="02070309020205020404" pitchFamily="49" charset="0"/>
              </a:rPr>
              <a:t>isNaN</a:t>
            </a:r>
            <a:r>
              <a:rPr lang="en-US" dirty="0"/>
              <a:t> function will return true if provided with a string that has numeric value.</a:t>
            </a:r>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DBF00DC1-FFA7-226F-157E-EB45E3650F2E}"/>
              </a:ext>
            </a:extLst>
          </p:cNvPr>
          <p:cNvSpPr txBox="1">
            <a:spLocks/>
          </p:cNvSpPr>
          <p:nvPr/>
        </p:nvSpPr>
        <p:spPr>
          <a:xfrm>
            <a:off x="854105" y="2656300"/>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How does </a:t>
            </a:r>
            <a:r>
              <a:rPr lang="en-US" dirty="0" err="1">
                <a:latin typeface="Courier New" panose="02070309020205020404" pitchFamily="49" charset="0"/>
                <a:cs typeface="Courier New" panose="02070309020205020404" pitchFamily="49" charset="0"/>
              </a:rPr>
              <a:t>isNaN</a:t>
            </a:r>
            <a:r>
              <a:rPr lang="en-US" dirty="0"/>
              <a:t> evaluate zero-length strings?  What does it do with strings that hold nothing but spaces?</a:t>
            </a:r>
          </a:p>
          <a:p>
            <a:pPr marL="0" indent="0">
              <a:buNone/>
            </a:pPr>
            <a:endParaRPr lang="en-US" dirty="0"/>
          </a:p>
          <a:p>
            <a:endParaRPr lang="en-US" dirty="0"/>
          </a:p>
        </p:txBody>
      </p:sp>
      <p:sp>
        <p:nvSpPr>
          <p:cNvPr id="3" name="Content Placeholder 2">
            <a:extLst>
              <a:ext uri="{FF2B5EF4-FFF2-40B4-BE49-F238E27FC236}">
                <a16:creationId xmlns:a16="http://schemas.microsoft.com/office/drawing/2014/main" id="{744AC23D-AAC6-15C3-86B2-6DB6506EEAED}"/>
              </a:ext>
            </a:extLst>
          </p:cNvPr>
          <p:cNvSpPr txBox="1">
            <a:spLocks/>
          </p:cNvSpPr>
          <p:nvPr/>
        </p:nvSpPr>
        <p:spPr>
          <a:xfrm>
            <a:off x="854105" y="3746851"/>
            <a:ext cx="10390833" cy="119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Type the following into Chrome’s web developer console to find out!</a:t>
            </a:r>
          </a:p>
          <a:p>
            <a:pPr marL="0" indent="0">
              <a:buNone/>
            </a:pPr>
            <a:endParaRPr lang="en-US" dirty="0"/>
          </a:p>
          <a:p>
            <a:endParaRPr lang="en-US" dirty="0"/>
          </a:p>
        </p:txBody>
      </p:sp>
      <p:sp>
        <p:nvSpPr>
          <p:cNvPr id="8" name="TextBox 7">
            <a:extLst>
              <a:ext uri="{FF2B5EF4-FFF2-40B4-BE49-F238E27FC236}">
                <a16:creationId xmlns:a16="http://schemas.microsoft.com/office/drawing/2014/main" id="{9902F00D-4D5C-9275-D867-FF934B7FFCD6}"/>
              </a:ext>
            </a:extLst>
          </p:cNvPr>
          <p:cNvSpPr txBox="1"/>
          <p:nvPr/>
        </p:nvSpPr>
        <p:spPr>
          <a:xfrm>
            <a:off x="854105" y="4437951"/>
            <a:ext cx="6097978" cy="954107"/>
          </a:xfrm>
          <a:prstGeom prst="rect">
            <a:avLst/>
          </a:prstGeom>
          <a:noFill/>
        </p:spPr>
        <p:txBody>
          <a:bodyPr wrap="square">
            <a:spAutoFit/>
          </a:bodyPr>
          <a:lstStyle/>
          <a:p>
            <a:r>
              <a:rPr lang="en-US" sz="2800" dirty="0" err="1">
                <a:latin typeface="Courier New" panose="02070309020205020404" pitchFamily="49" charset="0"/>
                <a:cs typeface="Courier New" panose="02070309020205020404" pitchFamily="49" charset="0"/>
              </a:rPr>
              <a:t>isNaN</a:t>
            </a:r>
            <a:r>
              <a:rPr lang="en-US" sz="2800" dirty="0">
                <a:latin typeface="Courier New" panose="02070309020205020404" pitchFamily="49" charset="0"/>
                <a:cs typeface="Courier New" panose="02070309020205020404" pitchFamily="49" charset="0"/>
              </a:rPr>
              <a:t>('')</a:t>
            </a:r>
          </a:p>
          <a:p>
            <a:r>
              <a:rPr lang="en-US" sz="2800" dirty="0" err="1">
                <a:latin typeface="Courier New" panose="02070309020205020404" pitchFamily="49" charset="0"/>
                <a:cs typeface="Courier New" panose="02070309020205020404" pitchFamily="49" charset="0"/>
              </a:rPr>
              <a:t>isNaN</a:t>
            </a:r>
            <a:r>
              <a:rPr lang="en-US" sz="2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3815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Before we look at some examples</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18</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3E5B0C14-E23A-1F49-249F-B57D706F7020}"/>
              </a:ext>
            </a:extLst>
          </p:cNvPr>
          <p:cNvSpPr txBox="1">
            <a:spLocks/>
          </p:cNvSpPr>
          <p:nvPr/>
        </p:nvSpPr>
        <p:spPr>
          <a:xfrm>
            <a:off x="729343" y="1633230"/>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Today’s examples will use the JavaScript </a:t>
            </a:r>
            <a:r>
              <a:rPr lang="en-US" dirty="0">
                <a:latin typeface="Courier New" panose="02070309020205020404" pitchFamily="49" charset="0"/>
                <a:cs typeface="Courier New" panose="02070309020205020404" pitchFamily="49" charset="0"/>
              </a:rPr>
              <a:t>prompt</a:t>
            </a:r>
            <a:r>
              <a:rPr lang="en-US" dirty="0"/>
              <a:t> and </a:t>
            </a:r>
            <a:r>
              <a:rPr lang="en-US" dirty="0">
                <a:latin typeface="Courier New" panose="02070309020205020404" pitchFamily="49" charset="0"/>
                <a:cs typeface="Courier New" panose="02070309020205020404" pitchFamily="49" charset="0"/>
              </a:rPr>
              <a:t>alert </a:t>
            </a:r>
            <a:r>
              <a:rPr lang="en-US" dirty="0"/>
              <a:t> commands.  </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is usually a bad idea</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raises accessibility concerns</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causes the browser to “hang” while it waits for user action</a:t>
            </a:r>
          </a:p>
          <a:p>
            <a:pPr marL="971550" lvl="1" indent="-514350"/>
            <a:r>
              <a:rPr lang="en-US" dirty="0"/>
              <a:t>Using </a:t>
            </a:r>
            <a:r>
              <a:rPr lang="en-US" dirty="0">
                <a:latin typeface="Courier New" panose="02070309020205020404" pitchFamily="49" charset="0"/>
                <a:cs typeface="Courier New" panose="02070309020205020404" pitchFamily="49" charset="0"/>
              </a:rPr>
              <a:t>prompt</a:t>
            </a:r>
            <a:r>
              <a:rPr lang="en-US" dirty="0"/>
              <a:t> or </a:t>
            </a:r>
            <a:r>
              <a:rPr lang="en-US" dirty="0">
                <a:latin typeface="Courier New" panose="02070309020205020404" pitchFamily="49" charset="0"/>
                <a:cs typeface="Courier New" panose="02070309020205020404" pitchFamily="49" charset="0"/>
              </a:rPr>
              <a:t>alert</a:t>
            </a:r>
            <a:r>
              <a:rPr lang="en-US" dirty="0"/>
              <a:t> should not be used in any modern web solution</a:t>
            </a:r>
          </a:p>
          <a:p>
            <a:pPr marL="971550" lvl="1" indent="-514350"/>
            <a:r>
              <a:rPr lang="en-US" dirty="0"/>
              <a:t>Here they are only being used as a one time, throw away, teaching tool.</a:t>
            </a:r>
          </a:p>
          <a:p>
            <a:pPr marL="514350" indent="-514350">
              <a:buFont typeface="+mj-lt"/>
              <a:buAutoNum type="arabicPeriod"/>
            </a:pPr>
            <a:r>
              <a:rPr lang="en-US" dirty="0"/>
              <a:t>In the examples we look at today, some will use conditional statements for error trapping.  In other cases, the conditional statement is an essential part of the logic of the calculation we want to perform.  See if you can discern the difference.</a:t>
            </a:r>
          </a:p>
          <a:p>
            <a:endParaRPr lang="en-US" dirty="0"/>
          </a:p>
        </p:txBody>
      </p:sp>
    </p:spTree>
    <p:extLst>
      <p:ext uri="{BB962C8B-B14F-4D97-AF65-F5344CB8AC3E}">
        <p14:creationId xmlns:p14="http://schemas.microsoft.com/office/powerpoint/2010/main" val="36799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B705-8007-96AB-59E8-53313A81DFEF}"/>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E4FE268B-AD13-D5AE-C0DD-8949EC6EF84C}"/>
              </a:ext>
            </a:extLst>
          </p:cNvPr>
          <p:cNvSpPr txBox="1">
            <a:spLocks/>
          </p:cNvSpPr>
          <p:nvPr/>
        </p:nvSpPr>
        <p:spPr>
          <a:xfrm>
            <a:off x="711530" y="2565948"/>
            <a:ext cx="10515600" cy="2683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Area of a triangle (different approaches)</a:t>
            </a:r>
          </a:p>
          <a:p>
            <a:pPr marL="514350" indent="-514350"/>
            <a:r>
              <a:rPr lang="en-US" dirty="0">
                <a:hlinkClick r:id="rId2"/>
              </a:rPr>
              <a:t>https://misdemo.temple.edu/classexamples/triangle2.html</a:t>
            </a:r>
            <a:endParaRPr lang="en-US" dirty="0"/>
          </a:p>
          <a:p>
            <a:pPr marL="514350" indent="-514350"/>
            <a:r>
              <a:rPr lang="en-US" dirty="0">
                <a:hlinkClick r:id="rId3"/>
              </a:rPr>
              <a:t>https://misdemo.temple.edu/classexamples/triangle3.html</a:t>
            </a:r>
            <a:endParaRPr lang="en-US" dirty="0"/>
          </a:p>
          <a:p>
            <a:pPr marL="514350" indent="-514350"/>
            <a:r>
              <a:rPr lang="en-US" dirty="0">
                <a:hlinkClick r:id="rId4"/>
              </a:rPr>
              <a:t>https://misdemo.temple.edu/classexamples/triangle4.html</a:t>
            </a:r>
            <a:endParaRPr lang="en-US" dirty="0"/>
          </a:p>
          <a:p>
            <a:pPr marL="514350" indent="-514350"/>
            <a:endParaRPr lang="en-US" dirty="0"/>
          </a:p>
          <a:p>
            <a:pPr marL="514350" indent="-514350"/>
            <a:endParaRPr lang="en-US" dirty="0"/>
          </a:p>
          <a:p>
            <a:endParaRPr lang="en-US" dirty="0"/>
          </a:p>
        </p:txBody>
      </p:sp>
      <p:sp>
        <p:nvSpPr>
          <p:cNvPr id="4" name="Rounded Rectangle 5">
            <a:extLst>
              <a:ext uri="{FF2B5EF4-FFF2-40B4-BE49-F238E27FC236}">
                <a16:creationId xmlns:a16="http://schemas.microsoft.com/office/drawing/2014/main" id="{265EA336-DCDE-A5E1-C0E3-77BF8F993441}"/>
              </a:ext>
            </a:extLst>
          </p:cNvPr>
          <p:cNvSpPr/>
          <p:nvPr/>
        </p:nvSpPr>
        <p:spPr bwMode="auto">
          <a:xfrm>
            <a:off x="711530" y="1478195"/>
            <a:ext cx="10551226" cy="942110"/>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As in previous examples, use the “step” option in Chrome’s web developer tools to watch this code get executed, line by line.</a:t>
            </a:r>
          </a:p>
        </p:txBody>
      </p:sp>
    </p:spTree>
    <p:extLst>
      <p:ext uri="{BB962C8B-B14F-4D97-AF65-F5344CB8AC3E}">
        <p14:creationId xmlns:p14="http://schemas.microsoft.com/office/powerpoint/2010/main" val="254888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729343" y="1633230"/>
            <a:ext cx="10515600" cy="4351338"/>
          </a:xfrm>
        </p:spPr>
        <p:txBody>
          <a:bodyPr/>
          <a:lstStyle/>
          <a:p>
            <a:pPr marL="514350" indent="-514350">
              <a:buFont typeface="Arial" panose="020B0604020202020204" pitchFamily="34" charset="0"/>
              <a:buChar char="•"/>
            </a:pPr>
            <a:r>
              <a:rPr lang="en-US" sz="2800" dirty="0">
                <a:latin typeface="+mn-lt"/>
              </a:rPr>
              <a:t>What is a conditional statement?  </a:t>
            </a:r>
            <a:r>
              <a:rPr lang="en-US" dirty="0"/>
              <a:t>(What is an “if” statement?)</a:t>
            </a:r>
          </a:p>
          <a:p>
            <a:pPr marL="514350" indent="-514350">
              <a:buFont typeface="Arial" panose="020B0604020202020204" pitchFamily="34" charset="0"/>
              <a:buChar char="•"/>
            </a:pPr>
            <a:r>
              <a:rPr lang="en-US" sz="2800" dirty="0">
                <a:latin typeface="+mn-lt"/>
              </a:rPr>
              <a:t>How are “if” statements written in Jav</a:t>
            </a:r>
            <a:r>
              <a:rPr lang="en-US" dirty="0"/>
              <a:t>aScript</a:t>
            </a:r>
          </a:p>
          <a:p>
            <a:pPr marL="514350" indent="-514350">
              <a:buFont typeface="Arial" panose="020B0604020202020204" pitchFamily="34" charset="0"/>
              <a:buChar char="•"/>
            </a:pPr>
            <a:r>
              <a:rPr lang="en-US" dirty="0"/>
              <a:t>How students should be able to express conditional logic</a:t>
            </a:r>
          </a:p>
          <a:p>
            <a:pPr marL="514350" indent="-514350"/>
            <a:r>
              <a:rPr lang="en-US" dirty="0"/>
              <a:t>“if”, “else if”, and “else”</a:t>
            </a:r>
          </a:p>
          <a:p>
            <a:pPr marL="514350" indent="-514350">
              <a:buFont typeface="Arial" panose="020B0604020202020204" pitchFamily="34" charset="0"/>
              <a:buChar char="•"/>
            </a:pPr>
            <a:r>
              <a:rPr lang="en-US" sz="2800" dirty="0">
                <a:latin typeface="+mn-lt"/>
              </a:rPr>
              <a:t>The </a:t>
            </a:r>
            <a:r>
              <a:rPr lang="en-US" sz="2800" dirty="0" err="1">
                <a:latin typeface="+mn-lt"/>
              </a:rPr>
              <a:t>isNaN</a:t>
            </a:r>
            <a:r>
              <a:rPr lang="en-US" sz="2800" dirty="0">
                <a:latin typeface="+mn-lt"/>
              </a:rPr>
              <a:t> function</a:t>
            </a:r>
          </a:p>
          <a:p>
            <a:pPr marL="514350" indent="-514350">
              <a:buFont typeface="Arial" panose="020B0604020202020204" pitchFamily="34" charset="0"/>
              <a:buChar char="•"/>
            </a:pPr>
            <a:r>
              <a:rPr lang="en-US" dirty="0"/>
              <a:t>Zero length strings</a:t>
            </a:r>
            <a:endParaRPr lang="en-US" sz="2800" dirty="0">
              <a:latin typeface="+mn-lt"/>
            </a:endParaRPr>
          </a:p>
          <a:p>
            <a:pPr marL="514350" indent="-514350"/>
            <a:r>
              <a:rPr lang="en-US" sz="2800" dirty="0">
                <a:latin typeface="+mn-lt"/>
              </a:rPr>
              <a:t>Some examples</a:t>
            </a:r>
            <a:endParaRPr lang="en-US" dirty="0"/>
          </a:p>
          <a:p>
            <a:pPr marL="514350" indent="-514350">
              <a:buFont typeface="Arial" panose="020B0604020202020204" pitchFamily="34" charset="0"/>
              <a:buChar char="•"/>
            </a:pPr>
            <a:r>
              <a:rPr lang="en-US" sz="2800" dirty="0">
                <a:latin typeface="+mn-lt"/>
              </a:rPr>
              <a:t>Some Suggestions</a:t>
            </a: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a:t>
            </a:fld>
            <a:endParaRPr lang="en-US" sz="2800" dirty="0">
              <a:solidFill>
                <a:schemeClr val="accent1">
                  <a:lumMod val="75000"/>
                </a:schemeClr>
              </a:solidFill>
            </a:endParaRPr>
          </a:p>
        </p:txBody>
      </p:sp>
    </p:spTree>
    <p:extLst>
      <p:ext uri="{BB962C8B-B14F-4D97-AF65-F5344CB8AC3E}">
        <p14:creationId xmlns:p14="http://schemas.microsoft.com/office/powerpoint/2010/main" val="100262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B705-8007-96AB-59E8-53313A81DFEF}"/>
              </a:ext>
            </a:extLst>
          </p:cNvPr>
          <p:cNvSpPr>
            <a:spLocks noGrp="1"/>
          </p:cNvSpPr>
          <p:nvPr>
            <p:ph type="title"/>
          </p:nvPr>
        </p:nvSpPr>
        <p:spPr/>
        <p:txBody>
          <a:bodyPr/>
          <a:lstStyle/>
          <a:p>
            <a:r>
              <a:rPr lang="en-US" dirty="0"/>
              <a:t>Some more examples</a:t>
            </a:r>
          </a:p>
        </p:txBody>
      </p:sp>
      <p:sp>
        <p:nvSpPr>
          <p:cNvPr id="3" name="Content Placeholder 2">
            <a:extLst>
              <a:ext uri="{FF2B5EF4-FFF2-40B4-BE49-F238E27FC236}">
                <a16:creationId xmlns:a16="http://schemas.microsoft.com/office/drawing/2014/main" id="{E4FE268B-AD13-D5AE-C0DD-8949EC6EF84C}"/>
              </a:ext>
            </a:extLst>
          </p:cNvPr>
          <p:cNvSpPr txBox="1">
            <a:spLocks/>
          </p:cNvSpPr>
          <p:nvPr/>
        </p:nvSpPr>
        <p:spPr>
          <a:xfrm>
            <a:off x="723405" y="1662543"/>
            <a:ext cx="10515600" cy="35982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Old Enough </a:t>
            </a:r>
          </a:p>
          <a:p>
            <a:pPr marL="514350" indent="-514350"/>
            <a:r>
              <a:rPr lang="en-US" dirty="0">
                <a:hlinkClick r:id="rId2"/>
              </a:rPr>
              <a:t>https://misdemo.temple.edu/classexamples/oldenough.html</a:t>
            </a:r>
            <a:endParaRPr lang="en-US" dirty="0"/>
          </a:p>
          <a:p>
            <a:pPr marL="0" indent="0">
              <a:buNone/>
            </a:pPr>
            <a:endParaRPr lang="en-US" dirty="0"/>
          </a:p>
          <a:p>
            <a:pPr marL="0" indent="0">
              <a:buNone/>
            </a:pPr>
            <a:r>
              <a:rPr lang="en-US" dirty="0"/>
              <a:t>Fuel Economy – Can you find the logic error?</a:t>
            </a:r>
          </a:p>
          <a:p>
            <a:pPr marL="514350" indent="-514350"/>
            <a:r>
              <a:rPr lang="en-US" dirty="0">
                <a:hlinkClick r:id="rId3"/>
              </a:rPr>
              <a:t>https://misdemo.temple.edu/classexamples/fueleconomy-buggy.html</a:t>
            </a:r>
            <a:endParaRPr lang="en-US" dirty="0"/>
          </a:p>
          <a:p>
            <a:pPr marL="0" indent="0">
              <a:buNone/>
            </a:pPr>
            <a:endParaRPr lang="en-US" dirty="0"/>
          </a:p>
          <a:p>
            <a:pPr marL="0" indent="0">
              <a:buNone/>
            </a:pPr>
            <a:r>
              <a:rPr lang="en-US" dirty="0"/>
              <a:t>Fuel Economy – Can you find the logic error?</a:t>
            </a:r>
          </a:p>
          <a:p>
            <a:pPr marL="514350" indent="-514350"/>
            <a:r>
              <a:rPr lang="en-US" dirty="0">
                <a:hlinkClick r:id="rId4"/>
              </a:rPr>
              <a:t>https://misdemo.temple.edu/classexamples/fueleconomy.html</a:t>
            </a:r>
            <a:r>
              <a:rPr lang="en-US" dirty="0"/>
              <a:t>  </a:t>
            </a:r>
          </a:p>
          <a:p>
            <a:pPr marL="514350" indent="-514350"/>
            <a:endParaRPr lang="en-US" dirty="0"/>
          </a:p>
          <a:p>
            <a:endParaRPr lang="en-US" dirty="0"/>
          </a:p>
        </p:txBody>
      </p:sp>
    </p:spTree>
    <p:extLst>
      <p:ext uri="{BB962C8B-B14F-4D97-AF65-F5344CB8AC3E}">
        <p14:creationId xmlns:p14="http://schemas.microsoft.com/office/powerpoint/2010/main" val="353526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Some suggestions</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21</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BB587C30-761E-5BBC-CE0D-FAFE0C6AC06C}"/>
              </a:ext>
            </a:extLst>
          </p:cNvPr>
          <p:cNvSpPr txBox="1">
            <a:spLocks/>
          </p:cNvSpPr>
          <p:nvPr/>
        </p:nvSpPr>
        <p:spPr>
          <a:xfrm>
            <a:off x="729343" y="1633229"/>
            <a:ext cx="10515600" cy="47164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 this lecture syntax for if, else if, and else statements were presented.</a:t>
            </a:r>
          </a:p>
          <a:p>
            <a:pPr marL="0" indent="0">
              <a:buNone/>
            </a:pPr>
            <a:r>
              <a:rPr lang="en-US" dirty="0"/>
              <a:t>Students (new programmers) sometimes feel confused about when to use a specific approach.</a:t>
            </a:r>
          </a:p>
          <a:p>
            <a:pPr marL="0" indent="0">
              <a:buNone/>
            </a:pPr>
            <a:r>
              <a:rPr lang="en-US" dirty="0"/>
              <a:t>Suggestions: </a:t>
            </a:r>
          </a:p>
          <a:p>
            <a:pPr marL="514350" indent="-514350">
              <a:buFont typeface="+mj-lt"/>
              <a:buAutoNum type="arabicPeriod"/>
            </a:pPr>
            <a:r>
              <a:rPr lang="en-US" dirty="0"/>
              <a:t>focus on using the if statement all by itself until you feel you absolutely must have an “else” code block.</a:t>
            </a:r>
          </a:p>
          <a:p>
            <a:pPr marL="514350" indent="-514350">
              <a:buFont typeface="+mj-lt"/>
              <a:buAutoNum type="arabicPeriod"/>
            </a:pPr>
            <a:r>
              <a:rPr lang="en-US" dirty="0"/>
              <a:t>Avoid long “if, else if, else” chains whenever you can.  They can be difficult to read and to maintain.</a:t>
            </a:r>
          </a:p>
          <a:p>
            <a:pPr marL="0" indent="0">
              <a:buNone/>
            </a:pPr>
            <a:r>
              <a:rPr lang="en-US" dirty="0"/>
              <a:t>As you saw in the last fuel economy example, the answer did not absolutely require the use of “else if” logic.  Putting your statements in the correct order was all that was needed!</a:t>
            </a:r>
          </a:p>
          <a:p>
            <a:pPr marL="0" indent="0">
              <a:buNone/>
            </a:pPr>
            <a:endParaRPr lang="en-US" dirty="0"/>
          </a:p>
        </p:txBody>
      </p:sp>
      <p:pic>
        <p:nvPicPr>
          <p:cNvPr id="6" name="Picture 5" descr="A white chain on a black background&#10;&#10;Description automatically generated with medium confidence">
            <a:extLst>
              <a:ext uri="{FF2B5EF4-FFF2-40B4-BE49-F238E27FC236}">
                <a16:creationId xmlns:a16="http://schemas.microsoft.com/office/drawing/2014/main" id="{87D2DC12-C1FA-F38F-7535-388E63A231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2960822">
            <a:off x="9283731" y="409201"/>
            <a:ext cx="2216796" cy="1564576"/>
          </a:xfrm>
          <a:prstGeom prst="rect">
            <a:avLst/>
          </a:prstGeom>
        </p:spPr>
      </p:pic>
    </p:spTree>
    <p:extLst>
      <p:ext uri="{BB962C8B-B14F-4D97-AF65-F5344CB8AC3E}">
        <p14:creationId xmlns:p14="http://schemas.microsoft.com/office/powerpoint/2010/main" val="242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F2550-66D9-BFEE-B3FC-ED1C9D8E310D}"/>
              </a:ext>
            </a:extLst>
          </p:cNvPr>
          <p:cNvSpPr>
            <a:spLocks noGrp="1"/>
          </p:cNvSpPr>
          <p:nvPr>
            <p:ph type="title"/>
          </p:nvPr>
        </p:nvSpPr>
        <p:spPr>
          <a:xfrm>
            <a:off x="640080" y="325369"/>
            <a:ext cx="5455920" cy="1956841"/>
          </a:xfrm>
        </p:spPr>
        <p:txBody>
          <a:bodyPr vert="horz" lIns="91440" tIns="45720" rIns="91440" bIns="45720" rtlCol="0" anchor="ctr">
            <a:normAutofit/>
          </a:bodyPr>
          <a:lstStyle/>
          <a:p>
            <a:r>
              <a:rPr lang="en-US" sz="5400" dirty="0"/>
              <a:t>General Advice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42F6278-91FC-14F9-FC21-ABBCE0BD0628}"/>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indent="-514350">
              <a:buFont typeface="+mj-lt"/>
              <a:buAutoNum type="arabicPeriod"/>
            </a:pPr>
            <a:r>
              <a:rPr lang="en-US" sz="3200" dirty="0"/>
              <a:t>Start small</a:t>
            </a:r>
          </a:p>
          <a:p>
            <a:pPr marL="800100" indent="-514350">
              <a:buFont typeface="+mj-lt"/>
              <a:buAutoNum type="arabicPeriod"/>
            </a:pPr>
            <a:r>
              <a:rPr lang="en-US" sz="3200" dirty="0"/>
              <a:t>Build your solution one logical piece at a time</a:t>
            </a:r>
          </a:p>
          <a:p>
            <a:pPr marL="800100" indent="-514350">
              <a:buFont typeface="+mj-lt"/>
              <a:buAutoNum type="arabicPeriod"/>
            </a:pPr>
            <a:r>
              <a:rPr lang="en-US" sz="3200" dirty="0"/>
              <a:t>Test as you go</a:t>
            </a:r>
          </a:p>
        </p:txBody>
      </p:sp>
      <p:pic>
        <p:nvPicPr>
          <p:cNvPr id="4" name="Picture 3" descr="A pile of colorful building blocks&#10;&#10;Description automatically generated with low confidence">
            <a:extLst>
              <a:ext uri="{FF2B5EF4-FFF2-40B4-BE49-F238E27FC236}">
                <a16:creationId xmlns:a16="http://schemas.microsoft.com/office/drawing/2014/main" id="{99E30C08-5FD8-E5B5-EA57-0B05EDD56B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452" r="218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83353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838200" y="1626573"/>
            <a:ext cx="10515600" cy="4351338"/>
          </a:xfrm>
        </p:spPr>
        <p:txBody>
          <a:bodyPr>
            <a:normAutofit/>
          </a:bodyPr>
          <a:lstStyle/>
          <a:p>
            <a:pPr marL="514350" indent="-514350">
              <a:buFont typeface="Arial" panose="020B0604020202020204" pitchFamily="34" charset="0"/>
              <a:buChar char="•"/>
            </a:pPr>
            <a:r>
              <a:rPr lang="en-US" dirty="0"/>
              <a:t>Can you have an “else” statement without an “if”?</a:t>
            </a:r>
          </a:p>
          <a:p>
            <a:pPr marL="514350" indent="-514350">
              <a:buFont typeface="Arial" panose="020B0604020202020204" pitchFamily="34" charset="0"/>
              <a:buChar char="•"/>
            </a:pPr>
            <a:r>
              <a:rPr lang="en-US" dirty="0"/>
              <a:t>D</a:t>
            </a:r>
            <a:r>
              <a:rPr lang="en-US" sz="2800" dirty="0">
                <a:latin typeface="+mn-lt"/>
              </a:rPr>
              <a:t>oes </a:t>
            </a:r>
            <a:r>
              <a:rPr lang="en-US" sz="2800" dirty="0" err="1">
                <a:latin typeface="+mn-lt"/>
              </a:rPr>
              <a:t>isNaN</a:t>
            </a:r>
            <a:r>
              <a:rPr lang="en-US" sz="2800" dirty="0">
                <a:latin typeface="+mn-lt"/>
              </a:rPr>
              <a:t>("")</a:t>
            </a:r>
            <a:r>
              <a:rPr lang="en-US" dirty="0"/>
              <a:t> evaluate to true or false?</a:t>
            </a:r>
          </a:p>
          <a:p>
            <a:pPr marL="514350" indent="-514350"/>
            <a:r>
              <a:rPr lang="en-US" dirty="0"/>
              <a:t>D</a:t>
            </a:r>
            <a:r>
              <a:rPr lang="en-US" sz="2800" dirty="0">
                <a:latin typeface="+mn-lt"/>
              </a:rPr>
              <a:t>oes </a:t>
            </a:r>
            <a:r>
              <a:rPr lang="en-US" sz="2800" dirty="0" err="1">
                <a:latin typeface="+mn-lt"/>
              </a:rPr>
              <a:t>isNaN</a:t>
            </a:r>
            <a:r>
              <a:rPr lang="en-US" sz="2800" dirty="0">
                <a:latin typeface="+mn-lt"/>
              </a:rPr>
              <a:t>(“$1,000.00")</a:t>
            </a:r>
            <a:r>
              <a:rPr lang="en-US" dirty="0"/>
              <a:t> evaluate to true or false?</a:t>
            </a:r>
          </a:p>
          <a:p>
            <a:pPr marL="514350" indent="-514350">
              <a:buFont typeface="Arial" panose="020B0604020202020204" pitchFamily="34" charset="0"/>
              <a:buChar char="•"/>
            </a:pPr>
            <a:r>
              <a:rPr lang="en-US" dirty="0"/>
              <a:t>What are conditional statements commonly used for in code?</a:t>
            </a:r>
          </a:p>
          <a:p>
            <a:pPr marL="514350" indent="-514350">
              <a:buFont typeface="Arial" panose="020B0604020202020204" pitchFamily="34" charset="0"/>
              <a:buChar char="•"/>
            </a:pPr>
            <a:r>
              <a:rPr lang="en-US" dirty="0"/>
              <a:t>Which of these are comparison operators? =, ==, &gt;, &lt;=</a:t>
            </a:r>
          </a:p>
          <a:p>
            <a:pPr marL="514350" indent="-514350">
              <a:buFont typeface="Arial" panose="020B0604020202020204" pitchFamily="34" charset="0"/>
              <a:buChar char="•"/>
            </a:pPr>
            <a:r>
              <a:rPr lang="en-US" dirty="0"/>
              <a:t>What is the “not equal to” operator in JavaScript?</a:t>
            </a:r>
          </a:p>
          <a:p>
            <a:pPr marL="514350" indent="-514350">
              <a:buFont typeface="Arial" panose="020B0604020202020204" pitchFamily="34" charset="0"/>
              <a:buChar char="•"/>
            </a:pPr>
            <a:r>
              <a:rPr lang="en-US" dirty="0"/>
              <a:t>True or False? Modern web pages use </a:t>
            </a:r>
            <a:r>
              <a:rPr lang="en-US" dirty="0">
                <a:latin typeface="Courier New" panose="02070309020205020404" pitchFamily="49" charset="0"/>
                <a:cs typeface="Courier New" panose="02070309020205020404" pitchFamily="49" charset="0"/>
              </a:rPr>
              <a:t>prompt</a:t>
            </a:r>
            <a:r>
              <a:rPr lang="en-US" dirty="0"/>
              <a:t>  and </a:t>
            </a:r>
            <a:r>
              <a:rPr lang="en-US" dirty="0">
                <a:latin typeface="Courier New" panose="02070309020205020404" pitchFamily="49" charset="0"/>
                <a:cs typeface="Courier New" panose="02070309020205020404" pitchFamily="49" charset="0"/>
              </a:rPr>
              <a:t>alert</a:t>
            </a:r>
            <a:r>
              <a:rPr lang="en-US" dirty="0"/>
              <a:t> all the time </a:t>
            </a:r>
            <a:r>
              <a:rPr lang="en-US"/>
              <a:t>and your </a:t>
            </a:r>
            <a:r>
              <a:rPr lang="en-US" dirty="0"/>
              <a:t>instructor wants to see those commands in student work.</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sz="2800" dirty="0">
              <a:latin typeface="+mn-lt"/>
            </a:endParaRP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23</a:t>
            </a:fld>
            <a:endParaRPr lang="en-US" sz="2800" dirty="0">
              <a:solidFill>
                <a:schemeClr val="accent1">
                  <a:lumMod val="75000"/>
                </a:schemeClr>
              </a:solidFill>
            </a:endParaRPr>
          </a:p>
        </p:txBody>
      </p:sp>
    </p:spTree>
    <p:extLst>
      <p:ext uri="{BB962C8B-B14F-4D97-AF65-F5344CB8AC3E}">
        <p14:creationId xmlns:p14="http://schemas.microsoft.com/office/powerpoint/2010/main" val="263604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fontScale="90000"/>
          </a:bodyPr>
          <a:lstStyle/>
          <a:p>
            <a:r>
              <a:rPr lang="en-US" sz="4400" dirty="0">
                <a:latin typeface="+mn-lt"/>
              </a:rPr>
              <a:t>What is a conditional statement?  </a:t>
            </a:r>
            <a:br>
              <a:rPr lang="en-US" sz="4400" dirty="0">
                <a:latin typeface="+mn-lt"/>
              </a:rPr>
            </a:br>
            <a:r>
              <a:rPr lang="en-US" dirty="0"/>
              <a:t>(What is an “if” statement?)</a:t>
            </a:r>
            <a:br>
              <a:rPr lang="en-US" dirty="0"/>
            </a:br>
            <a:endParaRPr lang="en-US" dirty="0"/>
          </a:p>
        </p:txBody>
      </p:sp>
      <p:sp>
        <p:nvSpPr>
          <p:cNvPr id="3" name="Content Placeholder 2">
            <a:extLst>
              <a:ext uri="{FF2B5EF4-FFF2-40B4-BE49-F238E27FC236}">
                <a16:creationId xmlns:a16="http://schemas.microsoft.com/office/drawing/2014/main" id="{17EB8722-041B-5E40-1D36-4BEAA4898399}"/>
              </a:ext>
            </a:extLst>
          </p:cNvPr>
          <p:cNvSpPr>
            <a:spLocks noGrp="1"/>
          </p:cNvSpPr>
          <p:nvPr>
            <p:ph idx="4294967295"/>
          </p:nvPr>
        </p:nvSpPr>
        <p:spPr>
          <a:xfrm>
            <a:off x="838200" y="1633230"/>
            <a:ext cx="10515600" cy="4351338"/>
          </a:xfrm>
        </p:spPr>
        <p:txBody>
          <a:bodyPr/>
          <a:lstStyle/>
          <a:p>
            <a:r>
              <a:rPr lang="en-US" dirty="0"/>
              <a:t>A </a:t>
            </a:r>
            <a:r>
              <a:rPr lang="en-US" b="1" dirty="0"/>
              <a:t>conditional statement </a:t>
            </a:r>
            <a:r>
              <a:rPr lang="en-US" dirty="0"/>
              <a:t>is a rule or idea that can be expressed using the word “if”</a:t>
            </a:r>
          </a:p>
          <a:p>
            <a:r>
              <a:rPr lang="en-US" b="1" dirty="0"/>
              <a:t>Business rules </a:t>
            </a:r>
            <a:r>
              <a:rPr lang="en-US" dirty="0"/>
              <a:t>almost always need to be expressed as conditional statements.</a:t>
            </a:r>
          </a:p>
          <a:p>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3328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53FE-D6ED-E33C-68DD-B468B656677A}"/>
              </a:ext>
            </a:extLst>
          </p:cNvPr>
          <p:cNvSpPr>
            <a:spLocks noGrp="1"/>
          </p:cNvSpPr>
          <p:nvPr>
            <p:ph type="title"/>
          </p:nvPr>
        </p:nvSpPr>
        <p:spPr>
          <a:xfrm>
            <a:off x="457199" y="452530"/>
            <a:ext cx="11277601" cy="942109"/>
          </a:xfrm>
        </p:spPr>
        <p:txBody>
          <a:bodyPr/>
          <a:lstStyle/>
          <a:p>
            <a:r>
              <a:rPr lang="en-US" dirty="0"/>
              <a:t>Business Rules</a:t>
            </a:r>
          </a:p>
        </p:txBody>
      </p:sp>
      <p:sp>
        <p:nvSpPr>
          <p:cNvPr id="3" name="Content Placeholder 2">
            <a:extLst>
              <a:ext uri="{FF2B5EF4-FFF2-40B4-BE49-F238E27FC236}">
                <a16:creationId xmlns:a16="http://schemas.microsoft.com/office/drawing/2014/main" id="{B1B895C6-9F23-953B-45A5-4A0C75570A44}"/>
              </a:ext>
            </a:extLst>
          </p:cNvPr>
          <p:cNvSpPr>
            <a:spLocks noGrp="1"/>
          </p:cNvSpPr>
          <p:nvPr>
            <p:ph idx="4294967295"/>
          </p:nvPr>
        </p:nvSpPr>
        <p:spPr>
          <a:xfrm>
            <a:off x="902525" y="1513935"/>
            <a:ext cx="10276266" cy="4351337"/>
          </a:xfrm>
        </p:spPr>
        <p:txBody>
          <a:bodyPr>
            <a:normAutofit fontScale="77500" lnSpcReduction="20000"/>
          </a:bodyPr>
          <a:lstStyle/>
          <a:p>
            <a:pPr marL="0" indent="0">
              <a:buNone/>
            </a:pPr>
            <a:r>
              <a:rPr lang="en-US" dirty="0"/>
              <a:t>In an airport…</a:t>
            </a:r>
          </a:p>
          <a:p>
            <a:r>
              <a:rPr lang="en-US" i="1" dirty="0"/>
              <a:t>If</a:t>
            </a:r>
            <a:r>
              <a:rPr lang="en-US" dirty="0"/>
              <a:t> the suitcase weights over 50 pounds then charge an extra $20.00.</a:t>
            </a:r>
          </a:p>
          <a:p>
            <a:r>
              <a:rPr lang="en-US" i="1" dirty="0"/>
              <a:t>If</a:t>
            </a:r>
            <a:r>
              <a:rPr lang="en-US" dirty="0"/>
              <a:t> the passenger has valid ID then let them in to the security check line.</a:t>
            </a:r>
            <a:br>
              <a:rPr lang="en-US" dirty="0"/>
            </a:br>
            <a:endParaRPr lang="en-US" dirty="0"/>
          </a:p>
          <a:p>
            <a:pPr marL="0" indent="0">
              <a:buNone/>
            </a:pPr>
            <a:r>
              <a:rPr lang="en-US" dirty="0"/>
              <a:t>In a purchase…</a:t>
            </a:r>
          </a:p>
          <a:p>
            <a:r>
              <a:rPr lang="en-US" i="1" dirty="0"/>
              <a:t>If</a:t>
            </a:r>
            <a:r>
              <a:rPr lang="en-US" dirty="0"/>
              <a:t> the customer provided a promotion code then apply a 15% discount.</a:t>
            </a:r>
            <a:br>
              <a:rPr lang="en-US" dirty="0"/>
            </a:br>
            <a:endParaRPr lang="en-US" dirty="0"/>
          </a:p>
          <a:p>
            <a:pPr marL="0" indent="0">
              <a:buNone/>
            </a:pPr>
            <a:r>
              <a:rPr lang="en-US" dirty="0"/>
              <a:t>In a web application…</a:t>
            </a:r>
          </a:p>
          <a:p>
            <a:r>
              <a:rPr lang="en-US" i="1" dirty="0"/>
              <a:t>If</a:t>
            </a:r>
            <a:r>
              <a:rPr lang="en-US" dirty="0"/>
              <a:t> the user is authenticated then show the “Edit Profile” link.</a:t>
            </a:r>
          </a:p>
          <a:p>
            <a:r>
              <a:rPr lang="en-US" i="1" dirty="0"/>
              <a:t>If</a:t>
            </a:r>
            <a:r>
              <a:rPr lang="en-US" dirty="0"/>
              <a:t> the user provided bad data then show an error message.</a:t>
            </a:r>
          </a:p>
          <a:p>
            <a:r>
              <a:rPr lang="en-US" i="1" dirty="0"/>
              <a:t>If</a:t>
            </a:r>
            <a:r>
              <a:rPr lang="en-US" dirty="0"/>
              <a:t> the user is not authenticated then show login form.</a:t>
            </a:r>
            <a:br>
              <a:rPr lang="en-US" dirty="0"/>
            </a:br>
            <a:endParaRPr lang="en-US" dirty="0"/>
          </a:p>
          <a:p>
            <a:pPr marL="0" indent="0">
              <a:buNone/>
            </a:pPr>
            <a:r>
              <a:rPr lang="en-US" dirty="0"/>
              <a:t>Your own example?</a:t>
            </a:r>
          </a:p>
          <a:p>
            <a:endParaRPr lang="en-US" dirty="0"/>
          </a:p>
        </p:txBody>
      </p:sp>
      <p:sp>
        <p:nvSpPr>
          <p:cNvPr id="5" name="Slide Number Placeholder 2">
            <a:extLst>
              <a:ext uri="{FF2B5EF4-FFF2-40B4-BE49-F238E27FC236}">
                <a16:creationId xmlns:a16="http://schemas.microsoft.com/office/drawing/2014/main" id="{9FC55440-035C-4EDE-401A-6D5CC1CE1354}"/>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Tree>
    <p:extLst>
      <p:ext uri="{BB962C8B-B14F-4D97-AF65-F5344CB8AC3E}">
        <p14:creationId xmlns:p14="http://schemas.microsoft.com/office/powerpoint/2010/main" val="16072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CDE1-08E0-C884-267D-FB0DA1E4D377}"/>
              </a:ext>
            </a:extLst>
          </p:cNvPr>
          <p:cNvSpPr>
            <a:spLocks noGrp="1"/>
          </p:cNvSpPr>
          <p:nvPr>
            <p:ph type="title"/>
          </p:nvPr>
        </p:nvSpPr>
        <p:spPr>
          <a:xfrm>
            <a:off x="489019" y="352300"/>
            <a:ext cx="11277601" cy="942109"/>
          </a:xfrm>
        </p:spPr>
        <p:txBody>
          <a:bodyPr/>
          <a:lstStyle/>
          <a:p>
            <a:r>
              <a:rPr lang="en-US" dirty="0"/>
              <a:t>A little perspective</a:t>
            </a:r>
          </a:p>
        </p:txBody>
      </p:sp>
      <p:sp>
        <p:nvSpPr>
          <p:cNvPr id="5" name="Content Placeholder 2">
            <a:extLst>
              <a:ext uri="{FF2B5EF4-FFF2-40B4-BE49-F238E27FC236}">
                <a16:creationId xmlns:a16="http://schemas.microsoft.com/office/drawing/2014/main" id="{381E25A4-EE1D-8144-007F-6A6141E1008E}"/>
              </a:ext>
            </a:extLst>
          </p:cNvPr>
          <p:cNvSpPr txBox="1">
            <a:spLocks/>
          </p:cNvSpPr>
          <p:nvPr/>
        </p:nvSpPr>
        <p:spPr bwMode="auto">
          <a:xfrm>
            <a:off x="838200" y="1398396"/>
            <a:ext cx="10928420" cy="436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b="1" kern="0" dirty="0"/>
              <a:t>Conditional</a:t>
            </a:r>
            <a:r>
              <a:rPr lang="en-US" sz="2000" kern="0" dirty="0"/>
              <a:t> statements are great for something called </a:t>
            </a:r>
            <a:r>
              <a:rPr lang="en-US" sz="2000" b="1" kern="0" dirty="0"/>
              <a:t>error trapping</a:t>
            </a:r>
            <a:r>
              <a:rPr lang="en-US" sz="2000" kern="0" dirty="0"/>
              <a:t> … that is, checking data provided by the user to determine if it is correct or not.</a:t>
            </a:r>
          </a:p>
          <a:p>
            <a:pPr marL="0" indent="0">
              <a:buNone/>
            </a:pPr>
            <a:endParaRPr lang="en-US" sz="2000" kern="0" dirty="0"/>
          </a:p>
          <a:p>
            <a:pPr marL="0" indent="0">
              <a:buNone/>
            </a:pPr>
            <a:r>
              <a:rPr lang="en-US" sz="2000" kern="0" dirty="0"/>
              <a:t>A lot of error trapping often happens in the browser of a web application before any sort of request is sent to a remote system.  You want to give the user an informative error message </a:t>
            </a:r>
            <a:r>
              <a:rPr lang="en-US" sz="2000" i="1" kern="0" dirty="0"/>
              <a:t>before</a:t>
            </a:r>
            <a:r>
              <a:rPr lang="en-US" sz="2000" kern="0" dirty="0"/>
              <a:t> even attempting to send a problematic request.  This is called </a:t>
            </a:r>
            <a:r>
              <a:rPr lang="en-US" sz="2000" b="1" kern="0" dirty="0"/>
              <a:t>client-side</a:t>
            </a:r>
            <a:r>
              <a:rPr lang="en-US" sz="2000" kern="0" dirty="0"/>
              <a:t> error trapping.  This course, </a:t>
            </a:r>
            <a:r>
              <a:rPr lang="en-US" sz="2000" b="1" kern="0" dirty="0"/>
              <a:t>MIS2402</a:t>
            </a:r>
            <a:r>
              <a:rPr lang="en-US" sz="2000" kern="0" dirty="0"/>
              <a:t>, introduces </a:t>
            </a:r>
            <a:r>
              <a:rPr lang="en-US" sz="2000" b="1" kern="0" dirty="0"/>
              <a:t>client-side</a:t>
            </a:r>
            <a:r>
              <a:rPr lang="en-US" sz="2000" kern="0" dirty="0"/>
              <a:t> concepts, so we’ll use conditional statements for </a:t>
            </a:r>
            <a:r>
              <a:rPr lang="en-US" sz="2000" b="1" kern="0" dirty="0"/>
              <a:t>client-side error trapping</a:t>
            </a:r>
            <a:r>
              <a:rPr lang="en-US" sz="2000" kern="0" dirty="0"/>
              <a:t> and </a:t>
            </a:r>
            <a:r>
              <a:rPr lang="en-US" sz="2000" b="1" kern="0" dirty="0"/>
              <a:t>client-side calculations</a:t>
            </a:r>
            <a:r>
              <a:rPr lang="en-US" sz="2000" kern="0" dirty="0"/>
              <a:t>.</a:t>
            </a:r>
          </a:p>
          <a:p>
            <a:pPr marL="0" indent="0">
              <a:buNone/>
            </a:pPr>
            <a:endParaRPr lang="en-US" sz="2000" kern="0" dirty="0"/>
          </a:p>
          <a:p>
            <a:pPr marL="0" indent="0">
              <a:buNone/>
            </a:pPr>
            <a:r>
              <a:rPr lang="en-US" sz="2000" kern="0" dirty="0"/>
              <a:t>Error trapping also happens at the server level, along with the implementation/enforcement of business rules.  The </a:t>
            </a:r>
            <a:r>
              <a:rPr lang="en-US" sz="2000" b="1" kern="0" dirty="0"/>
              <a:t>server-side</a:t>
            </a:r>
            <a:r>
              <a:rPr lang="en-US" sz="2000" kern="0" dirty="0"/>
              <a:t> of an application is the focus of the next MIS programming course, </a:t>
            </a:r>
            <a:r>
              <a:rPr lang="en-US" sz="2000" b="1" kern="0" dirty="0"/>
              <a:t>MIS3502</a:t>
            </a:r>
            <a:r>
              <a:rPr lang="en-US" sz="2000" kern="0" dirty="0"/>
              <a:t>.</a:t>
            </a:r>
          </a:p>
          <a:p>
            <a:endParaRPr lang="en-US" sz="1800" kern="0" dirty="0"/>
          </a:p>
          <a:p>
            <a:endParaRPr lang="en-US" sz="1800" kern="0" dirty="0"/>
          </a:p>
          <a:p>
            <a:endParaRPr lang="en-US" sz="1800" kern="0" dirty="0"/>
          </a:p>
        </p:txBody>
      </p:sp>
      <p:sp>
        <p:nvSpPr>
          <p:cNvPr id="6" name="Slide Number Placeholder 2">
            <a:extLst>
              <a:ext uri="{FF2B5EF4-FFF2-40B4-BE49-F238E27FC236}">
                <a16:creationId xmlns:a16="http://schemas.microsoft.com/office/drawing/2014/main" id="{77DEBB91-69E9-A49F-CE35-66DBE4177BA4}"/>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spTree>
    <p:extLst>
      <p:ext uri="{BB962C8B-B14F-4D97-AF65-F5344CB8AC3E}">
        <p14:creationId xmlns:p14="http://schemas.microsoft.com/office/powerpoint/2010/main" val="5312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F491-E060-8019-8492-1F44B1745050}"/>
              </a:ext>
            </a:extLst>
          </p:cNvPr>
          <p:cNvSpPr>
            <a:spLocks noGrp="1"/>
          </p:cNvSpPr>
          <p:nvPr>
            <p:ph type="title"/>
          </p:nvPr>
        </p:nvSpPr>
        <p:spPr>
          <a:xfrm>
            <a:off x="471054" y="292272"/>
            <a:ext cx="11277601" cy="501179"/>
          </a:xfrm>
        </p:spPr>
        <p:txBody>
          <a:bodyPr>
            <a:normAutofit fontScale="90000"/>
          </a:bodyPr>
          <a:lstStyle/>
          <a:p>
            <a:r>
              <a:rPr lang="en-US" dirty="0"/>
              <a:t>A little more perspective</a:t>
            </a:r>
          </a:p>
        </p:txBody>
      </p:sp>
      <p:sp>
        <p:nvSpPr>
          <p:cNvPr id="3" name="Content Placeholder 2">
            <a:extLst>
              <a:ext uri="{FF2B5EF4-FFF2-40B4-BE49-F238E27FC236}">
                <a16:creationId xmlns:a16="http://schemas.microsoft.com/office/drawing/2014/main" id="{A8BFC7E7-E77B-2360-8AC0-ACAD4C7C76D2}"/>
              </a:ext>
            </a:extLst>
          </p:cNvPr>
          <p:cNvSpPr txBox="1">
            <a:spLocks/>
          </p:cNvSpPr>
          <p:nvPr/>
        </p:nvSpPr>
        <p:spPr bwMode="auto">
          <a:xfrm>
            <a:off x="5291781" y="3438375"/>
            <a:ext cx="5498173" cy="1815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600" b="1" dirty="0"/>
              <a:t>Server-side </a:t>
            </a:r>
            <a:r>
              <a:rPr lang="en-US" sz="1600" dirty="0"/>
              <a:t>conditional statements to implement business rules, protect sensitive resources, and trap for errors.  </a:t>
            </a:r>
            <a:br>
              <a:rPr lang="en-US" sz="1600" dirty="0"/>
            </a:br>
            <a:r>
              <a:rPr lang="en-US" sz="1600" b="1" dirty="0"/>
              <a:t>Server-side</a:t>
            </a:r>
            <a:r>
              <a:rPr lang="en-US" sz="1600" dirty="0"/>
              <a:t> error messages tend to be a little less friendly to the end user.</a:t>
            </a:r>
          </a:p>
          <a:p>
            <a:pPr marL="0" indent="0">
              <a:buNone/>
            </a:pPr>
            <a:endParaRPr lang="en-US" sz="1600" dirty="0"/>
          </a:p>
          <a:p>
            <a:pPr marL="0" indent="0">
              <a:buNone/>
            </a:pPr>
            <a:r>
              <a:rPr lang="en-US" sz="1600" dirty="0"/>
              <a:t>This is the subject domain of </a:t>
            </a:r>
            <a:r>
              <a:rPr lang="en-US" sz="1600" b="1" i="1" dirty="0"/>
              <a:t>MIS3502</a:t>
            </a:r>
          </a:p>
          <a:p>
            <a:pPr marL="0" indent="0">
              <a:buNone/>
            </a:pPr>
            <a:endParaRPr lang="en-US" sz="2000" kern="0" dirty="0"/>
          </a:p>
          <a:p>
            <a:endParaRPr lang="en-US" sz="2000" kern="0" dirty="0"/>
          </a:p>
          <a:p>
            <a:endParaRPr lang="en-US" sz="2000" kern="0" dirty="0"/>
          </a:p>
          <a:p>
            <a:endParaRPr lang="en-US" sz="2000" kern="0" dirty="0"/>
          </a:p>
        </p:txBody>
      </p:sp>
      <p:pic>
        <p:nvPicPr>
          <p:cNvPr id="4" name="Picture 3">
            <a:extLst>
              <a:ext uri="{FF2B5EF4-FFF2-40B4-BE49-F238E27FC236}">
                <a16:creationId xmlns:a16="http://schemas.microsoft.com/office/drawing/2014/main" id="{1038B05D-AE6A-D547-BB91-C33B03EB087B}"/>
              </a:ext>
            </a:extLst>
          </p:cNvPr>
          <p:cNvPicPr>
            <a:picLocks noChangeAspect="1"/>
          </p:cNvPicPr>
          <p:nvPr/>
        </p:nvPicPr>
        <p:blipFill>
          <a:blip r:embed="rId2"/>
          <a:stretch>
            <a:fillRect/>
          </a:stretch>
        </p:blipFill>
        <p:spPr>
          <a:xfrm>
            <a:off x="2630804" y="1674454"/>
            <a:ext cx="769050" cy="623888"/>
          </a:xfrm>
          <a:prstGeom prst="rect">
            <a:avLst/>
          </a:prstGeom>
        </p:spPr>
      </p:pic>
      <p:sp>
        <p:nvSpPr>
          <p:cNvPr id="5" name="Cloud 4">
            <a:extLst>
              <a:ext uri="{FF2B5EF4-FFF2-40B4-BE49-F238E27FC236}">
                <a16:creationId xmlns:a16="http://schemas.microsoft.com/office/drawing/2014/main" id="{E6D36505-3FDF-E5A3-AB3C-C27EEDB20BD4}"/>
              </a:ext>
            </a:extLst>
          </p:cNvPr>
          <p:cNvSpPr/>
          <p:nvPr/>
        </p:nvSpPr>
        <p:spPr>
          <a:xfrm>
            <a:off x="4966684" y="857548"/>
            <a:ext cx="4724400" cy="206282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Box 5">
            <a:extLst>
              <a:ext uri="{FF2B5EF4-FFF2-40B4-BE49-F238E27FC236}">
                <a16:creationId xmlns:a16="http://schemas.microsoft.com/office/drawing/2014/main" id="{6D3A9908-2625-41F5-BE48-CBC206AC0723}"/>
              </a:ext>
            </a:extLst>
          </p:cNvPr>
          <p:cNvSpPr txBox="1"/>
          <p:nvPr/>
        </p:nvSpPr>
        <p:spPr>
          <a:xfrm>
            <a:off x="1235034" y="3314094"/>
            <a:ext cx="3651980" cy="1815882"/>
          </a:xfrm>
          <a:prstGeom prst="rect">
            <a:avLst/>
          </a:prstGeom>
          <a:noFill/>
        </p:spPr>
        <p:txBody>
          <a:bodyPr wrap="square" rtlCol="0">
            <a:spAutoFit/>
          </a:bodyPr>
          <a:lstStyle/>
          <a:p>
            <a:r>
              <a:rPr lang="en-US" sz="1600" b="1" dirty="0"/>
              <a:t>Client-side</a:t>
            </a:r>
            <a:r>
              <a:rPr lang="en-US" sz="1600" dirty="0"/>
              <a:t> conditional statements to provide “user friendly” experiences.</a:t>
            </a:r>
          </a:p>
          <a:p>
            <a:endParaRPr lang="en-US" sz="1600" dirty="0"/>
          </a:p>
          <a:p>
            <a:r>
              <a:rPr lang="en-US" sz="1600" dirty="0"/>
              <a:t>Clients can make calls to external resources when necessary!</a:t>
            </a:r>
          </a:p>
          <a:p>
            <a:endParaRPr lang="en-US" sz="1600" dirty="0"/>
          </a:p>
          <a:p>
            <a:r>
              <a:rPr lang="en-US" sz="1600" dirty="0"/>
              <a:t>This is the subject domain of </a:t>
            </a:r>
            <a:r>
              <a:rPr lang="en-US" sz="1600" b="1" i="1" dirty="0"/>
              <a:t>MIS2402</a:t>
            </a:r>
          </a:p>
        </p:txBody>
      </p:sp>
      <p:cxnSp>
        <p:nvCxnSpPr>
          <p:cNvPr id="7" name="Straight Arrow Connector 6">
            <a:extLst>
              <a:ext uri="{FF2B5EF4-FFF2-40B4-BE49-F238E27FC236}">
                <a16:creationId xmlns:a16="http://schemas.microsoft.com/office/drawing/2014/main" id="{52753333-9002-7EF3-0F90-9021888077C2}"/>
              </a:ext>
            </a:extLst>
          </p:cNvPr>
          <p:cNvCxnSpPr>
            <a:cxnSpLocks/>
          </p:cNvCxnSpPr>
          <p:nvPr/>
        </p:nvCxnSpPr>
        <p:spPr>
          <a:xfrm flipV="1">
            <a:off x="3462981" y="1515808"/>
            <a:ext cx="2776804" cy="35060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F4C6CE0B-B6B9-C5E8-B331-D202793E0D00}"/>
              </a:ext>
            </a:extLst>
          </p:cNvPr>
          <p:cNvCxnSpPr>
            <a:cxnSpLocks/>
          </p:cNvCxnSpPr>
          <p:nvPr/>
        </p:nvCxnSpPr>
        <p:spPr>
          <a:xfrm>
            <a:off x="3462981" y="2070493"/>
            <a:ext cx="2407813" cy="2794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Left Brace 8">
            <a:extLst>
              <a:ext uri="{FF2B5EF4-FFF2-40B4-BE49-F238E27FC236}">
                <a16:creationId xmlns:a16="http://schemas.microsoft.com/office/drawing/2014/main" id="{DCB1D55C-45DC-96DD-FE1A-D00B75BBB95B}"/>
              </a:ext>
            </a:extLst>
          </p:cNvPr>
          <p:cNvSpPr/>
          <p:nvPr/>
        </p:nvSpPr>
        <p:spPr>
          <a:xfrm rot="16200000">
            <a:off x="3170092" y="1363530"/>
            <a:ext cx="266700" cy="32146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3C40FAA5-0409-7BB1-BF8E-C46AE84E6EE7}"/>
              </a:ext>
            </a:extLst>
          </p:cNvPr>
          <p:cNvSpPr/>
          <p:nvPr/>
        </p:nvSpPr>
        <p:spPr>
          <a:xfrm rot="16200000">
            <a:off x="7084178" y="1233800"/>
            <a:ext cx="206491" cy="379128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9ED5CF22-D28C-1D37-752C-71C3F362966D}"/>
              </a:ext>
            </a:extLst>
          </p:cNvPr>
          <p:cNvSpPr txBox="1"/>
          <p:nvPr/>
        </p:nvSpPr>
        <p:spPr>
          <a:xfrm>
            <a:off x="228603" y="5322211"/>
            <a:ext cx="11520052" cy="1107996"/>
          </a:xfrm>
          <a:prstGeom prst="rect">
            <a:avLst/>
          </a:prstGeom>
          <a:noFill/>
        </p:spPr>
        <p:txBody>
          <a:bodyPr wrap="square" rtlCol="0">
            <a:spAutoFit/>
          </a:bodyPr>
          <a:lstStyle/>
          <a:p>
            <a:pPr algn="ctr"/>
            <a:r>
              <a:rPr lang="en-US" sz="2400" kern="0" dirty="0"/>
              <a:t>Conditional statements are important, they are used everywhere,  and you should get comfortable writing them!</a:t>
            </a:r>
          </a:p>
          <a:p>
            <a:endParaRPr lang="en-US" dirty="0"/>
          </a:p>
        </p:txBody>
      </p:sp>
      <p:pic>
        <p:nvPicPr>
          <p:cNvPr id="12" name="Graphic 11" descr="User">
            <a:extLst>
              <a:ext uri="{FF2B5EF4-FFF2-40B4-BE49-F238E27FC236}">
                <a16:creationId xmlns:a16="http://schemas.microsoft.com/office/drawing/2014/main" id="{86084558-363B-96DD-A24A-AD2EDB92D6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2004" y="1719052"/>
            <a:ext cx="534692" cy="534692"/>
          </a:xfrm>
          <a:prstGeom prst="rect">
            <a:avLst/>
          </a:prstGeom>
        </p:spPr>
      </p:pic>
      <p:cxnSp>
        <p:nvCxnSpPr>
          <p:cNvPr id="13" name="Straight Arrow Connector 12">
            <a:extLst>
              <a:ext uri="{FF2B5EF4-FFF2-40B4-BE49-F238E27FC236}">
                <a16:creationId xmlns:a16="http://schemas.microsoft.com/office/drawing/2014/main" id="{FD06657C-6D83-7956-E0E5-978F61DD930B}"/>
              </a:ext>
            </a:extLst>
          </p:cNvPr>
          <p:cNvCxnSpPr>
            <a:cxnSpLocks/>
            <a:stCxn id="12" idx="3"/>
            <a:endCxn id="4" idx="1"/>
          </p:cNvCxnSpPr>
          <p:nvPr/>
        </p:nvCxnSpPr>
        <p:spPr>
          <a:xfrm>
            <a:off x="2136696" y="1986398"/>
            <a:ext cx="49410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Flowchart: Magnetic Disk 13">
            <a:extLst>
              <a:ext uri="{FF2B5EF4-FFF2-40B4-BE49-F238E27FC236}">
                <a16:creationId xmlns:a16="http://schemas.microsoft.com/office/drawing/2014/main" id="{66E67AAD-CC28-39D8-EFF6-158800BDA070}"/>
              </a:ext>
            </a:extLst>
          </p:cNvPr>
          <p:cNvSpPr/>
          <p:nvPr/>
        </p:nvSpPr>
        <p:spPr>
          <a:xfrm>
            <a:off x="7938484" y="1079457"/>
            <a:ext cx="475722" cy="5643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a:extLst>
              <a:ext uri="{FF2B5EF4-FFF2-40B4-BE49-F238E27FC236}">
                <a16:creationId xmlns:a16="http://schemas.microsoft.com/office/drawing/2014/main" id="{5B07C22C-5A55-DF7C-7CDF-712A3A8F3BB1}"/>
              </a:ext>
            </a:extLst>
          </p:cNvPr>
          <p:cNvSpPr/>
          <p:nvPr/>
        </p:nvSpPr>
        <p:spPr>
          <a:xfrm>
            <a:off x="7938484" y="1965222"/>
            <a:ext cx="381000" cy="5643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able&#10;&#10;Description automatically generated">
            <a:extLst>
              <a:ext uri="{FF2B5EF4-FFF2-40B4-BE49-F238E27FC236}">
                <a16:creationId xmlns:a16="http://schemas.microsoft.com/office/drawing/2014/main" id="{8270E2B3-BB16-CE67-14AD-4DA3D77F35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388" y="1220205"/>
            <a:ext cx="381000" cy="591207"/>
          </a:xfrm>
          <a:prstGeom prst="rect">
            <a:avLst/>
          </a:prstGeom>
        </p:spPr>
      </p:pic>
      <p:pic>
        <p:nvPicPr>
          <p:cNvPr id="17" name="Picture 16" descr="A picture containing table&#10;&#10;Description automatically generated">
            <a:extLst>
              <a:ext uri="{FF2B5EF4-FFF2-40B4-BE49-F238E27FC236}">
                <a16:creationId xmlns:a16="http://schemas.microsoft.com/office/drawing/2014/main" id="{98920E40-291C-9B1E-6053-4D31B79106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3995" y="2070493"/>
            <a:ext cx="351580" cy="545556"/>
          </a:xfrm>
          <a:prstGeom prst="rect">
            <a:avLst/>
          </a:prstGeom>
        </p:spPr>
      </p:pic>
      <p:sp>
        <p:nvSpPr>
          <p:cNvPr id="18" name="TextBox 17">
            <a:extLst>
              <a:ext uri="{FF2B5EF4-FFF2-40B4-BE49-F238E27FC236}">
                <a16:creationId xmlns:a16="http://schemas.microsoft.com/office/drawing/2014/main" id="{969E511C-09A6-6022-5ADA-A9624A586369}"/>
              </a:ext>
            </a:extLst>
          </p:cNvPr>
          <p:cNvSpPr txBox="1"/>
          <p:nvPr/>
        </p:nvSpPr>
        <p:spPr>
          <a:xfrm>
            <a:off x="6280606" y="1727917"/>
            <a:ext cx="484603" cy="276999"/>
          </a:xfrm>
          <a:prstGeom prst="rect">
            <a:avLst/>
          </a:prstGeom>
          <a:noFill/>
        </p:spPr>
        <p:txBody>
          <a:bodyPr wrap="square" rtlCol="0">
            <a:spAutoFit/>
          </a:bodyPr>
          <a:lstStyle/>
          <a:p>
            <a:r>
              <a:rPr lang="en-US" sz="1200" b="1" dirty="0"/>
              <a:t>API</a:t>
            </a:r>
          </a:p>
        </p:txBody>
      </p:sp>
      <p:sp>
        <p:nvSpPr>
          <p:cNvPr id="19" name="TextBox 18">
            <a:extLst>
              <a:ext uri="{FF2B5EF4-FFF2-40B4-BE49-F238E27FC236}">
                <a16:creationId xmlns:a16="http://schemas.microsoft.com/office/drawing/2014/main" id="{A7BBFD76-A0A8-D30A-F4D9-564C8BEC007A}"/>
              </a:ext>
            </a:extLst>
          </p:cNvPr>
          <p:cNvSpPr txBox="1"/>
          <p:nvPr/>
        </p:nvSpPr>
        <p:spPr>
          <a:xfrm>
            <a:off x="5977581" y="2555097"/>
            <a:ext cx="484603" cy="276999"/>
          </a:xfrm>
          <a:prstGeom prst="rect">
            <a:avLst/>
          </a:prstGeom>
          <a:noFill/>
        </p:spPr>
        <p:txBody>
          <a:bodyPr wrap="square" rtlCol="0">
            <a:spAutoFit/>
          </a:bodyPr>
          <a:lstStyle/>
          <a:p>
            <a:r>
              <a:rPr lang="en-US" sz="1200" b="1" dirty="0"/>
              <a:t>API</a:t>
            </a:r>
          </a:p>
        </p:txBody>
      </p:sp>
      <p:sp>
        <p:nvSpPr>
          <p:cNvPr id="20" name="TextBox 19">
            <a:extLst>
              <a:ext uri="{FF2B5EF4-FFF2-40B4-BE49-F238E27FC236}">
                <a16:creationId xmlns:a16="http://schemas.microsoft.com/office/drawing/2014/main" id="{1AF6E1D0-087F-26E7-F05A-123774703C91}"/>
              </a:ext>
            </a:extLst>
          </p:cNvPr>
          <p:cNvSpPr txBox="1"/>
          <p:nvPr/>
        </p:nvSpPr>
        <p:spPr>
          <a:xfrm>
            <a:off x="7644381" y="1589417"/>
            <a:ext cx="924000" cy="276999"/>
          </a:xfrm>
          <a:prstGeom prst="rect">
            <a:avLst/>
          </a:prstGeom>
          <a:noFill/>
        </p:spPr>
        <p:txBody>
          <a:bodyPr wrap="square" rtlCol="0">
            <a:spAutoFit/>
          </a:bodyPr>
          <a:lstStyle/>
          <a:p>
            <a:pPr algn="r"/>
            <a:r>
              <a:rPr lang="en-US" sz="1200" b="1" dirty="0"/>
              <a:t>Resource</a:t>
            </a:r>
          </a:p>
        </p:txBody>
      </p:sp>
      <p:sp>
        <p:nvSpPr>
          <p:cNvPr id="21" name="TextBox 20">
            <a:extLst>
              <a:ext uri="{FF2B5EF4-FFF2-40B4-BE49-F238E27FC236}">
                <a16:creationId xmlns:a16="http://schemas.microsoft.com/office/drawing/2014/main" id="{BC92F599-66DC-6971-4B6C-D33CDD62E703}"/>
              </a:ext>
            </a:extLst>
          </p:cNvPr>
          <p:cNvSpPr txBox="1"/>
          <p:nvPr/>
        </p:nvSpPr>
        <p:spPr>
          <a:xfrm>
            <a:off x="7614634" y="2447977"/>
            <a:ext cx="924000" cy="276999"/>
          </a:xfrm>
          <a:prstGeom prst="rect">
            <a:avLst/>
          </a:prstGeom>
          <a:noFill/>
        </p:spPr>
        <p:txBody>
          <a:bodyPr wrap="square" rtlCol="0">
            <a:spAutoFit/>
          </a:bodyPr>
          <a:lstStyle/>
          <a:p>
            <a:pPr algn="r"/>
            <a:r>
              <a:rPr lang="en-US" sz="1200" b="1" dirty="0"/>
              <a:t>Resource</a:t>
            </a:r>
          </a:p>
        </p:txBody>
      </p:sp>
      <p:cxnSp>
        <p:nvCxnSpPr>
          <p:cNvPr id="22" name="Straight Arrow Connector 21">
            <a:extLst>
              <a:ext uri="{FF2B5EF4-FFF2-40B4-BE49-F238E27FC236}">
                <a16:creationId xmlns:a16="http://schemas.microsoft.com/office/drawing/2014/main" id="{2335D91F-5FAB-FA68-5D12-5E3A411CBAB0}"/>
              </a:ext>
            </a:extLst>
          </p:cNvPr>
          <p:cNvCxnSpPr>
            <a:cxnSpLocks/>
          </p:cNvCxnSpPr>
          <p:nvPr/>
        </p:nvCxnSpPr>
        <p:spPr>
          <a:xfrm flipV="1">
            <a:off x="6724388" y="1368400"/>
            <a:ext cx="1059921" cy="20639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0E3415C-047D-274E-DAA2-7361D1538C9A}"/>
              </a:ext>
            </a:extLst>
          </p:cNvPr>
          <p:cNvCxnSpPr>
            <a:cxnSpLocks/>
          </p:cNvCxnSpPr>
          <p:nvPr/>
        </p:nvCxnSpPr>
        <p:spPr>
          <a:xfrm>
            <a:off x="6724388" y="1643813"/>
            <a:ext cx="1005793" cy="5099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58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How are “if” statements written in Jav</a:t>
            </a:r>
            <a:r>
              <a:rPr lang="en-US" sz="4000" dirty="0"/>
              <a:t>aScript?</a:t>
            </a:r>
          </a:p>
        </p:txBody>
      </p:sp>
      <p:sp>
        <p:nvSpPr>
          <p:cNvPr id="4" name="Slide Number Placeholder 3">
            <a:extLst>
              <a:ext uri="{FF2B5EF4-FFF2-40B4-BE49-F238E27FC236}">
                <a16:creationId xmlns:a16="http://schemas.microsoft.com/office/drawing/2014/main" id="{5184EC4A-6CF0-1345-BCA9-C40748FD8A85}"/>
              </a:ext>
            </a:extLst>
          </p:cNvPr>
          <p:cNvSpPr>
            <a:spLocks noGrp="1"/>
          </p:cNvSpPr>
          <p:nvPr>
            <p:ph type="sldNum" sz="quarter" idx="4294967295"/>
          </p:nvPr>
        </p:nvSpPr>
        <p:spPr>
          <a:xfrm>
            <a:off x="9448800" y="6356350"/>
            <a:ext cx="2743200" cy="365125"/>
          </a:xfrm>
        </p:spPr>
        <p:txBody>
          <a:bodyPr/>
          <a:lstStyle/>
          <a:p>
            <a:fld id="{4C487655-AABA-4CA8-8EDF-7F823A468B89}" type="slidenum">
              <a:rPr lang="en-US" smtClean="0"/>
              <a:t>7</a:t>
            </a:fld>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7</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6CF0C1DD-3471-BC54-64F0-723098CEFAF3}"/>
              </a:ext>
            </a:extLst>
          </p:cNvPr>
          <p:cNvSpPr txBox="1">
            <a:spLocks/>
          </p:cNvSpPr>
          <p:nvPr/>
        </p:nvSpPr>
        <p:spPr>
          <a:xfrm>
            <a:off x="3071752" y="1712228"/>
            <a:ext cx="5502233" cy="2044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dirty="0">
                <a:solidFill>
                  <a:srgbClr val="000000"/>
                </a:solidFill>
                <a:effectLst/>
                <a:latin typeface="Consolas" panose="020B0609020204030204" pitchFamily="49" charset="0"/>
              </a:rPr>
              <a:t>  </a:t>
            </a:r>
            <a:r>
              <a:rPr lang="en-US" sz="3200" b="0" dirty="0">
                <a:solidFill>
                  <a:srgbClr val="AF00DB"/>
                </a:solidFill>
                <a:effectLst/>
                <a:latin typeface="Consolas" panose="020B0609020204030204" pitchFamily="49" charset="0"/>
              </a:rPr>
              <a:t>if</a:t>
            </a:r>
            <a:r>
              <a:rPr lang="en-US" sz="3200" b="0" dirty="0">
                <a:solidFill>
                  <a:srgbClr val="000000"/>
                </a:solidFill>
                <a:effectLst/>
                <a:latin typeface="Consolas" panose="020B0609020204030204" pitchFamily="49" charset="0"/>
              </a:rPr>
              <a:t> ( </a:t>
            </a:r>
            <a:r>
              <a:rPr lang="en-US" sz="3200" b="0" i="1" dirty="0">
                <a:solidFill>
                  <a:schemeClr val="accent1"/>
                </a:solidFill>
                <a:effectLst/>
                <a:latin typeface="Consolas" panose="020B0609020204030204" pitchFamily="49" charset="0"/>
              </a:rPr>
              <a:t>condition</a:t>
            </a: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//code goes here</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endParaRPr lang="en-US" dirty="0"/>
          </a:p>
        </p:txBody>
      </p:sp>
      <p:sp>
        <p:nvSpPr>
          <p:cNvPr id="6" name="TextBox 5">
            <a:extLst>
              <a:ext uri="{FF2B5EF4-FFF2-40B4-BE49-F238E27FC236}">
                <a16:creationId xmlns:a16="http://schemas.microsoft.com/office/drawing/2014/main" id="{B2952D02-D6A0-BB3D-263F-E888DD3E9E83}"/>
              </a:ext>
            </a:extLst>
          </p:cNvPr>
          <p:cNvSpPr txBox="1"/>
          <p:nvPr/>
        </p:nvSpPr>
        <p:spPr>
          <a:xfrm>
            <a:off x="902525" y="3552242"/>
            <a:ext cx="10560131" cy="2954655"/>
          </a:xfrm>
          <a:prstGeom prst="rect">
            <a:avLst/>
          </a:prstGeom>
          <a:noFill/>
        </p:spPr>
        <p:txBody>
          <a:bodyPr wrap="square" rtlCol="0">
            <a:spAutoFit/>
          </a:bodyPr>
          <a:lstStyle/>
          <a:p>
            <a:r>
              <a:rPr lang="en-US" sz="2400" kern="0" dirty="0"/>
              <a:t>Here, the word </a:t>
            </a:r>
            <a:r>
              <a:rPr lang="en-US" sz="2400" i="1" kern="0" dirty="0">
                <a:solidFill>
                  <a:schemeClr val="accent1"/>
                </a:solidFill>
              </a:rPr>
              <a:t>condition </a:t>
            </a:r>
            <a:r>
              <a:rPr lang="en-US" sz="2400" kern="0" dirty="0"/>
              <a:t>represents something that is either true or false. That something could be a </a:t>
            </a:r>
            <a:r>
              <a:rPr lang="en-US" sz="2400" i="1" kern="0" dirty="0"/>
              <a:t>variable</a:t>
            </a:r>
            <a:r>
              <a:rPr lang="en-US" sz="2400" kern="0" dirty="0"/>
              <a:t>, a </a:t>
            </a:r>
            <a:r>
              <a:rPr lang="en-US" sz="2400" i="1" kern="0" dirty="0"/>
              <a:t>comparison</a:t>
            </a:r>
            <a:r>
              <a:rPr lang="en-US" sz="2400" kern="0" dirty="0"/>
              <a:t>, or a </a:t>
            </a:r>
            <a:r>
              <a:rPr lang="en-US" sz="2400" i="1" kern="0" dirty="0"/>
              <a:t>function</a:t>
            </a:r>
            <a:r>
              <a:rPr lang="en-US" sz="2400" kern="0" dirty="0"/>
              <a:t> that returns true or false.</a:t>
            </a:r>
            <a:br>
              <a:rPr lang="en-US" sz="2400" kern="0" dirty="0"/>
            </a:br>
            <a:endParaRPr lang="en-US" sz="2400" kern="0" dirty="0"/>
          </a:p>
          <a:p>
            <a:pPr marL="457200" indent="-457200">
              <a:buFont typeface="+mj-lt"/>
              <a:buAutoNum type="arabicPeriod"/>
            </a:pPr>
            <a:r>
              <a:rPr lang="en-US" sz="2400" kern="0" dirty="0"/>
              <a:t>If the condition is true, then the code block will be evaluated.  </a:t>
            </a:r>
          </a:p>
          <a:p>
            <a:pPr marL="457200" indent="-457200">
              <a:buFont typeface="+mj-lt"/>
              <a:buAutoNum type="arabicPeriod"/>
            </a:pPr>
            <a:r>
              <a:rPr lang="en-US" sz="2400" kern="0" dirty="0"/>
              <a:t>If the condition is false, then the code block won’t be evaluated.</a:t>
            </a:r>
          </a:p>
          <a:p>
            <a:pPr marL="457200" indent="-457200">
              <a:buFont typeface="+mj-lt"/>
              <a:buAutoNum type="arabicPeriod"/>
            </a:pPr>
            <a:r>
              <a:rPr lang="en-US" sz="2400" kern="0" dirty="0"/>
              <a:t>The condition has a “true or false” value.  True and false are </a:t>
            </a:r>
            <a:r>
              <a:rPr lang="en-US" sz="2400" b="1" i="1" kern="0" dirty="0"/>
              <a:t>Boolean values</a:t>
            </a:r>
            <a:r>
              <a:rPr lang="en-US" sz="2400" kern="0" dirty="0"/>
              <a:t>.</a:t>
            </a:r>
          </a:p>
          <a:p>
            <a:pPr marL="457200" indent="-457200">
              <a:buFont typeface="+mj-lt"/>
              <a:buAutoNum type="arabicPeriod"/>
            </a:pPr>
            <a:r>
              <a:rPr lang="en-US" sz="2400" kern="0" dirty="0"/>
              <a:t>Any statement that evaluates to true or false is a </a:t>
            </a:r>
            <a:r>
              <a:rPr lang="en-US" sz="2400" b="1" i="1" kern="0" dirty="0"/>
              <a:t>Boolean expression.</a:t>
            </a:r>
          </a:p>
          <a:p>
            <a:endParaRPr lang="en-US" dirty="0"/>
          </a:p>
        </p:txBody>
      </p:sp>
    </p:spTree>
    <p:extLst>
      <p:ext uri="{BB962C8B-B14F-4D97-AF65-F5344CB8AC3E}">
        <p14:creationId xmlns:p14="http://schemas.microsoft.com/office/powerpoint/2010/main" val="2679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6F92-6A54-05CA-3AEE-13B0F98B9091}"/>
              </a:ext>
            </a:extLst>
          </p:cNvPr>
          <p:cNvSpPr>
            <a:spLocks noGrp="1"/>
          </p:cNvSpPr>
          <p:nvPr>
            <p:ph type="title"/>
          </p:nvPr>
        </p:nvSpPr>
        <p:spPr>
          <a:xfrm>
            <a:off x="457199" y="357662"/>
            <a:ext cx="11277601" cy="942109"/>
          </a:xfrm>
        </p:spPr>
        <p:txBody>
          <a:bodyPr/>
          <a:lstStyle/>
          <a:p>
            <a:r>
              <a:rPr lang="en-US" dirty="0"/>
              <a:t>A simple conditional statement in JavaScript</a:t>
            </a:r>
          </a:p>
        </p:txBody>
      </p:sp>
      <p:sp>
        <p:nvSpPr>
          <p:cNvPr id="3" name="Rectangle 2">
            <a:extLst>
              <a:ext uri="{FF2B5EF4-FFF2-40B4-BE49-F238E27FC236}">
                <a16:creationId xmlns:a16="http://schemas.microsoft.com/office/drawing/2014/main" id="{3E89ABD2-F4D8-CCA5-6F92-7D6507E20E1E}"/>
              </a:ext>
            </a:extLst>
          </p:cNvPr>
          <p:cNvSpPr/>
          <p:nvPr/>
        </p:nvSpPr>
        <p:spPr>
          <a:xfrm>
            <a:off x="637373" y="1493751"/>
            <a:ext cx="10813342" cy="2308324"/>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//declare a variable and assign it a value</a:t>
            </a:r>
          </a:p>
          <a:p>
            <a:r>
              <a:rPr lang="en-US" dirty="0">
                <a:latin typeface="Courier New" panose="02070309020205020404" pitchFamily="49" charset="0"/>
                <a:cs typeface="Courier New" panose="02070309020205020404" pitchFamily="49" charset="0"/>
              </a:rPr>
              <a:t>let age = 17;</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//check the variable using comparison</a:t>
            </a:r>
          </a:p>
          <a:p>
            <a:r>
              <a:rPr lang="en-US" dirty="0">
                <a:latin typeface="Courier New" panose="02070309020205020404" pitchFamily="49" charset="0"/>
                <a:cs typeface="Courier New" panose="02070309020205020404" pitchFamily="49" charset="0"/>
              </a:rPr>
              <a:t>if (age &gt;= 18){</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console.log</a:t>
            </a:r>
            <a:r>
              <a:rPr lang="en-US" dirty="0">
                <a:latin typeface="Courier New" panose="02070309020205020404" pitchFamily="49" charset="0"/>
                <a:cs typeface="Courier New" panose="02070309020205020404" pitchFamily="49" charset="0"/>
              </a:rPr>
              <a:t>('Old enough to vote.');</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console.log</a:t>
            </a:r>
            <a:r>
              <a:rPr lang="en-US" dirty="0">
                <a:latin typeface="Courier New" panose="02070309020205020404" pitchFamily="49" charset="0"/>
                <a:cs typeface="Courier New" panose="02070309020205020404" pitchFamily="49" charset="0"/>
              </a:rPr>
              <a:t>('Done.');</a:t>
            </a:r>
          </a:p>
        </p:txBody>
      </p:sp>
      <p:sp>
        <p:nvSpPr>
          <p:cNvPr id="4" name="Rounded Rectangle 4">
            <a:extLst>
              <a:ext uri="{FF2B5EF4-FFF2-40B4-BE49-F238E27FC236}">
                <a16:creationId xmlns:a16="http://schemas.microsoft.com/office/drawing/2014/main" id="{19A9D80E-3E4A-47B4-A484-527D3F96A087}"/>
              </a:ext>
            </a:extLst>
          </p:cNvPr>
          <p:cNvSpPr/>
          <p:nvPr/>
        </p:nvSpPr>
        <p:spPr bwMode="auto">
          <a:xfrm>
            <a:off x="533399" y="4403255"/>
            <a:ext cx="11021291" cy="152253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In this example … where is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assignment</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happening?  Where is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comparison</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Why are we using “greater than or equal to”?</a:t>
            </a:r>
          </a:p>
          <a:p>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What will be written to the console when this code runs?</a:t>
            </a:r>
          </a:p>
        </p:txBody>
      </p:sp>
      <p:sp>
        <p:nvSpPr>
          <p:cNvPr id="5" name="Arrow: Right 9">
            <a:extLst>
              <a:ext uri="{FF2B5EF4-FFF2-40B4-BE49-F238E27FC236}">
                <a16:creationId xmlns:a16="http://schemas.microsoft.com/office/drawing/2014/main" id="{9F6F9760-920B-50AE-C96B-EC8570F50153}"/>
              </a:ext>
            </a:extLst>
          </p:cNvPr>
          <p:cNvSpPr/>
          <p:nvPr/>
        </p:nvSpPr>
        <p:spPr>
          <a:xfrm rot="10800000">
            <a:off x="2541647" y="1796341"/>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9">
            <a:extLst>
              <a:ext uri="{FF2B5EF4-FFF2-40B4-BE49-F238E27FC236}">
                <a16:creationId xmlns:a16="http://schemas.microsoft.com/office/drawing/2014/main" id="{EB545899-A36B-4522-9F9A-23CF9AFFCB94}"/>
              </a:ext>
            </a:extLst>
          </p:cNvPr>
          <p:cNvSpPr/>
          <p:nvPr/>
        </p:nvSpPr>
        <p:spPr>
          <a:xfrm rot="7447407">
            <a:off x="1885367" y="2198937"/>
            <a:ext cx="381000" cy="45517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9">
            <a:extLst>
              <a:ext uri="{FF2B5EF4-FFF2-40B4-BE49-F238E27FC236}">
                <a16:creationId xmlns:a16="http://schemas.microsoft.com/office/drawing/2014/main" id="{85DA79FD-4AD1-5ED4-EA52-C01B705143D2}"/>
              </a:ext>
            </a:extLst>
          </p:cNvPr>
          <p:cNvSpPr/>
          <p:nvPr/>
        </p:nvSpPr>
        <p:spPr>
          <a:xfrm rot="10800000">
            <a:off x="3716976" y="3429000"/>
            <a:ext cx="519872"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96C-7105-DCC7-F527-1B3D467160CD}"/>
              </a:ext>
            </a:extLst>
          </p:cNvPr>
          <p:cNvSpPr>
            <a:spLocks noGrp="1"/>
          </p:cNvSpPr>
          <p:nvPr>
            <p:ph type="title"/>
          </p:nvPr>
        </p:nvSpPr>
        <p:spPr>
          <a:xfrm>
            <a:off x="457200" y="304024"/>
            <a:ext cx="11277601" cy="491623"/>
          </a:xfrm>
        </p:spPr>
        <p:txBody>
          <a:bodyPr>
            <a:normAutofit fontScale="90000"/>
          </a:bodyPr>
          <a:lstStyle/>
          <a:p>
            <a:r>
              <a:rPr lang="en-US" dirty="0"/>
              <a:t>Comparing things</a:t>
            </a:r>
          </a:p>
        </p:txBody>
      </p:sp>
      <p:sp>
        <p:nvSpPr>
          <p:cNvPr id="4" name="Rounded Rectangle 5">
            <a:extLst>
              <a:ext uri="{FF2B5EF4-FFF2-40B4-BE49-F238E27FC236}">
                <a16:creationId xmlns:a16="http://schemas.microsoft.com/office/drawing/2014/main" id="{8A96B092-4A74-E18F-9B7F-E7B9A74EF754}"/>
              </a:ext>
            </a:extLst>
          </p:cNvPr>
          <p:cNvSpPr/>
          <p:nvPr/>
        </p:nvSpPr>
        <p:spPr bwMode="auto">
          <a:xfrm>
            <a:off x="457200" y="967556"/>
            <a:ext cx="10551226" cy="1581959"/>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Notice that on the last slide we used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one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equal sign = to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assign a value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and we used a right-angle bracket and an equal sign &gt;= to represent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“greater than or equal to”.</a:t>
            </a:r>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Those are comparison operators.  We use the following operators to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compare</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values.  </a:t>
            </a:r>
          </a:p>
        </p:txBody>
      </p:sp>
      <p:sp>
        <p:nvSpPr>
          <p:cNvPr id="5" name="TextBox 4">
            <a:extLst>
              <a:ext uri="{FF2B5EF4-FFF2-40B4-BE49-F238E27FC236}">
                <a16:creationId xmlns:a16="http://schemas.microsoft.com/office/drawing/2014/main" id="{61D9AF60-DD2B-9B8B-DEBC-4437E442DFA2}"/>
              </a:ext>
            </a:extLst>
          </p:cNvPr>
          <p:cNvSpPr txBox="1"/>
          <p:nvPr/>
        </p:nvSpPr>
        <p:spPr>
          <a:xfrm>
            <a:off x="6801592" y="2619763"/>
            <a:ext cx="3276600" cy="2862322"/>
          </a:xfrm>
          <a:prstGeom prst="rect">
            <a:avLst/>
          </a:prstGeom>
          <a:noFill/>
        </p:spPr>
        <p:txBody>
          <a:bodyPr wrap="square" rtlCol="0">
            <a:spAutoFit/>
          </a:bodyPr>
          <a:lstStyle/>
          <a:p>
            <a:r>
              <a:rPr lang="en-US" sz="2000" dirty="0"/>
              <a:t>Determine the Boolean value of the following expressions:</a:t>
            </a:r>
          </a:p>
          <a:p>
            <a:r>
              <a:rPr lang="en-US" sz="2000" dirty="0">
                <a:latin typeface="Courier New" panose="02070309020205020404" pitchFamily="49" charset="0"/>
                <a:cs typeface="Courier New" panose="02070309020205020404" pitchFamily="49" charset="0"/>
              </a:rPr>
              <a:t>( 1 &gt; 5 )</a:t>
            </a:r>
          </a:p>
          <a:p>
            <a:r>
              <a:rPr lang="en-US" sz="2000" dirty="0">
                <a:latin typeface="Courier New" panose="02070309020205020404" pitchFamily="49" charset="0"/>
                <a:cs typeface="Courier New" panose="02070309020205020404" pitchFamily="49" charset="0"/>
              </a:rPr>
              <a:t>( 1 == 1 )</a:t>
            </a:r>
          </a:p>
          <a:p>
            <a:r>
              <a:rPr lang="en-US" sz="2000" dirty="0">
                <a:latin typeface="Courier New" panose="02070309020205020404" pitchFamily="49" charset="0"/>
                <a:cs typeface="Courier New" panose="02070309020205020404" pitchFamily="49" charset="0"/>
              </a:rPr>
              <a:t>( 100 &lt;= 100 ) </a:t>
            </a:r>
          </a:p>
          <a:p>
            <a:r>
              <a:rPr lang="en-US" sz="2000" dirty="0">
                <a:latin typeface="Courier New" panose="02070309020205020404" pitchFamily="49" charset="0"/>
                <a:cs typeface="Courier New" panose="02070309020205020404" pitchFamily="49" charset="0"/>
              </a:rPr>
              <a:t>( 100 &lt; 100 )</a:t>
            </a:r>
          </a:p>
          <a:p>
            <a:r>
              <a:rPr lang="en-US" sz="2000" dirty="0">
                <a:latin typeface="Courier New" panose="02070309020205020404" pitchFamily="49" charset="0"/>
                <a:cs typeface="Courier New" panose="02070309020205020404" pitchFamily="49" charset="0"/>
              </a:rPr>
              <a:t>( 7 != 17 )</a:t>
            </a:r>
          </a:p>
          <a:p>
            <a:r>
              <a:rPr lang="en-US" sz="2000" dirty="0">
                <a:latin typeface="Courier New" panose="02070309020205020404" pitchFamily="49" charset="0"/>
                <a:cs typeface="Courier New" panose="02070309020205020404" pitchFamily="49" charset="0"/>
              </a:rPr>
              <a:t>( 7 != 7 )</a:t>
            </a:r>
          </a:p>
          <a:p>
            <a:r>
              <a:rPr lang="en-US" sz="2000" dirty="0">
                <a:latin typeface="Courier New" panose="02070309020205020404" pitchFamily="49" charset="0"/>
                <a:cs typeface="Courier New" panose="02070309020205020404" pitchFamily="49" charset="0"/>
              </a:rPr>
              <a:t>( 7 &gt; 6 )</a:t>
            </a:r>
          </a:p>
        </p:txBody>
      </p:sp>
      <p:graphicFrame>
        <p:nvGraphicFramePr>
          <p:cNvPr id="8" name="Table 7">
            <a:extLst>
              <a:ext uri="{FF2B5EF4-FFF2-40B4-BE49-F238E27FC236}">
                <a16:creationId xmlns:a16="http://schemas.microsoft.com/office/drawing/2014/main" id="{F7EEBA62-A6EE-F45F-A38B-EA297585AA21}"/>
              </a:ext>
            </a:extLst>
          </p:cNvPr>
          <p:cNvGraphicFramePr>
            <a:graphicFrameLocks noGrp="1"/>
          </p:cNvGraphicFramePr>
          <p:nvPr>
            <p:extLst>
              <p:ext uri="{D42A27DB-BD31-4B8C-83A1-F6EECF244321}">
                <p14:modId xmlns:p14="http://schemas.microsoft.com/office/powerpoint/2010/main" val="2153026235"/>
              </p:ext>
            </p:extLst>
          </p:nvPr>
        </p:nvGraphicFramePr>
        <p:xfrm>
          <a:off x="766948" y="2721424"/>
          <a:ext cx="4280066" cy="2659000"/>
        </p:xfrm>
        <a:graphic>
          <a:graphicData uri="http://schemas.openxmlformats.org/drawingml/2006/table">
            <a:tbl>
              <a:tblPr/>
              <a:tblGrid>
                <a:gridCol w="2140033">
                  <a:extLst>
                    <a:ext uri="{9D8B030D-6E8A-4147-A177-3AD203B41FA5}">
                      <a16:colId xmlns:a16="http://schemas.microsoft.com/office/drawing/2014/main" val="3769156109"/>
                    </a:ext>
                  </a:extLst>
                </a:gridCol>
                <a:gridCol w="2140033">
                  <a:extLst>
                    <a:ext uri="{9D8B030D-6E8A-4147-A177-3AD203B41FA5}">
                      <a16:colId xmlns:a16="http://schemas.microsoft.com/office/drawing/2014/main" val="3890426675"/>
                    </a:ext>
                  </a:extLst>
                </a:gridCol>
              </a:tblGrid>
              <a:tr h="373000">
                <a:tc>
                  <a:txBody>
                    <a:bodyPr/>
                    <a:lstStyle/>
                    <a:p>
                      <a:pPr algn="ctr"/>
                      <a:r>
                        <a:rPr lang="en-US" dirty="0">
                          <a:solidFill>
                            <a:schemeClr val="bg1"/>
                          </a:solidFill>
                        </a:rPr>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78838798"/>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420425"/>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Not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655051"/>
                  </a:ext>
                </a:extLst>
              </a:tr>
              <a:tr h="373000">
                <a:tc>
                  <a:txBody>
                    <a:bodyPr/>
                    <a:lstStyle/>
                    <a:p>
                      <a:pPr algn="ctr"/>
                      <a:r>
                        <a:rPr lang="en-US" sz="2400" dirty="0"/>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Greater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9438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Less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0041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Less than or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188968"/>
                  </a:ext>
                </a:extLst>
              </a:tr>
            </a:tbl>
          </a:graphicData>
        </a:graphic>
      </p:graphicFrame>
      <p:sp>
        <p:nvSpPr>
          <p:cNvPr id="9" name="Rounded Rectangle 5">
            <a:extLst>
              <a:ext uri="{FF2B5EF4-FFF2-40B4-BE49-F238E27FC236}">
                <a16:creationId xmlns:a16="http://schemas.microsoft.com/office/drawing/2014/main" id="{E20BF009-DB81-1664-65F0-B5650FA2F432}"/>
              </a:ext>
            </a:extLst>
          </p:cNvPr>
          <p:cNvSpPr/>
          <p:nvPr/>
        </p:nvSpPr>
        <p:spPr bwMode="auto">
          <a:xfrm>
            <a:off x="360219" y="5585759"/>
            <a:ext cx="8807532" cy="83879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DISCUSS: In JavaScript, what’s the difference between a single equal sign  =  and a double equal sign ==  ?</a:t>
            </a:r>
          </a:p>
        </p:txBody>
      </p:sp>
    </p:spTree>
    <p:extLst>
      <p:ext uri="{BB962C8B-B14F-4D97-AF65-F5344CB8AC3E}">
        <p14:creationId xmlns:p14="http://schemas.microsoft.com/office/powerpoint/2010/main" val="11041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10625</TotalTime>
  <Words>2216</Words>
  <Application>Microsoft Office PowerPoint</Application>
  <PresentationFormat>Widescreen</PresentationFormat>
  <Paragraphs>250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Consolas</vt:lpstr>
      <vt:lpstr>Corbel</vt:lpstr>
      <vt:lpstr>Courier New</vt:lpstr>
      <vt:lpstr>Segoe UI</vt:lpstr>
      <vt:lpstr>Times New Roman</vt:lpstr>
      <vt:lpstr>Office Theme</vt:lpstr>
      <vt:lpstr>Conditional Statements</vt:lpstr>
      <vt:lpstr>Today’s Agenda</vt:lpstr>
      <vt:lpstr>What is a conditional statement?   (What is an “if” statement?) </vt:lpstr>
      <vt:lpstr>Business Rules</vt:lpstr>
      <vt:lpstr>A little perspective</vt:lpstr>
      <vt:lpstr>A little more perspective</vt:lpstr>
      <vt:lpstr>How are “if” statements written in JavaScript?</vt:lpstr>
      <vt:lpstr>A simple conditional statement in JavaScript</vt:lpstr>
      <vt:lpstr>Comparing things</vt:lpstr>
      <vt:lpstr>Another example</vt:lpstr>
      <vt:lpstr>How to express conditional logic</vt:lpstr>
      <vt:lpstr>if, else</vt:lpstr>
      <vt:lpstr>if, else if, else</vt:lpstr>
      <vt:lpstr>The isNaN function</vt:lpstr>
      <vt:lpstr>More about the isNaN function</vt:lpstr>
      <vt:lpstr>Zero length strings</vt:lpstr>
      <vt:lpstr>Zero length strings and isNaN</vt:lpstr>
      <vt:lpstr>Before we look at some examples</vt:lpstr>
      <vt:lpstr>Some examples</vt:lpstr>
      <vt:lpstr>Some more examples</vt:lpstr>
      <vt:lpstr>Some suggestions</vt:lpstr>
      <vt:lpstr>General Advice</vt:lpstr>
      <vt:lpstr>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375</cp:revision>
  <dcterms:created xsi:type="dcterms:W3CDTF">2022-06-30T13:55:29Z</dcterms:created>
  <dcterms:modified xsi:type="dcterms:W3CDTF">2024-07-28T15:20:25Z</dcterms:modified>
</cp:coreProperties>
</file>