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577" r:id="rId3"/>
    <p:sldId id="600" r:id="rId4"/>
    <p:sldId id="581" r:id="rId5"/>
    <p:sldId id="591" r:id="rId6"/>
    <p:sldId id="601" r:id="rId7"/>
    <p:sldId id="602" r:id="rId8"/>
    <p:sldId id="603" r:id="rId9"/>
    <p:sldId id="606" r:id="rId10"/>
    <p:sldId id="605" r:id="rId11"/>
    <p:sldId id="604" r:id="rId12"/>
    <p:sldId id="585" r:id="rId13"/>
    <p:sldId id="5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71" d="100"/>
          <a:sy n="71" d="100"/>
        </p:scale>
        <p:origin x="235"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7/13/2023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9</a:t>
            </a:fld>
            <a:endParaRPr lang="en-US" dirty="0"/>
          </a:p>
        </p:txBody>
      </p:sp>
    </p:spTree>
    <p:extLst>
      <p:ext uri="{BB962C8B-B14F-4D97-AF65-F5344CB8AC3E}">
        <p14:creationId xmlns:p14="http://schemas.microsoft.com/office/powerpoint/2010/main" val="399422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7/13/2023</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7/13/2023</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7/13/2023</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471054" y="720435"/>
            <a:ext cx="11277601" cy="942109"/>
          </a:xfrm>
          <a:noFill/>
        </p:spPr>
        <p:txBody>
          <a:bodyPr/>
          <a:lstStyle>
            <a:lvl1pPr marL="338138" indent="0" algn="l">
              <a:defRPr sz="3200">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FB4F299-B632-B7CA-3FD1-FE6F072FE586}"/>
              </a:ext>
            </a:extLst>
          </p:cNvPr>
          <p:cNvSpPr txBox="1">
            <a:spLocks/>
          </p:cNvSpPr>
          <p:nvPr userDrawn="1"/>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Slide </a:t>
            </a:r>
            <a:fld id="{B8D92440-A1FC-46CF-964E-5BF15C2FE343}" type="slidenum">
              <a:rPr kumimoji="0" lang="en-US" sz="2800" b="0" i="0" u="none" strike="noStrike" kern="1200" cap="none" spc="0" normalizeH="0" baseline="0" noProof="0" smtClean="0">
                <a:ln>
                  <a:noFill/>
                </a:ln>
                <a:solidFill>
                  <a:srgbClr val="4472C4">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37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7/13/2023</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7/13/2023</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7/13/2023</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7/13/2023</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7/13/2023</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7/13/2023</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7/13/2023</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7/13/2023</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7/13/2023</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ai.com/product/dall-e-2"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isdemo.temple.edu/classexamples/logic/" TargetMode="External"/><Relationship Id="rId1" Type="http://schemas.openxmlformats.org/officeDocument/2006/relationships/slideLayout" Target="../slideLayouts/slideLayout12.xml"/><Relationship Id="rId4" Type="http://schemas.openxmlformats.org/officeDocument/2006/relationships/hyperlink" Target="https://www.pngall.com/lemon-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k3hamilton.com/orientation/assessment_tool_a_demonstration.html" TargetMode="External"/><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2"/>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Logical</a:t>
            </a:r>
            <a:br>
              <a:rPr lang="en-US">
                <a:latin typeface="Segoe UI" panose="020B0502040204020203" pitchFamily="34" charset="0"/>
                <a:ea typeface="Tahoma" panose="020B0604030504040204" pitchFamily="34" charset="0"/>
                <a:cs typeface="Segoe UI" panose="020B0502040204020203" pitchFamily="34" charset="0"/>
              </a:rPr>
            </a:br>
            <a:r>
              <a:rPr lang="en-US">
                <a:latin typeface="Segoe UI" panose="020B0502040204020203" pitchFamily="34" charset="0"/>
                <a:ea typeface="Tahoma" panose="020B0604030504040204" pitchFamily="34" charset="0"/>
                <a:cs typeface="Segoe UI" panose="020B0502040204020203" pitchFamily="34" charset="0"/>
              </a:rPr>
              <a:t>Operators</a:t>
            </a:r>
            <a:endParaRPr lang="en-US" dirty="0">
              <a:latin typeface="Segoe UI" panose="020B0502040204020203" pitchFamily="34" charset="0"/>
              <a:ea typeface="Tahoma" panose="020B060403050404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	MIS2402</a:t>
            </a:r>
            <a:r>
              <a:rPr lang="en-US" sz="4000" dirty="0">
                <a:latin typeface="+mj-lt"/>
                <a:ea typeface="Tahoma" panose="020B0604030504040204" pitchFamily="34" charset="0"/>
                <a:cs typeface="Segoe UI" panose="020B0502040204020203" pitchFamily="34" charset="0"/>
              </a:rPr>
              <a:t>: Web Application Development</a:t>
            </a:r>
          </a:p>
        </p:txBody>
      </p:sp>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3"/>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4" tooltip="https://creativecommons.org/licenses/by-nc/3.0/"/>
              </a:rPr>
              <a:t>CC BY-NC</a:t>
            </a:r>
            <a:endParaRPr lang="en-US" sz="900" dirty="0"/>
          </a:p>
        </p:txBody>
      </p:sp>
      <p:pic>
        <p:nvPicPr>
          <p:cNvPr id="6" name="Picture 5" descr="A picture containing drawing, cartoon, clipart, LEGO&#10;&#10;Description automatically generated">
            <a:extLst>
              <a:ext uri="{FF2B5EF4-FFF2-40B4-BE49-F238E27FC236}">
                <a16:creationId xmlns:a16="http://schemas.microsoft.com/office/drawing/2014/main" id="{D327FA58-E30D-71B9-1B60-B22BD50FB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51" y="1004457"/>
            <a:ext cx="5036920" cy="5036920"/>
          </a:xfrm>
          <a:prstGeom prst="rect">
            <a:avLst/>
          </a:prstGeom>
          <a:effectLst>
            <a:softEdge rad="254000"/>
          </a:effectLst>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E5A4-D3CF-3103-33CD-0DD10683FE89}"/>
              </a:ext>
            </a:extLst>
          </p:cNvPr>
          <p:cNvSpPr>
            <a:spLocks noGrp="1"/>
          </p:cNvSpPr>
          <p:nvPr>
            <p:ph type="title"/>
          </p:nvPr>
        </p:nvSpPr>
        <p:spPr>
          <a:xfrm>
            <a:off x="457199" y="299816"/>
            <a:ext cx="11277601" cy="591007"/>
          </a:xfrm>
        </p:spPr>
        <p:txBody>
          <a:bodyPr/>
          <a:lstStyle/>
          <a:p>
            <a:r>
              <a:rPr lang="en-US" dirty="0"/>
              <a:t>Important note!</a:t>
            </a:r>
          </a:p>
        </p:txBody>
      </p:sp>
      <p:sp>
        <p:nvSpPr>
          <p:cNvPr id="3" name="TextBox 2">
            <a:extLst>
              <a:ext uri="{FF2B5EF4-FFF2-40B4-BE49-F238E27FC236}">
                <a16:creationId xmlns:a16="http://schemas.microsoft.com/office/drawing/2014/main" id="{04E71CA6-72D8-6488-D2AD-88A20EEA1A81}"/>
              </a:ext>
            </a:extLst>
          </p:cNvPr>
          <p:cNvSpPr txBox="1"/>
          <p:nvPr/>
        </p:nvSpPr>
        <p:spPr>
          <a:xfrm>
            <a:off x="856226" y="966226"/>
            <a:ext cx="4509859" cy="5509200"/>
          </a:xfrm>
          <a:prstGeom prst="rect">
            <a:avLst/>
          </a:prstGeom>
          <a:noFill/>
        </p:spPr>
        <p:txBody>
          <a:bodyPr wrap="square" rtlCol="0">
            <a:spAutoFit/>
          </a:bodyPr>
          <a:lstStyle/>
          <a:p>
            <a:r>
              <a:rPr lang="en-US" sz="2000" dirty="0"/>
              <a:t>Using parenthesis around comparisons and conditions will make your code much more readable.  Just like in algebra, parentheses are used to force a certain </a:t>
            </a:r>
            <a:r>
              <a:rPr lang="en-US" sz="2000" b="1" i="1" dirty="0"/>
              <a:t>order of operations</a:t>
            </a:r>
            <a:r>
              <a:rPr lang="en-US" sz="2000" dirty="0"/>
              <a:t>.  Not using parenthesis can make your code difficult (for a human) to read! </a:t>
            </a:r>
          </a:p>
          <a:p>
            <a:endParaRPr lang="en-US" sz="2000" dirty="0"/>
          </a:p>
          <a:p>
            <a:r>
              <a:rPr lang="en-US" sz="2000" dirty="0"/>
              <a:t>This is especially true with the “NOT” operator.  The “NOT” will be applied to the first value encountered.  The language does not automatically understand that you are (probably) writing some sort of comparison.</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73F3C0B-15FA-B250-1A4B-E4E0913C92B2}"/>
              </a:ext>
            </a:extLst>
          </p:cNvPr>
          <p:cNvPicPr>
            <a:picLocks noChangeAspect="1"/>
          </p:cNvPicPr>
          <p:nvPr/>
        </p:nvPicPr>
        <p:blipFill>
          <a:blip r:embed="rId2"/>
          <a:stretch>
            <a:fillRect/>
          </a:stretch>
        </p:blipFill>
        <p:spPr>
          <a:xfrm>
            <a:off x="5642811" y="1367459"/>
            <a:ext cx="4213589" cy="4123082"/>
          </a:xfrm>
          <a:prstGeom prst="rect">
            <a:avLst/>
          </a:prstGeom>
        </p:spPr>
      </p:pic>
      <p:sp>
        <p:nvSpPr>
          <p:cNvPr id="6" name="TextBox 5">
            <a:extLst>
              <a:ext uri="{FF2B5EF4-FFF2-40B4-BE49-F238E27FC236}">
                <a16:creationId xmlns:a16="http://schemas.microsoft.com/office/drawing/2014/main" id="{09F7EBE7-7844-E469-3667-FA725D0AA74F}"/>
              </a:ext>
            </a:extLst>
          </p:cNvPr>
          <p:cNvSpPr txBox="1"/>
          <p:nvPr/>
        </p:nvSpPr>
        <p:spPr>
          <a:xfrm>
            <a:off x="5642811" y="890405"/>
            <a:ext cx="2767263" cy="400110"/>
          </a:xfrm>
          <a:prstGeom prst="rect">
            <a:avLst/>
          </a:prstGeom>
          <a:noFill/>
        </p:spPr>
        <p:txBody>
          <a:bodyPr wrap="square" rtlCol="0">
            <a:spAutoFit/>
          </a:bodyPr>
          <a:lstStyle/>
          <a:p>
            <a:r>
              <a:rPr lang="en-US" sz="2000" dirty="0"/>
              <a:t>Some examples:</a:t>
            </a:r>
          </a:p>
        </p:txBody>
      </p:sp>
      <p:cxnSp>
        <p:nvCxnSpPr>
          <p:cNvPr id="8" name="Straight Arrow Connector 7">
            <a:extLst>
              <a:ext uri="{FF2B5EF4-FFF2-40B4-BE49-F238E27FC236}">
                <a16:creationId xmlns:a16="http://schemas.microsoft.com/office/drawing/2014/main" id="{E2B804E9-9477-97D8-23B3-D6F7EE4F61C1}"/>
              </a:ext>
            </a:extLst>
          </p:cNvPr>
          <p:cNvCxnSpPr>
            <a:cxnSpLocks/>
          </p:cNvCxnSpPr>
          <p:nvPr/>
        </p:nvCxnSpPr>
        <p:spPr>
          <a:xfrm flipH="1">
            <a:off x="8410074" y="1249825"/>
            <a:ext cx="954990" cy="591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0DF520-7A51-D864-F568-9DC7A2EA55C3}"/>
              </a:ext>
            </a:extLst>
          </p:cNvPr>
          <p:cNvSpPr txBox="1"/>
          <p:nvPr/>
        </p:nvSpPr>
        <p:spPr>
          <a:xfrm>
            <a:off x="9174145" y="813916"/>
            <a:ext cx="2381459" cy="369332"/>
          </a:xfrm>
          <a:prstGeom prst="rect">
            <a:avLst/>
          </a:prstGeom>
          <a:noFill/>
        </p:spPr>
        <p:txBody>
          <a:bodyPr wrap="square" rtlCol="0">
            <a:spAutoFit/>
          </a:bodyPr>
          <a:lstStyle/>
          <a:p>
            <a:r>
              <a:rPr lang="en-US" dirty="0"/>
              <a:t>What you said…</a:t>
            </a:r>
          </a:p>
        </p:txBody>
      </p:sp>
      <p:cxnSp>
        <p:nvCxnSpPr>
          <p:cNvPr id="11" name="Straight Arrow Connector 10">
            <a:extLst>
              <a:ext uri="{FF2B5EF4-FFF2-40B4-BE49-F238E27FC236}">
                <a16:creationId xmlns:a16="http://schemas.microsoft.com/office/drawing/2014/main" id="{E342CCE8-6DA4-D614-BEF0-1CAAE7AEFCF8}"/>
              </a:ext>
            </a:extLst>
          </p:cNvPr>
          <p:cNvCxnSpPr>
            <a:cxnSpLocks/>
          </p:cNvCxnSpPr>
          <p:nvPr/>
        </p:nvCxnSpPr>
        <p:spPr>
          <a:xfrm flipH="1">
            <a:off x="8940741" y="3648484"/>
            <a:ext cx="1192385" cy="591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30DA26-4385-9C24-B49C-7CD42EFC4077}"/>
              </a:ext>
            </a:extLst>
          </p:cNvPr>
          <p:cNvSpPr txBox="1"/>
          <p:nvPr/>
        </p:nvSpPr>
        <p:spPr>
          <a:xfrm>
            <a:off x="10145044" y="3286525"/>
            <a:ext cx="1190730" cy="923330"/>
          </a:xfrm>
          <a:prstGeom prst="rect">
            <a:avLst/>
          </a:prstGeom>
          <a:noFill/>
        </p:spPr>
        <p:txBody>
          <a:bodyPr wrap="square" rtlCol="0">
            <a:spAutoFit/>
          </a:bodyPr>
          <a:lstStyle/>
          <a:p>
            <a:r>
              <a:rPr lang="en-US" dirty="0"/>
              <a:t>What you (probably) meant</a:t>
            </a:r>
          </a:p>
        </p:txBody>
      </p:sp>
      <p:sp>
        <p:nvSpPr>
          <p:cNvPr id="15" name="Oval 14">
            <a:extLst>
              <a:ext uri="{FF2B5EF4-FFF2-40B4-BE49-F238E27FC236}">
                <a16:creationId xmlns:a16="http://schemas.microsoft.com/office/drawing/2014/main" id="{3EAD981F-7827-3022-E86A-51B90424A896}"/>
              </a:ext>
            </a:extLst>
          </p:cNvPr>
          <p:cNvSpPr/>
          <p:nvPr/>
        </p:nvSpPr>
        <p:spPr>
          <a:xfrm>
            <a:off x="5366085" y="4465122"/>
            <a:ext cx="2767263" cy="4275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1DF0-1205-8C28-E865-C5AE70794104}"/>
              </a:ext>
            </a:extLst>
          </p:cNvPr>
          <p:cNvSpPr>
            <a:spLocks noGrp="1"/>
          </p:cNvSpPr>
          <p:nvPr>
            <p:ph type="title"/>
          </p:nvPr>
        </p:nvSpPr>
        <p:spPr/>
        <p:txBody>
          <a:bodyPr/>
          <a:lstStyle/>
          <a:p>
            <a:r>
              <a:rPr lang="en-US" dirty="0"/>
              <a:t>Back to the lemonade stand…</a:t>
            </a:r>
          </a:p>
        </p:txBody>
      </p:sp>
      <p:sp>
        <p:nvSpPr>
          <p:cNvPr id="3" name="TextBox 2">
            <a:extLst>
              <a:ext uri="{FF2B5EF4-FFF2-40B4-BE49-F238E27FC236}">
                <a16:creationId xmlns:a16="http://schemas.microsoft.com/office/drawing/2014/main" id="{C38A5217-4B52-87A7-8E85-2FDF8A3E745E}"/>
              </a:ext>
            </a:extLst>
          </p:cNvPr>
          <p:cNvSpPr txBox="1"/>
          <p:nvPr/>
        </p:nvSpPr>
        <p:spPr>
          <a:xfrm>
            <a:off x="961902" y="1662544"/>
            <a:ext cx="8348354" cy="1908215"/>
          </a:xfrm>
          <a:prstGeom prst="rect">
            <a:avLst/>
          </a:prstGeom>
          <a:noFill/>
        </p:spPr>
        <p:txBody>
          <a:bodyPr wrap="square" rtlCol="0">
            <a:spAutoFit/>
          </a:bodyPr>
          <a:lstStyle/>
          <a:p>
            <a:r>
              <a:rPr lang="en-US" dirty="0"/>
              <a:t>Take a moment to “View page source” on these different solutions to the lemonade stand activity from last class.  Take note of the different uses of logical operators.</a:t>
            </a:r>
          </a:p>
          <a:p>
            <a:endParaRPr lang="en-US" dirty="0"/>
          </a:p>
          <a:p>
            <a:r>
              <a:rPr lang="en-US" sz="2800" dirty="0">
                <a:hlinkClick r:id="rId2"/>
              </a:rPr>
              <a:t>https://misdemo.temple.edu/classexamples/logic/</a:t>
            </a:r>
            <a:r>
              <a:rPr lang="en-US" sz="2800" dirty="0"/>
              <a:t> </a:t>
            </a:r>
          </a:p>
          <a:p>
            <a:endParaRPr lang="en-US" dirty="0"/>
          </a:p>
          <a:p>
            <a:endParaRPr lang="en-US" dirty="0"/>
          </a:p>
        </p:txBody>
      </p:sp>
      <p:sp>
        <p:nvSpPr>
          <p:cNvPr id="4" name="TextBox 3">
            <a:extLst>
              <a:ext uri="{FF2B5EF4-FFF2-40B4-BE49-F238E27FC236}">
                <a16:creationId xmlns:a16="http://schemas.microsoft.com/office/drawing/2014/main" id="{FB97D6DE-5477-9662-0808-8F4A44CD9484}"/>
              </a:ext>
            </a:extLst>
          </p:cNvPr>
          <p:cNvSpPr txBox="1"/>
          <p:nvPr/>
        </p:nvSpPr>
        <p:spPr>
          <a:xfrm>
            <a:off x="961903" y="3705173"/>
            <a:ext cx="10569036" cy="646331"/>
          </a:xfrm>
          <a:prstGeom prst="rect">
            <a:avLst/>
          </a:prstGeom>
          <a:noFill/>
        </p:spPr>
        <p:txBody>
          <a:bodyPr wrap="square" rtlCol="0">
            <a:spAutoFit/>
          </a:bodyPr>
          <a:lstStyle/>
          <a:p>
            <a:r>
              <a:rPr lang="en-US" b="1" dirty="0"/>
              <a:t>DISCUSS: </a:t>
            </a:r>
            <a:r>
              <a:rPr lang="en-US" dirty="0"/>
              <a:t>Which solution was easier for you to read?  Was any solution notably faster / slower?  Which answer was “right”?</a:t>
            </a:r>
          </a:p>
        </p:txBody>
      </p:sp>
      <p:sp>
        <p:nvSpPr>
          <p:cNvPr id="6" name="TextBox 5">
            <a:extLst>
              <a:ext uri="{FF2B5EF4-FFF2-40B4-BE49-F238E27FC236}">
                <a16:creationId xmlns:a16="http://schemas.microsoft.com/office/drawing/2014/main" id="{46D67C0A-272A-668F-EDBB-058B9CFD5010}"/>
              </a:ext>
            </a:extLst>
          </p:cNvPr>
          <p:cNvSpPr txBox="1"/>
          <p:nvPr/>
        </p:nvSpPr>
        <p:spPr>
          <a:xfrm>
            <a:off x="961902" y="4485918"/>
            <a:ext cx="10569036" cy="2031325"/>
          </a:xfrm>
          <a:prstGeom prst="rect">
            <a:avLst/>
          </a:prstGeom>
          <a:noFill/>
        </p:spPr>
        <p:txBody>
          <a:bodyPr wrap="square" rtlCol="0">
            <a:spAutoFit/>
          </a:bodyPr>
          <a:lstStyle/>
          <a:p>
            <a:r>
              <a:rPr lang="en-US" b="1" dirty="0"/>
              <a:t>NOTE: </a:t>
            </a:r>
            <a:r>
              <a:rPr lang="en-US" dirty="0"/>
              <a:t>If your function was called </a:t>
            </a:r>
            <a:r>
              <a:rPr lang="en-US" b="1" i="1" dirty="0"/>
              <a:t>thousands</a:t>
            </a:r>
            <a:r>
              <a:rPr lang="en-US" dirty="0"/>
              <a:t> </a:t>
            </a:r>
            <a:r>
              <a:rPr lang="en-US" b="1" i="1" dirty="0"/>
              <a:t>of times per second </a:t>
            </a:r>
            <a:r>
              <a:rPr lang="en-US" dirty="0"/>
              <a:t>a small difference in speed </a:t>
            </a:r>
            <a:r>
              <a:rPr lang="en-US" b="1" i="1" dirty="0"/>
              <a:t>might</a:t>
            </a:r>
            <a:r>
              <a:rPr lang="en-US" dirty="0"/>
              <a:t> matter.  But often it does not matter, especially when the code is waiting on human input.  (Humans are slow!)</a:t>
            </a:r>
            <a:br>
              <a:rPr lang="en-US" dirty="0"/>
            </a:br>
            <a:endParaRPr lang="en-US" dirty="0"/>
          </a:p>
          <a:p>
            <a:r>
              <a:rPr lang="en-US" dirty="0"/>
              <a:t>If the difference in speed is negligible, then the best code is the code that is easiest to read and easiest to maintain!</a:t>
            </a:r>
          </a:p>
          <a:p>
            <a:endParaRPr lang="en-US" dirty="0"/>
          </a:p>
          <a:p>
            <a:endParaRPr lang="en-US" dirty="0"/>
          </a:p>
        </p:txBody>
      </p:sp>
      <p:pic>
        <p:nvPicPr>
          <p:cNvPr id="8" name="Picture 7" descr="A group of lemons with leaves&#10;&#10;Description automatically generated">
            <a:extLst>
              <a:ext uri="{FF2B5EF4-FFF2-40B4-BE49-F238E27FC236}">
                <a16:creationId xmlns:a16="http://schemas.microsoft.com/office/drawing/2014/main" id="{53AA4FE9-6B00-489A-D6FC-CB98BC0CC8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10256" y="1321337"/>
            <a:ext cx="2455780" cy="2455780"/>
          </a:xfrm>
          <a:prstGeom prst="rect">
            <a:avLst/>
          </a:prstGeom>
        </p:spPr>
      </p:pic>
    </p:spTree>
    <p:extLst>
      <p:ext uri="{BB962C8B-B14F-4D97-AF65-F5344CB8AC3E}">
        <p14:creationId xmlns:p14="http://schemas.microsoft.com/office/powerpoint/2010/main" val="300884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Why are we learning this again?</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BB587C30-761E-5BBC-CE0D-FAFE0C6AC06C}"/>
              </a:ext>
            </a:extLst>
          </p:cNvPr>
          <p:cNvSpPr txBox="1">
            <a:spLocks/>
          </p:cNvSpPr>
          <p:nvPr/>
        </p:nvSpPr>
        <p:spPr>
          <a:xfrm>
            <a:off x="729343" y="1633229"/>
            <a:ext cx="10515600" cy="4716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the immediate future you’ll need logical operators for performing calculations and client-side error trapping in MIS2402. </a:t>
            </a:r>
          </a:p>
          <a:p>
            <a:r>
              <a:rPr lang="en-US" dirty="0"/>
              <a:t>Conditional statements are also essential for implementing business rules that you will see in MIS3502 APIs.</a:t>
            </a:r>
          </a:p>
          <a:p>
            <a:r>
              <a:rPr lang="en-US" dirty="0"/>
              <a:t>Beyond that, in your career, these logical expressions are used in data cleansing, spreadsheets, risk analysis software, robotic process automation, supply chain automation, machine learning, and many other tasks…. even if you are not a “programmer”.</a:t>
            </a:r>
          </a:p>
        </p:txBody>
      </p:sp>
    </p:spTree>
    <p:extLst>
      <p:ext uri="{BB962C8B-B14F-4D97-AF65-F5344CB8AC3E}">
        <p14:creationId xmlns:p14="http://schemas.microsoft.com/office/powerpoint/2010/main" val="242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a:xfrm>
            <a:off x="457199" y="325996"/>
            <a:ext cx="11277601" cy="942109"/>
          </a:xfrm>
        </p:spPr>
        <p:txBody>
          <a:bodyPr/>
          <a:lstStyle/>
          <a:p>
            <a:r>
              <a:rPr lang="en-US" dirty="0"/>
              <a:t>Let’s review</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838199" y="1108101"/>
            <a:ext cx="10515600" cy="4351338"/>
          </a:xfrm>
        </p:spPr>
        <p:txBody>
          <a:bodyPr>
            <a:normAutofit/>
          </a:bodyPr>
          <a:lstStyle/>
          <a:p>
            <a:pPr marL="514350" indent="-514350">
              <a:buFont typeface="Arial" panose="020B0604020202020204" pitchFamily="34" charset="0"/>
              <a:buChar char="•"/>
            </a:pPr>
            <a:r>
              <a:rPr lang="en-US" dirty="0"/>
              <a:t>What is the difference between a logical operator and a comparison operator?</a:t>
            </a:r>
          </a:p>
          <a:p>
            <a:pPr marL="514350" indent="-514350">
              <a:buFont typeface="Arial" panose="020B0604020202020204" pitchFamily="34" charset="0"/>
              <a:buChar char="•"/>
            </a:pPr>
            <a:r>
              <a:rPr lang="en-US" dirty="0"/>
              <a:t>What are the three logical operators in JavaScript?</a:t>
            </a:r>
          </a:p>
          <a:p>
            <a:pPr marL="514350" indent="-514350">
              <a:buFont typeface="Arial" panose="020B0604020202020204" pitchFamily="34" charset="0"/>
              <a:buChar char="•"/>
            </a:pPr>
            <a:r>
              <a:rPr lang="en-US" dirty="0"/>
              <a:t>What are some things to think about when comparing two different solutions to a programming problem?</a:t>
            </a:r>
          </a:p>
          <a:p>
            <a:pPr marL="514350" indent="-514350">
              <a:buFont typeface="Arial" panose="020B0604020202020204" pitchFamily="34" charset="0"/>
              <a:buChar char="•"/>
            </a:pPr>
            <a:r>
              <a:rPr lang="en-US" dirty="0"/>
              <a:t>What characters have we used to force our desired order of operations when creating compound Boolean expressions?</a:t>
            </a:r>
          </a:p>
          <a:p>
            <a:pPr marL="514350" indent="-514350">
              <a:buFont typeface="Arial" panose="020B0604020202020204" pitchFamily="34" charset="0"/>
              <a:buChar char="•"/>
            </a:pPr>
            <a:endParaRPr lang="en-US" sz="2800" dirty="0">
              <a:latin typeface="+mn-lt"/>
            </a:endParaRP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13</a:t>
            </a:fld>
            <a:endParaRPr lang="en-US" sz="2800" dirty="0">
              <a:solidFill>
                <a:schemeClr val="accent1">
                  <a:lumMod val="75000"/>
                </a:schemeClr>
              </a:solidFill>
            </a:endParaRPr>
          </a:p>
        </p:txBody>
      </p:sp>
      <p:pic>
        <p:nvPicPr>
          <p:cNvPr id="6" name="Picture 5" descr="A clock and papers with a pencil&#10;&#10;Description automatically generated">
            <a:extLst>
              <a:ext uri="{FF2B5EF4-FFF2-40B4-BE49-F238E27FC236}">
                <a16:creationId xmlns:a16="http://schemas.microsoft.com/office/drawing/2014/main" id="{975FB00C-65C7-2BDA-F2D2-DB0DE38574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99405" y="4460902"/>
            <a:ext cx="1706631" cy="1706631"/>
          </a:xfrm>
          <a:prstGeom prst="rect">
            <a:avLst/>
          </a:prstGeom>
        </p:spPr>
      </p:pic>
      <p:sp>
        <p:nvSpPr>
          <p:cNvPr id="8" name="TextBox 7">
            <a:extLst>
              <a:ext uri="{FF2B5EF4-FFF2-40B4-BE49-F238E27FC236}">
                <a16:creationId xmlns:a16="http://schemas.microsoft.com/office/drawing/2014/main" id="{4642FA06-91B7-7ACC-01A0-9BEAFC1F4F4C}"/>
              </a:ext>
            </a:extLst>
          </p:cNvPr>
          <p:cNvSpPr txBox="1"/>
          <p:nvPr/>
        </p:nvSpPr>
        <p:spPr>
          <a:xfrm>
            <a:off x="937615" y="5165124"/>
            <a:ext cx="6280789" cy="584775"/>
          </a:xfrm>
          <a:prstGeom prst="rect">
            <a:avLst/>
          </a:prstGeom>
          <a:noFill/>
        </p:spPr>
        <p:txBody>
          <a:bodyPr wrap="square" rtlCol="0">
            <a:spAutoFit/>
          </a:bodyPr>
          <a:lstStyle/>
          <a:p>
            <a:pPr algn="r"/>
            <a:r>
              <a:rPr lang="en-US" sz="3200" dirty="0"/>
              <a:t>Time for a quiz!</a:t>
            </a:r>
          </a:p>
        </p:txBody>
      </p:sp>
    </p:spTree>
    <p:extLst>
      <p:ext uri="{BB962C8B-B14F-4D97-AF65-F5344CB8AC3E}">
        <p14:creationId xmlns:p14="http://schemas.microsoft.com/office/powerpoint/2010/main" val="263604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729343" y="1633230"/>
            <a:ext cx="10515600" cy="4351338"/>
          </a:xfrm>
        </p:spPr>
        <p:txBody>
          <a:bodyPr/>
          <a:lstStyle/>
          <a:p>
            <a:pPr marL="514350" indent="-514350">
              <a:buFont typeface="Arial" panose="020B0604020202020204" pitchFamily="34" charset="0"/>
              <a:buChar char="•"/>
            </a:pPr>
            <a:r>
              <a:rPr lang="en-US" sz="2800" dirty="0">
                <a:latin typeface="+mn-lt"/>
              </a:rPr>
              <a:t>Discover what logical operators are.</a:t>
            </a:r>
          </a:p>
          <a:p>
            <a:pPr marL="514350" indent="-514350">
              <a:buFont typeface="Arial" panose="020B0604020202020204" pitchFamily="34" charset="0"/>
              <a:buChar char="•"/>
            </a:pPr>
            <a:r>
              <a:rPr lang="en-US" dirty="0"/>
              <a:t>Explore </a:t>
            </a:r>
            <a:r>
              <a:rPr lang="en-US" sz="2800" dirty="0">
                <a:latin typeface="+mn-lt"/>
              </a:rPr>
              <a:t>how logical operators can help us write better conditional statements</a:t>
            </a:r>
          </a:p>
          <a:p>
            <a:pPr marL="514350" indent="-514350">
              <a:buFont typeface="Arial" panose="020B0604020202020204" pitchFamily="34" charset="0"/>
              <a:buChar char="•"/>
            </a:pPr>
            <a:r>
              <a:rPr lang="en-US" dirty="0"/>
              <a:t>More practice with conditional logic </a:t>
            </a:r>
            <a:endParaRPr lang="en-US" sz="2800" dirty="0">
              <a:latin typeface="+mn-lt"/>
            </a:endParaRP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a:t>
            </a:fld>
            <a:endParaRPr lang="en-US" sz="2800" dirty="0">
              <a:solidFill>
                <a:schemeClr val="accent1">
                  <a:lumMod val="75000"/>
                </a:schemeClr>
              </a:solidFill>
            </a:endParaRPr>
          </a:p>
        </p:txBody>
      </p:sp>
    </p:spTree>
    <p:extLst>
      <p:ext uri="{BB962C8B-B14F-4D97-AF65-F5344CB8AC3E}">
        <p14:creationId xmlns:p14="http://schemas.microsoft.com/office/powerpoint/2010/main" val="100262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By the end of class …</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729343" y="1633230"/>
            <a:ext cx="10515600" cy="4351338"/>
          </a:xfrm>
        </p:spPr>
        <p:txBody>
          <a:bodyPr/>
          <a:lstStyle/>
          <a:p>
            <a:pPr marL="514350" indent="-514350">
              <a:buFont typeface="Arial" panose="020B0604020202020204" pitchFamily="34" charset="0"/>
              <a:buChar char="•"/>
            </a:pPr>
            <a:r>
              <a:rPr lang="en-US" sz="2800" dirty="0">
                <a:latin typeface="+mn-lt"/>
              </a:rPr>
              <a:t>Become familiar with the logical operators: and, or, and not.</a:t>
            </a:r>
          </a:p>
          <a:p>
            <a:pPr marL="514350" indent="-514350">
              <a:buFont typeface="Arial" panose="020B0604020202020204" pitchFamily="34" charset="0"/>
              <a:buChar char="•"/>
            </a:pPr>
            <a:r>
              <a:rPr lang="en-US" sz="2800" dirty="0">
                <a:latin typeface="+mn-lt"/>
              </a:rPr>
              <a:t>Demonstrate that </a:t>
            </a:r>
            <a:r>
              <a:rPr lang="en-US" dirty="0"/>
              <a:t>there is more than one correct way to solve a programming problem</a:t>
            </a:r>
          </a:p>
          <a:p>
            <a:pPr marL="514350" indent="-514350">
              <a:buFont typeface="Arial" panose="020B0604020202020204" pitchFamily="34" charset="0"/>
              <a:buChar char="•"/>
            </a:pPr>
            <a:r>
              <a:rPr lang="en-US" sz="2800" dirty="0">
                <a:latin typeface="+mn-lt"/>
              </a:rPr>
              <a:t>Begin to discuss which approaches might be more (or less) desirable.</a:t>
            </a: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138656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Last class we learned about this:</a:t>
            </a:r>
            <a:endParaRPr lang="en-US" sz="4000" dirty="0"/>
          </a:p>
        </p:txBody>
      </p:sp>
      <p:sp>
        <p:nvSpPr>
          <p:cNvPr id="4" name="Slide Number Placeholder 3">
            <a:extLst>
              <a:ext uri="{FF2B5EF4-FFF2-40B4-BE49-F238E27FC236}">
                <a16:creationId xmlns:a16="http://schemas.microsoft.com/office/drawing/2014/main" id="{5184EC4A-6CF0-1345-BCA9-C40748FD8A85}"/>
              </a:ext>
            </a:extLst>
          </p:cNvPr>
          <p:cNvSpPr>
            <a:spLocks noGrp="1"/>
          </p:cNvSpPr>
          <p:nvPr>
            <p:ph type="sldNum" sz="quarter" idx="4294967295"/>
          </p:nvPr>
        </p:nvSpPr>
        <p:spPr>
          <a:xfrm>
            <a:off x="9448800" y="6356350"/>
            <a:ext cx="2743200" cy="365125"/>
          </a:xfrm>
        </p:spPr>
        <p:txBody>
          <a:bodyPr/>
          <a:lstStyle/>
          <a:p>
            <a:fld id="{4C487655-AABA-4CA8-8EDF-7F823A468B89}" type="slidenum">
              <a:rPr lang="en-US" smtClean="0"/>
              <a:t>4</a:t>
            </a:fld>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6CF0C1DD-3471-BC54-64F0-723098CEFAF3}"/>
              </a:ext>
            </a:extLst>
          </p:cNvPr>
          <p:cNvSpPr txBox="1">
            <a:spLocks/>
          </p:cNvSpPr>
          <p:nvPr/>
        </p:nvSpPr>
        <p:spPr>
          <a:xfrm>
            <a:off x="3071752" y="1712228"/>
            <a:ext cx="5502233" cy="2044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dirty="0">
                <a:solidFill>
                  <a:srgbClr val="000000"/>
                </a:solidFill>
                <a:effectLst/>
                <a:latin typeface="Consolas" panose="020B0609020204030204" pitchFamily="49" charset="0"/>
              </a:rPr>
              <a:t>  </a:t>
            </a:r>
            <a:r>
              <a:rPr lang="en-US" sz="3200" b="0" dirty="0">
                <a:solidFill>
                  <a:srgbClr val="AF00DB"/>
                </a:solidFill>
                <a:effectLst/>
                <a:latin typeface="Consolas" panose="020B0609020204030204" pitchFamily="49" charset="0"/>
              </a:rPr>
              <a:t>if</a:t>
            </a:r>
            <a:r>
              <a:rPr lang="en-US" sz="3200" b="0" dirty="0">
                <a:solidFill>
                  <a:srgbClr val="000000"/>
                </a:solidFill>
                <a:effectLst/>
                <a:latin typeface="Consolas" panose="020B0609020204030204" pitchFamily="49" charset="0"/>
              </a:rPr>
              <a:t> ( </a:t>
            </a:r>
            <a:r>
              <a:rPr lang="en-US" sz="3200" b="0" i="1" dirty="0">
                <a:solidFill>
                  <a:schemeClr val="accent1"/>
                </a:solidFill>
                <a:effectLst/>
                <a:latin typeface="Consolas" panose="020B0609020204030204" pitchFamily="49" charset="0"/>
              </a:rPr>
              <a:t>condition</a:t>
            </a: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//code goes here</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endParaRPr lang="en-US" dirty="0"/>
          </a:p>
        </p:txBody>
      </p:sp>
      <p:sp>
        <p:nvSpPr>
          <p:cNvPr id="6" name="TextBox 5">
            <a:extLst>
              <a:ext uri="{FF2B5EF4-FFF2-40B4-BE49-F238E27FC236}">
                <a16:creationId xmlns:a16="http://schemas.microsoft.com/office/drawing/2014/main" id="{B2952D02-D6A0-BB3D-263F-E888DD3E9E83}"/>
              </a:ext>
            </a:extLst>
          </p:cNvPr>
          <p:cNvSpPr txBox="1"/>
          <p:nvPr/>
        </p:nvSpPr>
        <p:spPr>
          <a:xfrm>
            <a:off x="902525" y="3552242"/>
            <a:ext cx="10560131" cy="2308324"/>
          </a:xfrm>
          <a:prstGeom prst="rect">
            <a:avLst/>
          </a:prstGeom>
          <a:noFill/>
        </p:spPr>
        <p:txBody>
          <a:bodyPr wrap="square" rtlCol="0">
            <a:spAutoFit/>
          </a:bodyPr>
          <a:lstStyle/>
          <a:p>
            <a:r>
              <a:rPr lang="en-US" sz="2400" kern="0" dirty="0"/>
              <a:t>You’ll recall that the word </a:t>
            </a:r>
            <a:r>
              <a:rPr lang="en-US" sz="2400" i="1" kern="0" dirty="0">
                <a:solidFill>
                  <a:schemeClr val="accent1"/>
                </a:solidFill>
              </a:rPr>
              <a:t>condition </a:t>
            </a:r>
            <a:r>
              <a:rPr lang="en-US" sz="2400" kern="0" dirty="0"/>
              <a:t>represents something that is either true or false. That something could be a </a:t>
            </a:r>
            <a:r>
              <a:rPr lang="en-US" sz="2400" i="1" kern="0" dirty="0"/>
              <a:t>variable</a:t>
            </a:r>
            <a:r>
              <a:rPr lang="en-US" sz="2400" kern="0" dirty="0"/>
              <a:t>, a </a:t>
            </a:r>
            <a:r>
              <a:rPr lang="en-US" sz="2400" i="1" kern="0" dirty="0"/>
              <a:t>comparison</a:t>
            </a:r>
            <a:r>
              <a:rPr lang="en-US" sz="2400" kern="0" dirty="0"/>
              <a:t>, or a </a:t>
            </a:r>
            <a:r>
              <a:rPr lang="en-US" sz="2400" i="1" kern="0" dirty="0"/>
              <a:t>function</a:t>
            </a:r>
            <a:r>
              <a:rPr lang="en-US" sz="2400" kern="0" dirty="0"/>
              <a:t> that returns true or false.</a:t>
            </a:r>
          </a:p>
          <a:p>
            <a:endParaRPr lang="en-US" sz="2400" kern="0" dirty="0"/>
          </a:p>
          <a:p>
            <a:r>
              <a:rPr lang="en-US" sz="2400" kern="0" dirty="0"/>
              <a:t>The </a:t>
            </a:r>
            <a:r>
              <a:rPr lang="en-US" sz="2400" i="1" kern="0" dirty="0">
                <a:solidFill>
                  <a:schemeClr val="accent1"/>
                </a:solidFill>
              </a:rPr>
              <a:t>condition</a:t>
            </a:r>
            <a:r>
              <a:rPr lang="en-US" sz="2400" kern="0" dirty="0"/>
              <a:t> may also be a compound Boolean expression – that is it could be multiple conditions joined by </a:t>
            </a:r>
            <a:r>
              <a:rPr lang="en-US" sz="2400" b="1" i="1" kern="0" dirty="0"/>
              <a:t>logical operators</a:t>
            </a:r>
            <a:r>
              <a:rPr lang="en-US" sz="2400" kern="0" dirty="0"/>
              <a:t>.  (That’s today’s topic!) </a:t>
            </a:r>
            <a:endParaRPr lang="en-US" dirty="0"/>
          </a:p>
        </p:txBody>
      </p:sp>
    </p:spTree>
    <p:extLst>
      <p:ext uri="{BB962C8B-B14F-4D97-AF65-F5344CB8AC3E}">
        <p14:creationId xmlns:p14="http://schemas.microsoft.com/office/powerpoint/2010/main" val="2679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96C-7105-DCC7-F527-1B3D467160CD}"/>
              </a:ext>
            </a:extLst>
          </p:cNvPr>
          <p:cNvSpPr>
            <a:spLocks noGrp="1"/>
          </p:cNvSpPr>
          <p:nvPr>
            <p:ph type="title"/>
          </p:nvPr>
        </p:nvSpPr>
        <p:spPr>
          <a:xfrm>
            <a:off x="457200" y="304024"/>
            <a:ext cx="11277601" cy="491623"/>
          </a:xfrm>
        </p:spPr>
        <p:txBody>
          <a:bodyPr>
            <a:normAutofit fontScale="90000"/>
          </a:bodyPr>
          <a:lstStyle/>
          <a:p>
            <a:r>
              <a:rPr lang="en-US" dirty="0"/>
              <a:t>Last class we also learned about comparing things:</a:t>
            </a:r>
          </a:p>
        </p:txBody>
      </p:sp>
      <p:sp>
        <p:nvSpPr>
          <p:cNvPr id="5" name="TextBox 4">
            <a:extLst>
              <a:ext uri="{FF2B5EF4-FFF2-40B4-BE49-F238E27FC236}">
                <a16:creationId xmlns:a16="http://schemas.microsoft.com/office/drawing/2014/main" id="{61D9AF60-DD2B-9B8B-DEBC-4437E442DFA2}"/>
              </a:ext>
            </a:extLst>
          </p:cNvPr>
          <p:cNvSpPr txBox="1"/>
          <p:nvPr/>
        </p:nvSpPr>
        <p:spPr>
          <a:xfrm>
            <a:off x="6769319" y="1178238"/>
            <a:ext cx="3276600" cy="1938992"/>
          </a:xfrm>
          <a:prstGeom prst="rect">
            <a:avLst/>
          </a:prstGeom>
          <a:noFill/>
        </p:spPr>
        <p:txBody>
          <a:bodyPr wrap="square" rtlCol="0">
            <a:spAutoFit/>
          </a:bodyPr>
          <a:lstStyle/>
          <a:p>
            <a:r>
              <a:rPr lang="en-US" sz="2000" dirty="0"/>
              <a:t>Determine the Boolean value of the following expressions:</a:t>
            </a:r>
          </a:p>
          <a:p>
            <a:r>
              <a:rPr lang="en-US" sz="2000" dirty="0">
                <a:latin typeface="Courier New" panose="02070309020205020404" pitchFamily="49" charset="0"/>
                <a:cs typeface="Courier New" panose="02070309020205020404" pitchFamily="49" charset="0"/>
              </a:rPr>
              <a:t>( 1 &lt; 5 )</a:t>
            </a:r>
          </a:p>
          <a:p>
            <a:r>
              <a:rPr lang="en-US" sz="2000" dirty="0">
                <a:latin typeface="Courier New" panose="02070309020205020404" pitchFamily="49" charset="0"/>
                <a:cs typeface="Courier New" panose="02070309020205020404" pitchFamily="49" charset="0"/>
              </a:rPr>
              <a:t>( 1 == 5 )</a:t>
            </a:r>
          </a:p>
          <a:p>
            <a:r>
              <a:rPr lang="en-US" sz="2000" dirty="0">
                <a:latin typeface="Courier New" panose="02070309020205020404" pitchFamily="49" charset="0"/>
                <a:cs typeface="Courier New" panose="02070309020205020404" pitchFamily="49" charset="0"/>
              </a:rPr>
              <a:t>( 1 &lt;= 5 )</a:t>
            </a:r>
          </a:p>
          <a:p>
            <a:r>
              <a:rPr lang="en-US" sz="2000" dirty="0">
                <a:latin typeface="Courier New" panose="02070309020205020404" pitchFamily="49" charset="0"/>
                <a:cs typeface="Courier New" panose="02070309020205020404" pitchFamily="49" charset="0"/>
              </a:rPr>
              <a:t>( 1 != 5)</a:t>
            </a:r>
          </a:p>
        </p:txBody>
      </p:sp>
      <p:graphicFrame>
        <p:nvGraphicFramePr>
          <p:cNvPr id="8" name="Table 7">
            <a:extLst>
              <a:ext uri="{FF2B5EF4-FFF2-40B4-BE49-F238E27FC236}">
                <a16:creationId xmlns:a16="http://schemas.microsoft.com/office/drawing/2014/main" id="{F7EEBA62-A6EE-F45F-A38B-EA297585AA21}"/>
              </a:ext>
            </a:extLst>
          </p:cNvPr>
          <p:cNvGraphicFramePr>
            <a:graphicFrameLocks noGrp="1"/>
          </p:cNvGraphicFramePr>
          <p:nvPr>
            <p:extLst>
              <p:ext uri="{D42A27DB-BD31-4B8C-83A1-F6EECF244321}">
                <p14:modId xmlns:p14="http://schemas.microsoft.com/office/powerpoint/2010/main" val="2638092597"/>
              </p:ext>
            </p:extLst>
          </p:nvPr>
        </p:nvGraphicFramePr>
        <p:xfrm>
          <a:off x="734675" y="1279899"/>
          <a:ext cx="4280066" cy="2659000"/>
        </p:xfrm>
        <a:graphic>
          <a:graphicData uri="http://schemas.openxmlformats.org/drawingml/2006/table">
            <a:tbl>
              <a:tblPr/>
              <a:tblGrid>
                <a:gridCol w="2140033">
                  <a:extLst>
                    <a:ext uri="{9D8B030D-6E8A-4147-A177-3AD203B41FA5}">
                      <a16:colId xmlns:a16="http://schemas.microsoft.com/office/drawing/2014/main" val="3769156109"/>
                    </a:ext>
                  </a:extLst>
                </a:gridCol>
                <a:gridCol w="2140033">
                  <a:extLst>
                    <a:ext uri="{9D8B030D-6E8A-4147-A177-3AD203B41FA5}">
                      <a16:colId xmlns:a16="http://schemas.microsoft.com/office/drawing/2014/main" val="3890426675"/>
                    </a:ext>
                  </a:extLst>
                </a:gridCol>
              </a:tblGrid>
              <a:tr h="373000">
                <a:tc>
                  <a:txBody>
                    <a:bodyPr/>
                    <a:lstStyle/>
                    <a:p>
                      <a:pPr algn="ctr"/>
                      <a:r>
                        <a:rPr lang="en-US" dirty="0">
                          <a:solidFill>
                            <a:schemeClr val="bg1"/>
                          </a:solidFill>
                        </a:rPr>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78838798"/>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420425"/>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Not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655051"/>
                  </a:ext>
                </a:extLst>
              </a:tr>
              <a:tr h="373000">
                <a:tc>
                  <a:txBody>
                    <a:bodyPr/>
                    <a:lstStyle/>
                    <a:p>
                      <a:pPr algn="ctr"/>
                      <a:r>
                        <a:rPr lang="en-US" sz="2400" dirty="0"/>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Greater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9438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Less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0041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Less than or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188968"/>
                  </a:ext>
                </a:extLst>
              </a:tr>
            </a:tbl>
          </a:graphicData>
        </a:graphic>
      </p:graphicFrame>
    </p:spTree>
    <p:extLst>
      <p:ext uri="{BB962C8B-B14F-4D97-AF65-F5344CB8AC3E}">
        <p14:creationId xmlns:p14="http://schemas.microsoft.com/office/powerpoint/2010/main" val="11041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651E-B59C-D900-E8DB-B1FD58238B2F}"/>
              </a:ext>
            </a:extLst>
          </p:cNvPr>
          <p:cNvSpPr>
            <a:spLocks noGrp="1"/>
          </p:cNvSpPr>
          <p:nvPr>
            <p:ph type="title"/>
          </p:nvPr>
        </p:nvSpPr>
        <p:spPr/>
        <p:txBody>
          <a:bodyPr>
            <a:normAutofit/>
          </a:bodyPr>
          <a:lstStyle/>
          <a:p>
            <a:r>
              <a:rPr lang="en-US" dirty="0"/>
              <a:t>Now we have logical operators.</a:t>
            </a:r>
          </a:p>
        </p:txBody>
      </p:sp>
      <p:sp>
        <p:nvSpPr>
          <p:cNvPr id="3" name="TextBox 2">
            <a:extLst>
              <a:ext uri="{FF2B5EF4-FFF2-40B4-BE49-F238E27FC236}">
                <a16:creationId xmlns:a16="http://schemas.microsoft.com/office/drawing/2014/main" id="{D2D594B7-351A-E004-1001-EE10F1D4427E}"/>
              </a:ext>
            </a:extLst>
          </p:cNvPr>
          <p:cNvSpPr txBox="1"/>
          <p:nvPr/>
        </p:nvSpPr>
        <p:spPr>
          <a:xfrm>
            <a:off x="796066" y="1662544"/>
            <a:ext cx="10381129" cy="4154984"/>
          </a:xfrm>
          <a:prstGeom prst="rect">
            <a:avLst/>
          </a:prstGeom>
          <a:noFill/>
        </p:spPr>
        <p:txBody>
          <a:bodyPr wrap="square" rtlCol="0">
            <a:spAutoFit/>
          </a:bodyPr>
          <a:lstStyle/>
          <a:p>
            <a:r>
              <a:rPr lang="en-US" sz="2400" dirty="0"/>
              <a:t>Logical operators allow us to combine multiple conditions into a single statement!</a:t>
            </a:r>
          </a:p>
          <a:p>
            <a:endParaRPr lang="en-US" sz="2400" dirty="0"/>
          </a:p>
          <a:p>
            <a:r>
              <a:rPr lang="en-US" sz="2400" dirty="0"/>
              <a:t>For example, the following statement evaluates to </a:t>
            </a:r>
            <a:r>
              <a:rPr lang="en-US" sz="2400" b="1" dirty="0"/>
              <a:t>true</a:t>
            </a:r>
            <a:r>
              <a:rPr lang="en-US" sz="2400" dirty="0"/>
              <a:t>:</a:t>
            </a:r>
          </a:p>
          <a:p>
            <a:endParaRPr lang="en-US" sz="2400" dirty="0"/>
          </a:p>
          <a:p>
            <a:r>
              <a:rPr lang="en-US" sz="2400" dirty="0"/>
              <a:t>( ( 1 &lt; 5) &amp;&amp; ( 1 != 5) ) </a:t>
            </a:r>
          </a:p>
          <a:p>
            <a:endParaRPr lang="en-US" sz="2400" dirty="0"/>
          </a:p>
          <a:p>
            <a:r>
              <a:rPr lang="en-US" sz="2400" dirty="0"/>
              <a:t>The two ampersands (&amp;&amp;) mean “and”.  So this statement is saying: one is less than five, and one is not the same as five.</a:t>
            </a:r>
          </a:p>
          <a:p>
            <a:endParaRPr lang="en-US" sz="2400" dirty="0"/>
          </a:p>
          <a:p>
            <a:r>
              <a:rPr lang="en-US" sz="2400" dirty="0"/>
              <a:t>That sounds true to me!</a:t>
            </a:r>
          </a:p>
        </p:txBody>
      </p:sp>
    </p:spTree>
    <p:extLst>
      <p:ext uri="{BB962C8B-B14F-4D97-AF65-F5344CB8AC3E}">
        <p14:creationId xmlns:p14="http://schemas.microsoft.com/office/powerpoint/2010/main" val="30667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658D-1D2D-6E84-8D60-25BFCBBFBE89}"/>
              </a:ext>
            </a:extLst>
          </p:cNvPr>
          <p:cNvSpPr>
            <a:spLocks noGrp="1"/>
          </p:cNvSpPr>
          <p:nvPr>
            <p:ph type="title"/>
          </p:nvPr>
        </p:nvSpPr>
        <p:spPr/>
        <p:txBody>
          <a:bodyPr/>
          <a:lstStyle/>
          <a:p>
            <a:r>
              <a:rPr lang="en-US" dirty="0"/>
              <a:t>The logical operators</a:t>
            </a:r>
          </a:p>
        </p:txBody>
      </p:sp>
      <p:graphicFrame>
        <p:nvGraphicFramePr>
          <p:cNvPr id="4" name="Table 4">
            <a:extLst>
              <a:ext uri="{FF2B5EF4-FFF2-40B4-BE49-F238E27FC236}">
                <a16:creationId xmlns:a16="http://schemas.microsoft.com/office/drawing/2014/main" id="{96025443-2C73-644C-F3C3-38F180407275}"/>
              </a:ext>
            </a:extLst>
          </p:cNvPr>
          <p:cNvGraphicFramePr>
            <a:graphicFrameLocks noGrp="1"/>
          </p:cNvGraphicFramePr>
          <p:nvPr>
            <p:extLst>
              <p:ext uri="{D42A27DB-BD31-4B8C-83A1-F6EECF244321}">
                <p14:modId xmlns:p14="http://schemas.microsoft.com/office/powerpoint/2010/main" val="3226607415"/>
              </p:ext>
            </p:extLst>
          </p:nvPr>
        </p:nvGraphicFramePr>
        <p:xfrm>
          <a:off x="704241" y="1535224"/>
          <a:ext cx="10581710" cy="4267200"/>
        </p:xfrm>
        <a:graphic>
          <a:graphicData uri="http://schemas.openxmlformats.org/drawingml/2006/table">
            <a:tbl>
              <a:tblPr firstRow="1" bandRow="1">
                <a:tableStyleId>{5C22544A-7EE6-4342-B048-85BDC9FD1C3A}</a:tableStyleId>
              </a:tblPr>
              <a:tblGrid>
                <a:gridCol w="1862801">
                  <a:extLst>
                    <a:ext uri="{9D8B030D-6E8A-4147-A177-3AD203B41FA5}">
                      <a16:colId xmlns:a16="http://schemas.microsoft.com/office/drawing/2014/main" val="4087097109"/>
                    </a:ext>
                  </a:extLst>
                </a:gridCol>
                <a:gridCol w="1901331">
                  <a:extLst>
                    <a:ext uri="{9D8B030D-6E8A-4147-A177-3AD203B41FA5}">
                      <a16:colId xmlns:a16="http://schemas.microsoft.com/office/drawing/2014/main" val="1856505317"/>
                    </a:ext>
                  </a:extLst>
                </a:gridCol>
                <a:gridCol w="6817578">
                  <a:extLst>
                    <a:ext uri="{9D8B030D-6E8A-4147-A177-3AD203B41FA5}">
                      <a16:colId xmlns:a16="http://schemas.microsoft.com/office/drawing/2014/main" val="4205181372"/>
                    </a:ext>
                  </a:extLst>
                </a:gridCol>
              </a:tblGrid>
              <a:tr h="370840">
                <a:tc>
                  <a:txBody>
                    <a:bodyPr/>
                    <a:lstStyle/>
                    <a:p>
                      <a:pPr algn="ctr"/>
                      <a:r>
                        <a:rPr lang="en-US" sz="2400" dirty="0"/>
                        <a:t>Operator</a:t>
                      </a:r>
                    </a:p>
                  </a:txBody>
                  <a:tcPr>
                    <a:lnB w="12700" cap="flat" cmpd="sng" algn="ctr">
                      <a:solidFill>
                        <a:schemeClr val="tx1"/>
                      </a:solidFill>
                      <a:prstDash val="solid"/>
                      <a:round/>
                      <a:headEnd type="none" w="med" len="med"/>
                      <a:tailEnd type="none" w="med" len="med"/>
                    </a:lnB>
                  </a:tcPr>
                </a:tc>
                <a:tc>
                  <a:txBody>
                    <a:bodyPr/>
                    <a:lstStyle/>
                    <a:p>
                      <a:pPr algn="ctr"/>
                      <a:r>
                        <a:rPr lang="en-US" sz="2400" dirty="0"/>
                        <a:t>Name</a:t>
                      </a:r>
                    </a:p>
                  </a:txBody>
                  <a:tcPr>
                    <a:lnB w="12700" cap="flat" cmpd="sng" algn="ctr">
                      <a:solidFill>
                        <a:schemeClr val="tx1"/>
                      </a:solidFill>
                      <a:prstDash val="solid"/>
                      <a:round/>
                      <a:headEnd type="none" w="med" len="med"/>
                      <a:tailEnd type="none" w="med" len="med"/>
                    </a:lnB>
                  </a:tcPr>
                </a:tc>
                <a:tc>
                  <a:txBody>
                    <a:bodyPr/>
                    <a:lstStyle/>
                    <a:p>
                      <a:r>
                        <a:rPr lang="en-US" sz="2400" dirty="0"/>
                        <a:t>Description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68880"/>
                  </a:ext>
                </a:extLst>
              </a:tr>
              <a:tr h="370840">
                <a:tc>
                  <a:txBody>
                    <a:bodyPr/>
                    <a:lstStyle/>
                    <a:p>
                      <a:pPr algn="ctr"/>
                      <a:r>
                        <a:rPr lang="en-US" sz="4000" dirty="0"/>
                        <a:t>&amp;&amp;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Returns a true value if both expressions are true. This operator only evaluates the second expression if necessary.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979076"/>
                  </a:ext>
                </a:extLst>
              </a:tr>
              <a:tr h="370840">
                <a:tc>
                  <a:txBody>
                    <a:bodyPr/>
                    <a:lstStyle/>
                    <a:p>
                      <a:pPr algn="ctr"/>
                      <a:r>
                        <a:rPr lang="en-US" sz="4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Returns a true value if either expression is true. This operator only evaluates the second expression if necessary.  (The two vertical line are made using the “pipe” character, right above the enter key on your keyboard!)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5516571"/>
                  </a:ext>
                </a:extLst>
              </a:tr>
              <a:tr h="370840">
                <a:tc>
                  <a:txBody>
                    <a:bodyPr/>
                    <a:lstStyle/>
                    <a:p>
                      <a:pPr algn="ctr"/>
                      <a:r>
                        <a:rPr lang="en-US" sz="4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Reverses the value of the Boolean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547282"/>
                  </a:ext>
                </a:extLst>
              </a:tr>
            </a:tbl>
          </a:graphicData>
        </a:graphic>
      </p:graphicFrame>
    </p:spTree>
    <p:extLst>
      <p:ext uri="{BB962C8B-B14F-4D97-AF65-F5344CB8AC3E}">
        <p14:creationId xmlns:p14="http://schemas.microsoft.com/office/powerpoint/2010/main" val="201768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C04F-6CD8-9FB9-171E-BEA11A7A226E}"/>
              </a:ext>
            </a:extLst>
          </p:cNvPr>
          <p:cNvSpPr>
            <a:spLocks noGrp="1"/>
          </p:cNvSpPr>
          <p:nvPr>
            <p:ph type="title"/>
          </p:nvPr>
        </p:nvSpPr>
        <p:spPr/>
        <p:txBody>
          <a:bodyPr/>
          <a:lstStyle/>
          <a:p>
            <a:r>
              <a:rPr lang="en-US" dirty="0"/>
              <a:t>Examples</a:t>
            </a:r>
          </a:p>
        </p:txBody>
      </p:sp>
      <p:pic>
        <p:nvPicPr>
          <p:cNvPr id="4" name="Picture 3" descr="( 1 &lt; 5 ) &amp;&amp; ( 1 != 5 )&#10;true&#10;( 1 &lt; 5 ) || ( 1 != 5 )&#10;true&#10;(1 &lt; 5 )&#10;true&#10;!(1 &lt; 5)&#10;false&#10;( 1 &lt; 5 ) &amp;&amp; ( 1 &lt; 10)&#10;true&#10;( 1 &lt; 5 ) &amp;&amp; !( 1 &lt; 10)&#10;false&#10;!( 1 &lt; 5 ) &amp;&amp; !( 1 &lt; 10)&#10;false&#10;( 1 &lt; 5) || !( 1 &lt; 10)&#10;true">
            <a:extLst>
              <a:ext uri="{FF2B5EF4-FFF2-40B4-BE49-F238E27FC236}">
                <a16:creationId xmlns:a16="http://schemas.microsoft.com/office/drawing/2014/main" id="{AA9E26F4-0DEB-A28A-A5CA-86CF97980FCF}"/>
              </a:ext>
            </a:extLst>
          </p:cNvPr>
          <p:cNvPicPr>
            <a:picLocks noChangeAspect="1"/>
          </p:cNvPicPr>
          <p:nvPr/>
        </p:nvPicPr>
        <p:blipFill>
          <a:blip r:embed="rId2"/>
          <a:stretch>
            <a:fillRect/>
          </a:stretch>
        </p:blipFill>
        <p:spPr>
          <a:xfrm>
            <a:off x="3733987" y="814022"/>
            <a:ext cx="3734321" cy="5229955"/>
          </a:xfrm>
          <a:prstGeom prst="rect">
            <a:avLst/>
          </a:prstGeom>
        </p:spPr>
      </p:pic>
      <p:sp>
        <p:nvSpPr>
          <p:cNvPr id="5" name="Rectangle 4">
            <a:extLst>
              <a:ext uri="{FF2B5EF4-FFF2-40B4-BE49-F238E27FC236}">
                <a16:creationId xmlns:a16="http://schemas.microsoft.com/office/drawing/2014/main" id="{F633D4EE-3741-E6D6-05F1-892B41F122F8}"/>
              </a:ext>
            </a:extLst>
          </p:cNvPr>
          <p:cNvSpPr/>
          <p:nvPr/>
        </p:nvSpPr>
        <p:spPr>
          <a:xfrm>
            <a:off x="3926540" y="1441525"/>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1D6737-166C-B269-A2FF-5A5EBBD39A00}"/>
              </a:ext>
            </a:extLst>
          </p:cNvPr>
          <p:cNvSpPr/>
          <p:nvPr/>
        </p:nvSpPr>
        <p:spPr>
          <a:xfrm>
            <a:off x="3926539" y="1981200"/>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F80E65-CD8A-6033-2EAF-0FADE2C74E34}"/>
              </a:ext>
            </a:extLst>
          </p:cNvPr>
          <p:cNvSpPr/>
          <p:nvPr/>
        </p:nvSpPr>
        <p:spPr>
          <a:xfrm>
            <a:off x="3926539" y="2520875"/>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D62073-7D23-2FFB-4BA5-ABCC68DB1BAE}"/>
              </a:ext>
            </a:extLst>
          </p:cNvPr>
          <p:cNvSpPr/>
          <p:nvPr/>
        </p:nvSpPr>
        <p:spPr>
          <a:xfrm>
            <a:off x="3926539" y="3092566"/>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478330-7F2C-16CE-03FD-03FA235CD804}"/>
              </a:ext>
            </a:extLst>
          </p:cNvPr>
          <p:cNvSpPr/>
          <p:nvPr/>
        </p:nvSpPr>
        <p:spPr>
          <a:xfrm>
            <a:off x="3926538" y="3742751"/>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5F3636-3B09-DD4D-D4CA-3A26F8558250}"/>
              </a:ext>
            </a:extLst>
          </p:cNvPr>
          <p:cNvSpPr/>
          <p:nvPr/>
        </p:nvSpPr>
        <p:spPr>
          <a:xfrm>
            <a:off x="3926537" y="4277161"/>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5F2700-2313-0C09-A203-878D040B36AA}"/>
              </a:ext>
            </a:extLst>
          </p:cNvPr>
          <p:cNvSpPr/>
          <p:nvPr/>
        </p:nvSpPr>
        <p:spPr>
          <a:xfrm>
            <a:off x="3926537" y="4848852"/>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A3B3F1-EE2F-8BDA-E233-989F245EC564}"/>
              </a:ext>
            </a:extLst>
          </p:cNvPr>
          <p:cNvSpPr/>
          <p:nvPr/>
        </p:nvSpPr>
        <p:spPr>
          <a:xfrm>
            <a:off x="3926537" y="5446414"/>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6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1+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1+ppt_w/2"/>
                                          </p:val>
                                        </p:tav>
                                      </p:tavLst>
                                    </p:anim>
                                    <p:anim calcmode="lin" valueType="num">
                                      <p:cBhvr additive="base">
                                        <p:cTn id="25" dur="500"/>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1+ppt_w/2"/>
                                          </p:val>
                                        </p:tav>
                                      </p:tavLst>
                                    </p:anim>
                                    <p:anim calcmode="lin" valueType="num">
                                      <p:cBhvr additive="base">
                                        <p:cTn id="31" dur="500"/>
                                        <p:tgtEl>
                                          <p:spTgt spid="9"/>
                                        </p:tgtEl>
                                        <p:attrNameLst>
                                          <p:attrName>ppt_y</p:attrName>
                                        </p:attrNameLst>
                                      </p:cBhvr>
                                      <p:tavLst>
                                        <p:tav tm="0">
                                          <p:val>
                                            <p:strVal val="ppt_y"/>
                                          </p:val>
                                        </p:tav>
                                        <p:tav tm="100000">
                                          <p:val>
                                            <p:strVal val="ppt_y"/>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1+ppt_w/2"/>
                                          </p:val>
                                        </p:tav>
                                      </p:tavLst>
                                    </p:anim>
                                    <p:anim calcmode="lin" valueType="num">
                                      <p:cBhvr additive="base">
                                        <p:cTn id="37" dur="500"/>
                                        <p:tgtEl>
                                          <p:spTgt spid="10"/>
                                        </p:tgtEl>
                                        <p:attrNameLst>
                                          <p:attrName>ppt_y</p:attrName>
                                        </p:attrNameLst>
                                      </p:cBhvr>
                                      <p:tavLst>
                                        <p:tav tm="0">
                                          <p:val>
                                            <p:strVal val="ppt_y"/>
                                          </p:val>
                                        </p:tav>
                                        <p:tav tm="100000">
                                          <p:val>
                                            <p:strVal val="ppt_y"/>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1+ppt_w/2"/>
                                          </p:val>
                                        </p:tav>
                                      </p:tavLst>
                                    </p:anim>
                                    <p:anim calcmode="lin" valueType="num">
                                      <p:cBhvr additive="base">
                                        <p:cTn id="43" dur="500"/>
                                        <p:tgtEl>
                                          <p:spTgt spid="11"/>
                                        </p:tgtEl>
                                        <p:attrNameLst>
                                          <p:attrName>ppt_y</p:attrName>
                                        </p:attrNameLst>
                                      </p:cBhvr>
                                      <p:tavLst>
                                        <p:tav tm="0">
                                          <p:val>
                                            <p:strVal val="ppt_y"/>
                                          </p:val>
                                        </p:tav>
                                        <p:tav tm="100000">
                                          <p:val>
                                            <p:strVal val="ppt_y"/>
                                          </p:val>
                                        </p:tav>
                                      </p:tavLst>
                                    </p:anim>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0"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1+ppt_w/2"/>
                                          </p:val>
                                        </p:tav>
                                      </p:tavLst>
                                    </p:anim>
                                    <p:anim calcmode="lin" valueType="num">
                                      <p:cBhvr additive="base">
                                        <p:cTn id="49" dur="500"/>
                                        <p:tgtEl>
                                          <p:spTgt spid="12"/>
                                        </p:tgtEl>
                                        <p:attrNameLst>
                                          <p:attrName>ppt_y</p:attrName>
                                        </p:attrNameLst>
                                      </p:cBhvr>
                                      <p:tavLst>
                                        <p:tav tm="0">
                                          <p:val>
                                            <p:strVal val="ppt_y"/>
                                          </p:val>
                                        </p:tav>
                                        <p:tav tm="100000">
                                          <p:val>
                                            <p:strVal val="ppt_y"/>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DF3C-EA9C-EAAD-BA05-3366C1530610}"/>
              </a:ext>
            </a:extLst>
          </p:cNvPr>
          <p:cNvSpPr>
            <a:spLocks noGrp="1"/>
          </p:cNvSpPr>
          <p:nvPr>
            <p:ph type="title"/>
          </p:nvPr>
        </p:nvSpPr>
        <p:spPr>
          <a:xfrm>
            <a:off x="457199" y="129780"/>
            <a:ext cx="11277601" cy="942109"/>
          </a:xfrm>
        </p:spPr>
        <p:txBody>
          <a:bodyPr/>
          <a:lstStyle/>
          <a:p>
            <a:pPr algn="ctr"/>
            <a:r>
              <a:rPr lang="en-US" dirty="0"/>
              <a:t>Truth tables</a:t>
            </a:r>
          </a:p>
        </p:txBody>
      </p:sp>
      <p:graphicFrame>
        <p:nvGraphicFramePr>
          <p:cNvPr id="4" name="Table 3">
            <a:extLst>
              <a:ext uri="{FF2B5EF4-FFF2-40B4-BE49-F238E27FC236}">
                <a16:creationId xmlns:a16="http://schemas.microsoft.com/office/drawing/2014/main" id="{64B6638A-9D41-D5CE-A338-3212C5B30983}"/>
              </a:ext>
            </a:extLst>
          </p:cNvPr>
          <p:cNvGraphicFramePr>
            <a:graphicFrameLocks noGrp="1"/>
          </p:cNvGraphicFramePr>
          <p:nvPr>
            <p:extLst>
              <p:ext uri="{D42A27DB-BD31-4B8C-83A1-F6EECF244321}">
                <p14:modId xmlns:p14="http://schemas.microsoft.com/office/powerpoint/2010/main" val="2417518006"/>
              </p:ext>
            </p:extLst>
          </p:nvPr>
        </p:nvGraphicFramePr>
        <p:xfrm>
          <a:off x="807509" y="1075193"/>
          <a:ext cx="4274506" cy="2377440"/>
        </p:xfrm>
        <a:graphic>
          <a:graphicData uri="http://schemas.openxmlformats.org/drawingml/2006/table">
            <a:tbl>
              <a:tblPr>
                <a:tableStyleId>{5C22544A-7EE6-4342-B048-85BDC9FD1C3A}</a:tableStyleId>
              </a:tblPr>
              <a:tblGrid>
                <a:gridCol w="1223296">
                  <a:extLst>
                    <a:ext uri="{9D8B030D-6E8A-4147-A177-3AD203B41FA5}">
                      <a16:colId xmlns:a16="http://schemas.microsoft.com/office/drawing/2014/main" val="2385500980"/>
                    </a:ext>
                  </a:extLst>
                </a:gridCol>
                <a:gridCol w="1223296">
                  <a:extLst>
                    <a:ext uri="{9D8B030D-6E8A-4147-A177-3AD203B41FA5}">
                      <a16:colId xmlns:a16="http://schemas.microsoft.com/office/drawing/2014/main" val="2544677613"/>
                    </a:ext>
                  </a:extLst>
                </a:gridCol>
                <a:gridCol w="1827914">
                  <a:extLst>
                    <a:ext uri="{9D8B030D-6E8A-4147-A177-3AD203B41FA5}">
                      <a16:colId xmlns:a16="http://schemas.microsoft.com/office/drawing/2014/main" val="131302701"/>
                    </a:ext>
                  </a:extLst>
                </a:gridCol>
              </a:tblGrid>
              <a:tr h="396240">
                <a:tc gridSpan="3">
                  <a:txBody>
                    <a:bodyPr/>
                    <a:lstStyle/>
                    <a:p>
                      <a:pPr algn="ctr" fontAlgn="b"/>
                      <a:r>
                        <a:rPr lang="en-US" sz="2400" u="none" strike="noStrike">
                          <a:effectLst/>
                        </a:rPr>
                        <a:t>The "AND" operation</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7154793"/>
                  </a:ext>
                </a:extLst>
              </a:tr>
              <a:tr h="396240">
                <a:tc>
                  <a:txBody>
                    <a:bodyPr/>
                    <a:lstStyle/>
                    <a:p>
                      <a:pPr algn="ctr" fontAlgn="b"/>
                      <a:r>
                        <a:rPr lang="en-US" sz="2400" u="none" strike="noStrike">
                          <a:effectLst/>
                        </a:rPr>
                        <a:t>A </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Result</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575796"/>
                  </a:ext>
                </a:extLst>
              </a:tr>
              <a:tr h="396240">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165307"/>
                  </a:ext>
                </a:extLst>
              </a:tr>
              <a:tr h="396240">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537861"/>
                  </a:ext>
                </a:extLst>
              </a:tr>
              <a:tr h="396240">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048907"/>
                  </a:ext>
                </a:extLst>
              </a:tr>
              <a:tr h="396240">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7826973"/>
                  </a:ext>
                </a:extLst>
              </a:tr>
            </a:tbl>
          </a:graphicData>
        </a:graphic>
      </p:graphicFrame>
      <p:graphicFrame>
        <p:nvGraphicFramePr>
          <p:cNvPr id="5" name="Table 4">
            <a:extLst>
              <a:ext uri="{FF2B5EF4-FFF2-40B4-BE49-F238E27FC236}">
                <a16:creationId xmlns:a16="http://schemas.microsoft.com/office/drawing/2014/main" id="{F278E596-5B91-21F1-33C0-478B63D7A9BB}"/>
              </a:ext>
            </a:extLst>
          </p:cNvPr>
          <p:cNvGraphicFramePr>
            <a:graphicFrameLocks noGrp="1"/>
          </p:cNvGraphicFramePr>
          <p:nvPr>
            <p:extLst>
              <p:ext uri="{D42A27DB-BD31-4B8C-83A1-F6EECF244321}">
                <p14:modId xmlns:p14="http://schemas.microsoft.com/office/powerpoint/2010/main" val="1612823467"/>
              </p:ext>
            </p:extLst>
          </p:nvPr>
        </p:nvGraphicFramePr>
        <p:xfrm>
          <a:off x="5608032" y="1071889"/>
          <a:ext cx="4389899" cy="2423646"/>
        </p:xfrm>
        <a:graphic>
          <a:graphicData uri="http://schemas.openxmlformats.org/drawingml/2006/table">
            <a:tbl>
              <a:tblPr>
                <a:tableStyleId>{5C22544A-7EE6-4342-B048-85BDC9FD1C3A}</a:tableStyleId>
              </a:tblPr>
              <a:tblGrid>
                <a:gridCol w="1240004">
                  <a:extLst>
                    <a:ext uri="{9D8B030D-6E8A-4147-A177-3AD203B41FA5}">
                      <a16:colId xmlns:a16="http://schemas.microsoft.com/office/drawing/2014/main" val="254158134"/>
                    </a:ext>
                  </a:extLst>
                </a:gridCol>
                <a:gridCol w="1240004">
                  <a:extLst>
                    <a:ext uri="{9D8B030D-6E8A-4147-A177-3AD203B41FA5}">
                      <a16:colId xmlns:a16="http://schemas.microsoft.com/office/drawing/2014/main" val="4002501764"/>
                    </a:ext>
                  </a:extLst>
                </a:gridCol>
                <a:gridCol w="1909891">
                  <a:extLst>
                    <a:ext uri="{9D8B030D-6E8A-4147-A177-3AD203B41FA5}">
                      <a16:colId xmlns:a16="http://schemas.microsoft.com/office/drawing/2014/main" val="2333598483"/>
                    </a:ext>
                  </a:extLst>
                </a:gridCol>
              </a:tblGrid>
              <a:tr h="357978">
                <a:tc gridSpan="3">
                  <a:txBody>
                    <a:bodyPr/>
                    <a:lstStyle/>
                    <a:p>
                      <a:pPr algn="ctr" fontAlgn="b"/>
                      <a:r>
                        <a:rPr lang="en-US" sz="2400" u="none" strike="noStrike">
                          <a:effectLst/>
                        </a:rPr>
                        <a:t>The "OR" operation</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4829444"/>
                  </a:ext>
                </a:extLst>
              </a:tr>
              <a:tr h="357978">
                <a:tc>
                  <a:txBody>
                    <a:bodyPr/>
                    <a:lstStyle/>
                    <a:p>
                      <a:pPr algn="ctr" fontAlgn="b"/>
                      <a:r>
                        <a:rPr lang="en-US" sz="2400" u="none" strike="noStrike">
                          <a:effectLst/>
                        </a:rPr>
                        <a:t>A </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Result</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213557"/>
                  </a:ext>
                </a:extLst>
              </a:tr>
              <a:tr h="357978">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750278"/>
                  </a:ext>
                </a:extLst>
              </a:tr>
              <a:tr h="434502">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TRUE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TRUE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45991"/>
                  </a:ext>
                </a:extLst>
              </a:tr>
              <a:tr h="434502">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TRUE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79539"/>
                  </a:ext>
                </a:extLst>
              </a:tr>
              <a:tr h="434502">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46601"/>
                  </a:ext>
                </a:extLst>
              </a:tr>
            </a:tbl>
          </a:graphicData>
        </a:graphic>
      </p:graphicFrame>
      <p:graphicFrame>
        <p:nvGraphicFramePr>
          <p:cNvPr id="6" name="Table 5">
            <a:extLst>
              <a:ext uri="{FF2B5EF4-FFF2-40B4-BE49-F238E27FC236}">
                <a16:creationId xmlns:a16="http://schemas.microsoft.com/office/drawing/2014/main" id="{553023F5-7683-6D7A-03F9-49DCAD145124}"/>
              </a:ext>
            </a:extLst>
          </p:cNvPr>
          <p:cNvGraphicFramePr>
            <a:graphicFrameLocks noGrp="1"/>
          </p:cNvGraphicFramePr>
          <p:nvPr>
            <p:extLst>
              <p:ext uri="{D42A27DB-BD31-4B8C-83A1-F6EECF244321}">
                <p14:modId xmlns:p14="http://schemas.microsoft.com/office/powerpoint/2010/main" val="330421410"/>
              </p:ext>
            </p:extLst>
          </p:nvPr>
        </p:nvGraphicFramePr>
        <p:xfrm>
          <a:off x="807510" y="3685226"/>
          <a:ext cx="4274506" cy="1493520"/>
        </p:xfrm>
        <a:graphic>
          <a:graphicData uri="http://schemas.openxmlformats.org/drawingml/2006/table">
            <a:tbl>
              <a:tblPr>
                <a:tableStyleId>{5C22544A-7EE6-4342-B048-85BDC9FD1C3A}</a:tableStyleId>
              </a:tblPr>
              <a:tblGrid>
                <a:gridCol w="1670824">
                  <a:extLst>
                    <a:ext uri="{9D8B030D-6E8A-4147-A177-3AD203B41FA5}">
                      <a16:colId xmlns:a16="http://schemas.microsoft.com/office/drawing/2014/main" val="2958792766"/>
                    </a:ext>
                  </a:extLst>
                </a:gridCol>
                <a:gridCol w="2603682">
                  <a:extLst>
                    <a:ext uri="{9D8B030D-6E8A-4147-A177-3AD203B41FA5}">
                      <a16:colId xmlns:a16="http://schemas.microsoft.com/office/drawing/2014/main" val="796016641"/>
                    </a:ext>
                  </a:extLst>
                </a:gridCol>
              </a:tblGrid>
              <a:tr h="289649">
                <a:tc gridSpan="2">
                  <a:txBody>
                    <a:bodyPr/>
                    <a:lstStyle/>
                    <a:p>
                      <a:pPr algn="ctr" fontAlgn="b"/>
                      <a:r>
                        <a:rPr lang="en-US" sz="2400" u="none" strike="noStrike" dirty="0">
                          <a:effectLst/>
                        </a:rPr>
                        <a:t>The "NOT" operation</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71590822"/>
                  </a:ext>
                </a:extLst>
              </a:tr>
              <a:tr h="289649">
                <a:tc>
                  <a:txBody>
                    <a:bodyPr/>
                    <a:lstStyle/>
                    <a:p>
                      <a:pPr algn="ctr" fontAlgn="b"/>
                      <a:r>
                        <a:rPr lang="en-US" sz="2400" u="none" strike="noStrike" dirty="0">
                          <a:effectLst/>
                        </a:rPr>
                        <a:t>A </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Result</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006288"/>
                  </a:ext>
                </a:extLst>
              </a:tr>
              <a:tr h="289649">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593068"/>
                  </a:ext>
                </a:extLst>
              </a:tr>
              <a:tr h="319594">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TRUE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941600"/>
                  </a:ext>
                </a:extLst>
              </a:tr>
            </a:tbl>
          </a:graphicData>
        </a:graphic>
      </p:graphicFrame>
      <p:sp>
        <p:nvSpPr>
          <p:cNvPr id="7" name="Oval 6">
            <a:extLst>
              <a:ext uri="{FF2B5EF4-FFF2-40B4-BE49-F238E27FC236}">
                <a16:creationId xmlns:a16="http://schemas.microsoft.com/office/drawing/2014/main" id="{ECBCDE10-1269-E056-5622-2065EB5ABD3F}"/>
              </a:ext>
            </a:extLst>
          </p:cNvPr>
          <p:cNvSpPr/>
          <p:nvPr/>
        </p:nvSpPr>
        <p:spPr>
          <a:xfrm>
            <a:off x="3295916" y="1856200"/>
            <a:ext cx="1786099" cy="4275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D0C4A6-6A7F-87A4-4A6B-4B0C9AF5F6C5}"/>
              </a:ext>
            </a:extLst>
          </p:cNvPr>
          <p:cNvSpPr/>
          <p:nvPr/>
        </p:nvSpPr>
        <p:spPr>
          <a:xfrm>
            <a:off x="8190804" y="3037976"/>
            <a:ext cx="1786099" cy="45755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B6260A-B0D8-244C-D2FB-A3AF420B7188}"/>
              </a:ext>
            </a:extLst>
          </p:cNvPr>
          <p:cNvSpPr txBox="1"/>
          <p:nvPr/>
        </p:nvSpPr>
        <p:spPr>
          <a:xfrm>
            <a:off x="5608031" y="3791011"/>
            <a:ext cx="6133941" cy="2462213"/>
          </a:xfrm>
          <a:prstGeom prst="rect">
            <a:avLst/>
          </a:prstGeom>
          <a:noFill/>
        </p:spPr>
        <p:txBody>
          <a:bodyPr wrap="square" rtlCol="0">
            <a:spAutoFit/>
          </a:bodyPr>
          <a:lstStyle/>
          <a:p>
            <a:r>
              <a:rPr lang="en-US" sz="2800" dirty="0"/>
              <a:t>Careful! </a:t>
            </a:r>
            <a:r>
              <a:rPr lang="en-US" dirty="0"/>
              <a:t>Casual spoken English is </a:t>
            </a:r>
            <a:r>
              <a:rPr lang="en-US" b="1" i="1" dirty="0"/>
              <a:t>different</a:t>
            </a:r>
            <a:r>
              <a:rPr lang="en-US" dirty="0"/>
              <a:t> from strict, formal logic!  </a:t>
            </a:r>
          </a:p>
          <a:p>
            <a:endParaRPr lang="en-US" dirty="0"/>
          </a:p>
          <a:p>
            <a:r>
              <a:rPr lang="en-US" dirty="0"/>
              <a:t>For example – when a person asks you if you did “A” </a:t>
            </a:r>
            <a:r>
              <a:rPr lang="en-US" b="1" i="1" dirty="0"/>
              <a:t>OR</a:t>
            </a:r>
            <a:r>
              <a:rPr lang="en-US" dirty="0"/>
              <a:t> “B” usually the answer is usually not “Yes”.  People will casually use the words </a:t>
            </a:r>
            <a:r>
              <a:rPr lang="en-US" b="1" i="1" dirty="0"/>
              <a:t>AND</a:t>
            </a:r>
            <a:r>
              <a:rPr lang="en-US" dirty="0"/>
              <a:t> , </a:t>
            </a:r>
            <a:r>
              <a:rPr lang="en-US" b="1" i="1" dirty="0"/>
              <a:t>OR</a:t>
            </a:r>
            <a:r>
              <a:rPr lang="en-US" dirty="0"/>
              <a:t> and </a:t>
            </a:r>
            <a:r>
              <a:rPr lang="en-US" b="1" i="1" dirty="0"/>
              <a:t>NOT</a:t>
            </a:r>
            <a:r>
              <a:rPr lang="en-US" dirty="0"/>
              <a:t> in ways that are imprecise.  </a:t>
            </a:r>
            <a:br>
              <a:rPr lang="en-US" dirty="0"/>
            </a:br>
            <a:br>
              <a:rPr lang="en-US" dirty="0"/>
            </a:br>
            <a:r>
              <a:rPr lang="en-US" dirty="0"/>
              <a:t>Would you not agree?  </a:t>
            </a:r>
            <a:r>
              <a:rPr lang="en-US" dirty="0">
                <a:sym typeface="Wingdings" panose="05000000000000000000" pitchFamily="2" charset="2"/>
              </a:rPr>
              <a:t></a:t>
            </a:r>
            <a:endParaRPr lang="en-US" b="1" i="1" dirty="0"/>
          </a:p>
        </p:txBody>
      </p:sp>
    </p:spTree>
    <p:extLst>
      <p:ext uri="{BB962C8B-B14F-4D97-AF65-F5344CB8AC3E}">
        <p14:creationId xmlns:p14="http://schemas.microsoft.com/office/powerpoint/2010/main" val="33634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10728</TotalTime>
  <Words>970</Words>
  <Application>Microsoft Office PowerPoint</Application>
  <PresentationFormat>Widescreen</PresentationFormat>
  <Paragraphs>140</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Consolas</vt:lpstr>
      <vt:lpstr>Corbel</vt:lpstr>
      <vt:lpstr>Courier New</vt:lpstr>
      <vt:lpstr>Segoe UI</vt:lpstr>
      <vt:lpstr>Office Theme</vt:lpstr>
      <vt:lpstr>Logical Operators</vt:lpstr>
      <vt:lpstr>Today’s Agenda</vt:lpstr>
      <vt:lpstr>By the end of class …</vt:lpstr>
      <vt:lpstr>Last class we learned about this:</vt:lpstr>
      <vt:lpstr>Last class we also learned about comparing things:</vt:lpstr>
      <vt:lpstr>Now we have logical operators.</vt:lpstr>
      <vt:lpstr>The logical operators</vt:lpstr>
      <vt:lpstr>Examples</vt:lpstr>
      <vt:lpstr>Truth tables</vt:lpstr>
      <vt:lpstr>Important note!</vt:lpstr>
      <vt:lpstr>Back to the lemonade stand…</vt:lpstr>
      <vt:lpstr>Why are we learning this again?</vt:lpstr>
      <vt:lpstr>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391</cp:revision>
  <dcterms:created xsi:type="dcterms:W3CDTF">2022-06-30T13:55:29Z</dcterms:created>
  <dcterms:modified xsi:type="dcterms:W3CDTF">2023-07-14T00:46:33Z</dcterms:modified>
</cp:coreProperties>
</file>