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577" r:id="rId3"/>
    <p:sldId id="260" r:id="rId4"/>
    <p:sldId id="261" r:id="rId5"/>
    <p:sldId id="579" r:id="rId6"/>
    <p:sldId id="580" r:id="rId7"/>
    <p:sldId id="583" r:id="rId8"/>
    <p:sldId id="581" r:id="rId9"/>
    <p:sldId id="582" r:id="rId10"/>
    <p:sldId id="584" r:id="rId11"/>
    <p:sldId id="585" r:id="rId12"/>
    <p:sldId id="586" r:id="rId13"/>
    <p:sldId id="587" r:id="rId14"/>
    <p:sldId id="588" r:id="rId15"/>
    <p:sldId id="589" r:id="rId16"/>
    <p:sldId id="593" r:id="rId17"/>
    <p:sldId id="590" r:id="rId18"/>
    <p:sldId id="591" r:id="rId19"/>
    <p:sldId id="592" r:id="rId20"/>
    <p:sldId id="595" r:id="rId21"/>
    <p:sldId id="594" r:id="rId22"/>
    <p:sldId id="597" r:id="rId23"/>
    <p:sldId id="596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115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9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4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4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32490&amp;picture=man-juggling-bal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perimeter/ex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perimeter/ex3.html" TargetMode="External"/><Relationship Id="rId2" Type="http://schemas.openxmlformats.org/officeDocument/2006/relationships/hyperlink" Target="https://misdemo.temple.edu/classexamples/perimeter/ex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demo.temple.edu/classexamples/perimeter/ex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Numbers in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 descr="A cartoon of a robot holding a cup of coffee&#10;&#10;Description automatically generated">
            <a:extLst>
              <a:ext uri="{FF2B5EF4-FFF2-40B4-BE49-F238E27FC236}">
                <a16:creationId xmlns:a16="http://schemas.microsoft.com/office/drawing/2014/main" id="{9C679C7D-5950-362D-0DE4-5B91576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" y="1051796"/>
            <a:ext cx="4942242" cy="494224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7154-34E6-55F1-D2AB-606C34DE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parseInt</a:t>
            </a:r>
            <a:r>
              <a:rPr lang="en-US" dirty="0"/>
              <a:t> and </a:t>
            </a:r>
            <a:r>
              <a:rPr lang="en-US" dirty="0" err="1"/>
              <a:t>parseFloat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5711-B903-CF4E-127C-75CB167D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A434441-0162-B0E7-DF2F-3AED173BA98E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9EBAD-D761-5BF3-7227-6577D0C6600F}"/>
              </a:ext>
            </a:extLst>
          </p:cNvPr>
          <p:cNvSpPr txBox="1"/>
          <p:nvPr/>
        </p:nvSpPr>
        <p:spPr>
          <a:xfrm>
            <a:off x="733926" y="1565430"/>
            <a:ext cx="3982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convert the input </a:t>
            </a:r>
            <a:r>
              <a:rPr lang="en-US" sz="2400" b="1" i="1" dirty="0"/>
              <a:t>explicitly</a:t>
            </a:r>
            <a:r>
              <a:rPr lang="en-US" sz="2400" dirty="0"/>
              <a:t>.   JavaScript gives us the </a:t>
            </a:r>
            <a:r>
              <a:rPr lang="en-US" sz="2400" dirty="0" err="1"/>
              <a:t>parseInt</a:t>
            </a:r>
            <a:r>
              <a:rPr lang="en-US" sz="2400" dirty="0"/>
              <a:t> and </a:t>
            </a:r>
            <a:r>
              <a:rPr lang="en-US" sz="2400" dirty="0" err="1"/>
              <a:t>parseFloat</a:t>
            </a:r>
            <a:r>
              <a:rPr lang="en-US" sz="2400" dirty="0"/>
              <a:t> functions for that.  For example…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B22CB-392F-F10C-6642-71CE4289544E}"/>
              </a:ext>
            </a:extLst>
          </p:cNvPr>
          <p:cNvSpPr txBox="1"/>
          <p:nvPr/>
        </p:nvSpPr>
        <p:spPr>
          <a:xfrm>
            <a:off x="733926" y="3927629"/>
            <a:ext cx="3982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 that we are not rounding ‘3.75’ we are simply parsing it…. extracting only the integer portion of the number.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F5019-B57C-113A-A0D8-67355E6E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5" b="7537"/>
          <a:stretch/>
        </p:blipFill>
        <p:spPr>
          <a:xfrm>
            <a:off x="4920916" y="1430727"/>
            <a:ext cx="6124073" cy="43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847821"/>
          </a:xfrm>
        </p:spPr>
        <p:txBody>
          <a:bodyPr/>
          <a:lstStyle/>
          <a:p>
            <a:r>
              <a:rPr lang="en-US" dirty="0"/>
              <a:t>An example of data type conversion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89D5F-03D2-417C-0D32-8996801F719B}"/>
              </a:ext>
            </a:extLst>
          </p:cNvPr>
          <p:cNvSpPr txBox="1"/>
          <p:nvPr/>
        </p:nvSpPr>
        <p:spPr>
          <a:xfrm>
            <a:off x="2007343" y="2118564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</a:t>
            </a:r>
            <a:r>
              <a:rPr lang="en-US" dirty="0" err="1"/>
              <a:t>calculatePerimeter</a:t>
            </a:r>
            <a:r>
              <a:rPr lang="en-US" dirty="0"/>
              <a:t>(x) {</a:t>
            </a:r>
            <a:br>
              <a:rPr lang="en-US" dirty="0"/>
            </a:br>
            <a:endParaRPr lang="en-US" dirty="0"/>
          </a:p>
          <a:p>
            <a:r>
              <a:rPr lang="en-US" dirty="0"/>
              <a:t>	x = </a:t>
            </a:r>
            <a:r>
              <a:rPr lang="en-US" dirty="0" err="1"/>
              <a:t>parseInt</a:t>
            </a:r>
            <a:r>
              <a:rPr lang="en-US" dirty="0"/>
              <a:t>(x);	</a:t>
            </a:r>
          </a:p>
          <a:p>
            <a:br>
              <a:rPr lang="en-US" dirty="0"/>
            </a:br>
            <a:r>
              <a:rPr lang="en-US" dirty="0"/>
              <a:t>	let p = x + x + x + x; </a:t>
            </a:r>
          </a:p>
          <a:p>
            <a:endParaRPr lang="en-US" dirty="0"/>
          </a:p>
          <a:p>
            <a:r>
              <a:rPr lang="en-US" dirty="0"/>
              <a:t>	return p</a:t>
            </a:r>
            <a:br>
              <a:rPr lang="en-US" dirty="0"/>
            </a:br>
            <a:r>
              <a:rPr lang="en-US" dirty="0"/>
              <a:t>}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6FCC1-761A-758E-18EC-28F6BB246D7C}"/>
              </a:ext>
            </a:extLst>
          </p:cNvPr>
          <p:cNvSpPr txBox="1"/>
          <p:nvPr/>
        </p:nvSpPr>
        <p:spPr>
          <a:xfrm>
            <a:off x="2049780" y="145305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43395-E425-B332-A62E-E4F87EC01D18}"/>
              </a:ext>
            </a:extLst>
          </p:cNvPr>
          <p:cNvSpPr txBox="1"/>
          <p:nvPr/>
        </p:nvSpPr>
        <p:spPr>
          <a:xfrm>
            <a:off x="7394666" y="12683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CCEF5-80D0-B865-EE46-AA8EACC1885D}"/>
              </a:ext>
            </a:extLst>
          </p:cNvPr>
          <p:cNvCxnSpPr>
            <a:cxnSpLocks/>
          </p:cNvCxnSpPr>
          <p:nvPr/>
        </p:nvCxnSpPr>
        <p:spPr>
          <a:xfrm>
            <a:off x="6881965" y="1650443"/>
            <a:ext cx="0" cy="33382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A6B5A3FF-654D-4CEE-53A9-C5E5CBB043A2}"/>
              </a:ext>
            </a:extLst>
          </p:cNvPr>
          <p:cNvSpPr/>
          <p:nvPr/>
        </p:nvSpPr>
        <p:spPr>
          <a:xfrm>
            <a:off x="7186767" y="2282451"/>
            <a:ext cx="3047983" cy="2531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= ‘5’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0C9F183B-9AAC-3683-944F-6D4E3CFF90D0}"/>
              </a:ext>
            </a:extLst>
          </p:cNvPr>
          <p:cNvSpPr/>
          <p:nvPr/>
        </p:nvSpPr>
        <p:spPr>
          <a:xfrm rot="7488103">
            <a:off x="4761863" y="191280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0A240-8370-9BCF-E829-4DC86362C32B}"/>
              </a:ext>
            </a:extLst>
          </p:cNvPr>
          <p:cNvSpPr txBox="1"/>
          <p:nvPr/>
        </p:nvSpPr>
        <p:spPr>
          <a:xfrm>
            <a:off x="4903976" y="1529107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‘5’</a:t>
            </a:r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7ADB8C18-51DE-A9CA-7376-AEDA95479DEC}"/>
              </a:ext>
            </a:extLst>
          </p:cNvPr>
          <p:cNvSpPr/>
          <p:nvPr/>
        </p:nvSpPr>
        <p:spPr>
          <a:xfrm rot="8556787">
            <a:off x="4398821" y="258580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F814C-754E-0D84-D3CF-FCD73CC0BBEA}"/>
              </a:ext>
            </a:extLst>
          </p:cNvPr>
          <p:cNvSpPr txBox="1"/>
          <p:nvPr/>
        </p:nvSpPr>
        <p:spPr>
          <a:xfrm>
            <a:off x="4651246" y="2446137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‘5’</a:t>
            </a: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2594A1FE-ED3C-18E9-345A-59504720C9F7}"/>
              </a:ext>
            </a:extLst>
          </p:cNvPr>
          <p:cNvSpPr/>
          <p:nvPr/>
        </p:nvSpPr>
        <p:spPr>
          <a:xfrm rot="20039197">
            <a:off x="2654684" y="28374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B906F-5FD3-FC13-4835-C0680E1D5D53}"/>
              </a:ext>
            </a:extLst>
          </p:cNvPr>
          <p:cNvSpPr txBox="1"/>
          <p:nvPr/>
        </p:nvSpPr>
        <p:spPr>
          <a:xfrm>
            <a:off x="2275484" y="2854825"/>
            <a:ext cx="69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E4244654-D643-AC0E-A669-72F93EF7191E}"/>
              </a:ext>
            </a:extLst>
          </p:cNvPr>
          <p:cNvSpPr/>
          <p:nvPr/>
        </p:nvSpPr>
        <p:spPr>
          <a:xfrm rot="14394749">
            <a:off x="4793353" y="359928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B82A8-4758-BBFA-9ADE-5297512EE0F0}"/>
              </a:ext>
            </a:extLst>
          </p:cNvPr>
          <p:cNvSpPr txBox="1"/>
          <p:nvPr/>
        </p:nvSpPr>
        <p:spPr>
          <a:xfrm>
            <a:off x="4343433" y="3867567"/>
            <a:ext cx="269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 + 5 + 5 + 5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AE7F8-6676-9D0C-1645-2F9DEEAEC855}"/>
              </a:ext>
            </a:extLst>
          </p:cNvPr>
          <p:cNvSpPr txBox="1"/>
          <p:nvPr/>
        </p:nvSpPr>
        <p:spPr>
          <a:xfrm>
            <a:off x="8006494" y="320400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AD123B-439D-E5A4-1121-AFE19D0F7FD6}"/>
              </a:ext>
            </a:extLst>
          </p:cNvPr>
          <p:cNvSpPr txBox="1"/>
          <p:nvPr/>
        </p:nvSpPr>
        <p:spPr>
          <a:xfrm>
            <a:off x="7623701" y="37186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20</a:t>
            </a:r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518B6520-8BF1-3B35-34FF-15FB639CF3C3}"/>
              </a:ext>
            </a:extLst>
          </p:cNvPr>
          <p:cNvSpPr/>
          <p:nvPr/>
        </p:nvSpPr>
        <p:spPr>
          <a:xfrm rot="21442745">
            <a:off x="2548640" y="382987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DA135-ACCD-3D2F-7E24-0D15DF77AF72}"/>
              </a:ext>
            </a:extLst>
          </p:cNvPr>
          <p:cNvSpPr txBox="1"/>
          <p:nvPr/>
        </p:nvSpPr>
        <p:spPr>
          <a:xfrm>
            <a:off x="838200" y="531307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Without</a:t>
            </a:r>
            <a:r>
              <a:rPr lang="en-US" sz="2000" dirty="0"/>
              <a:t> the </a:t>
            </a:r>
            <a:r>
              <a:rPr lang="en-US" sz="2000" dirty="0" err="1"/>
              <a:t>parseInt</a:t>
            </a:r>
            <a:r>
              <a:rPr lang="en-US" sz="2000" dirty="0"/>
              <a:t> step, p would have been assigned the result of </a:t>
            </a:r>
            <a:br>
              <a:rPr lang="en-US" sz="2000" dirty="0"/>
            </a:br>
            <a:r>
              <a:rPr lang="en-US" sz="2000" dirty="0"/>
              <a:t> ‘5’ + ‘5’ + ‘5’ + ‘5’ which is ‘5555’</a:t>
            </a:r>
          </a:p>
        </p:txBody>
      </p:sp>
    </p:spTree>
    <p:extLst>
      <p:ext uri="{BB962C8B-B14F-4D97-AF65-F5344CB8AC3E}">
        <p14:creationId xmlns:p14="http://schemas.microsoft.com/office/powerpoint/2010/main" val="7332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 special case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53DF6-7D29-1B86-1CC6-FD5E3278C361}"/>
              </a:ext>
            </a:extLst>
          </p:cNvPr>
          <p:cNvSpPr txBox="1"/>
          <p:nvPr/>
        </p:nvSpPr>
        <p:spPr>
          <a:xfrm>
            <a:off x="676458" y="1602603"/>
            <a:ext cx="1051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previous examples work because the user input of ‘5’ in x is a string that can be easily converted into a number.  If the user provides a string with a non-numeric value, then the output of the conversion operation will be a special constant called </a:t>
            </a:r>
            <a:r>
              <a:rPr lang="en-US" sz="2400" b="1" dirty="0"/>
              <a:t>NaN</a:t>
            </a:r>
            <a:r>
              <a:rPr lang="en-US" sz="2400" dirty="0"/>
              <a:t> which (you guessed it) is short for </a:t>
            </a:r>
            <a:r>
              <a:rPr lang="en-US" sz="2400" b="1" dirty="0"/>
              <a:t>N</a:t>
            </a:r>
            <a:r>
              <a:rPr lang="en-US" sz="2400" dirty="0"/>
              <a:t>ot </a:t>
            </a:r>
            <a:r>
              <a:rPr lang="en-US" sz="2400" b="1" dirty="0"/>
              <a:t>a</a:t>
            </a:r>
            <a:r>
              <a:rPr lang="en-US" sz="2400" dirty="0"/>
              <a:t> </a:t>
            </a:r>
            <a:r>
              <a:rPr lang="en-US" sz="2400" b="1" dirty="0"/>
              <a:t>N</a:t>
            </a:r>
            <a:r>
              <a:rPr lang="en-US" sz="2400" dirty="0"/>
              <a:t>umber.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C4134-3FFD-B79B-1E1F-3F2831CC4AAA}"/>
              </a:ext>
            </a:extLst>
          </p:cNvPr>
          <p:cNvSpPr txBox="1"/>
          <p:nvPr/>
        </p:nvSpPr>
        <p:spPr>
          <a:xfrm>
            <a:off x="1501310" y="3388020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4 * x; //if x is 'dog', p will be NaN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D3447-74EC-0A4B-44D9-0E5B7FE41010}"/>
              </a:ext>
            </a:extLst>
          </p:cNvPr>
          <p:cNvSpPr txBox="1"/>
          <p:nvPr/>
        </p:nvSpPr>
        <p:spPr>
          <a:xfrm>
            <a:off x="1473791" y="3799817"/>
            <a:ext cx="918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x + x + x + x;  //if x is 'dog’,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//p will be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dogdogdogdog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39FE1-1B7D-DE15-D640-6EA6FC9F942E}"/>
              </a:ext>
            </a:extLst>
          </p:cNvPr>
          <p:cNvSpPr txBox="1"/>
          <p:nvPr/>
        </p:nvSpPr>
        <p:spPr>
          <a:xfrm>
            <a:off x="1521566" y="4624745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(x); //if x is 'dog', x will be NaN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640F2-9C88-0F8E-9E09-27D66B8833B0}"/>
              </a:ext>
            </a:extLst>
          </p:cNvPr>
          <p:cNvSpPr txBox="1"/>
          <p:nvPr/>
        </p:nvSpPr>
        <p:spPr>
          <a:xfrm>
            <a:off x="1519637" y="5160986"/>
            <a:ext cx="918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(x); //if x is 'dog', x will be NaN </a:t>
            </a:r>
          </a:p>
        </p:txBody>
      </p:sp>
    </p:spTree>
    <p:extLst>
      <p:ext uri="{BB962C8B-B14F-4D97-AF65-F5344CB8AC3E}">
        <p14:creationId xmlns:p14="http://schemas.microsoft.com/office/powerpoint/2010/main" val="912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special thing about </a:t>
            </a:r>
            <a:r>
              <a:rPr lang="en-US" dirty="0" err="1"/>
              <a:t>NaN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30769-EE3E-E95D-5DDC-F014030F2154}"/>
              </a:ext>
            </a:extLst>
          </p:cNvPr>
          <p:cNvSpPr txBox="1"/>
          <p:nvPr/>
        </p:nvSpPr>
        <p:spPr>
          <a:xfrm>
            <a:off x="838199" y="1644820"/>
            <a:ext cx="1011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NaN has a curious property.  All mathematic operations performed on NaN will equal NaN.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B7AB8-7344-5346-B184-A6204B3E58D6}"/>
              </a:ext>
            </a:extLst>
          </p:cNvPr>
          <p:cNvCxnSpPr>
            <a:cxnSpLocks/>
          </p:cNvCxnSpPr>
          <p:nvPr/>
        </p:nvCxnSpPr>
        <p:spPr>
          <a:xfrm>
            <a:off x="4262542" y="2643680"/>
            <a:ext cx="0" cy="303018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FFEA29-A92A-5FF6-7C31-8FC170405FD0}"/>
              </a:ext>
            </a:extLst>
          </p:cNvPr>
          <p:cNvSpPr txBox="1"/>
          <p:nvPr/>
        </p:nvSpPr>
        <p:spPr>
          <a:xfrm>
            <a:off x="1011554" y="2946607"/>
            <a:ext cx="3434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//15.8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72E2F-8FD1-13B5-DBA3-EA910508F6AD}"/>
              </a:ext>
            </a:extLst>
          </p:cNvPr>
          <p:cNvSpPr txBox="1"/>
          <p:nvPr/>
        </p:nvSpPr>
        <p:spPr>
          <a:xfrm>
            <a:off x="4652574" y="2976081"/>
            <a:ext cx="25206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'zebra'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//NaN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7A280-3A4E-F8CC-2DE8-62FDC3BC2092}"/>
              </a:ext>
            </a:extLst>
          </p:cNvPr>
          <p:cNvSpPr txBox="1"/>
          <p:nvPr/>
        </p:nvSpPr>
        <p:spPr>
          <a:xfrm>
            <a:off x="7585503" y="2976081"/>
            <a:ext cx="3242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2.2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'pink'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+b;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//NaN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DF98E0-89C8-3257-FB59-20D371032DD6}"/>
              </a:ext>
            </a:extLst>
          </p:cNvPr>
          <p:cNvCxnSpPr>
            <a:cxnSpLocks/>
          </p:cNvCxnSpPr>
          <p:nvPr/>
        </p:nvCxnSpPr>
        <p:spPr>
          <a:xfrm>
            <a:off x="7386742" y="2643680"/>
            <a:ext cx="0" cy="303018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6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plus sign is the exception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8376-6256-9673-289D-E0DEA5BDB919}"/>
              </a:ext>
            </a:extLst>
          </p:cNvPr>
          <p:cNvSpPr txBox="1"/>
          <p:nvPr/>
        </p:nvSpPr>
        <p:spPr>
          <a:xfrm>
            <a:off x="1905000" y="163765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exception is (once again!) the “+” operation.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66A72-99AE-B318-FC6A-2BB2D5628C70}"/>
              </a:ext>
            </a:extLst>
          </p:cNvPr>
          <p:cNvSpPr txBox="1"/>
          <p:nvPr/>
        </p:nvSpPr>
        <p:spPr>
          <a:xfrm>
            <a:off x="3810000" y="2713149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m = 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2.2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b = 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pluto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x = 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y = (m*x) + b;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console.log(y); 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//8.8pluto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Math object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9BD8-277F-2181-941F-1EBC24B1D733}"/>
              </a:ext>
            </a:extLst>
          </p:cNvPr>
          <p:cNvSpPr txBox="1"/>
          <p:nvPr/>
        </p:nvSpPr>
        <p:spPr>
          <a:xfrm>
            <a:off x="838200" y="1219499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nice that we can do basic arithmetic operations in JavaScript… but what if we needed to do something a little more complicated?  Like compute x</a:t>
            </a:r>
            <a:r>
              <a:rPr lang="en-US" sz="2400" baseline="30000" dirty="0"/>
              <a:t>10 </a:t>
            </a:r>
            <a:r>
              <a:rPr lang="en-US" sz="2400" dirty="0"/>
              <a:t>or find the square root of a number? Or generate a random number?  Or round a number to the closest integer?</a:t>
            </a:r>
          </a:p>
          <a:p>
            <a:endParaRPr lang="en-US" sz="2400" dirty="0"/>
          </a:p>
          <a:p>
            <a:r>
              <a:rPr lang="en-US" sz="2400" dirty="0"/>
              <a:t>JavaScript gives us a variety of mathematic constants and functions, all bundled together as part of the </a:t>
            </a:r>
            <a:r>
              <a:rPr lang="en-US" sz="2400" b="1" dirty="0"/>
              <a:t>Math</a:t>
            </a:r>
            <a:r>
              <a:rPr lang="en-US" sz="2400" dirty="0"/>
              <a:t> object.</a:t>
            </a:r>
            <a:br>
              <a:rPr lang="en-US" sz="2400" dirty="0"/>
            </a:br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1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The Math object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9BD8-277F-2181-941F-1EBC24B1D733}"/>
              </a:ext>
            </a:extLst>
          </p:cNvPr>
          <p:cNvSpPr txBox="1"/>
          <p:nvPr/>
        </p:nvSpPr>
        <p:spPr>
          <a:xfrm>
            <a:off x="838200" y="1767007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r>
              <a:rPr lang="en-US" sz="2400" dirty="0"/>
              <a:t>For example, JavaScript gives us the following constants, built right into the language itself.  (For the full list, see your textbook!)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137BA80-AE59-74F6-469C-A6BB42184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84882"/>
              </p:ext>
            </p:extLst>
          </p:nvPr>
        </p:nvGraphicFramePr>
        <p:xfrm>
          <a:off x="838199" y="3429000"/>
          <a:ext cx="1013460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212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7354389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What it stands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Math.PI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3.14159… the ratio of a circle's circumference to its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Math.SQRT2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1.41421… the square root of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2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1"/>
            <a:ext cx="10515600" cy="934348"/>
          </a:xfrm>
        </p:spPr>
        <p:txBody>
          <a:bodyPr/>
          <a:lstStyle/>
          <a:p>
            <a:r>
              <a:rPr lang="en-US" dirty="0"/>
              <a:t>Methods of the Math object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FC127-FBEA-7AD3-6117-9F9D1530573D}"/>
              </a:ext>
            </a:extLst>
          </p:cNvPr>
          <p:cNvSpPr txBox="1"/>
          <p:nvPr/>
        </p:nvSpPr>
        <p:spPr>
          <a:xfrm>
            <a:off x="838200" y="1050297"/>
            <a:ext cx="10696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Math</a:t>
            </a:r>
            <a:r>
              <a:rPr lang="en-US" sz="2200" dirty="0"/>
              <a:t> object also has a number of </a:t>
            </a:r>
            <a:r>
              <a:rPr lang="en-US" sz="2200" i="1" dirty="0"/>
              <a:t>methods</a:t>
            </a:r>
            <a:r>
              <a:rPr lang="en-US" sz="2200" dirty="0"/>
              <a:t> associated with it.  A method is a function that is a property of an object.  It takes </a:t>
            </a:r>
            <a:r>
              <a:rPr lang="en-US" sz="2200" b="1" dirty="0"/>
              <a:t>zero or more parameters</a:t>
            </a:r>
            <a:r>
              <a:rPr lang="en-US" sz="2200" dirty="0"/>
              <a:t> as input, and returns an output.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Here are some of the methods you might be interested in.  (Again, for the full list, see your textbook!)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753D25-8965-5928-3386-E5EDFEFF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41714"/>
              </p:ext>
            </p:extLst>
          </p:nvPr>
        </p:nvGraphicFramePr>
        <p:xfrm>
          <a:off x="904603" y="3137336"/>
          <a:ext cx="103827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971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6962823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it does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Math.round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x rounded to the nearest integer.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Math.ceil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x rounded up to the next greatest integer.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Math.pow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base, power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Returns base returned to some power.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2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Math.sqrt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Returns the square root of 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Math.abs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absolute value of 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Math.random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Takes no parameters!  Returns a random number between 0 and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9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376EB-043A-A460-5170-41BF6B6EDD01}"/>
              </a:ext>
            </a:extLst>
          </p:cNvPr>
          <p:cNvSpPr txBox="1"/>
          <p:nvPr/>
        </p:nvSpPr>
        <p:spPr>
          <a:xfrm>
            <a:off x="838199" y="1485493"/>
            <a:ext cx="10421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the introduction of the </a:t>
            </a:r>
            <a:r>
              <a:rPr lang="en-US" sz="2400" b="1" dirty="0"/>
              <a:t>Math</a:t>
            </a:r>
            <a:r>
              <a:rPr lang="en-US" sz="2400" dirty="0"/>
              <a:t> object we now have an opportunity to think about the terminology of objects in general. 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Objects are simply convenient collections of attributes (like </a:t>
            </a:r>
            <a:r>
              <a:rPr lang="en-US" sz="2400" dirty="0" err="1"/>
              <a:t>Math.PI</a:t>
            </a:r>
            <a:r>
              <a:rPr lang="en-US" sz="2400" dirty="0"/>
              <a:t>) and methods (like </a:t>
            </a:r>
            <a:r>
              <a:rPr lang="en-US" sz="2400" dirty="0" err="1"/>
              <a:t>Math.random</a:t>
            </a:r>
            <a:r>
              <a:rPr lang="en-US" sz="2400" dirty="0"/>
              <a:t>() ).</a:t>
            </a:r>
          </a:p>
          <a:p>
            <a:endParaRPr lang="en-US" sz="2400" dirty="0"/>
          </a:p>
          <a:p>
            <a:r>
              <a:rPr lang="en-US" sz="2400" dirty="0"/>
              <a:t>In the next 2 slides we explore the difference between attributes and methods...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(attributes)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E0252-A728-6BF9-66B8-35C07C7B06F2}"/>
              </a:ext>
            </a:extLst>
          </p:cNvPr>
          <p:cNvSpPr txBox="1"/>
          <p:nvPr/>
        </p:nvSpPr>
        <p:spPr>
          <a:xfrm>
            <a:off x="838199" y="1736229"/>
            <a:ext cx="10515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attribute </a:t>
            </a:r>
            <a:r>
              <a:rPr lang="en-US" sz="2800" b="1" dirty="0"/>
              <a:t>has a value</a:t>
            </a:r>
            <a:r>
              <a:rPr lang="en-US" sz="2800" dirty="0"/>
              <a:t>…  and that’s all. </a:t>
            </a:r>
          </a:p>
          <a:p>
            <a:endParaRPr lang="en-US" sz="2800" dirty="0"/>
          </a:p>
          <a:p>
            <a:r>
              <a:rPr lang="en-US" sz="2800" dirty="0"/>
              <a:t>In JavaScript we use a dot (“.”) to separate the object and it’s attribute.</a:t>
            </a:r>
          </a:p>
          <a:p>
            <a:endParaRPr lang="en-US" sz="2800" dirty="0"/>
          </a:p>
          <a:p>
            <a:r>
              <a:rPr lang="en-US" sz="4400" i="1" dirty="0" err="1">
                <a:solidFill>
                  <a:schemeClr val="accent2"/>
                </a:solidFill>
              </a:rPr>
              <a:t>ObjectName</a:t>
            </a:r>
            <a:r>
              <a:rPr lang="en-US" sz="4400" dirty="0" err="1">
                <a:solidFill>
                  <a:schemeClr val="accent2"/>
                </a:solidFill>
              </a:rPr>
              <a:t>.</a:t>
            </a:r>
            <a:r>
              <a:rPr lang="en-US" sz="4400" i="1" dirty="0" err="1">
                <a:solidFill>
                  <a:schemeClr val="accent2"/>
                </a:solidFill>
              </a:rPr>
              <a:t>AttributeName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5561-EAE9-6B2D-DC61-04727D8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160"/>
          </a:xfrm>
        </p:spPr>
        <p:txBody>
          <a:bodyPr>
            <a:normAutofit/>
          </a:bodyPr>
          <a:lstStyle/>
          <a:p>
            <a:r>
              <a:rPr lang="en-US" sz="4400" dirty="0"/>
              <a:t>Advisory!</a:t>
            </a:r>
          </a:p>
        </p:txBody>
      </p:sp>
      <p:pic>
        <p:nvPicPr>
          <p:cNvPr id="3" name="Picture 2" descr="Image result for advisory clipart">
            <a:extLst>
              <a:ext uri="{FF2B5EF4-FFF2-40B4-BE49-F238E27FC236}">
                <a16:creationId xmlns:a16="http://schemas.microsoft.com/office/drawing/2014/main" id="{CFCB3081-1A12-2837-DEF4-E59A70A1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6" y="1364121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9EACC-F860-14CB-3291-D14D7A5A7347}"/>
              </a:ext>
            </a:extLst>
          </p:cNvPr>
          <p:cNvSpPr txBox="1"/>
          <p:nvPr/>
        </p:nvSpPr>
        <p:spPr>
          <a:xfrm>
            <a:off x="4216998" y="1610632"/>
            <a:ext cx="7110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Often, the best way to understand a programming concept is to construct your own, simple, example of it.  </a:t>
            </a:r>
          </a:p>
          <a:p>
            <a:endParaRPr lang="en-US" sz="2400" dirty="0"/>
          </a:p>
          <a:p>
            <a:r>
              <a:rPr lang="en-US" sz="2400" dirty="0"/>
              <a:t>As we look at Math and JavaScript today, don’t be afraid to do that.  It would be smart to revisit this material and make some examples of your own after today’s lecture!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569C-A7B5-B5DB-7510-8DA7D81F4412}"/>
              </a:ext>
            </a:extLst>
          </p:cNvPr>
          <p:cNvSpPr txBox="1"/>
          <p:nvPr/>
        </p:nvSpPr>
        <p:spPr>
          <a:xfrm>
            <a:off x="1183340" y="4497846"/>
            <a:ext cx="102735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approach to learning can be a great time-saver!  A few minutes of creative effort can often be a substitute for hours of reading, analyzing someone else’s example and/or trying to memorize seemingly random facts.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41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(methods)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847F0-4091-D5A8-4C24-FBF96E6906B2}"/>
              </a:ext>
            </a:extLst>
          </p:cNvPr>
          <p:cNvSpPr txBox="1"/>
          <p:nvPr/>
        </p:nvSpPr>
        <p:spPr>
          <a:xfrm>
            <a:off x="838200" y="1763486"/>
            <a:ext cx="10134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method </a:t>
            </a:r>
            <a:r>
              <a:rPr lang="en-US" sz="2800" b="1" dirty="0"/>
              <a:t>does something.  </a:t>
            </a:r>
            <a:r>
              <a:rPr lang="en-US" sz="2800" dirty="0"/>
              <a:t>A method will take  0 or more parameters as input and return some output.  As with attributes, a dot (“.”) is used to separate the object and its method.</a:t>
            </a:r>
          </a:p>
          <a:p>
            <a:endParaRPr lang="en-US" sz="2800" dirty="0"/>
          </a:p>
          <a:p>
            <a:r>
              <a:rPr lang="en-US" sz="4400" i="1" dirty="0" err="1">
                <a:solidFill>
                  <a:schemeClr val="accent2"/>
                </a:solidFill>
              </a:rPr>
              <a:t>ObjectName</a:t>
            </a:r>
            <a:r>
              <a:rPr lang="en-US" sz="4400" dirty="0" err="1">
                <a:solidFill>
                  <a:schemeClr val="accent2"/>
                </a:solidFill>
              </a:rPr>
              <a:t>.</a:t>
            </a:r>
            <a:r>
              <a:rPr lang="en-US" sz="4400" i="1" dirty="0" err="1">
                <a:solidFill>
                  <a:schemeClr val="accent2"/>
                </a:solidFill>
              </a:rPr>
              <a:t>MethodName</a:t>
            </a:r>
            <a:r>
              <a:rPr lang="en-US" sz="4400" i="1" dirty="0">
                <a:solidFill>
                  <a:schemeClr val="accent2"/>
                </a:solidFill>
              </a:rPr>
              <a:t>()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4A4804-99FE-1FA7-18F6-81DE44279631}"/>
              </a:ext>
            </a:extLst>
          </p:cNvPr>
          <p:cNvCxnSpPr>
            <a:cxnSpLocks/>
          </p:cNvCxnSpPr>
          <p:nvPr/>
        </p:nvCxnSpPr>
        <p:spPr>
          <a:xfrm flipH="1" flipV="1">
            <a:off x="7158446" y="4210970"/>
            <a:ext cx="304800" cy="5286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418B1-47F8-FB42-1342-BE9057B3962A}"/>
              </a:ext>
            </a:extLst>
          </p:cNvPr>
          <p:cNvSpPr txBox="1"/>
          <p:nvPr/>
        </p:nvSpPr>
        <p:spPr>
          <a:xfrm>
            <a:off x="4127862" y="4739666"/>
            <a:ext cx="708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number of parameters  needed here will depend on the definition of the method!</a:t>
            </a:r>
          </a:p>
        </p:txBody>
      </p:sp>
    </p:spTree>
    <p:extLst>
      <p:ext uri="{BB962C8B-B14F-4D97-AF65-F5344CB8AC3E}">
        <p14:creationId xmlns:p14="http://schemas.microsoft.com/office/powerpoint/2010/main" val="274492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in MIS2402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412C6-1612-6ACF-11D8-21FFB3B6936C}"/>
              </a:ext>
            </a:extLst>
          </p:cNvPr>
          <p:cNvSpPr txBox="1"/>
          <p:nvPr/>
        </p:nvSpPr>
        <p:spPr>
          <a:xfrm>
            <a:off x="838200" y="165680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JavaScript allows you to create your own objects.  But we won’t be doing that this semester!  You should, however, understand the basic terminology and syntax we just described.  </a:t>
            </a:r>
          </a:p>
          <a:p>
            <a:endParaRPr lang="en-US" sz="2800" dirty="0"/>
          </a:p>
          <a:p>
            <a:r>
              <a:rPr lang="en-US" sz="2800" dirty="0"/>
              <a:t>You should know an object when you see one!  JavaScript has lot of built in objects and  the </a:t>
            </a:r>
            <a:r>
              <a:rPr lang="en-US" sz="2800" b="1" dirty="0"/>
              <a:t>Math</a:t>
            </a:r>
            <a:r>
              <a:rPr lang="en-US" sz="2800" dirty="0"/>
              <a:t> object is just one of them.  </a:t>
            </a:r>
          </a:p>
          <a:p>
            <a:endParaRPr lang="en-US" dirty="0"/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Objects – Built-In versus Defined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305B8-68E2-6BC1-62DF-D2116688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25" y="3323207"/>
            <a:ext cx="2109880" cy="2250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10F78-BB4C-3EE7-018E-B83E881F76EB}"/>
              </a:ext>
            </a:extLst>
          </p:cNvPr>
          <p:cNvSpPr txBox="1"/>
          <p:nvPr/>
        </p:nvSpPr>
        <p:spPr>
          <a:xfrm>
            <a:off x="759576" y="1396616"/>
            <a:ext cx="1059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JavaScript is a little bit like your brain… there is some functionality that is just built in (like </a:t>
            </a:r>
            <a:r>
              <a:rPr lang="en-US" sz="2400" dirty="0" err="1"/>
              <a:t>Math.sqrt</a:t>
            </a:r>
            <a:r>
              <a:rPr lang="en-US" sz="2400" dirty="0"/>
              <a:t>() to calculate a square root) and there are other things it needs to be told how to do…. like compute the area of a circle!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044D2-051C-1A8A-BBB3-5B2DD469FA3A}"/>
              </a:ext>
            </a:extLst>
          </p:cNvPr>
          <p:cNvSpPr txBox="1"/>
          <p:nvPr/>
        </p:nvSpPr>
        <p:spPr>
          <a:xfrm>
            <a:off x="7621976" y="31944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Regulate body temp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69E95-07C7-D472-E6D7-9A87F23D9342}"/>
              </a:ext>
            </a:extLst>
          </p:cNvPr>
          <p:cNvSpPr txBox="1"/>
          <p:nvPr/>
        </p:nvSpPr>
        <p:spPr>
          <a:xfrm>
            <a:off x="1620884" y="3845647"/>
            <a:ext cx="325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 “Old Town Road”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648E2-741C-7072-7AC2-AA854236D79E}"/>
              </a:ext>
            </a:extLst>
          </p:cNvPr>
          <p:cNvSpPr txBox="1"/>
          <p:nvPr/>
        </p:nvSpPr>
        <p:spPr>
          <a:xfrm>
            <a:off x="3248730" y="308902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Ride a bike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1C8B8-8477-8750-082D-8F3B89825C82}"/>
              </a:ext>
            </a:extLst>
          </p:cNvPr>
          <p:cNvSpPr txBox="1"/>
          <p:nvPr/>
        </p:nvSpPr>
        <p:spPr>
          <a:xfrm>
            <a:off x="7661958" y="40018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Breathe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FC4F7-09F5-9E5C-F4AB-10C0B306CD41}"/>
              </a:ext>
            </a:extLst>
          </p:cNvPr>
          <p:cNvSpPr txBox="1"/>
          <p:nvPr/>
        </p:nvSpPr>
        <p:spPr>
          <a:xfrm>
            <a:off x="7425594" y="475882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Chew and Swallow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BC43D-2FE6-E6EC-AA89-DE0F15A52ED1}"/>
              </a:ext>
            </a:extLst>
          </p:cNvPr>
          <p:cNvSpPr txBox="1"/>
          <p:nvPr/>
        </p:nvSpPr>
        <p:spPr>
          <a:xfrm>
            <a:off x="2779678" y="465050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Juggle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7BF27C-32FA-733B-3961-9A70D9722392}"/>
              </a:ext>
            </a:extLst>
          </p:cNvPr>
          <p:cNvCxnSpPr>
            <a:cxnSpLocks/>
          </p:cNvCxnSpPr>
          <p:nvPr/>
        </p:nvCxnSpPr>
        <p:spPr>
          <a:xfrm>
            <a:off x="4404460" y="3714264"/>
            <a:ext cx="584217" cy="1893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5EC007-1744-C77B-BD52-9F071963630D}"/>
              </a:ext>
            </a:extLst>
          </p:cNvPr>
          <p:cNvCxnSpPr>
            <a:cxnSpLocks/>
          </p:cNvCxnSpPr>
          <p:nvPr/>
        </p:nvCxnSpPr>
        <p:spPr>
          <a:xfrm flipV="1">
            <a:off x="4328234" y="4177249"/>
            <a:ext cx="660443" cy="1244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517F52-D27A-38D7-4FD7-F3B50AC12DE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906763" y="4448264"/>
            <a:ext cx="929462" cy="40448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98291-719A-1298-A2A6-A404C7B9A592}"/>
              </a:ext>
            </a:extLst>
          </p:cNvPr>
          <p:cNvCxnSpPr>
            <a:cxnSpLocks/>
          </p:cNvCxnSpPr>
          <p:nvPr/>
        </p:nvCxnSpPr>
        <p:spPr>
          <a:xfrm flipH="1">
            <a:off x="6821877" y="3519121"/>
            <a:ext cx="800101" cy="32552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37BF39-AB35-76F8-BA37-A89152C4278E}"/>
              </a:ext>
            </a:extLst>
          </p:cNvPr>
          <p:cNvCxnSpPr>
            <a:cxnSpLocks/>
          </p:cNvCxnSpPr>
          <p:nvPr/>
        </p:nvCxnSpPr>
        <p:spPr>
          <a:xfrm flipH="1" flipV="1">
            <a:off x="6821877" y="4169347"/>
            <a:ext cx="632221" cy="589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8C50A2-E4B5-717D-C3B4-1FF9C4965861}"/>
              </a:ext>
            </a:extLst>
          </p:cNvPr>
          <p:cNvCxnSpPr>
            <a:cxnSpLocks/>
          </p:cNvCxnSpPr>
          <p:nvPr/>
        </p:nvCxnSpPr>
        <p:spPr>
          <a:xfrm flipH="1" flipV="1">
            <a:off x="6612841" y="4448264"/>
            <a:ext cx="657627" cy="4187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970897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432E8-B3DC-7254-93DB-A1C326C48F3C}"/>
              </a:ext>
            </a:extLst>
          </p:cNvPr>
          <p:cNvSpPr txBox="1"/>
          <p:nvPr/>
        </p:nvSpPr>
        <p:spPr>
          <a:xfrm>
            <a:off x="838200" y="1130827"/>
            <a:ext cx="10172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all this talk about strings and numbers, now would be a good time to revisit the JavaScript Data types.  Here are the eight data types of JavaScript:</a:t>
            </a:r>
          </a:p>
          <a:p>
            <a:endParaRPr lang="en-US" baseline="30000" dirty="0"/>
          </a:p>
          <a:p>
            <a:r>
              <a:rPr lang="en-US" baseline="30000" dirty="0"/>
              <a:t>  </a:t>
            </a: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4C1698A-10C8-88B7-A231-C61A129DC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81848"/>
              </p:ext>
            </p:extLst>
          </p:nvPr>
        </p:nvGraphicFramePr>
        <p:xfrm>
          <a:off x="838200" y="1945712"/>
          <a:ext cx="10172700" cy="365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223">
                  <a:extLst>
                    <a:ext uri="{9D8B030D-6E8A-4147-A177-3AD203B41FA5}">
                      <a16:colId xmlns:a16="http://schemas.microsoft.com/office/drawing/2014/main" val="3749554925"/>
                    </a:ext>
                  </a:extLst>
                </a:gridCol>
                <a:gridCol w="8399477">
                  <a:extLst>
                    <a:ext uri="{9D8B030D-6E8A-4147-A177-3AD203B41FA5}">
                      <a16:colId xmlns:a16="http://schemas.microsoft.com/office/drawing/2014/main" val="2942175120"/>
                    </a:ext>
                  </a:extLst>
                </a:gridCol>
              </a:tblGrid>
              <a:tr h="3827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83924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sequence of characters.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2674"/>
                  </a:ext>
                </a:extLst>
              </a:tr>
              <a:tr h="597652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number represented by 64 bits.  This data type is used for both integers and floating-point numbers.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10004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dirty="0"/>
                        <a:t>Boolean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true / false value.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24306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default value automatically assigned to variables that have just been declared.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902863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Null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way to intentionally indicate that some value does not exist.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31791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BigInt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way to represent really, really big numbers. Good for science stuff.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93079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Symbol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arbitrary and unique value.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08992"/>
                  </a:ext>
                </a:extLst>
              </a:tr>
              <a:tr h="382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data type made up of other data types.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39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9BCCCD-1711-3C12-1F6B-579B8CC4359A}"/>
              </a:ext>
            </a:extLst>
          </p:cNvPr>
          <p:cNvSpPr txBox="1"/>
          <p:nvPr/>
        </p:nvSpPr>
        <p:spPr>
          <a:xfrm>
            <a:off x="838200" y="6234311"/>
            <a:ext cx="681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https://developer.mozilla.org/en-US/docs/Web/JavaScript/Data_structures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FFEB0-88D1-E1D0-A750-2E8779F85EA1}"/>
              </a:ext>
            </a:extLst>
          </p:cNvPr>
          <p:cNvSpPr txBox="1"/>
          <p:nvPr/>
        </p:nvSpPr>
        <p:spPr>
          <a:xfrm>
            <a:off x="838200" y="5807631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* These data types are </a:t>
            </a:r>
            <a:r>
              <a:rPr lang="en-US" sz="2000" b="1" i="1" baseline="30000" dirty="0"/>
              <a:t>not</a:t>
            </a:r>
            <a:r>
              <a:rPr lang="en-US" sz="2000" baseline="30000" dirty="0"/>
              <a:t> needed in MIS2402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31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9392421" cy="555980"/>
          </a:xfrm>
        </p:spPr>
        <p:txBody>
          <a:bodyPr>
            <a:normAutofit fontScale="90000"/>
          </a:bodyPr>
          <a:lstStyle/>
          <a:p>
            <a:r>
              <a:rPr lang="en-US" dirty="0"/>
              <a:t>Now let’s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302102"/>
            <a:ext cx="8244839" cy="5419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In the following line of code, what object is being used?  What attribute? And what method?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let x = </a:t>
            </a:r>
            <a:r>
              <a:rPr lang="en-US" sz="2000" dirty="0" err="1"/>
              <a:t>Math.random</a:t>
            </a:r>
            <a:r>
              <a:rPr lang="en-US" sz="2000" dirty="0"/>
              <a:t>() + </a:t>
            </a:r>
            <a:r>
              <a:rPr lang="en-US" sz="2000" dirty="0" err="1"/>
              <a:t>Math.PI</a:t>
            </a:r>
            <a:r>
              <a:rPr lang="en-US" sz="20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are the syntax conventions used by JavaScript used to represent objects and methods?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Does the following statement work? Why / Why not?</a:t>
            </a:r>
            <a:br>
              <a:rPr lang="en-US" sz="2000" dirty="0"/>
            </a:br>
            <a:r>
              <a:rPr lang="en-US" sz="2000" dirty="0"/>
              <a:t>console.log(</a:t>
            </a:r>
            <a:r>
              <a:rPr lang="en-US" sz="2000" dirty="0" err="1"/>
              <a:t>math.random</a:t>
            </a:r>
            <a:r>
              <a:rPr lang="en-US" sz="2000" dirty="0"/>
              <a:t>());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True or false? A method must be provided with at least one parameter.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How many data types are there in JavaScript?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NaN</a:t>
            </a:r>
            <a:r>
              <a:rPr lang="en-US" sz="2000" dirty="0"/>
              <a:t> plus 1000 will equal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you collect data off an HTML form, what will be its default data type?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% operator used for?  What is </a:t>
            </a:r>
            <a:r>
              <a:rPr lang="en-US" sz="2000"/>
              <a:t>the value of 10%3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person juggling balls&#10;&#10;Description automatically generated">
            <a:extLst>
              <a:ext uri="{FF2B5EF4-FFF2-40B4-BE49-F238E27FC236}">
                <a16:creationId xmlns:a16="http://schemas.microsoft.com/office/drawing/2014/main" id="{02EAF5DD-56E1-280D-9B30-8105F0855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834"/>
          <a:stretch/>
        </p:blipFill>
        <p:spPr>
          <a:xfrm>
            <a:off x="9153209" y="1165578"/>
            <a:ext cx="2947576" cy="45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Review some “old stuff”</a:t>
            </a:r>
          </a:p>
          <a:p>
            <a:pPr lvl="1"/>
            <a:r>
              <a:rPr lang="en-US" dirty="0"/>
              <a:t>Mathematic operations</a:t>
            </a:r>
          </a:p>
          <a:p>
            <a:pPr lvl="1"/>
            <a:r>
              <a:rPr lang="en-US" dirty="0" err="1"/>
              <a:t>parseInt</a:t>
            </a:r>
            <a:endParaRPr lang="en-US" dirty="0"/>
          </a:p>
          <a:p>
            <a:pPr lvl="1"/>
            <a:r>
              <a:rPr lang="en-US" dirty="0" err="1"/>
              <a:t>parseFloat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Learn some “new stuff”</a:t>
            </a:r>
          </a:p>
          <a:p>
            <a:pPr lvl="1"/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The Math object</a:t>
            </a:r>
          </a:p>
          <a:p>
            <a:pPr lvl="1"/>
            <a:r>
              <a:rPr lang="en-US" dirty="0"/>
              <a:t>A second look at data types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these words mean: object, method, attribute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quickly spot methods and attributes when they are used in JavaScript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what </a:t>
            </a:r>
            <a:r>
              <a:rPr lang="en-US" dirty="0" err="1"/>
              <a:t>NaN</a:t>
            </a:r>
            <a:r>
              <a:rPr lang="en-US" dirty="0"/>
              <a:t> is in JavaScript and what it represents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the JavaScript data types are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have already seen 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61EB1-0B74-41C0-C4BE-D16715ABDE7B}"/>
              </a:ext>
            </a:extLst>
          </p:cNvPr>
          <p:cNvSpPr txBox="1">
            <a:spLocks/>
          </p:cNvSpPr>
          <p:nvPr/>
        </p:nvSpPr>
        <p:spPr>
          <a:xfrm>
            <a:off x="978049" y="2045690"/>
            <a:ext cx="86868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Addition, Subtraction, Multiplication, Division, and Modulus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F1BE0-7A63-23AB-DC65-DF42E09E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51" y="1452586"/>
            <a:ext cx="2362200" cy="39528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20F0C9-2CC3-EBE0-5E86-1DA1559AC943}"/>
              </a:ext>
            </a:extLst>
          </p:cNvPr>
          <p:cNvSpPr txBox="1">
            <a:spLocks/>
          </p:cNvSpPr>
          <p:nvPr/>
        </p:nvSpPr>
        <p:spPr bwMode="auto">
          <a:xfrm>
            <a:off x="978049" y="3291839"/>
            <a:ext cx="7416500" cy="27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FUN FACT:  </a:t>
            </a:r>
            <a:r>
              <a:rPr lang="en-US" kern="0" dirty="0"/>
              <a:t>You can test / perform all these operations from the Web Developer Tools console.</a:t>
            </a:r>
          </a:p>
        </p:txBody>
      </p:sp>
    </p:spTree>
    <p:extLst>
      <p:ext uri="{BB962C8B-B14F-4D97-AF65-F5344CB8AC3E}">
        <p14:creationId xmlns:p14="http://schemas.microsoft.com/office/powerpoint/2010/main" val="30570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We have also seen 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04A4-26AD-8C11-405E-63F77D41E88D}"/>
              </a:ext>
            </a:extLst>
          </p:cNvPr>
          <p:cNvSpPr txBox="1">
            <a:spLocks/>
          </p:cNvSpPr>
          <p:nvPr/>
        </p:nvSpPr>
        <p:spPr>
          <a:xfrm>
            <a:off x="838200" y="1314515"/>
            <a:ext cx="86868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shortcuts: </a:t>
            </a:r>
            <a:r>
              <a:rPr lang="en-US" dirty="0" err="1"/>
              <a:t>i</a:t>
            </a:r>
            <a:r>
              <a:rPr lang="en-US" dirty="0"/>
              <a:t>++ and </a:t>
            </a:r>
            <a:r>
              <a:rPr lang="en-US" dirty="0" err="1"/>
              <a:t>i</a:t>
            </a:r>
            <a:r>
              <a:rPr lang="en-US" dirty="0"/>
              <a:t>--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380666-C751-9128-B1DF-41C91FA07698}"/>
              </a:ext>
            </a:extLst>
          </p:cNvPr>
          <p:cNvSpPr txBox="1">
            <a:spLocks/>
          </p:cNvSpPr>
          <p:nvPr/>
        </p:nvSpPr>
        <p:spPr bwMode="auto">
          <a:xfrm>
            <a:off x="838200" y="4735730"/>
            <a:ext cx="10004610" cy="17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FUN FACT:  </a:t>
            </a:r>
            <a:r>
              <a:rPr lang="en-US" kern="0" dirty="0"/>
              <a:t>These are called </a:t>
            </a:r>
            <a:r>
              <a:rPr lang="en-US" b="1" i="1" kern="0" dirty="0"/>
              <a:t>unary</a:t>
            </a:r>
            <a:r>
              <a:rPr lang="en-US" kern="0" dirty="0"/>
              <a:t> operators.  They are called unary because they only take one operand.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673B3-DF39-0A8E-BA04-53B8E3C0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79" y="1893105"/>
            <a:ext cx="716964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5F5-4A68-7258-6F67-0D1F8E4C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perimeter of a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7B28-AFD6-7331-5621-F5187515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4111"/>
          </a:xfrm>
        </p:spPr>
        <p:txBody>
          <a:bodyPr>
            <a:normAutofit/>
          </a:bodyPr>
          <a:lstStyle/>
          <a:p>
            <a:r>
              <a:rPr lang="en-US" dirty="0"/>
              <a:t>See this example:</a:t>
            </a:r>
            <a:br>
              <a:rPr lang="en-US" dirty="0"/>
            </a:br>
            <a:r>
              <a:rPr lang="en-US" dirty="0">
                <a:hlinkClick r:id="rId2"/>
              </a:rPr>
              <a:t>https://misdemo.temple.edu/classexamples/perimeter/ex1.html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b="1" i="1" dirty="0"/>
              <a:t>should</a:t>
            </a:r>
            <a:r>
              <a:rPr lang="en-US" dirty="0"/>
              <a:t> just be able to </a:t>
            </a:r>
            <a:br>
              <a:rPr lang="en-US" dirty="0"/>
            </a:br>
            <a:r>
              <a:rPr lang="en-US" dirty="0"/>
              <a:t>add up all four sides.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it doesn’t work!</a:t>
            </a:r>
            <a:br>
              <a:rPr lang="en-US" dirty="0"/>
            </a:br>
            <a:r>
              <a:rPr lang="en-US" dirty="0"/>
              <a:t>What’s wrong???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BCF28-5D13-AAA5-4D71-4E15713F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522BB-DB59-0798-40A8-FFDB9F6BA03E}"/>
              </a:ext>
            </a:extLst>
          </p:cNvPr>
          <p:cNvSpPr/>
          <p:nvPr/>
        </p:nvSpPr>
        <p:spPr>
          <a:xfrm>
            <a:off x="6096000" y="3270325"/>
            <a:ext cx="2015266" cy="1839557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329BD29-D684-D409-C908-E872D52D67EE}"/>
              </a:ext>
            </a:extLst>
          </p:cNvPr>
          <p:cNvSpPr/>
          <p:nvPr/>
        </p:nvSpPr>
        <p:spPr>
          <a:xfrm>
            <a:off x="5604734" y="3270325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BCAF5-D7CD-69FD-3BCC-07DC4B496C3C}"/>
              </a:ext>
            </a:extLst>
          </p:cNvPr>
          <p:cNvSpPr txBox="1"/>
          <p:nvPr/>
        </p:nvSpPr>
        <p:spPr>
          <a:xfrm>
            <a:off x="5260489" y="4023360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007F674-68AF-E311-5C2C-40C34C01AA1A}"/>
              </a:ext>
            </a:extLst>
          </p:cNvPr>
          <p:cNvSpPr/>
          <p:nvPr/>
        </p:nvSpPr>
        <p:spPr>
          <a:xfrm rot="10800000">
            <a:off x="8376621" y="3306170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07D9C-E2E1-AA28-2CB2-5B8847F500CE}"/>
              </a:ext>
            </a:extLst>
          </p:cNvPr>
          <p:cNvSpPr txBox="1"/>
          <p:nvPr/>
        </p:nvSpPr>
        <p:spPr>
          <a:xfrm>
            <a:off x="8602532" y="4005437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76481-DDF7-12DD-E535-A5441951EADF}"/>
              </a:ext>
            </a:extLst>
          </p:cNvPr>
          <p:cNvSpPr txBox="1"/>
          <p:nvPr/>
        </p:nvSpPr>
        <p:spPr>
          <a:xfrm>
            <a:off x="6931508" y="2576990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AFEEA8C-CBA7-2449-D73D-10A46FAAC779}"/>
              </a:ext>
            </a:extLst>
          </p:cNvPr>
          <p:cNvSpPr/>
          <p:nvPr/>
        </p:nvSpPr>
        <p:spPr>
          <a:xfrm rot="5400000">
            <a:off x="6990676" y="2078053"/>
            <a:ext cx="225911" cy="1839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1FCFCA3-7C1B-A5DF-C5E1-7B2FDFA151BD}"/>
              </a:ext>
            </a:extLst>
          </p:cNvPr>
          <p:cNvSpPr/>
          <p:nvPr/>
        </p:nvSpPr>
        <p:spPr>
          <a:xfrm rot="16200000">
            <a:off x="7012193" y="4301266"/>
            <a:ext cx="182880" cy="2015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9FD34-159B-14CE-F7AE-389A52E5437E}"/>
              </a:ext>
            </a:extLst>
          </p:cNvPr>
          <p:cNvSpPr txBox="1"/>
          <p:nvPr/>
        </p:nvSpPr>
        <p:spPr>
          <a:xfrm>
            <a:off x="6929716" y="5350123"/>
            <a:ext cx="34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414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Converting from one data type to another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5FA21-BE57-CD26-6978-2DF3B9BA8541}"/>
              </a:ext>
            </a:extLst>
          </p:cNvPr>
          <p:cNvSpPr txBox="1"/>
          <p:nvPr/>
        </p:nvSpPr>
        <p:spPr>
          <a:xfrm>
            <a:off x="838199" y="1485493"/>
            <a:ext cx="99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we get data from user input it is string input.  That means, before we can do math on any number, we need to somehow convert it to a number.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48C45-9DE1-7553-E564-6C73C0D180C4}"/>
              </a:ext>
            </a:extLst>
          </p:cNvPr>
          <p:cNvSpPr txBox="1"/>
          <p:nvPr/>
        </p:nvSpPr>
        <p:spPr>
          <a:xfrm>
            <a:off x="838199" y="2840730"/>
            <a:ext cx="990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convert the input </a:t>
            </a:r>
            <a:r>
              <a:rPr lang="en-US" sz="2400" b="1" i="1" dirty="0"/>
              <a:t>implicitly</a:t>
            </a:r>
            <a:r>
              <a:rPr lang="en-US" sz="2400" dirty="0"/>
              <a:t>.  Consider the following example where the variable x is a string that has been provided by a user.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79D6F-69F9-1113-D41C-3D123E69AAC5}"/>
              </a:ext>
            </a:extLst>
          </p:cNvPr>
          <p:cNvSpPr txBox="1"/>
          <p:nvPr/>
        </p:nvSpPr>
        <p:spPr>
          <a:xfrm>
            <a:off x="838198" y="3990729"/>
            <a:ext cx="990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 p = 4 * x; //if x is '5', p will be 20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D0F73-320F-050B-0705-2069BB86DD94}"/>
              </a:ext>
            </a:extLst>
          </p:cNvPr>
          <p:cNvSpPr txBox="1"/>
          <p:nvPr/>
        </p:nvSpPr>
        <p:spPr>
          <a:xfrm>
            <a:off x="843986" y="4860842"/>
            <a:ext cx="9908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conversion was </a:t>
            </a:r>
            <a:r>
              <a:rPr lang="en-US" sz="2400" b="1" i="1" dirty="0"/>
              <a:t>implicit</a:t>
            </a:r>
            <a:r>
              <a:rPr lang="en-US" sz="2400" dirty="0"/>
              <a:t>.  It happened because the JavaScript language saw the multiplication operator, the </a:t>
            </a:r>
            <a:r>
              <a:rPr lang="en-US" sz="2400" b="1" dirty="0"/>
              <a:t>number</a:t>
            </a:r>
            <a:r>
              <a:rPr lang="en-US" sz="2400" dirty="0"/>
              <a:t> four, and the language parsing process converted the </a:t>
            </a:r>
            <a:r>
              <a:rPr lang="en-US" sz="2400" dirty="0">
                <a:solidFill>
                  <a:srgbClr val="00B050"/>
                </a:solidFill>
              </a:rPr>
              <a:t>‘5’ (a string) </a:t>
            </a:r>
            <a:r>
              <a:rPr lang="en-US" sz="2400" dirty="0"/>
              <a:t>to a </a:t>
            </a:r>
            <a:r>
              <a:rPr lang="en-US" sz="2400" dirty="0">
                <a:solidFill>
                  <a:srgbClr val="0070C0"/>
                </a:solidFill>
              </a:rPr>
              <a:t>5 (a number)</a:t>
            </a:r>
            <a:r>
              <a:rPr lang="en-US" sz="2400" dirty="0"/>
              <a:t> </a:t>
            </a:r>
            <a:r>
              <a:rPr lang="en-US" sz="2400" b="1" i="1" dirty="0"/>
              <a:t>automatically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0831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30"/>
            <a:ext cx="10515600" cy="1325563"/>
          </a:xfrm>
        </p:spPr>
        <p:txBody>
          <a:bodyPr/>
          <a:lstStyle/>
          <a:p>
            <a:r>
              <a:rPr lang="en-US" dirty="0"/>
              <a:t>A puzzle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0A5B9-66E8-6B8D-85E2-AB6D4E3443E6}"/>
              </a:ext>
            </a:extLst>
          </p:cNvPr>
          <p:cNvSpPr txBox="1"/>
          <p:nvPr/>
        </p:nvSpPr>
        <p:spPr>
          <a:xfrm>
            <a:off x="838199" y="1485493"/>
            <a:ext cx="9908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 how could we fix our perimeter calculation?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possible fix: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https://misdemo.temple.edu/classexamples/perimeter/ex2.html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there are other options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3"/>
              </a:rPr>
              <a:t>https://misdemo.temple.edu/classexamples/perimeter/ex3.html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/>
              </a:rPr>
              <a:t>https://misdemo.temple.edu/classexamples/perimeter/ex4.html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10380</TotalTime>
  <Words>2000</Words>
  <Application>Microsoft Office PowerPoint</Application>
  <PresentationFormat>Widescreen</PresentationFormat>
  <Paragraphs>232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Consolas</vt:lpstr>
      <vt:lpstr>Corbel</vt:lpstr>
      <vt:lpstr>Courier New</vt:lpstr>
      <vt:lpstr>Segoe UI</vt:lpstr>
      <vt:lpstr>Office Theme</vt:lpstr>
      <vt:lpstr>Numbers in  JavaScript</vt:lpstr>
      <vt:lpstr>Advisory!</vt:lpstr>
      <vt:lpstr>Agenda</vt:lpstr>
      <vt:lpstr>By the end of this class…</vt:lpstr>
      <vt:lpstr>Things we have already seen …</vt:lpstr>
      <vt:lpstr>We have also seen …</vt:lpstr>
      <vt:lpstr>Calculating the perimeter of a square</vt:lpstr>
      <vt:lpstr>Converting from one data type to another</vt:lpstr>
      <vt:lpstr>A puzzle</vt:lpstr>
      <vt:lpstr>parseInt and parseFloat</vt:lpstr>
      <vt:lpstr>An example of data type conversion</vt:lpstr>
      <vt:lpstr>A special case</vt:lpstr>
      <vt:lpstr>The special thing about NaN</vt:lpstr>
      <vt:lpstr>The plus sign is the exception</vt:lpstr>
      <vt:lpstr>The Math object</vt:lpstr>
      <vt:lpstr>The Math object (2)</vt:lpstr>
      <vt:lpstr>Methods of the Math object</vt:lpstr>
      <vt:lpstr>Objects</vt:lpstr>
      <vt:lpstr>Objects (attributes)</vt:lpstr>
      <vt:lpstr>Objects (methods)</vt:lpstr>
      <vt:lpstr>Objects in MIS2402</vt:lpstr>
      <vt:lpstr>Objects – Built-In versus Defined</vt:lpstr>
      <vt:lpstr>Data Types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336</cp:revision>
  <dcterms:created xsi:type="dcterms:W3CDTF">2022-06-30T13:55:29Z</dcterms:created>
  <dcterms:modified xsi:type="dcterms:W3CDTF">2024-09-26T03:21:43Z</dcterms:modified>
</cp:coreProperties>
</file>