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318" r:id="rId3"/>
    <p:sldId id="261" r:id="rId4"/>
    <p:sldId id="335" r:id="rId5"/>
    <p:sldId id="342" r:id="rId6"/>
    <p:sldId id="343" r:id="rId7"/>
    <p:sldId id="571" r:id="rId8"/>
    <p:sldId id="568" r:id="rId9"/>
    <p:sldId id="562" r:id="rId10"/>
    <p:sldId id="564" r:id="rId11"/>
    <p:sldId id="565" r:id="rId12"/>
    <p:sldId id="566" r:id="rId13"/>
    <p:sldId id="563" r:id="rId14"/>
    <p:sldId id="560" r:id="rId15"/>
    <p:sldId id="570" r:id="rId16"/>
    <p:sldId id="567" r:id="rId17"/>
    <p:sldId id="569" r:id="rId18"/>
    <p:sldId id="333" r:id="rId19"/>
  </p:sldIdLst>
  <p:sldSz cx="12192000" cy="6858000"/>
  <p:notesSz cx="7099300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9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073" autoAdjust="0"/>
  </p:normalViewPr>
  <p:slideViewPr>
    <p:cSldViewPr snapToGrid="0">
      <p:cViewPr varScale="1">
        <p:scale>
          <a:sx n="72" d="100"/>
          <a:sy n="72" d="100"/>
        </p:scale>
        <p:origin x="274" y="72"/>
      </p:cViewPr>
      <p:guideLst/>
    </p:cSldViewPr>
  </p:slideViewPr>
  <p:outlineViewPr>
    <p:cViewPr>
      <p:scale>
        <a:sx n="33" d="100"/>
        <a:sy n="33" d="100"/>
      </p:scale>
      <p:origin x="0" y="-9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470895"/>
          </a:xfrm>
          <a:prstGeom prst="rect">
            <a:avLst/>
          </a:prstGeom>
        </p:spPr>
        <p:txBody>
          <a:bodyPr vert="horz" lIns="94192" tIns="47096" rIns="94192" bIns="47096" rtlCol="0"/>
          <a:lstStyle>
            <a:lvl1pPr algn="r">
              <a:defRPr sz="1200"/>
            </a:lvl1pPr>
          </a:lstStyle>
          <a:p>
            <a:fld id="{306D9175-6493-4CA4-BED4-2BF67E177B3A}" type="datetimeFigureOut">
              <a:rPr lang="en-US" smtClean="0"/>
              <a:t>11/1/2024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29275" cy="3167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192" tIns="47096" rIns="94192" bIns="4709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516676"/>
            <a:ext cx="5679440" cy="3695462"/>
          </a:xfrm>
          <a:prstGeom prst="rect">
            <a:avLst/>
          </a:prstGeom>
        </p:spPr>
        <p:txBody>
          <a:bodyPr vert="horz" lIns="94192" tIns="47096" rIns="94192" bIns="470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8914407"/>
            <a:ext cx="3076363" cy="470894"/>
          </a:xfrm>
          <a:prstGeom prst="rect">
            <a:avLst/>
          </a:prstGeom>
        </p:spPr>
        <p:txBody>
          <a:bodyPr vert="horz" lIns="94192" tIns="47096" rIns="94192" bIns="47096" rtlCol="0" anchor="b"/>
          <a:lstStyle>
            <a:lvl1pPr algn="r">
              <a:defRPr sz="1200"/>
            </a:lvl1pPr>
          </a:lstStyle>
          <a:p>
            <a:fld id="{9192091F-6CD8-46B7-96F0-0D064BD5D0C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50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8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647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Try the web console!  Define an associative array and see if it has a length property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92091F-6CD8-46B7-96F0-0D064BD5D0C2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02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CF72B-01D4-E7CE-CCD0-C925872C35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4C0AB2-16B7-ABE2-B58E-3BB76004A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B8A35-9A7D-E534-D801-9214B10E8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DFEBF-38F1-453E-B69D-6B9271114889}" type="datetime1">
              <a:rPr lang="en-US" smtClean="0"/>
              <a:t>11/1/2024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8268FE-1A6B-3B8A-9160-73579F35B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D6639-51F7-67FF-CC34-EB8C0182E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1719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CC470-7C6A-7924-EAD0-67D09CF0E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3258FB-74B7-5EEF-53E8-4CC148990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5AADDD-72F3-0095-2D6E-4C653A9F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2D55E-282F-4DF6-A403-09EC22362B14}" type="datetime1">
              <a:rPr lang="en-US" smtClean="0"/>
              <a:t>11/1/2024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5950F3-5E49-3C5F-BE10-03E000C33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DB1718-A130-D803-E465-A462404B8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4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078D7A-04A2-D620-2630-1D62546B16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387427-E822-3DCC-7B2E-A1D29D5A0F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C5954B-320A-A6B4-AACA-3317F5D4E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CA848F-AFAA-441B-B746-4E7F497AF1EA}" type="datetime1">
              <a:rPr lang="en-US" smtClean="0"/>
              <a:t>11/1/2024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FF64D2-C11B-00D1-FE40-1B62EB978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ADE5E8-F2B1-E798-5A06-997FCCAAC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415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4D47C-E5D4-DDBE-EF1F-104F24CBD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7A19A-EFF8-5A88-EDE7-FCDEB4D78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1A261B-1101-FA3D-CB17-80CD5369B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559EE1-3FE3-4F1C-88F4-6491735106DF}" type="datetime1">
              <a:rPr lang="en-US" smtClean="0"/>
              <a:t>11/1/2024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4FFDC-ABE1-592D-57CE-8741396CF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D6818-E9DF-7030-FFE5-7CA03965D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68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6587-444C-EF7D-FE7D-26950F021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87D5E7-6A38-CB7B-087D-EFA48605BD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3B643-410E-1842-F193-BB0856DD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B98A3-03EC-44AE-87A9-06CAEF1F7F50}" type="datetime1">
              <a:rPr lang="en-US" smtClean="0"/>
              <a:t>11/1/2024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310AA-4DB2-8CE6-7A4D-79BDFF939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95118-C53B-3A3F-6834-2DFBDB6A6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/>
            </a:lvl1pPr>
          </a:lstStyle>
          <a:p>
            <a:fld id="{4C487655-AABA-4CA8-8EDF-7F823A468B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7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4F9B-580C-A699-4DAD-825D97649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B657F-30D5-8754-A04E-2319F40CBB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D0171C-FAF2-6322-9CB6-83481AC9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CA7575-0A3B-0E0A-BD71-4E15EDB8C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E1CA8-87D7-4728-855E-A6F52CD10CAE}" type="datetime1">
              <a:rPr lang="en-US" smtClean="0"/>
              <a:t>11/1/2024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0D1E5B-D828-19AE-17EE-C271B397E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65FB46-D28D-EC75-7CA7-EA327DD4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992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93603-E112-DFF4-C6D8-0496D1F84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D8518-394B-3008-7BBC-EC6A55EC2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CE79-3B5F-ADA4-FD7E-2BADC81B1B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F9E515-664E-EA56-A2AF-C9343137F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36BE7C-46E7-7413-B469-8EDAED08E6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D25A12-CF47-C955-9369-051EB51AA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7593D-2A19-4BA0-A48C-0342333B9754}" type="datetime1">
              <a:rPr lang="en-US" smtClean="0"/>
              <a:t>11/1/2024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4E7A9D-A7AC-5CCE-916E-4708D90BE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B038D7-1F9A-7C8D-3467-FE7A67DDF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6F14C-5EC1-FFCB-42AF-C06EA7E9F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838D3D-E6E8-5AFB-CD5F-2004F64FC8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3F4E6-0320-4AB2-9586-65A0EC89B335}" type="datetime1">
              <a:rPr lang="en-US" smtClean="0"/>
              <a:t>11/1/2024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6272A8-54EF-7B38-A358-08F90C01F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14D8C2-D005-DED5-4959-89AEC0450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4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C7C2D-B365-526F-4F06-0D77F79E87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AE04C-41B0-4DF8-B4DF-3F22EB69F7D9}" type="datetime1">
              <a:rPr lang="en-US" smtClean="0"/>
              <a:t>11/1/2024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6161F-9918-75C3-BF19-FF80F6066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FC89C8-F884-B4CE-CC3A-B5DD10267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520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91BF9-30F3-7A2D-F8A3-791EAA2E3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FAEA7-9263-F1E8-CF52-8B33D6B02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E4BC12-B876-ECAE-F678-32CD8C05E5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26B8F7-7894-FF4F-9E5D-F4C3BF944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FA6D4-EBBF-4864-B002-3CA151825A93}" type="datetime1">
              <a:rPr lang="en-US" smtClean="0"/>
              <a:t>11/1/2024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79ACDA-52C6-F398-2177-A0803A626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C16BF6-1F54-7DA1-7084-343B5356B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4236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C6086-B265-7989-A55A-FE17F4222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FB91EF-A99A-25F1-6C9D-92B8F7117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E8F43F-ACB9-99C3-B69D-70FFB2FF56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C79EE-3EFB-E190-AF9B-5F23BF397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C26E8-E5AC-42DB-AADB-FD38C3D12385}" type="datetime1">
              <a:rPr lang="en-US" smtClean="0"/>
              <a:t>11/1/2024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F44726-F697-024F-F154-A2BCD05A9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BE7A1D-F51D-E5B6-0EC8-F1719AF82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90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6209199-E8C0-37D2-8430-9C299015E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AF55D3-8504-6824-94F1-CDF34B6D5B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A72C5-C4A1-21A1-F750-B87A42DF96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407FC-BC4F-44A5-8993-81604E7062F8}" type="datetime1">
              <a:rPr lang="en-US" smtClean="0"/>
              <a:t>11/1/2024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A07C0-D3F6-68E4-1384-C86F364CC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53108-2941-6203-3401-5406B9B31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487655-AABA-4CA8-8EDF-7F823A468B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63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ai.com/product/dall-e-2" TargetMode="External"/><Relationship Id="rId2" Type="http://schemas.openxmlformats.org/officeDocument/2006/relationships/hyperlink" Target="https://community.mis.temple.edu/jshafer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creativecommons.org/licenses/by-nc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textbelt.com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dfreephotos.com/public-domain-images/vector-art-of-open-envelope.png.php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textbelt.com/tex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019B3-EF15-89E8-C1F0-C8B933E9CAC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95800" y="960731"/>
            <a:ext cx="7560894" cy="2468269"/>
          </a:xfrm>
        </p:spPr>
        <p:txBody>
          <a:bodyPr>
            <a:normAutofit/>
          </a:bodyPr>
          <a:lstStyle/>
          <a:p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Ajax:</a:t>
            </a:r>
            <a:b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</a:br>
            <a:r>
              <a:rPr lang="en-US" dirty="0">
                <a:latin typeface="Segoe UI" panose="020B0502040204020203" pitchFamily="34" charset="0"/>
                <a:ea typeface="Tahoma" panose="020B0604030504040204" pitchFamily="34" charset="0"/>
                <a:cs typeface="Segoe UI" panose="020B0502040204020203" pitchFamily="34" charset="0"/>
              </a:rPr>
              <a:t>GET versus POST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1FC15D-C8AA-1066-06DE-10EA5ACD2E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9137" y="5368413"/>
            <a:ext cx="5036920" cy="1489588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 Shafer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jeremy@temple.edu</a:t>
            </a:r>
          </a:p>
          <a:p>
            <a:pPr algn="r"/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  <a:hlinkClick r:id="rId2"/>
              </a:rPr>
              <a:t>https://community.mis.temple.edu/jshafer</a:t>
            </a:r>
            <a: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  <a:p>
            <a:br>
              <a:rPr lang="sv-SE" sz="2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sv-SE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sv-SE" sz="2000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A8F0792-367D-9A34-82A1-183B7ADA07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rgbClr val="A326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>
                <a:latin typeface="+mj-lt"/>
                <a:ea typeface="Tahoma" panose="020B0604030504040204" pitchFamily="34" charset="0"/>
                <a:cs typeface="Segoe UI" panose="020B0502040204020203" pitchFamily="34" charset="0"/>
              </a:rPr>
              <a:t>MIS2402: Web Application Development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BF4CA-20AD-7B77-3525-D45E1C263E0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05943" y="6131434"/>
            <a:ext cx="5805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/>
              <a:t>The above image was created by the  DALL-E 2 service found at  </a:t>
            </a:r>
            <a:r>
              <a:rPr lang="en-US" sz="900" dirty="0">
                <a:hlinkClick r:id="rId3"/>
              </a:rPr>
              <a:t>https://openai.com/product/dall-e-2</a:t>
            </a:r>
            <a:r>
              <a:rPr lang="en-US" sz="900" dirty="0"/>
              <a:t> </a:t>
            </a:r>
            <a:br>
              <a:rPr lang="en-US" sz="900" dirty="0"/>
            </a:br>
            <a:r>
              <a:rPr lang="en-US" sz="900" dirty="0"/>
              <a:t>Unless otherwise indicated, all  other decorative images are by Unknown Author and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  <p:pic>
        <p:nvPicPr>
          <p:cNvPr id="5" name="Picture 4" descr="A cartoon of a robot holding a envelope">
            <a:extLst>
              <a:ext uri="{FF2B5EF4-FFF2-40B4-BE49-F238E27FC236}">
                <a16:creationId xmlns:a16="http://schemas.microsoft.com/office/drawing/2014/main" id="{8BB9C985-E9B7-0429-1739-FB3EC49A805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983" y="1235846"/>
            <a:ext cx="4478970" cy="4478970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179386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59327AD-5BF8-884C-6808-1523E162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10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D8BE8B-FC03-ACF5-55ED-286257F93059}"/>
              </a:ext>
            </a:extLst>
          </p:cNvPr>
          <p:cNvSpPr/>
          <p:nvPr/>
        </p:nvSpPr>
        <p:spPr>
          <a:xfrm>
            <a:off x="2206284" y="1282580"/>
            <a:ext cx="2286000" cy="381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2BED9D6-517A-1227-F9AE-528290776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0686"/>
            <a:ext cx="12192000" cy="838200"/>
          </a:xfrm>
        </p:spPr>
        <p:txBody>
          <a:bodyPr/>
          <a:lstStyle/>
          <a:p>
            <a:pPr algn="ctr"/>
            <a:r>
              <a:rPr lang="en-US" sz="3600" dirty="0"/>
              <a:t>Conventional use of GET and POST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45B9418-819D-123D-285E-07E3ED596A56}"/>
              </a:ext>
            </a:extLst>
          </p:cNvPr>
          <p:cNvSpPr/>
          <p:nvPr/>
        </p:nvSpPr>
        <p:spPr>
          <a:xfrm>
            <a:off x="6372368" y="1281163"/>
            <a:ext cx="1933433" cy="37971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laptop">
            <a:extLst>
              <a:ext uri="{FF2B5EF4-FFF2-40B4-BE49-F238E27FC236}">
                <a16:creationId xmlns:a16="http://schemas.microsoft.com/office/drawing/2014/main" id="{E1B132B1-530F-E937-768A-BE5893D4FA7B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892084" y="1434980"/>
            <a:ext cx="685800" cy="685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2147483646 w 21600"/>
              <a:gd name="T11" fmla="*/ 2147483646 h 21600"/>
              <a:gd name="T12" fmla="*/ 0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7" name="Picture 2" descr="C:\Users\jeremy.ADM-215BFG1\AppData\Local\Microsoft\Windows\Temporary Internet Files\Content.IE5\PVTGM8OE\MC900391212[1].wmf">
            <a:extLst>
              <a:ext uri="{FF2B5EF4-FFF2-40B4-BE49-F238E27FC236}">
                <a16:creationId xmlns:a16="http://schemas.microsoft.com/office/drawing/2014/main" id="{283CBED0-F5C1-E450-7E25-C8C8FB9B7E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68" y="1890763"/>
            <a:ext cx="923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owchart: Magnetic Disk 14">
            <a:extLst>
              <a:ext uri="{FF2B5EF4-FFF2-40B4-BE49-F238E27FC236}">
                <a16:creationId xmlns:a16="http://schemas.microsoft.com/office/drawing/2014/main" id="{86F0E318-9746-4B85-59B8-F44325860178}"/>
              </a:ext>
            </a:extLst>
          </p:cNvPr>
          <p:cNvSpPr/>
          <p:nvPr/>
        </p:nvSpPr>
        <p:spPr>
          <a:xfrm>
            <a:off x="6600967" y="3643363"/>
            <a:ext cx="1447800" cy="1143000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Database</a:t>
            </a:r>
          </a:p>
        </p:txBody>
      </p:sp>
      <p:sp>
        <p:nvSpPr>
          <p:cNvPr id="9" name="Up-Down Arrow 13">
            <a:extLst>
              <a:ext uri="{FF2B5EF4-FFF2-40B4-BE49-F238E27FC236}">
                <a16:creationId xmlns:a16="http://schemas.microsoft.com/office/drawing/2014/main" id="{E45352A5-7724-A120-917D-80263E7F155A}"/>
              </a:ext>
            </a:extLst>
          </p:cNvPr>
          <p:cNvSpPr/>
          <p:nvPr/>
        </p:nvSpPr>
        <p:spPr>
          <a:xfrm>
            <a:off x="7210567" y="2881363"/>
            <a:ext cx="304800" cy="533400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TextBox 16">
            <a:extLst>
              <a:ext uri="{FF2B5EF4-FFF2-40B4-BE49-F238E27FC236}">
                <a16:creationId xmlns:a16="http://schemas.microsoft.com/office/drawing/2014/main" id="{6F73D4C0-75CD-B9F9-17F6-685F772E6F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367" y="1433563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Web server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1AFFB3-E6E3-029F-A993-6C247906C8BC}"/>
              </a:ext>
            </a:extLst>
          </p:cNvPr>
          <p:cNvSpPr/>
          <p:nvPr/>
        </p:nvSpPr>
        <p:spPr>
          <a:xfrm>
            <a:off x="2511084" y="2273180"/>
            <a:ext cx="1600200" cy="259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5BA06F-D02B-13CB-54D2-2280CFE9223D}"/>
              </a:ext>
            </a:extLst>
          </p:cNvPr>
          <p:cNvSpPr/>
          <p:nvPr/>
        </p:nvSpPr>
        <p:spPr>
          <a:xfrm>
            <a:off x="2587284" y="2882780"/>
            <a:ext cx="1447800" cy="1828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0A4675AE-BD52-5E3D-0DEE-E79450AD4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3484" y="242558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Browser</a:t>
            </a:r>
          </a:p>
        </p:txBody>
      </p:sp>
      <p:pic>
        <p:nvPicPr>
          <p:cNvPr id="14" name="Picture 2" descr="C:\Users\jeremy.ADM-215BFG1\AppData\Local\Microsoft\Windows\Temporary Internet Files\Content.IE5\PVTGM8OE\MC900391212[1].wmf">
            <a:extLst>
              <a:ext uri="{FF2B5EF4-FFF2-40B4-BE49-F238E27FC236}">
                <a16:creationId xmlns:a16="http://schemas.microsoft.com/office/drawing/2014/main" id="{9051C5EC-117F-B83E-E370-B1693AC7E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5885" y="3644780"/>
            <a:ext cx="923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6">
            <a:extLst>
              <a:ext uri="{FF2B5EF4-FFF2-40B4-BE49-F238E27FC236}">
                <a16:creationId xmlns:a16="http://schemas.microsoft.com/office/drawing/2014/main" id="{F3C0497D-2F66-EF05-240A-B9E8F7DE4C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87284" y="2958981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JavaScript Engine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D5FECF8-8125-5B2E-16E4-D43808808BEB}"/>
              </a:ext>
            </a:extLst>
          </p:cNvPr>
          <p:cNvCxnSpPr/>
          <p:nvPr/>
        </p:nvCxnSpPr>
        <p:spPr>
          <a:xfrm flipV="1">
            <a:off x="3922282" y="2621394"/>
            <a:ext cx="2700965" cy="1719674"/>
          </a:xfrm>
          <a:prstGeom prst="straightConnector1">
            <a:avLst/>
          </a:prstGeom>
          <a:ln w="38100" cmpd="sng">
            <a:solidFill>
              <a:srgbClr val="80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7C8688A-08C2-161E-99DF-C89809E19C82}"/>
              </a:ext>
            </a:extLst>
          </p:cNvPr>
          <p:cNvSpPr txBox="1"/>
          <p:nvPr/>
        </p:nvSpPr>
        <p:spPr>
          <a:xfrm rot="19716912">
            <a:off x="4554720" y="3698913"/>
            <a:ext cx="2026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 GET method</a:t>
            </a:r>
            <a:br>
              <a:rPr lang="en-US" sz="1400" dirty="0"/>
            </a:br>
            <a:r>
              <a:rPr lang="en-US" sz="1400" dirty="0"/>
              <a:t>is used to retrieve data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BE518FB-71C1-99A7-DED5-640620159747}"/>
              </a:ext>
            </a:extLst>
          </p:cNvPr>
          <p:cNvCxnSpPr/>
          <p:nvPr/>
        </p:nvCxnSpPr>
        <p:spPr>
          <a:xfrm flipV="1">
            <a:off x="3962140" y="2893267"/>
            <a:ext cx="2661107" cy="1676400"/>
          </a:xfrm>
          <a:prstGeom prst="straightConnector1">
            <a:avLst/>
          </a:prstGeom>
          <a:ln w="38100" cmpd="sng">
            <a:solidFill>
              <a:srgbClr val="800000"/>
            </a:solidFill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AB634F81-AE4F-4290-C295-E6A47806A81D}"/>
              </a:ext>
            </a:extLst>
          </p:cNvPr>
          <p:cNvSpPr txBox="1"/>
          <p:nvPr/>
        </p:nvSpPr>
        <p:spPr>
          <a:xfrm rot="19604543">
            <a:off x="4472814" y="2396866"/>
            <a:ext cx="202665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HTTP POST method</a:t>
            </a:r>
            <a:br>
              <a:rPr lang="en-US" sz="1400" dirty="0"/>
            </a:br>
            <a:r>
              <a:rPr lang="en-US" sz="1400" dirty="0"/>
              <a:t>is used to send (or create) data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3F288B7-0907-B21E-C584-C3AC7B0C22D8}"/>
              </a:ext>
            </a:extLst>
          </p:cNvPr>
          <p:cNvCxnSpPr/>
          <p:nvPr/>
        </p:nvCxnSpPr>
        <p:spPr>
          <a:xfrm flipV="1">
            <a:off x="3879322" y="1657994"/>
            <a:ext cx="2700965" cy="1719674"/>
          </a:xfrm>
          <a:prstGeom prst="straightConnector1">
            <a:avLst/>
          </a:prstGeom>
          <a:ln w="38100" cmpd="sng">
            <a:solidFill>
              <a:srgbClr val="00B05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E3D1237-BD0E-29DC-336C-CEDECED3FDBD}"/>
              </a:ext>
            </a:extLst>
          </p:cNvPr>
          <p:cNvSpPr txBox="1"/>
          <p:nvPr/>
        </p:nvSpPr>
        <p:spPr>
          <a:xfrm>
            <a:off x="8505968" y="1281164"/>
            <a:ext cx="2551892" cy="369331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As we’ve already seen, HTTP GET is usually used to </a:t>
            </a:r>
            <a:r>
              <a:rPr lang="en-US" b="1" i="1" dirty="0"/>
              <a:t>retrieve</a:t>
            </a:r>
            <a:r>
              <a:rPr lang="en-US" dirty="0"/>
              <a:t> data.</a:t>
            </a:r>
          </a:p>
          <a:p>
            <a:endParaRPr lang="en-US" dirty="0"/>
          </a:p>
          <a:p>
            <a:r>
              <a:rPr lang="en-US" dirty="0"/>
              <a:t>We need the jQuery $.post method because HTTP POST operations are used to </a:t>
            </a:r>
            <a:r>
              <a:rPr lang="en-US" b="1" i="1" dirty="0"/>
              <a:t>send</a:t>
            </a:r>
            <a:r>
              <a:rPr lang="en-US" dirty="0"/>
              <a:t> or </a:t>
            </a:r>
            <a:r>
              <a:rPr lang="en-US" b="1" i="1" dirty="0"/>
              <a:t>create</a:t>
            </a:r>
            <a:r>
              <a:rPr lang="en-US" dirty="0"/>
              <a:t> data to a system.</a:t>
            </a:r>
            <a:br>
              <a:rPr lang="en-US" dirty="0"/>
            </a:br>
            <a:endParaRPr lang="en-US" dirty="0"/>
          </a:p>
          <a:p>
            <a:r>
              <a:rPr lang="en-US" dirty="0"/>
              <a:t>We will create our </a:t>
            </a:r>
            <a:r>
              <a:rPr lang="en-US"/>
              <a:t>text messages </a:t>
            </a:r>
            <a:r>
              <a:rPr lang="en-US" dirty="0"/>
              <a:t>using HTTP POST.</a:t>
            </a:r>
          </a:p>
        </p:txBody>
      </p:sp>
    </p:spTree>
    <p:extLst>
      <p:ext uri="{BB962C8B-B14F-4D97-AF65-F5344CB8AC3E}">
        <p14:creationId xmlns:p14="http://schemas.microsoft.com/office/powerpoint/2010/main" val="400955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59327AD-5BF8-884C-6808-1523E162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11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2D16A51-678B-2D66-E266-A1BC4C7E6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73150"/>
            <a:ext cx="12192000" cy="838200"/>
          </a:xfrm>
        </p:spPr>
        <p:txBody>
          <a:bodyPr/>
          <a:lstStyle/>
          <a:p>
            <a:pPr algn="ctr"/>
            <a:r>
              <a:rPr lang="en-US" dirty="0"/>
              <a:t>What’s the plan?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9054E7-C710-2E7D-ECCE-BCE75C3845B1}"/>
              </a:ext>
            </a:extLst>
          </p:cNvPr>
          <p:cNvSpPr txBox="1"/>
          <p:nvPr/>
        </p:nvSpPr>
        <p:spPr>
          <a:xfrm>
            <a:off x="994143" y="1311350"/>
            <a:ext cx="10765465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000" dirty="0"/>
              <a:t>For this class, we have identified an external API that can be used to send a text message.  It is called </a:t>
            </a:r>
            <a:r>
              <a:rPr lang="en-US" sz="2000" dirty="0" err="1"/>
              <a:t>Textbelt</a:t>
            </a:r>
            <a:r>
              <a:rPr lang="en-US" sz="2000" dirty="0"/>
              <a:t>.  See: </a:t>
            </a:r>
            <a:r>
              <a:rPr lang="en-US" sz="2000" dirty="0">
                <a:hlinkClick r:id="rId2"/>
              </a:rPr>
              <a:t>https://textbelt.com/</a:t>
            </a:r>
            <a:r>
              <a:rPr lang="en-US" sz="2000" dirty="0"/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We will make an HTML form that holds these things: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/>
              <a:t>The phone number we want to send a message to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/>
              <a:t>The text message we want to send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/>
              <a:t>A hidden field that holds our </a:t>
            </a:r>
            <a:r>
              <a:rPr lang="en-US" sz="2000" dirty="0" err="1"/>
              <a:t>textbelt</a:t>
            </a:r>
            <a:r>
              <a:rPr lang="en-US" sz="2000" dirty="0"/>
              <a:t> API key</a:t>
            </a:r>
          </a:p>
          <a:p>
            <a:pPr marL="800100" lvl="1" indent="-342900">
              <a:buFont typeface="+mj-lt"/>
              <a:buAutoNum type="alphaUcPeriod"/>
            </a:pPr>
            <a:r>
              <a:rPr lang="en-US" sz="2000" dirty="0"/>
              <a:t>A button to initiate the action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Initially we will use the free / demo API key that </a:t>
            </a:r>
            <a:r>
              <a:rPr lang="en-US" sz="2000" dirty="0" err="1"/>
              <a:t>textbelt</a:t>
            </a:r>
            <a:r>
              <a:rPr lang="en-US" sz="2000" dirty="0"/>
              <a:t> gives us.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We will collect all the data on the form, get it ready, and send it to the API.  This is “getting ready” process involves something called </a:t>
            </a:r>
            <a:r>
              <a:rPr lang="en-US" sz="2000" b="1" i="1" dirty="0"/>
              <a:t>serialization.</a:t>
            </a:r>
          </a:p>
          <a:p>
            <a:pPr marL="342900" indent="-342900">
              <a:buFont typeface="+mj-lt"/>
              <a:buAutoNum type="arabicPeriod"/>
            </a:pPr>
            <a:endParaRPr lang="en-US" sz="2000" b="1" i="1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Once we are satisfied that this works, we will use a real API key.</a:t>
            </a:r>
          </a:p>
          <a:p>
            <a:endParaRPr lang="en-US" b="1" i="1" dirty="0"/>
          </a:p>
        </p:txBody>
      </p:sp>
    </p:spTree>
    <p:extLst>
      <p:ext uri="{BB962C8B-B14F-4D97-AF65-F5344CB8AC3E}">
        <p14:creationId xmlns:p14="http://schemas.microsoft.com/office/powerpoint/2010/main" val="41058414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559327AD-5BF8-884C-6808-1523E162B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12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2B3EC27-87B0-696D-739F-984925FEF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</p:spPr>
        <p:txBody>
          <a:bodyPr/>
          <a:lstStyle/>
          <a:p>
            <a:pPr algn="ctr"/>
            <a:r>
              <a:rPr lang="en-US" dirty="0"/>
              <a:t>Data Serialization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DFCF2E-76C5-846F-D395-913AADB1D8B5}"/>
              </a:ext>
            </a:extLst>
          </p:cNvPr>
          <p:cNvSpPr txBox="1"/>
          <p:nvPr/>
        </p:nvSpPr>
        <p:spPr>
          <a:xfrm>
            <a:off x="723013" y="1143000"/>
            <a:ext cx="10834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Data serialization is the process of translating structured data into a format that can be stored or transmitted in one computer environment, and then later reconstructed in another computer environment.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8A6FE1-B94E-6796-66BA-46E6C0B59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2438401"/>
            <a:ext cx="3751962" cy="23532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C825767-9AAE-B765-784A-F5F59CCD37EE}"/>
              </a:ext>
            </a:extLst>
          </p:cNvPr>
          <p:cNvSpPr txBox="1"/>
          <p:nvPr/>
        </p:nvSpPr>
        <p:spPr>
          <a:xfrm>
            <a:off x="6096000" y="2607698"/>
            <a:ext cx="3886200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URL Encoded data is often used to </a:t>
            </a:r>
            <a:r>
              <a:rPr lang="en-US" b="1" i="1" dirty="0"/>
              <a:t>send</a:t>
            </a:r>
            <a:r>
              <a:rPr lang="en-US" dirty="0"/>
              <a:t> a data request.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JSON is often used to provide a server’s </a:t>
            </a:r>
            <a:r>
              <a:rPr lang="en-US" b="1" i="1" dirty="0"/>
              <a:t>response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/>
              <a:t>Both</a:t>
            </a:r>
            <a:r>
              <a:rPr lang="en-US" dirty="0"/>
              <a:t> JSON and URL encoded data are forms of serialized data.</a:t>
            </a:r>
          </a:p>
        </p:txBody>
      </p:sp>
      <p:pic>
        <p:nvPicPr>
          <p:cNvPr id="7" name="Picture 2" descr="http://www.clker.com/cliparts/z/p/0/z/k/I/stop-sign-hi.png">
            <a:extLst>
              <a:ext uri="{FF2B5EF4-FFF2-40B4-BE49-F238E27FC236}">
                <a16:creationId xmlns:a16="http://schemas.microsoft.com/office/drawing/2014/main" id="{064D60C7-2EF8-1415-A2B5-082520E68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776" y="5110796"/>
            <a:ext cx="845648" cy="8484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8B68C6-48F1-4DA4-5F4F-EC0FBCE5BCCC}"/>
              </a:ext>
            </a:extLst>
          </p:cNvPr>
          <p:cNvSpPr txBox="1"/>
          <p:nvPr/>
        </p:nvSpPr>
        <p:spPr>
          <a:xfrm>
            <a:off x="2514600" y="5101272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Let’s see some serialized data.</a:t>
            </a:r>
            <a:br>
              <a:rPr lang="en-US" dirty="0"/>
            </a:br>
            <a:r>
              <a:rPr lang="en-US" dirty="0"/>
              <a:t>(demo_sms.zip)</a:t>
            </a:r>
          </a:p>
        </p:txBody>
      </p:sp>
    </p:spTree>
    <p:extLst>
      <p:ext uri="{BB962C8B-B14F-4D97-AF65-F5344CB8AC3E}">
        <p14:creationId xmlns:p14="http://schemas.microsoft.com/office/powerpoint/2010/main" val="110004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76EC71A8-22FA-DD70-B3EC-CE0745D80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BBDA39C-286E-D805-1EFD-F4BDC350F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44332"/>
            <a:ext cx="12192000" cy="838200"/>
          </a:xfrm>
        </p:spPr>
        <p:txBody>
          <a:bodyPr/>
          <a:lstStyle/>
          <a:p>
            <a:pPr algn="ctr"/>
            <a:r>
              <a:rPr lang="en-US" dirty="0"/>
              <a:t>What does URL encoded data look like?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DB81E9E-19F8-E679-3A10-780ED5E0F304}"/>
              </a:ext>
            </a:extLst>
          </p:cNvPr>
          <p:cNvSpPr txBox="1"/>
          <p:nvPr/>
        </p:nvSpPr>
        <p:spPr>
          <a:xfrm>
            <a:off x="1265273" y="1448334"/>
            <a:ext cx="9962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50"/>
                </a:solidFill>
              </a:rPr>
              <a:t>key</a:t>
            </a:r>
            <a:r>
              <a:rPr lang="en-US" sz="3600" dirty="0"/>
              <a:t>=</a:t>
            </a:r>
            <a:r>
              <a:rPr lang="en-US" sz="3600" dirty="0" err="1">
                <a:solidFill>
                  <a:srgbClr val="00B0F0"/>
                </a:solidFill>
              </a:rPr>
              <a:t>textbelt</a:t>
            </a:r>
            <a:r>
              <a:rPr lang="en-US" sz="3600" dirty="0" err="1"/>
              <a:t>&amp;</a:t>
            </a:r>
            <a:r>
              <a:rPr lang="en-US" sz="3600" dirty="0" err="1">
                <a:solidFill>
                  <a:srgbClr val="00B050"/>
                </a:solidFill>
              </a:rPr>
              <a:t>phone</a:t>
            </a:r>
            <a:r>
              <a:rPr lang="en-US" sz="3600" dirty="0"/>
              <a:t>=</a:t>
            </a:r>
            <a:r>
              <a:rPr lang="en-US" sz="3600" dirty="0">
                <a:solidFill>
                  <a:srgbClr val="00B0F0"/>
                </a:solidFill>
              </a:rPr>
              <a:t>2155551212</a:t>
            </a:r>
            <a:r>
              <a:rPr lang="en-US" sz="3600" dirty="0"/>
              <a:t>&amp;</a:t>
            </a:r>
            <a:r>
              <a:rPr lang="en-US" sz="3600" dirty="0">
                <a:solidFill>
                  <a:srgbClr val="00B050"/>
                </a:solidFill>
              </a:rPr>
              <a:t>message</a:t>
            </a:r>
            <a:r>
              <a:rPr lang="en-US" sz="3600" dirty="0"/>
              <a:t>=</a:t>
            </a:r>
            <a:r>
              <a:rPr lang="en-US" sz="3600" dirty="0">
                <a:solidFill>
                  <a:srgbClr val="00B0F0"/>
                </a:solidFill>
              </a:rPr>
              <a:t>test</a:t>
            </a:r>
            <a:endParaRPr lang="en-US" sz="2800" dirty="0">
              <a:solidFill>
                <a:srgbClr val="00B0F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229526-87E8-199B-1937-7410F24F14D2}"/>
              </a:ext>
            </a:extLst>
          </p:cNvPr>
          <p:cNvCxnSpPr>
            <a:cxnSpLocks/>
          </p:cNvCxnSpPr>
          <p:nvPr/>
        </p:nvCxnSpPr>
        <p:spPr>
          <a:xfrm flipH="1" flipV="1">
            <a:off x="2682948" y="2094665"/>
            <a:ext cx="2819401" cy="9538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DE2994D-3DCC-E611-E4A8-1E05971F681F}"/>
              </a:ext>
            </a:extLst>
          </p:cNvPr>
          <p:cNvCxnSpPr>
            <a:cxnSpLocks/>
          </p:cNvCxnSpPr>
          <p:nvPr/>
        </p:nvCxnSpPr>
        <p:spPr>
          <a:xfrm flipV="1">
            <a:off x="5654749" y="2094665"/>
            <a:ext cx="0" cy="9538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B0E60D5-955E-CCCE-7568-3A707ECC0269}"/>
              </a:ext>
            </a:extLst>
          </p:cNvPr>
          <p:cNvCxnSpPr>
            <a:cxnSpLocks/>
          </p:cNvCxnSpPr>
          <p:nvPr/>
        </p:nvCxnSpPr>
        <p:spPr>
          <a:xfrm flipV="1">
            <a:off x="5959549" y="2094665"/>
            <a:ext cx="3907465" cy="9538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7EBBAE1C-4BD1-A43D-A6F0-F4C3CB1F6751}"/>
              </a:ext>
            </a:extLst>
          </p:cNvPr>
          <p:cNvSpPr txBox="1"/>
          <p:nvPr/>
        </p:nvSpPr>
        <p:spPr>
          <a:xfrm>
            <a:off x="2682948" y="3277134"/>
            <a:ext cx="734355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These are </a:t>
            </a:r>
            <a:r>
              <a:rPr lang="en-US" sz="2000" dirty="0">
                <a:solidFill>
                  <a:srgbClr val="00B050"/>
                </a:solidFill>
              </a:rPr>
              <a:t>key</a:t>
            </a:r>
            <a:r>
              <a:rPr lang="en-US" sz="2000" dirty="0"/>
              <a:t>/</a:t>
            </a:r>
            <a:r>
              <a:rPr lang="en-US" sz="2000" dirty="0">
                <a:solidFill>
                  <a:srgbClr val="00B0F0"/>
                </a:solidFill>
              </a:rPr>
              <a:t>value</a:t>
            </a:r>
            <a:r>
              <a:rPr lang="en-US" sz="2000" dirty="0"/>
              <a:t> pairs, separated by ampersands.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This is an example of URL encoded data.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Data requests are often sent in this manner.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 this class we will follow this pattern … send a data request as URL Encoded data and get a JSON response back.  </a:t>
            </a:r>
          </a:p>
        </p:txBody>
      </p:sp>
    </p:spTree>
    <p:extLst>
      <p:ext uri="{BB962C8B-B14F-4D97-AF65-F5344CB8AC3E}">
        <p14:creationId xmlns:p14="http://schemas.microsoft.com/office/powerpoint/2010/main" val="2499707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341D-D34E-F807-93D2-057C3F041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difference between GET and POST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DA012-1A00-D338-D342-80BB4D5AC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52353"/>
            <a:ext cx="10715847" cy="18766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/>
                </a:solidFill>
              </a:rPr>
              <a:t>GET</a:t>
            </a:r>
          </a:p>
          <a:p>
            <a:pPr marL="0" indent="0">
              <a:buNone/>
            </a:pPr>
            <a:r>
              <a:rPr lang="en-US" dirty="0"/>
              <a:t>The GET method transmits data in the </a:t>
            </a:r>
            <a:r>
              <a:rPr lang="en-US" b="1" dirty="0"/>
              <a:t>query</a:t>
            </a:r>
            <a:r>
              <a:rPr lang="en-US" dirty="0"/>
              <a:t> </a:t>
            </a:r>
            <a:r>
              <a:rPr lang="en-US" b="1" dirty="0"/>
              <a:t>string</a:t>
            </a:r>
            <a:r>
              <a:rPr lang="en-US" dirty="0"/>
              <a:t> portion of a URL:</a:t>
            </a:r>
          </a:p>
          <a:p>
            <a:pPr marL="0" indent="0">
              <a:buNone/>
            </a:pPr>
            <a:r>
              <a:rPr lang="en-US" dirty="0"/>
              <a:t>https://www.google.com/search?</a:t>
            </a:r>
            <a:r>
              <a:rPr lang="en-US" dirty="0">
                <a:solidFill>
                  <a:schemeClr val="accent6"/>
                </a:solidFill>
              </a:rPr>
              <a:t>q</a:t>
            </a:r>
            <a:r>
              <a:rPr lang="en-US" dirty="0"/>
              <a:t>=</a:t>
            </a:r>
            <a:r>
              <a:rPr lang="en-US" dirty="0">
                <a:solidFill>
                  <a:schemeClr val="accent1"/>
                </a:solidFill>
              </a:rPr>
              <a:t>piano+cat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A2877BCC-E31B-F8AB-D14B-581D103FA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14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64E4670-ECF1-7157-4F86-57237439F4AF}"/>
              </a:ext>
            </a:extLst>
          </p:cNvPr>
          <p:cNvSpPr txBox="1">
            <a:spLocks/>
          </p:cNvSpPr>
          <p:nvPr/>
        </p:nvSpPr>
        <p:spPr>
          <a:xfrm>
            <a:off x="881615" y="3163020"/>
            <a:ext cx="5572348" cy="2918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>
                <a:solidFill>
                  <a:schemeClr val="accent1"/>
                </a:solidFill>
              </a:rPr>
              <a:t>POST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The POST method transmits data in the </a:t>
            </a:r>
            <a:r>
              <a:rPr lang="en-US" b="1" dirty="0"/>
              <a:t>body</a:t>
            </a:r>
            <a:r>
              <a:rPr lang="en-US" dirty="0"/>
              <a:t> of the HTTP request.  This means that data, sent by POST, is not cached in the browser or easily observed by the user.</a:t>
            </a:r>
          </a:p>
        </p:txBody>
      </p:sp>
      <p:pic>
        <p:nvPicPr>
          <p:cNvPr id="8" name="Picture 7" descr="A cartoon of a envelope&#10;&#10;Description automatically generated">
            <a:extLst>
              <a:ext uri="{FF2B5EF4-FFF2-40B4-BE49-F238E27FC236}">
                <a16:creationId xmlns:a16="http://schemas.microsoft.com/office/drawing/2014/main" id="{66B3F3AB-E7AE-0FE6-3F43-D223B5F911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783288" y="4045447"/>
            <a:ext cx="2425445" cy="1364846"/>
          </a:xfrm>
          <a:prstGeom prst="rect">
            <a:avLst/>
          </a:prstGeom>
        </p:spPr>
      </p:pic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2885D854-511D-1216-7009-40D7A400A31A}"/>
              </a:ext>
            </a:extLst>
          </p:cNvPr>
          <p:cNvSpPr/>
          <p:nvPr/>
        </p:nvSpPr>
        <p:spPr>
          <a:xfrm rot="20826022" flipH="1">
            <a:off x="7705851" y="3238702"/>
            <a:ext cx="1448232" cy="653334"/>
          </a:xfrm>
          <a:prstGeom prst="curved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EC0EB6-09EA-54F2-7FA3-B1215759FD39}"/>
              </a:ext>
            </a:extLst>
          </p:cNvPr>
          <p:cNvSpPr txBox="1"/>
          <p:nvPr/>
        </p:nvSpPr>
        <p:spPr>
          <a:xfrm rot="19923912">
            <a:off x="8940209" y="3457006"/>
            <a:ext cx="16152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B050"/>
                </a:solidFill>
              </a:rPr>
              <a:t>key</a:t>
            </a:r>
            <a:r>
              <a:rPr lang="en-US" sz="1800" dirty="0"/>
              <a:t>=</a:t>
            </a:r>
            <a:r>
              <a:rPr lang="en-US" sz="1800" dirty="0" err="1">
                <a:solidFill>
                  <a:srgbClr val="00B0F0"/>
                </a:solidFill>
              </a:rPr>
              <a:t>textbelt</a:t>
            </a:r>
            <a:r>
              <a:rPr lang="en-US" sz="1800" dirty="0" err="1"/>
              <a:t>&amp;</a:t>
            </a:r>
            <a:r>
              <a:rPr lang="en-US" sz="1800" dirty="0" err="1">
                <a:solidFill>
                  <a:srgbClr val="00B050"/>
                </a:solidFill>
              </a:rPr>
              <a:t>phone</a:t>
            </a:r>
            <a:r>
              <a:rPr lang="en-US" sz="1800" dirty="0"/>
              <a:t>=</a:t>
            </a:r>
            <a:r>
              <a:rPr lang="en-US" sz="1800" dirty="0">
                <a:solidFill>
                  <a:srgbClr val="00B0F0"/>
                </a:solidFill>
              </a:rPr>
              <a:t>2155551212</a:t>
            </a:r>
            <a:r>
              <a:rPr lang="en-US" sz="1800" dirty="0"/>
              <a:t>&amp;</a:t>
            </a:r>
            <a:r>
              <a:rPr lang="en-US" sz="1800" dirty="0">
                <a:solidFill>
                  <a:srgbClr val="00B050"/>
                </a:solidFill>
              </a:rPr>
              <a:t>message</a:t>
            </a:r>
            <a:r>
              <a:rPr lang="en-US" sz="1800" dirty="0"/>
              <a:t>=</a:t>
            </a:r>
            <a:r>
              <a:rPr lang="en-US" sz="1800" dirty="0">
                <a:solidFill>
                  <a:srgbClr val="00B0F0"/>
                </a:solidFill>
              </a:rPr>
              <a:t>test</a:t>
            </a:r>
            <a:endParaRPr lang="en-US" sz="1400" dirty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7812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D821C-AF18-BA44-EA1C-CB30EF989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0F1B6-33A2-6792-4D8B-CA4558DB16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Send</a:t>
            </a:r>
            <a:r>
              <a:rPr lang="en-US" dirty="0"/>
              <a:t> data using URL encoded data (if the API permits it)</a:t>
            </a:r>
          </a:p>
          <a:p>
            <a:r>
              <a:rPr lang="en-US" b="1" i="1" dirty="0"/>
              <a:t>Receive</a:t>
            </a:r>
            <a:r>
              <a:rPr lang="en-US" dirty="0"/>
              <a:t> data as JSON (if the API permits it)</a:t>
            </a:r>
          </a:p>
          <a:p>
            <a:r>
              <a:rPr lang="en-US" dirty="0"/>
              <a:t>Use console.log to examine the data you are sending</a:t>
            </a:r>
          </a:p>
          <a:p>
            <a:r>
              <a:rPr lang="en-US" dirty="0"/>
              <a:t>Use console.log to examine the results you get 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CF8CFB-FD22-1385-32BE-0E94B9ED3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487655-AABA-4CA8-8EDF-7F823A468B8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89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76EC71A8-22FA-DD70-B3EC-CE0745D80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16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7994EA8-ECE3-460B-F197-2AA7FDBDF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38200"/>
          </a:xfrm>
        </p:spPr>
        <p:txBody>
          <a:bodyPr/>
          <a:lstStyle/>
          <a:p>
            <a:pPr algn="ctr"/>
            <a:r>
              <a:rPr lang="en-US" dirty="0"/>
              <a:t>What’s the point?</a:t>
            </a:r>
          </a:p>
        </p:txBody>
      </p:sp>
      <p:pic>
        <p:nvPicPr>
          <p:cNvPr id="4" name="Graphic 3" descr="Smart Phone">
            <a:extLst>
              <a:ext uri="{FF2B5EF4-FFF2-40B4-BE49-F238E27FC236}">
                <a16:creationId xmlns:a16="http://schemas.microsoft.com/office/drawing/2014/main" id="{205ED917-D943-F666-4E9C-237EBAE3ED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62600" y="2743200"/>
            <a:ext cx="914400" cy="914400"/>
          </a:xfrm>
          <a:prstGeom prst="rect">
            <a:avLst/>
          </a:prstGeom>
        </p:spPr>
      </p:pic>
      <p:pic>
        <p:nvPicPr>
          <p:cNvPr id="5" name="Graphic 4" descr="Download from cloud">
            <a:extLst>
              <a:ext uri="{FF2B5EF4-FFF2-40B4-BE49-F238E27FC236}">
                <a16:creationId xmlns:a16="http://schemas.microsoft.com/office/drawing/2014/main" id="{4B49197D-BE49-BC08-2D4C-D61223B57A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58397" y="1104900"/>
            <a:ext cx="914400" cy="914400"/>
          </a:xfrm>
          <a:prstGeom prst="rect">
            <a:avLst/>
          </a:prstGeom>
        </p:spPr>
      </p:pic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BF805409-E6A6-0A9C-FD03-0365A657E59D}"/>
              </a:ext>
            </a:extLst>
          </p:cNvPr>
          <p:cNvSpPr/>
          <p:nvPr/>
        </p:nvSpPr>
        <p:spPr>
          <a:xfrm>
            <a:off x="7157947" y="941661"/>
            <a:ext cx="609600" cy="838200"/>
          </a:xfrm>
          <a:prstGeom prst="flowChartMagneticDisk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ABA382-8E1D-3C4F-D997-E43ABD3BE4F5}"/>
              </a:ext>
            </a:extLst>
          </p:cNvPr>
          <p:cNvSpPr txBox="1"/>
          <p:nvPr/>
        </p:nvSpPr>
        <p:spPr>
          <a:xfrm>
            <a:off x="3444098" y="1995578"/>
            <a:ext cx="1142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CDN</a:t>
            </a:r>
            <a:br>
              <a:rPr lang="en-US" dirty="0"/>
            </a:br>
            <a:r>
              <a:rPr lang="en-US" dirty="0"/>
              <a:t>(jQuery)</a:t>
            </a:r>
          </a:p>
        </p:txBody>
      </p:sp>
      <p:pic>
        <p:nvPicPr>
          <p:cNvPr id="8" name="Graphic 7" descr="Download from cloud">
            <a:extLst>
              <a:ext uri="{FF2B5EF4-FFF2-40B4-BE49-F238E27FC236}">
                <a16:creationId xmlns:a16="http://schemas.microsoft.com/office/drawing/2014/main" id="{3A3F7B80-E4DB-9B30-D70B-0EE5F5E38F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62200" y="2847150"/>
            <a:ext cx="914400" cy="914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F725DE-593F-7BBF-43BE-4DCFDFAA2A52}"/>
              </a:ext>
            </a:extLst>
          </p:cNvPr>
          <p:cNvSpPr txBox="1"/>
          <p:nvPr/>
        </p:nvSpPr>
        <p:spPr>
          <a:xfrm>
            <a:off x="2019301" y="3704720"/>
            <a:ext cx="1600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CDN</a:t>
            </a:r>
          </a:p>
          <a:p>
            <a:pPr algn="ctr"/>
            <a:r>
              <a:rPr lang="en-US" dirty="0"/>
              <a:t>(Bootstrap)</a:t>
            </a:r>
          </a:p>
        </p:txBody>
      </p:sp>
      <p:pic>
        <p:nvPicPr>
          <p:cNvPr id="10" name="Graphic 9" descr="Download from cloud">
            <a:extLst>
              <a:ext uri="{FF2B5EF4-FFF2-40B4-BE49-F238E27FC236}">
                <a16:creationId xmlns:a16="http://schemas.microsoft.com/office/drawing/2014/main" id="{878F1F44-C334-E827-B7D0-580CE63E9B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5597" y="4267200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E9D725A-9E9B-0DB3-0DB0-D68605076762}"/>
              </a:ext>
            </a:extLst>
          </p:cNvPr>
          <p:cNvSpPr txBox="1"/>
          <p:nvPr/>
        </p:nvSpPr>
        <p:spPr>
          <a:xfrm>
            <a:off x="3733804" y="5143501"/>
            <a:ext cx="12953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CDN</a:t>
            </a:r>
            <a:br>
              <a:rPr lang="en-US" dirty="0"/>
            </a:br>
            <a:r>
              <a:rPr lang="en-US" dirty="0"/>
              <a:t>(other ?)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267F481-C8EE-13FC-9CCD-0D5EC3CCB5AE}"/>
              </a:ext>
            </a:extLst>
          </p:cNvPr>
          <p:cNvCxnSpPr>
            <a:cxnSpLocks/>
          </p:cNvCxnSpPr>
          <p:nvPr/>
        </p:nvCxnSpPr>
        <p:spPr>
          <a:xfrm>
            <a:off x="4381503" y="1891126"/>
            <a:ext cx="1256219" cy="956025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CBE1B76-D7D3-9F6E-ABF1-350763E9113A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3434214" y="3200400"/>
            <a:ext cx="2128386" cy="457200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34E1C49-D1EC-5741-4F50-0AF7D1DEECE1}"/>
              </a:ext>
            </a:extLst>
          </p:cNvPr>
          <p:cNvCxnSpPr>
            <a:cxnSpLocks/>
          </p:cNvCxnSpPr>
          <p:nvPr/>
        </p:nvCxnSpPr>
        <p:spPr>
          <a:xfrm flipV="1">
            <a:off x="4800600" y="3505200"/>
            <a:ext cx="762000" cy="845850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lowchart: Magnetic Disk 14">
            <a:extLst>
              <a:ext uri="{FF2B5EF4-FFF2-40B4-BE49-F238E27FC236}">
                <a16:creationId xmlns:a16="http://schemas.microsoft.com/office/drawing/2014/main" id="{92B71BD3-7B55-0E2D-6F81-5721CB867875}"/>
              </a:ext>
            </a:extLst>
          </p:cNvPr>
          <p:cNvSpPr/>
          <p:nvPr/>
        </p:nvSpPr>
        <p:spPr>
          <a:xfrm>
            <a:off x="9030416" y="1520820"/>
            <a:ext cx="609600" cy="838200"/>
          </a:xfrm>
          <a:prstGeom prst="flowChartMagneticDisk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Magnetic Disk 15">
            <a:extLst>
              <a:ext uri="{FF2B5EF4-FFF2-40B4-BE49-F238E27FC236}">
                <a16:creationId xmlns:a16="http://schemas.microsoft.com/office/drawing/2014/main" id="{C580817D-BBC7-17EF-BDBA-DF3E5E597C79}"/>
              </a:ext>
            </a:extLst>
          </p:cNvPr>
          <p:cNvSpPr/>
          <p:nvPr/>
        </p:nvSpPr>
        <p:spPr>
          <a:xfrm>
            <a:off x="9030416" y="3657600"/>
            <a:ext cx="609600" cy="838200"/>
          </a:xfrm>
          <a:prstGeom prst="flowChartMagneticDisk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864B636-DB0B-C817-6DE4-66173892ACCC}"/>
              </a:ext>
            </a:extLst>
          </p:cNvPr>
          <p:cNvCxnSpPr>
            <a:cxnSpLocks/>
          </p:cNvCxnSpPr>
          <p:nvPr/>
        </p:nvCxnSpPr>
        <p:spPr>
          <a:xfrm flipH="1">
            <a:off x="6399721" y="2494332"/>
            <a:ext cx="342902" cy="352818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0639188-0BF0-A1E8-6034-C5EEBE3017DE}"/>
              </a:ext>
            </a:extLst>
          </p:cNvPr>
          <p:cNvCxnSpPr>
            <a:cxnSpLocks/>
            <a:endCxn id="4" idx="3"/>
          </p:cNvCxnSpPr>
          <p:nvPr/>
        </p:nvCxnSpPr>
        <p:spPr>
          <a:xfrm flipH="1">
            <a:off x="6477000" y="2271568"/>
            <a:ext cx="2248616" cy="928833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B024429-1FA7-89C2-4C91-8325FDB73DD6}"/>
              </a:ext>
            </a:extLst>
          </p:cNvPr>
          <p:cNvCxnSpPr>
            <a:cxnSpLocks/>
          </p:cNvCxnSpPr>
          <p:nvPr/>
        </p:nvCxnSpPr>
        <p:spPr>
          <a:xfrm flipH="1" flipV="1">
            <a:off x="6477000" y="3476547"/>
            <a:ext cx="2280786" cy="616059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lowchart: Magnetic Disk 19">
            <a:extLst>
              <a:ext uri="{FF2B5EF4-FFF2-40B4-BE49-F238E27FC236}">
                <a16:creationId xmlns:a16="http://schemas.microsoft.com/office/drawing/2014/main" id="{2CAF0471-21CD-0914-D630-FB9206389745}"/>
              </a:ext>
            </a:extLst>
          </p:cNvPr>
          <p:cNvSpPr/>
          <p:nvPr/>
        </p:nvSpPr>
        <p:spPr>
          <a:xfrm>
            <a:off x="7326698" y="4503282"/>
            <a:ext cx="609600" cy="838200"/>
          </a:xfrm>
          <a:prstGeom prst="flowChartMagneticDisk">
            <a:avLst/>
          </a:prstGeom>
          <a:solidFill>
            <a:schemeClr val="bg1"/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2D3C11-B5A1-A143-BB78-FA1CE787481B}"/>
              </a:ext>
            </a:extLst>
          </p:cNvPr>
          <p:cNvSpPr txBox="1"/>
          <p:nvPr/>
        </p:nvSpPr>
        <p:spPr>
          <a:xfrm>
            <a:off x="6754482" y="5351763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API for …</a:t>
            </a:r>
            <a:br>
              <a:rPr lang="en-US" dirty="0"/>
            </a:br>
            <a:r>
              <a:rPr lang="en-US" i="1" dirty="0"/>
              <a:t>the next thing!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7663447-723F-8D5E-E312-7BA31BADB63B}"/>
              </a:ext>
            </a:extLst>
          </p:cNvPr>
          <p:cNvCxnSpPr>
            <a:cxnSpLocks/>
          </p:cNvCxnSpPr>
          <p:nvPr/>
        </p:nvCxnSpPr>
        <p:spPr>
          <a:xfrm flipH="1" flipV="1">
            <a:off x="6399723" y="3761551"/>
            <a:ext cx="758225" cy="698007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8B8E69FF-4621-357B-1324-E6C0AE7CEF86}"/>
              </a:ext>
            </a:extLst>
          </p:cNvPr>
          <p:cNvSpPr txBox="1"/>
          <p:nvPr/>
        </p:nvSpPr>
        <p:spPr>
          <a:xfrm>
            <a:off x="6606209" y="1844841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API for SMS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textbelt</a:t>
            </a:r>
            <a:r>
              <a:rPr lang="en-US" dirty="0"/>
              <a:t>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C9BDBAD-B1F7-080A-41F2-F2447A9DC6E7}"/>
              </a:ext>
            </a:extLst>
          </p:cNvPr>
          <p:cNvSpPr txBox="1"/>
          <p:nvPr/>
        </p:nvSpPr>
        <p:spPr>
          <a:xfrm>
            <a:off x="8461513" y="2683709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API for …</a:t>
            </a:r>
            <a:br>
              <a:rPr lang="en-US" dirty="0"/>
            </a:br>
            <a:r>
              <a:rPr lang="en-US" i="1" dirty="0"/>
              <a:t>the next thing!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585EBA4-D5CA-B0C7-E7A2-D74BA9E0F625}"/>
              </a:ext>
            </a:extLst>
          </p:cNvPr>
          <p:cNvSpPr txBox="1"/>
          <p:nvPr/>
        </p:nvSpPr>
        <p:spPr>
          <a:xfrm>
            <a:off x="8382000" y="4661645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API for …</a:t>
            </a:r>
            <a:br>
              <a:rPr lang="en-US" dirty="0"/>
            </a:br>
            <a:r>
              <a:rPr lang="en-US" i="1" dirty="0"/>
              <a:t>the next thing!</a:t>
            </a:r>
          </a:p>
        </p:txBody>
      </p:sp>
    </p:spTree>
    <p:extLst>
      <p:ext uri="{BB962C8B-B14F-4D97-AF65-F5344CB8AC3E}">
        <p14:creationId xmlns:p14="http://schemas.microsoft.com/office/powerpoint/2010/main" val="79038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/>
      <p:bldP spid="11" grpId="0"/>
      <p:bldP spid="15" grpId="0" animBg="1"/>
      <p:bldP spid="16" grpId="0" animBg="1"/>
      <p:bldP spid="20" grpId="0" animBg="1"/>
      <p:bldP spid="21" grpId="0"/>
      <p:bldP spid="23" grpId="0"/>
      <p:bldP spid="24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681C47-218E-A7AB-EB51-F53381EBD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Try it, you’ll like it.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0509E1-5FB0-D781-E872-86B1CF3EF0F5}"/>
              </a:ext>
            </a:extLst>
          </p:cNvPr>
          <p:cNvSpPr txBox="1"/>
          <p:nvPr/>
        </p:nvSpPr>
        <p:spPr>
          <a:xfrm>
            <a:off x="572492" y="2071316"/>
            <a:ext cx="6976623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Use the $.post method to send </a:t>
            </a:r>
            <a:r>
              <a:rPr lang="en-US" sz="24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the_serialized_data</a:t>
            </a:r>
            <a:r>
              <a:rPr lang="en-US" sz="2400" dirty="0"/>
              <a:t> to the </a:t>
            </a:r>
            <a:r>
              <a:rPr lang="en-US" sz="2400" dirty="0" err="1"/>
              <a:t>textbelt</a:t>
            </a:r>
            <a:r>
              <a:rPr lang="en-US" sz="2400" dirty="0"/>
              <a:t> API endpoint:  </a:t>
            </a:r>
            <a:r>
              <a:rPr lang="en-US" sz="2400" dirty="0">
                <a:hlinkClick r:id="rId2"/>
              </a:rPr>
              <a:t>https://textbelt.com/text</a:t>
            </a:r>
            <a:endParaRPr lang="en-US" sz="2400" dirty="0"/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Type in your cell phone number into the form and a message.  Click “Send the text”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Once you receive the confirmation message, use the real API key.</a:t>
            </a:r>
          </a:p>
          <a:p>
            <a:pPr marL="3429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Be sure to define a call back function that receives a variable called “data” </a:t>
            </a:r>
            <a:br>
              <a:rPr lang="en-US" sz="2400" dirty="0"/>
            </a:br>
            <a:r>
              <a:rPr lang="en-US" sz="2400" dirty="0"/>
              <a:t>Use console.log(data) to inspect the contents of data as it is returned from the API.</a:t>
            </a:r>
          </a:p>
        </p:txBody>
      </p:sp>
      <p:pic>
        <p:nvPicPr>
          <p:cNvPr id="5" name="Picture 2" descr="Image result for mikey likes it cereal">
            <a:extLst>
              <a:ext uri="{FF2B5EF4-FFF2-40B4-BE49-F238E27FC236}">
                <a16:creationId xmlns:a16="http://schemas.microsoft.com/office/drawing/2014/main" id="{6AA57945-8879-E7F3-4B30-9203AC1ECC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5" r="20071" b="2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4F2808CC-AA4E-F6A5-4F98-3733F98DE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17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228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ABF2A0-339B-6E9C-A137-6819BCD1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/>
              <a:t>Let’s review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56EC0F-CAF7-05E0-9978-800DCBAAF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US" dirty="0"/>
              <a:t>What special characters are used to separate key value pairs in URL encoded data?</a:t>
            </a:r>
          </a:p>
          <a:p>
            <a:r>
              <a:rPr lang="en-US" dirty="0"/>
              <a:t>Is URL encoded data used primarily for sending data, receiving data, or both?</a:t>
            </a:r>
          </a:p>
          <a:p>
            <a:r>
              <a:rPr lang="en-US" dirty="0"/>
              <a:t>What HTTP method is used for reading data?</a:t>
            </a:r>
          </a:p>
          <a:p>
            <a:r>
              <a:rPr lang="en-US" dirty="0"/>
              <a:t>What HTTP method is used for creating a new resource?</a:t>
            </a:r>
          </a:p>
          <a:p>
            <a:r>
              <a:rPr lang="en-US" dirty="0"/>
              <a:t>What are </a:t>
            </a:r>
            <a:r>
              <a:rPr lang="en-US"/>
              <a:t>the two </a:t>
            </a:r>
            <a:r>
              <a:rPr lang="en-US" dirty="0"/>
              <a:t>serialization methods have we seen today?</a:t>
            </a:r>
          </a:p>
          <a:p>
            <a:r>
              <a:rPr lang="en-US" dirty="0"/>
              <a:t>Which is the least secure?  Data sent in the query string, or data sent in the body of the HTTP request? </a:t>
            </a:r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84C41-4552-1097-7B96-D37B598CE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Slide </a:t>
            </a:r>
            <a:fld id="{4C487655-AABA-4CA8-8EDF-7F823A468B89}" type="slidenum">
              <a:rPr lang="en-US" smtClean="0"/>
              <a:pPr>
                <a:spcAft>
                  <a:spcPts val="600"/>
                </a:spcAft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429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11663F-04B3-9682-87BC-3FA49DC00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n-US" sz="5400"/>
              <a:t>Agenda</a:t>
            </a:r>
          </a:p>
        </p:txBody>
      </p:sp>
      <p:sp>
        <p:nvSpPr>
          <p:cNvPr id="1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032FC-7D9F-4766-498C-F08610F26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10545450" cy="4119172"/>
          </a:xfrm>
        </p:spPr>
        <p:txBody>
          <a:bodyPr anchor="t">
            <a:normAutofit/>
          </a:bodyPr>
          <a:lstStyle/>
          <a:p>
            <a:r>
              <a:rPr lang="en-US" sz="4000" dirty="0"/>
              <a:t>Explore how we can </a:t>
            </a:r>
            <a:r>
              <a:rPr lang="en-US" sz="4000" b="1" i="1" dirty="0"/>
              <a:t>send</a:t>
            </a:r>
            <a:r>
              <a:rPr lang="en-US" sz="4000" dirty="0"/>
              <a:t> data to an API</a:t>
            </a:r>
          </a:p>
          <a:p>
            <a:r>
              <a:rPr lang="en-US" sz="4000" dirty="0"/>
              <a:t>Look at the most popular convention(s) for interacting with an API</a:t>
            </a:r>
          </a:p>
          <a:p>
            <a:r>
              <a:rPr lang="en-US" sz="4000" dirty="0"/>
              <a:t>A “best practice” for students in this class</a:t>
            </a:r>
          </a:p>
          <a:p>
            <a:r>
              <a:rPr lang="en-US" sz="4000" dirty="0"/>
              <a:t>Learn by doing</a:t>
            </a:r>
          </a:p>
          <a:p>
            <a:pPr marL="0" indent="0">
              <a:buNone/>
            </a:pPr>
            <a:endParaRPr lang="en-US" sz="4000" dirty="0"/>
          </a:p>
          <a:p>
            <a:endParaRPr lang="en-US" sz="4000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3F316319-B55E-E4A8-D603-E78E639FF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2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838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 the end of this class…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239DB-0491-01A7-EBCD-6F9C30EEA0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Know what URL encoded data 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Know what the word serialization means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able to use the jQuery $.post method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Be able to explain the difference between GET and POST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3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946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82F82-938C-A28A-CABE-35EE776F0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/>
          <a:lstStyle/>
          <a:p>
            <a:r>
              <a:rPr lang="en-US" dirty="0"/>
              <a:t>Let’s remember… jQuery’s getJSON method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92F42-AF73-A3CD-9CE4-7BA2D1F7EB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175658"/>
            <a:ext cx="11179629" cy="5001305"/>
          </a:xfrm>
        </p:spPr>
        <p:txBody>
          <a:bodyPr>
            <a:normAutofit/>
          </a:bodyPr>
          <a:lstStyle/>
          <a:p>
            <a:r>
              <a:rPr lang="en-US" sz="3800" dirty="0"/>
              <a:t>jQuery is a library.</a:t>
            </a:r>
            <a:br>
              <a:rPr lang="en-US" dirty="0"/>
            </a:br>
            <a:r>
              <a:rPr lang="en-US" dirty="0"/>
              <a:t>  </a:t>
            </a:r>
            <a:br>
              <a:rPr lang="en-US" dirty="0"/>
            </a:br>
            <a:r>
              <a:rPr lang="en-US" sz="2600" dirty="0"/>
              <a:t>“The jQuery library is a collection of JavaScript functions that are professionally developed and free for use.  They are meant to help you do common tasks more simply.”</a:t>
            </a:r>
            <a:br>
              <a:rPr lang="en-US" sz="2600" dirty="0"/>
            </a:br>
            <a:endParaRPr lang="en-US" dirty="0"/>
          </a:p>
          <a:p>
            <a:r>
              <a:rPr lang="en-US" sz="3900" dirty="0">
                <a:latin typeface="Courier New" panose="02070309020205020404" pitchFamily="49" charset="0"/>
                <a:cs typeface="Courier New" panose="02070309020205020404" pitchFamily="49" charset="0"/>
              </a:rPr>
              <a:t>$.getJSON</a:t>
            </a:r>
            <a:r>
              <a:rPr lang="en-US" sz="3900" dirty="0"/>
              <a:t> is a method of the jQuery object.</a:t>
            </a:r>
          </a:p>
          <a:p>
            <a:r>
              <a:rPr lang="en-US" sz="3900" dirty="0"/>
              <a:t>Discuss: What does the $.getJSON method allow us to do?</a:t>
            </a:r>
          </a:p>
          <a:p>
            <a:r>
              <a:rPr lang="en-US" sz="3900" dirty="0"/>
              <a:t>What is Ajax short for?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ED7FE008-A317-7364-1F26-9FDD7E530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4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77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4CA8-4FE3-15F5-0397-5CA045E07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dirty="0"/>
              <a:t>AJAX uses JavaScript to call resources</a:t>
            </a:r>
            <a:endParaRPr lang="en-US" dirty="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46D58BC0-AD61-175A-159D-FA249227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5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65FD5C0-1959-74F2-AB89-E500CEE15CCB}"/>
              </a:ext>
            </a:extLst>
          </p:cNvPr>
          <p:cNvSpPr/>
          <p:nvPr/>
        </p:nvSpPr>
        <p:spPr>
          <a:xfrm>
            <a:off x="1977684" y="1724074"/>
            <a:ext cx="2286000" cy="381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927D6D-0C56-06CD-A384-9BC7AC468CEA}"/>
              </a:ext>
            </a:extLst>
          </p:cNvPr>
          <p:cNvSpPr/>
          <p:nvPr/>
        </p:nvSpPr>
        <p:spPr>
          <a:xfrm>
            <a:off x="7467600" y="1736894"/>
            <a:ext cx="2286000" cy="37971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laptop">
            <a:extLst>
              <a:ext uri="{FF2B5EF4-FFF2-40B4-BE49-F238E27FC236}">
                <a16:creationId xmlns:a16="http://schemas.microsoft.com/office/drawing/2014/main" id="{543C1F94-DF0D-B605-0531-3F6AD1644BBD}"/>
              </a:ext>
            </a:extLst>
          </p:cNvPr>
          <p:cNvSpPr>
            <a:spLocks noEditPoints="1" noChangeArrowheads="1"/>
          </p:cNvSpPr>
          <p:nvPr/>
        </p:nvSpPr>
        <p:spPr bwMode="auto">
          <a:xfrm>
            <a:off x="2663484" y="1876474"/>
            <a:ext cx="685800" cy="6858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0 h 21600"/>
              <a:gd name="T6" fmla="*/ 2147483646 w 21600"/>
              <a:gd name="T7" fmla="*/ 2147483646 h 21600"/>
              <a:gd name="T8" fmla="*/ 2147483646 w 21600"/>
              <a:gd name="T9" fmla="*/ 0 h 21600"/>
              <a:gd name="T10" fmla="*/ 2147483646 w 21600"/>
              <a:gd name="T11" fmla="*/ 2147483646 h 21600"/>
              <a:gd name="T12" fmla="*/ 0 w 21600"/>
              <a:gd name="T13" fmla="*/ 2147483646 h 21600"/>
              <a:gd name="T14" fmla="*/ 2147483646 w 21600"/>
              <a:gd name="T15" fmla="*/ 214748364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4445 w 21600"/>
              <a:gd name="T25" fmla="*/ 1858 h 21600"/>
              <a:gd name="T26" fmla="*/ 17311 w 21600"/>
              <a:gd name="T27" fmla="*/ 12323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 extrusionOk="0">
                <a:moveTo>
                  <a:pt x="3362" y="0"/>
                </a:moveTo>
                <a:lnTo>
                  <a:pt x="18327" y="0"/>
                </a:lnTo>
                <a:lnTo>
                  <a:pt x="18327" y="14347"/>
                </a:lnTo>
                <a:lnTo>
                  <a:pt x="3362" y="14347"/>
                </a:lnTo>
                <a:lnTo>
                  <a:pt x="3362" y="0"/>
                </a:lnTo>
                <a:close/>
              </a:path>
              <a:path w="21600" h="21600" extrusionOk="0">
                <a:moveTo>
                  <a:pt x="3340" y="15068"/>
                </a:moveTo>
                <a:lnTo>
                  <a:pt x="0" y="19877"/>
                </a:lnTo>
                <a:lnTo>
                  <a:pt x="21600" y="19877"/>
                </a:lnTo>
                <a:lnTo>
                  <a:pt x="18327" y="15068"/>
                </a:lnTo>
                <a:lnTo>
                  <a:pt x="3340" y="15068"/>
                </a:lnTo>
                <a:close/>
              </a:path>
              <a:path w="21600" h="21600" extrusionOk="0">
                <a:moveTo>
                  <a:pt x="0" y="19877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19877"/>
                </a:lnTo>
                <a:lnTo>
                  <a:pt x="0" y="19877"/>
                </a:lnTo>
                <a:close/>
              </a:path>
              <a:path w="21600" h="21600" extrusionOk="0">
                <a:moveTo>
                  <a:pt x="4186" y="1523"/>
                </a:moveTo>
                <a:lnTo>
                  <a:pt x="17547" y="1523"/>
                </a:lnTo>
                <a:lnTo>
                  <a:pt x="17547" y="12744"/>
                </a:lnTo>
                <a:lnTo>
                  <a:pt x="4186" y="12744"/>
                </a:lnTo>
                <a:lnTo>
                  <a:pt x="4186" y="1523"/>
                </a:lnTo>
                <a:close/>
              </a:path>
              <a:path w="21600" h="21600" extrusionOk="0">
                <a:moveTo>
                  <a:pt x="3318" y="15549"/>
                </a:moveTo>
                <a:lnTo>
                  <a:pt x="2917" y="16110"/>
                </a:lnTo>
                <a:lnTo>
                  <a:pt x="18727" y="16110"/>
                </a:lnTo>
                <a:lnTo>
                  <a:pt x="18327" y="15549"/>
                </a:lnTo>
                <a:lnTo>
                  <a:pt x="3318" y="15549"/>
                </a:lnTo>
                <a:close/>
              </a:path>
              <a:path w="21600" h="21600" extrusionOk="0">
                <a:moveTo>
                  <a:pt x="6213" y="18314"/>
                </a:moveTo>
                <a:lnTo>
                  <a:pt x="5946" y="18875"/>
                </a:lnTo>
                <a:lnTo>
                  <a:pt x="15766" y="18875"/>
                </a:lnTo>
                <a:lnTo>
                  <a:pt x="15499" y="18314"/>
                </a:lnTo>
                <a:lnTo>
                  <a:pt x="6213" y="18314"/>
                </a:lnTo>
                <a:close/>
              </a:path>
              <a:path w="21600" h="21600" extrusionOk="0">
                <a:moveTo>
                  <a:pt x="2828" y="16471"/>
                </a:moveTo>
                <a:lnTo>
                  <a:pt x="2405" y="17072"/>
                </a:lnTo>
                <a:lnTo>
                  <a:pt x="19284" y="17072"/>
                </a:lnTo>
                <a:lnTo>
                  <a:pt x="18839" y="16471"/>
                </a:lnTo>
                <a:lnTo>
                  <a:pt x="2828" y="16471"/>
                </a:lnTo>
                <a:close/>
              </a:path>
              <a:path w="21600" h="21600" extrusionOk="0">
                <a:moveTo>
                  <a:pt x="2316" y="17352"/>
                </a:moveTo>
                <a:lnTo>
                  <a:pt x="1871" y="17953"/>
                </a:lnTo>
                <a:lnTo>
                  <a:pt x="19863" y="17953"/>
                </a:lnTo>
                <a:lnTo>
                  <a:pt x="19395" y="17352"/>
                </a:lnTo>
                <a:lnTo>
                  <a:pt x="2316" y="17352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" name="Picture 2" descr="C:\Users\jeremy.ADM-215BFG1\AppData\Local\Microsoft\Windows\Temporary Internet Files\Content.IE5\PVTGM8OE\MC900391212[1].wmf">
            <a:extLst>
              <a:ext uri="{FF2B5EF4-FFF2-40B4-BE49-F238E27FC236}">
                <a16:creationId xmlns:a16="http://schemas.microsoft.com/office/drawing/2014/main" id="{88B02157-478C-FFE9-5299-525B3DAC3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346494"/>
            <a:ext cx="923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owchart: Magnetic Disk 14">
            <a:extLst>
              <a:ext uri="{FF2B5EF4-FFF2-40B4-BE49-F238E27FC236}">
                <a16:creationId xmlns:a16="http://schemas.microsoft.com/office/drawing/2014/main" id="{6F895739-8CD6-DBCE-AEA6-0F2B5C0B69CB}"/>
              </a:ext>
            </a:extLst>
          </p:cNvPr>
          <p:cNvSpPr/>
          <p:nvPr/>
        </p:nvSpPr>
        <p:spPr>
          <a:xfrm>
            <a:off x="7696200" y="4099094"/>
            <a:ext cx="1880286" cy="1143000"/>
          </a:xfrm>
          <a:prstGeom prst="flowChartMagneticDisk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chemeClr val="tx1"/>
                </a:solidFill>
              </a:rPr>
              <a:t>Database</a:t>
            </a:r>
          </a:p>
        </p:txBody>
      </p:sp>
      <p:sp>
        <p:nvSpPr>
          <p:cNvPr id="12" name="Up-Down Arrow 13">
            <a:extLst>
              <a:ext uri="{FF2B5EF4-FFF2-40B4-BE49-F238E27FC236}">
                <a16:creationId xmlns:a16="http://schemas.microsoft.com/office/drawing/2014/main" id="{03446EEB-F56C-9D04-6969-ABCFB1208BCC}"/>
              </a:ext>
            </a:extLst>
          </p:cNvPr>
          <p:cNvSpPr/>
          <p:nvPr/>
        </p:nvSpPr>
        <p:spPr>
          <a:xfrm>
            <a:off x="8305800" y="3337094"/>
            <a:ext cx="304800" cy="5334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0565DDC3-B8C5-AFDD-E935-9AB3A9D1E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889294"/>
            <a:ext cx="1828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Web server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7FFCBC-942D-8EF1-E521-80B75DC3094B}"/>
              </a:ext>
            </a:extLst>
          </p:cNvPr>
          <p:cNvSpPr/>
          <p:nvPr/>
        </p:nvSpPr>
        <p:spPr>
          <a:xfrm>
            <a:off x="2282484" y="2714674"/>
            <a:ext cx="1600200" cy="2590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1A711C-FA2A-BCC4-34ED-C7B37427BB3B}"/>
              </a:ext>
            </a:extLst>
          </p:cNvPr>
          <p:cNvSpPr/>
          <p:nvPr/>
        </p:nvSpPr>
        <p:spPr>
          <a:xfrm>
            <a:off x="2358684" y="3324274"/>
            <a:ext cx="1447800" cy="18288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TextBox 16">
            <a:extLst>
              <a:ext uri="{FF2B5EF4-FFF2-40B4-BE49-F238E27FC236}">
                <a16:creationId xmlns:a16="http://schemas.microsoft.com/office/drawing/2014/main" id="{E30CC48E-4044-81B8-51B4-7AFB8587F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4884" y="2867074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Browser</a:t>
            </a:r>
          </a:p>
        </p:txBody>
      </p:sp>
      <p:pic>
        <p:nvPicPr>
          <p:cNvPr id="17" name="Picture 2" descr="C:\Users\jeremy.ADM-215BFG1\AppData\Local\Microsoft\Windows\Temporary Internet Files\Content.IE5\PVTGM8OE\MC900391212[1].wmf">
            <a:extLst>
              <a:ext uri="{FF2B5EF4-FFF2-40B4-BE49-F238E27FC236}">
                <a16:creationId xmlns:a16="http://schemas.microsoft.com/office/drawing/2014/main" id="{3A9F82B6-85DD-CBAD-CA20-2E2BCE1CC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284" y="4086274"/>
            <a:ext cx="9239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6">
            <a:extLst>
              <a:ext uri="{FF2B5EF4-FFF2-40B4-BE49-F238E27FC236}">
                <a16:creationId xmlns:a16="http://schemas.microsoft.com/office/drawing/2014/main" id="{9B35C460-CAE3-05D2-95F0-7F952E79FB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8684" y="3400474"/>
            <a:ext cx="1371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dirty="0"/>
              <a:t>JavaScript Engine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31DD3F8-D5DD-D711-8762-BC13E498E203}"/>
              </a:ext>
            </a:extLst>
          </p:cNvPr>
          <p:cNvCxnSpPr/>
          <p:nvPr/>
        </p:nvCxnSpPr>
        <p:spPr>
          <a:xfrm flipV="1">
            <a:off x="3577884" y="2333674"/>
            <a:ext cx="4267200" cy="1752600"/>
          </a:xfrm>
          <a:prstGeom prst="straightConnector1">
            <a:avLst/>
          </a:prstGeom>
          <a:ln w="38100" cmpd="sng">
            <a:solidFill>
              <a:srgbClr val="800000"/>
            </a:solidFill>
            <a:prstDash val="sys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D9E6B032-CE3B-E4CC-090B-88320F85BAA3}"/>
              </a:ext>
            </a:extLst>
          </p:cNvPr>
          <p:cNvSpPr txBox="1"/>
          <p:nvPr/>
        </p:nvSpPr>
        <p:spPr>
          <a:xfrm rot="20306521">
            <a:off x="4499656" y="2682409"/>
            <a:ext cx="2388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 Request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DBF5AB1-E7D8-EEA8-050C-C6475A8BA16E}"/>
              </a:ext>
            </a:extLst>
          </p:cNvPr>
          <p:cNvSpPr txBox="1"/>
          <p:nvPr/>
        </p:nvSpPr>
        <p:spPr>
          <a:xfrm rot="20306521">
            <a:off x="4327934" y="3372962"/>
            <a:ext cx="3483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data we asked for.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4934A83-48C3-8587-1F5B-FECBB8935AFD}"/>
              </a:ext>
            </a:extLst>
          </p:cNvPr>
          <p:cNvCxnSpPr/>
          <p:nvPr/>
        </p:nvCxnSpPr>
        <p:spPr>
          <a:xfrm flipV="1">
            <a:off x="3617742" y="2517446"/>
            <a:ext cx="4267200" cy="1752600"/>
          </a:xfrm>
          <a:prstGeom prst="straightConnector1">
            <a:avLst/>
          </a:prstGeom>
          <a:ln w="38100" cmpd="sng">
            <a:solidFill>
              <a:srgbClr val="800000"/>
            </a:solidFill>
            <a:prstDash val="sysDash"/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Up Arrow 22">
            <a:extLst>
              <a:ext uri="{FF2B5EF4-FFF2-40B4-BE49-F238E27FC236}">
                <a16:creationId xmlns:a16="http://schemas.microsoft.com/office/drawing/2014/main" id="{81586444-B271-2604-2F21-E08F77D7015F}"/>
              </a:ext>
            </a:extLst>
          </p:cNvPr>
          <p:cNvSpPr/>
          <p:nvPr/>
        </p:nvSpPr>
        <p:spPr>
          <a:xfrm>
            <a:off x="5381970" y="4025330"/>
            <a:ext cx="990600" cy="1006612"/>
          </a:xfrm>
          <a:prstGeom prst="upArrow">
            <a:avLst/>
          </a:prstGeom>
          <a:solidFill>
            <a:schemeClr val="bg1"/>
          </a:solidFill>
          <a:ln>
            <a:solidFill>
              <a:srgbClr val="8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D522E1D-4929-0504-9383-E6A54AFB16CD}"/>
              </a:ext>
            </a:extLst>
          </p:cNvPr>
          <p:cNvSpPr txBox="1"/>
          <p:nvPr/>
        </p:nvSpPr>
        <p:spPr>
          <a:xfrm>
            <a:off x="4364945" y="5064760"/>
            <a:ext cx="30013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rgbClr val="800000"/>
                </a:solidFill>
              </a:rPr>
              <a:t>The format of the data might be JSON, or XML, or CSV, or something else. </a:t>
            </a:r>
            <a:br>
              <a:rPr lang="en-US" sz="1800" dirty="0">
                <a:solidFill>
                  <a:srgbClr val="800000"/>
                </a:solidFill>
              </a:rPr>
            </a:br>
            <a:r>
              <a:rPr lang="en-US" sz="1800" dirty="0">
                <a:solidFill>
                  <a:srgbClr val="800000"/>
                </a:solidFill>
              </a:rPr>
              <a:t>No matter what the format is, this is still an Ajax request. </a:t>
            </a:r>
          </a:p>
        </p:txBody>
      </p:sp>
    </p:spTree>
    <p:extLst>
      <p:ext uri="{BB962C8B-B14F-4D97-AF65-F5344CB8AC3E}">
        <p14:creationId xmlns:p14="http://schemas.microsoft.com/office/powerpoint/2010/main" val="236935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3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341D-D34E-F807-93D2-057C3F041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requests have different </a:t>
            </a:r>
            <a:r>
              <a:rPr lang="en-US" sz="5400" i="1" dirty="0"/>
              <a:t>methods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DA012-1A00-D338-D342-80BB4D5AC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4763"/>
            <a:ext cx="4828953" cy="431681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HTTP methods you need to know in MIS2402:</a:t>
            </a:r>
          </a:p>
          <a:p>
            <a:r>
              <a:rPr lang="en-US" b="1" dirty="0"/>
              <a:t>GET </a:t>
            </a:r>
            <a:r>
              <a:rPr lang="en-US" dirty="0"/>
              <a:t>– Use this to </a:t>
            </a:r>
            <a:r>
              <a:rPr lang="en-US" b="1" dirty="0"/>
              <a:t>read</a:t>
            </a:r>
            <a:r>
              <a:rPr lang="en-US" dirty="0"/>
              <a:t> / </a:t>
            </a:r>
            <a:r>
              <a:rPr lang="en-US" b="1" dirty="0"/>
              <a:t>retrieve</a:t>
            </a:r>
            <a:r>
              <a:rPr lang="en-US" dirty="0"/>
              <a:t> data</a:t>
            </a:r>
          </a:p>
          <a:p>
            <a:r>
              <a:rPr lang="en-US" b="1" dirty="0"/>
              <a:t>POST </a:t>
            </a:r>
            <a:r>
              <a:rPr lang="en-US" dirty="0"/>
              <a:t>– Use this to </a:t>
            </a:r>
            <a:r>
              <a:rPr lang="en-US" b="1" dirty="0"/>
              <a:t>send</a:t>
            </a:r>
            <a:r>
              <a:rPr lang="en-US" dirty="0"/>
              <a:t> / </a:t>
            </a:r>
            <a:r>
              <a:rPr lang="en-US" b="1" dirty="0"/>
              <a:t>store</a:t>
            </a:r>
            <a:r>
              <a:rPr lang="en-US" dirty="0"/>
              <a:t> data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D98660D-DA71-69C3-86EB-5D10123CFA35}"/>
              </a:ext>
            </a:extLst>
          </p:cNvPr>
          <p:cNvSpPr txBox="1">
            <a:spLocks/>
          </p:cNvSpPr>
          <p:nvPr/>
        </p:nvSpPr>
        <p:spPr>
          <a:xfrm>
            <a:off x="5932967" y="1424763"/>
            <a:ext cx="5107171" cy="43168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/>
              <a:t>Other common methods:</a:t>
            </a:r>
          </a:p>
          <a:p>
            <a:r>
              <a:rPr lang="en-US" dirty="0"/>
              <a:t>PUT – Use this completely replace an existing data item</a:t>
            </a:r>
          </a:p>
          <a:p>
            <a:r>
              <a:rPr lang="en-US" dirty="0"/>
              <a:t>PATCH – Use this to update one specific piece of an existing item</a:t>
            </a:r>
          </a:p>
          <a:p>
            <a:r>
              <a:rPr lang="en-US" dirty="0"/>
              <a:t>DELETE – Use this to destroy / remove an item</a:t>
            </a:r>
          </a:p>
          <a:p>
            <a:r>
              <a:rPr lang="en-US" dirty="0"/>
              <a:t>And there are more…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C8488227-0016-506B-0907-254B5DED3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6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864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B2341D-D34E-F807-93D2-057C3F041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out! One word, two meanings!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DA012-1A00-D338-D342-80BB4D5AC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353"/>
            <a:ext cx="10515600" cy="4624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 are using the word “method” here in a new / different way.  </a:t>
            </a:r>
          </a:p>
          <a:p>
            <a:r>
              <a:rPr lang="en-US" dirty="0"/>
              <a:t>An </a:t>
            </a:r>
            <a:r>
              <a:rPr lang="en-US" b="1" dirty="0"/>
              <a:t>HTTP method</a:t>
            </a:r>
            <a:r>
              <a:rPr lang="en-US" dirty="0"/>
              <a:t> is </a:t>
            </a:r>
            <a:r>
              <a:rPr lang="en-US" i="1" dirty="0"/>
              <a:t>a kind of communication</a:t>
            </a:r>
            <a:r>
              <a:rPr lang="en-US" dirty="0"/>
              <a:t>.  </a:t>
            </a:r>
          </a:p>
          <a:p>
            <a:r>
              <a:rPr lang="en-US" dirty="0"/>
              <a:t>The</a:t>
            </a:r>
            <a:r>
              <a:rPr lang="en-US" b="1" dirty="0"/>
              <a:t> method </a:t>
            </a:r>
            <a:r>
              <a:rPr lang="en-US" dirty="0"/>
              <a:t>of an object is used to call </a:t>
            </a:r>
            <a:r>
              <a:rPr lang="en-US" i="1" dirty="0"/>
              <a:t>some kind of functionality </a:t>
            </a:r>
            <a:r>
              <a:rPr lang="en-US" dirty="0"/>
              <a:t>(that is, do take some action.)</a:t>
            </a:r>
          </a:p>
          <a:p>
            <a:pPr marL="0" indent="0">
              <a:buNone/>
            </a:pPr>
            <a:r>
              <a:rPr lang="en-US" dirty="0"/>
              <a:t>The same word (method) has different meaning, depending on the context.</a:t>
            </a:r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A2877BCC-E31B-F8AB-D14B-581D103FA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7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976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5F66B9F-144B-192E-BBEA-EAFBE8878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1" y="136525"/>
            <a:ext cx="10641419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Today we’re going to write code that sends a text message to your phone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869167-F0DA-01F2-8BDE-E785E0CD0069}"/>
              </a:ext>
            </a:extLst>
          </p:cNvPr>
          <p:cNvSpPr txBox="1"/>
          <p:nvPr/>
        </p:nvSpPr>
        <p:spPr>
          <a:xfrm>
            <a:off x="2057400" y="3717925"/>
            <a:ext cx="32766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Yes, yes you do.  What you already know…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HTML / CSS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JavaScript/jQuery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How to get JSON data with $.getJSON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AB365E3A-E45F-9CA5-7C79-E5B144E04DB9}"/>
              </a:ext>
            </a:extLst>
          </p:cNvPr>
          <p:cNvSpPr/>
          <p:nvPr/>
        </p:nvSpPr>
        <p:spPr>
          <a:xfrm flipH="1">
            <a:off x="2438400" y="1812925"/>
            <a:ext cx="3276600" cy="1040369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Wait, what?</a:t>
            </a:r>
          </a:p>
        </p:txBody>
      </p:sp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2BC242B3-2072-29B3-A322-28294C6B426F}"/>
              </a:ext>
            </a:extLst>
          </p:cNvPr>
          <p:cNvSpPr/>
          <p:nvPr/>
        </p:nvSpPr>
        <p:spPr>
          <a:xfrm>
            <a:off x="6459749" y="1660525"/>
            <a:ext cx="2819400" cy="1040369"/>
          </a:xfrm>
          <a:prstGeom prst="cloud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I don’t know how to do that!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56C3439-63A5-1FF7-810B-87589247D92B}"/>
              </a:ext>
            </a:extLst>
          </p:cNvPr>
          <p:cNvSpPr txBox="1"/>
          <p:nvPr/>
        </p:nvSpPr>
        <p:spPr>
          <a:xfrm>
            <a:off x="7162800" y="3870325"/>
            <a:ext cx="32766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What don’t know yet…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How to send data with $.post()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9A18A6-FA3D-7F54-6526-8F30C47A7328}"/>
              </a:ext>
            </a:extLst>
          </p:cNvPr>
          <p:cNvSpPr txBox="1"/>
          <p:nvPr/>
        </p:nvSpPr>
        <p:spPr>
          <a:xfrm>
            <a:off x="7302260" y="5392450"/>
            <a:ext cx="2590800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But we can fix that!</a:t>
            </a:r>
          </a:p>
        </p:txBody>
      </p:sp>
      <p:pic>
        <p:nvPicPr>
          <p:cNvPr id="11" name="Picture 2" descr="Image result for clipart confused student">
            <a:extLst>
              <a:ext uri="{FF2B5EF4-FFF2-40B4-BE49-F238E27FC236}">
                <a16:creationId xmlns:a16="http://schemas.microsoft.com/office/drawing/2014/main" id="{38299C99-EAD4-5B0E-30D0-C7544BEE2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698019"/>
            <a:ext cx="1726258" cy="1855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AA891F9C-5B4F-968F-F05D-EFD93D246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8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88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 animBg="1"/>
      <p:bldP spid="9" grpId="0" build="p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08B592B-BA0C-0984-188D-481F22A80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656" y="143921"/>
            <a:ext cx="7623544" cy="1087939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jQuery post method…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FA3F9F-9BEF-BA0C-8635-955CAA18A67F}"/>
              </a:ext>
            </a:extLst>
          </p:cNvPr>
          <p:cNvSpPr txBox="1"/>
          <p:nvPr/>
        </p:nvSpPr>
        <p:spPr>
          <a:xfrm>
            <a:off x="1683327" y="292961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$.post(</a:t>
            </a:r>
            <a:r>
              <a:rPr lang="en-US" sz="2400" i="1" dirty="0" err="1">
                <a:solidFill>
                  <a:schemeClr val="accent2"/>
                </a:solidFill>
              </a:rPr>
              <a:t>someurl</a:t>
            </a:r>
            <a:r>
              <a:rPr lang="en-US" sz="2400" dirty="0"/>
              <a:t>, </a:t>
            </a:r>
            <a:r>
              <a:rPr lang="en-US" sz="2400" i="1" dirty="0" err="1">
                <a:solidFill>
                  <a:schemeClr val="accent2"/>
                </a:solidFill>
              </a:rPr>
              <a:t>datatosend</a:t>
            </a:r>
            <a:r>
              <a:rPr lang="en-US" sz="2400" dirty="0"/>
              <a:t>, function(</a:t>
            </a:r>
            <a:r>
              <a:rPr lang="en-US" sz="2400" dirty="0">
                <a:solidFill>
                  <a:srgbClr val="7030A0"/>
                </a:solidFill>
              </a:rPr>
              <a:t>result</a:t>
            </a:r>
            <a:r>
              <a:rPr lang="en-US" sz="2400" dirty="0"/>
              <a:t>) { </a:t>
            </a:r>
            <a:r>
              <a:rPr lang="en-US" sz="2400" i="1" dirty="0">
                <a:solidFill>
                  <a:schemeClr val="accent2"/>
                </a:solidFill>
              </a:rPr>
              <a:t>things to do</a:t>
            </a:r>
            <a:r>
              <a:rPr lang="en-US" sz="2400" dirty="0"/>
              <a:t>});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12F0A14-5204-F31E-8378-1C74D61B0F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895600" y="2372935"/>
            <a:ext cx="990600" cy="5801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17BB205-B5CC-E2DD-7218-7B6BD3A5875C}"/>
              </a:ext>
            </a:extLst>
          </p:cNvPr>
          <p:cNvSpPr txBox="1"/>
          <p:nvPr/>
        </p:nvSpPr>
        <p:spPr>
          <a:xfrm>
            <a:off x="2514600" y="1845941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URL to visit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82029F-EA60-8453-C002-7391F03FB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67400" y="2353506"/>
            <a:ext cx="4014354" cy="6190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B44C43-2B53-959A-66BC-9AC98A9C2D65}"/>
              </a:ext>
            </a:extLst>
          </p:cNvPr>
          <p:cNvSpPr txBox="1"/>
          <p:nvPr/>
        </p:nvSpPr>
        <p:spPr>
          <a:xfrm>
            <a:off x="5737858" y="1616443"/>
            <a:ext cx="44978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is the callback function that will execute when the Ajax call is a success.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54D5CB2-5883-1ECA-70F2-155E32C617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1" y="3393896"/>
            <a:ext cx="685799" cy="6190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1BF7C02-3136-EBF6-8086-4C7690944224}"/>
              </a:ext>
            </a:extLst>
          </p:cNvPr>
          <p:cNvSpPr txBox="1"/>
          <p:nvPr/>
        </p:nvSpPr>
        <p:spPr>
          <a:xfrm>
            <a:off x="6339772" y="4058111"/>
            <a:ext cx="16304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object returned by the post method.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42EB69-3B26-FE4C-8799-643837C08D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1" y="3315804"/>
            <a:ext cx="1523999" cy="61904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4CA6465-CA23-252B-2BDF-E04ECB928585}"/>
              </a:ext>
            </a:extLst>
          </p:cNvPr>
          <p:cNvSpPr txBox="1"/>
          <p:nvPr/>
        </p:nvSpPr>
        <p:spPr>
          <a:xfrm>
            <a:off x="8057802" y="4005355"/>
            <a:ext cx="20114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or more commands. 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data in </a:t>
            </a:r>
            <a:r>
              <a:rPr lang="en-US" dirty="0">
                <a:solidFill>
                  <a:srgbClr val="7030A0"/>
                </a:solidFill>
              </a:rPr>
              <a:t>result</a:t>
            </a:r>
            <a:r>
              <a:rPr lang="en-US" dirty="0"/>
              <a:t> can be used here! 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FE89C33-E99F-FF65-E597-44CC7AC5E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3304720"/>
            <a:ext cx="1447800" cy="61904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77F1E01-6DF9-EDD3-4FEB-AD3B4288EB3E}"/>
              </a:ext>
            </a:extLst>
          </p:cNvPr>
          <p:cNvSpPr txBox="1"/>
          <p:nvPr/>
        </p:nvSpPr>
        <p:spPr>
          <a:xfrm>
            <a:off x="3924992" y="3947949"/>
            <a:ext cx="219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data to send</a:t>
            </a:r>
          </a:p>
        </p:txBody>
      </p:sp>
      <p:sp>
        <p:nvSpPr>
          <p:cNvPr id="17" name="Slide Number Placeholder 2">
            <a:extLst>
              <a:ext uri="{FF2B5EF4-FFF2-40B4-BE49-F238E27FC236}">
                <a16:creationId xmlns:a16="http://schemas.microsoft.com/office/drawing/2014/main" id="{5E929E52-5FCF-85DF-0883-240F0D031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6963"/>
            <a:ext cx="2743200" cy="365125"/>
          </a:xfrm>
        </p:spPr>
        <p:txBody>
          <a:bodyPr/>
          <a:lstStyle/>
          <a:p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Slide </a:t>
            </a:r>
            <a:fld id="{B8D92440-A1FC-46CF-964E-5BF15C2FE343}" type="slidenum">
              <a:rPr lang="en-US" sz="2800" smtClean="0">
                <a:solidFill>
                  <a:schemeClr val="accent1">
                    <a:lumMod val="75000"/>
                  </a:schemeClr>
                </a:solidFill>
              </a:rPr>
              <a:pPr/>
              <a:t>9</a:t>
            </a:fld>
            <a:endParaRPr lang="en-US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847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15121</TotalTime>
  <Words>1360</Words>
  <Application>Microsoft Office PowerPoint</Application>
  <PresentationFormat>Widescreen</PresentationFormat>
  <Paragraphs>153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Corbel</vt:lpstr>
      <vt:lpstr>Courier New</vt:lpstr>
      <vt:lpstr>Segoe UI</vt:lpstr>
      <vt:lpstr>Office Theme</vt:lpstr>
      <vt:lpstr>Ajax: GET versus POST</vt:lpstr>
      <vt:lpstr>Agenda</vt:lpstr>
      <vt:lpstr>By the end of this class…</vt:lpstr>
      <vt:lpstr>Let’s remember… jQuery’s getJSON method</vt:lpstr>
      <vt:lpstr>AJAX uses JavaScript to call resources</vt:lpstr>
      <vt:lpstr>HTTP requests have different methods</vt:lpstr>
      <vt:lpstr>Watch out! One word, two meanings!</vt:lpstr>
      <vt:lpstr>Today we’re going to write code that sends a text message to your phone</vt:lpstr>
      <vt:lpstr>The jQuery post method…</vt:lpstr>
      <vt:lpstr>Conventional use of GET and POST</vt:lpstr>
      <vt:lpstr>What’s the plan?</vt:lpstr>
      <vt:lpstr>Data Serialization</vt:lpstr>
      <vt:lpstr>What does URL encoded data look like?</vt:lpstr>
      <vt:lpstr>Another difference between GET and POST</vt:lpstr>
      <vt:lpstr>BEST PRACTICES</vt:lpstr>
      <vt:lpstr>What’s the point?</vt:lpstr>
      <vt:lpstr>Try it, you’ll like it.</vt:lpstr>
      <vt:lpstr>Let’s review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Introduction What is the cloud?</dc:title>
  <dc:creator>David Schuff</dc:creator>
  <cp:lastModifiedBy>Jeremy J. Shafer</cp:lastModifiedBy>
  <cp:revision>342</cp:revision>
  <cp:lastPrinted>2023-11-22T03:50:55Z</cp:lastPrinted>
  <dcterms:created xsi:type="dcterms:W3CDTF">2022-06-30T13:55:29Z</dcterms:created>
  <dcterms:modified xsi:type="dcterms:W3CDTF">2024-11-02T02:12:51Z</dcterms:modified>
</cp:coreProperties>
</file>