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318" r:id="rId3"/>
    <p:sldId id="261" r:id="rId4"/>
    <p:sldId id="573" r:id="rId5"/>
    <p:sldId id="587" r:id="rId6"/>
    <p:sldId id="588" r:id="rId7"/>
    <p:sldId id="585" r:id="rId8"/>
    <p:sldId id="586" r:id="rId9"/>
    <p:sldId id="574" r:id="rId10"/>
    <p:sldId id="575" r:id="rId11"/>
    <p:sldId id="576" r:id="rId12"/>
    <p:sldId id="577" r:id="rId13"/>
    <p:sldId id="578" r:id="rId14"/>
    <p:sldId id="579" r:id="rId15"/>
    <p:sldId id="580" r:id="rId16"/>
    <p:sldId id="584" r:id="rId1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73" autoAdjust="0"/>
  </p:normalViewPr>
  <p:slideViewPr>
    <p:cSldViewPr snapToGrid="0">
      <p:cViewPr varScale="1">
        <p:scale>
          <a:sx n="72" d="100"/>
          <a:sy n="72" d="100"/>
        </p:scale>
        <p:origin x="374" y="91"/>
      </p:cViewPr>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306D9175-6493-4CA4-BED4-2BF67E177B3A}" type="datetimeFigureOut">
              <a:rPr lang="en-US" smtClean="0"/>
              <a:t>12/1/2024</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3</a:t>
            </a:fld>
            <a:endParaRPr lang="en-US" dirty="0"/>
          </a:p>
        </p:txBody>
      </p:sp>
    </p:spTree>
    <p:extLst>
      <p:ext uri="{BB962C8B-B14F-4D97-AF65-F5344CB8AC3E}">
        <p14:creationId xmlns:p14="http://schemas.microsoft.com/office/powerpoint/2010/main" val="42444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14</a:t>
            </a:fld>
            <a:endParaRPr lang="en-US" dirty="0"/>
          </a:p>
        </p:txBody>
      </p:sp>
    </p:spTree>
    <p:extLst>
      <p:ext uri="{BB962C8B-B14F-4D97-AF65-F5344CB8AC3E}">
        <p14:creationId xmlns:p14="http://schemas.microsoft.com/office/powerpoint/2010/main" val="61715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15</a:t>
            </a:fld>
            <a:endParaRPr lang="en-US" dirty="0"/>
          </a:p>
        </p:txBody>
      </p:sp>
    </p:spTree>
    <p:extLst>
      <p:ext uri="{BB962C8B-B14F-4D97-AF65-F5344CB8AC3E}">
        <p14:creationId xmlns:p14="http://schemas.microsoft.com/office/powerpoint/2010/main" val="4079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16</a:t>
            </a:fld>
            <a:endParaRPr lang="en-US" dirty="0"/>
          </a:p>
        </p:txBody>
      </p:sp>
    </p:spTree>
    <p:extLst>
      <p:ext uri="{BB962C8B-B14F-4D97-AF65-F5344CB8AC3E}">
        <p14:creationId xmlns:p14="http://schemas.microsoft.com/office/powerpoint/2010/main" val="300842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4</a:t>
            </a:fld>
            <a:endParaRPr lang="en-US" dirty="0"/>
          </a:p>
        </p:txBody>
      </p:sp>
    </p:spTree>
    <p:extLst>
      <p:ext uri="{BB962C8B-B14F-4D97-AF65-F5344CB8AC3E}">
        <p14:creationId xmlns:p14="http://schemas.microsoft.com/office/powerpoint/2010/main" val="155617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5</a:t>
            </a:fld>
            <a:endParaRPr lang="en-US" dirty="0"/>
          </a:p>
        </p:txBody>
      </p:sp>
    </p:spTree>
    <p:extLst>
      <p:ext uri="{BB962C8B-B14F-4D97-AF65-F5344CB8AC3E}">
        <p14:creationId xmlns:p14="http://schemas.microsoft.com/office/powerpoint/2010/main" val="389802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6</a:t>
            </a:fld>
            <a:endParaRPr lang="en-US" dirty="0"/>
          </a:p>
        </p:txBody>
      </p:sp>
    </p:spTree>
    <p:extLst>
      <p:ext uri="{BB962C8B-B14F-4D97-AF65-F5344CB8AC3E}">
        <p14:creationId xmlns:p14="http://schemas.microsoft.com/office/powerpoint/2010/main" val="162056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9</a:t>
            </a:fld>
            <a:endParaRPr lang="en-US" dirty="0"/>
          </a:p>
        </p:txBody>
      </p:sp>
    </p:spTree>
    <p:extLst>
      <p:ext uri="{BB962C8B-B14F-4D97-AF65-F5344CB8AC3E}">
        <p14:creationId xmlns:p14="http://schemas.microsoft.com/office/powerpoint/2010/main" val="189541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10</a:t>
            </a:fld>
            <a:endParaRPr lang="en-US" dirty="0"/>
          </a:p>
        </p:txBody>
      </p:sp>
    </p:spTree>
    <p:extLst>
      <p:ext uri="{BB962C8B-B14F-4D97-AF65-F5344CB8AC3E}">
        <p14:creationId xmlns:p14="http://schemas.microsoft.com/office/powerpoint/2010/main" val="8405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11</a:t>
            </a:fld>
            <a:endParaRPr lang="en-US" dirty="0"/>
          </a:p>
        </p:txBody>
      </p:sp>
    </p:spTree>
    <p:extLst>
      <p:ext uri="{BB962C8B-B14F-4D97-AF65-F5344CB8AC3E}">
        <p14:creationId xmlns:p14="http://schemas.microsoft.com/office/powerpoint/2010/main" val="109491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12</a:t>
            </a:fld>
            <a:endParaRPr lang="en-US" dirty="0"/>
          </a:p>
        </p:txBody>
      </p:sp>
    </p:spTree>
    <p:extLst>
      <p:ext uri="{BB962C8B-B14F-4D97-AF65-F5344CB8AC3E}">
        <p14:creationId xmlns:p14="http://schemas.microsoft.com/office/powerpoint/2010/main" val="67934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13</a:t>
            </a:fld>
            <a:endParaRPr lang="en-US" dirty="0"/>
          </a:p>
        </p:txBody>
      </p:sp>
    </p:spTree>
    <p:extLst>
      <p:ext uri="{BB962C8B-B14F-4D97-AF65-F5344CB8AC3E}">
        <p14:creationId xmlns:p14="http://schemas.microsoft.com/office/powerpoint/2010/main" val="258652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12/1/2024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12/1/2024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12/1/2024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12/1/2024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12/1/2024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12/1/2024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12/1/2024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12/1/2024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12/1/2024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12/1/2024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12/1/2024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12/1/2024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ublicdomainpictures.net/view-image.php?image=27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5794744" y="960731"/>
            <a:ext cx="6261950" cy="2468269"/>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Single Page </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Architecture</a:t>
            </a:r>
            <a:br>
              <a:rPr lang="en-US" dirty="0">
                <a:latin typeface="Segoe UI" panose="020B0502040204020203" pitchFamily="34" charset="0"/>
                <a:ea typeface="Tahoma" panose="020B0604030504040204" pitchFamily="34" charset="0"/>
                <a:cs typeface="Segoe UI" panose="020B0502040204020203" pitchFamily="34" charset="0"/>
              </a:rPr>
            </a:br>
            <a:r>
              <a:rPr lang="en-US" dirty="0">
                <a:latin typeface="Segoe UI" panose="020B0502040204020203" pitchFamily="34" charset="0"/>
                <a:ea typeface="Tahoma" panose="020B0604030504040204" pitchFamily="34" charset="0"/>
                <a:cs typeface="Segoe UI" panose="020B0502040204020203" pitchFamily="34" charset="0"/>
              </a:rPr>
              <a:t>Part 2</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a:effectLst>
            <a:softEdge rad="266700"/>
          </a:effectLst>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5" name="Picture 4">
            <a:extLst>
              <a:ext uri="{FF2B5EF4-FFF2-40B4-BE49-F238E27FC236}">
                <a16:creationId xmlns:a16="http://schemas.microsoft.com/office/drawing/2014/main" id="{BDE1EB12-E2C8-2F85-95E8-78ACC0908DCD}"/>
              </a:ext>
            </a:extLst>
          </p:cNvPr>
          <p:cNvPicPr>
            <a:picLocks noChangeAspect="1"/>
          </p:cNvPicPr>
          <p:nvPr/>
        </p:nvPicPr>
        <p:blipFill>
          <a:blip r:embed="rId5"/>
          <a:stretch>
            <a:fillRect/>
          </a:stretch>
        </p:blipFill>
        <p:spPr>
          <a:xfrm>
            <a:off x="967562" y="1142370"/>
            <a:ext cx="4665921" cy="4665921"/>
          </a:xfrm>
          <a:prstGeom prst="rect">
            <a:avLst/>
          </a:prstGeom>
          <a:effectLst>
            <a:softEdge rad="1270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9F4DF8-8619-6978-A425-8E643E866BEF}"/>
              </a:ext>
            </a:extLst>
          </p:cNvPr>
          <p:cNvPicPr>
            <a:picLocks noChangeAspect="1"/>
          </p:cNvPicPr>
          <p:nvPr/>
        </p:nvPicPr>
        <p:blipFill>
          <a:blip r:embed="rId3"/>
          <a:stretch>
            <a:fillRect/>
          </a:stretch>
        </p:blipFill>
        <p:spPr>
          <a:xfrm>
            <a:off x="693193" y="2224926"/>
            <a:ext cx="5243014" cy="2636748"/>
          </a:xfrm>
          <a:prstGeom prst="rect">
            <a:avLst/>
          </a:prstGeom>
        </p:spPr>
      </p:pic>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10</a:t>
            </a:fld>
            <a:endParaRPr lang="en-US" sz="2800" dirty="0">
              <a:solidFill>
                <a:schemeClr val="accent1">
                  <a:lumMod val="75000"/>
                </a:schemeClr>
              </a:solidFill>
            </a:endParaRPr>
          </a:p>
        </p:txBody>
      </p:sp>
      <p:sp>
        <p:nvSpPr>
          <p:cNvPr id="7" name="Title 1">
            <a:extLst>
              <a:ext uri="{FF2B5EF4-FFF2-40B4-BE49-F238E27FC236}">
                <a16:creationId xmlns:a16="http://schemas.microsoft.com/office/drawing/2014/main" id="{78397923-B138-4F95-E4B0-E21D3D7D61DA}"/>
              </a:ext>
            </a:extLst>
          </p:cNvPr>
          <p:cNvSpPr>
            <a:spLocks noGrp="1"/>
          </p:cNvSpPr>
          <p:nvPr>
            <p:ph type="title"/>
          </p:nvPr>
        </p:nvSpPr>
        <p:spPr>
          <a:xfrm>
            <a:off x="0" y="236972"/>
            <a:ext cx="12192000" cy="838200"/>
          </a:xfrm>
        </p:spPr>
        <p:txBody>
          <a:bodyPr/>
          <a:lstStyle/>
          <a:p>
            <a:pPr algn="ctr"/>
            <a:r>
              <a:rPr lang="en-US" dirty="0"/>
              <a:t>An example: Our last application</a:t>
            </a:r>
          </a:p>
        </p:txBody>
      </p:sp>
      <p:sp>
        <p:nvSpPr>
          <p:cNvPr id="8" name="TextBox 7">
            <a:extLst>
              <a:ext uri="{FF2B5EF4-FFF2-40B4-BE49-F238E27FC236}">
                <a16:creationId xmlns:a16="http://schemas.microsoft.com/office/drawing/2014/main" id="{FB723738-A71D-0BE7-C74B-BA547CBB7327}"/>
              </a:ext>
            </a:extLst>
          </p:cNvPr>
          <p:cNvSpPr txBox="1"/>
          <p:nvPr/>
        </p:nvSpPr>
        <p:spPr>
          <a:xfrm>
            <a:off x="838200" y="1057759"/>
            <a:ext cx="10439400" cy="1384995"/>
          </a:xfrm>
          <a:prstGeom prst="rect">
            <a:avLst/>
          </a:prstGeom>
          <a:noFill/>
        </p:spPr>
        <p:txBody>
          <a:bodyPr wrap="square" rtlCol="0">
            <a:spAutoFit/>
          </a:bodyPr>
          <a:lstStyle/>
          <a:p>
            <a:r>
              <a:rPr lang="en-US" sz="2400" dirty="0"/>
              <a:t>What if a user enters a blank message or phone number … that’s bad data… what happens?  What *should* happen?  </a:t>
            </a:r>
          </a:p>
          <a:p>
            <a:endParaRPr lang="en-US" dirty="0"/>
          </a:p>
          <a:p>
            <a:endParaRPr lang="en-US" dirty="0"/>
          </a:p>
        </p:txBody>
      </p:sp>
      <p:sp>
        <p:nvSpPr>
          <p:cNvPr id="10" name="Arrow: Left 9">
            <a:extLst>
              <a:ext uri="{FF2B5EF4-FFF2-40B4-BE49-F238E27FC236}">
                <a16:creationId xmlns:a16="http://schemas.microsoft.com/office/drawing/2014/main" id="{1099C25E-5F6E-CDB8-4DC1-BBAB0F945E33}"/>
              </a:ext>
            </a:extLst>
          </p:cNvPr>
          <p:cNvSpPr/>
          <p:nvPr/>
        </p:nvSpPr>
        <p:spPr>
          <a:xfrm>
            <a:off x="3542857" y="2960995"/>
            <a:ext cx="457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4BCB2E-2835-2BBA-7DC2-28271B3063CC}"/>
              </a:ext>
            </a:extLst>
          </p:cNvPr>
          <p:cNvSpPr txBox="1"/>
          <p:nvPr/>
        </p:nvSpPr>
        <p:spPr>
          <a:xfrm>
            <a:off x="4072408" y="3048807"/>
            <a:ext cx="1143000" cy="381000"/>
          </a:xfrm>
          <a:prstGeom prst="rect">
            <a:avLst/>
          </a:prstGeom>
          <a:noFill/>
        </p:spPr>
        <p:txBody>
          <a:bodyPr wrap="square" rtlCol="0">
            <a:spAutoFit/>
          </a:bodyPr>
          <a:lstStyle/>
          <a:p>
            <a:r>
              <a:rPr lang="en-US" dirty="0" err="1"/>
              <a:t>Nothin</a:t>
            </a:r>
            <a:r>
              <a:rPr lang="en-US" dirty="0"/>
              <a:t>’</a:t>
            </a:r>
          </a:p>
        </p:txBody>
      </p:sp>
      <p:sp>
        <p:nvSpPr>
          <p:cNvPr id="12" name="Arrow: Left 11">
            <a:extLst>
              <a:ext uri="{FF2B5EF4-FFF2-40B4-BE49-F238E27FC236}">
                <a16:creationId xmlns:a16="http://schemas.microsoft.com/office/drawing/2014/main" id="{80430B15-5A85-BD85-6D47-AC41925F8ABF}"/>
              </a:ext>
            </a:extLst>
          </p:cNvPr>
          <p:cNvSpPr/>
          <p:nvPr/>
        </p:nvSpPr>
        <p:spPr>
          <a:xfrm>
            <a:off x="2326758" y="3553047"/>
            <a:ext cx="1140342"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958225-9E6C-9743-845F-058375529416}"/>
              </a:ext>
            </a:extLst>
          </p:cNvPr>
          <p:cNvSpPr txBox="1"/>
          <p:nvPr/>
        </p:nvSpPr>
        <p:spPr>
          <a:xfrm>
            <a:off x="3467100" y="3619500"/>
            <a:ext cx="1638300" cy="381000"/>
          </a:xfrm>
          <a:prstGeom prst="rect">
            <a:avLst/>
          </a:prstGeom>
          <a:noFill/>
        </p:spPr>
        <p:txBody>
          <a:bodyPr wrap="square" rtlCol="0">
            <a:spAutoFit/>
          </a:bodyPr>
          <a:lstStyle/>
          <a:p>
            <a:r>
              <a:rPr lang="en-US" dirty="0"/>
              <a:t>Click Send</a:t>
            </a:r>
          </a:p>
        </p:txBody>
      </p:sp>
      <p:sp>
        <p:nvSpPr>
          <p:cNvPr id="14" name="TextBox 13">
            <a:extLst>
              <a:ext uri="{FF2B5EF4-FFF2-40B4-BE49-F238E27FC236}">
                <a16:creationId xmlns:a16="http://schemas.microsoft.com/office/drawing/2014/main" id="{7FE6018B-2278-0020-9D72-A47093B6E7DE}"/>
              </a:ext>
            </a:extLst>
          </p:cNvPr>
          <p:cNvSpPr txBox="1"/>
          <p:nvPr/>
        </p:nvSpPr>
        <p:spPr>
          <a:xfrm>
            <a:off x="6096001" y="2087939"/>
            <a:ext cx="5219699" cy="3477875"/>
          </a:xfrm>
          <a:prstGeom prst="rect">
            <a:avLst/>
          </a:prstGeom>
          <a:noFill/>
        </p:spPr>
        <p:txBody>
          <a:bodyPr wrap="square" rtlCol="0">
            <a:spAutoFit/>
          </a:bodyPr>
          <a:lstStyle/>
          <a:p>
            <a:r>
              <a:rPr lang="en-US" sz="2000" dirty="0"/>
              <a:t>There’s more than one acceptable response!  But… generally, the application should:</a:t>
            </a:r>
            <a:br>
              <a:rPr lang="en-US" sz="2000" dirty="0"/>
            </a:br>
            <a:endParaRPr lang="en-US" sz="2000" dirty="0"/>
          </a:p>
          <a:p>
            <a:pPr marL="285750" indent="-285750">
              <a:buFont typeface="Arial" panose="020B0604020202020204" pitchFamily="34" charset="0"/>
              <a:buChar char="•"/>
            </a:pPr>
            <a:r>
              <a:rPr lang="en-US" sz="2000" dirty="0"/>
              <a:t>Give useful / meaningful feedback to the user</a:t>
            </a:r>
            <a:br>
              <a:rPr lang="en-US" sz="2000" dirty="0"/>
            </a:br>
            <a:endParaRPr lang="en-US" sz="2000" dirty="0"/>
          </a:p>
          <a:p>
            <a:pPr marL="285750" indent="-285750">
              <a:buFont typeface="Arial" panose="020B0604020202020204" pitchFamily="34" charset="0"/>
              <a:buChar char="•"/>
            </a:pPr>
            <a:r>
              <a:rPr lang="en-US" sz="2000" dirty="0"/>
              <a:t>Prevent obviously bad data from being sent to the API</a:t>
            </a:r>
            <a:br>
              <a:rPr lang="en-US" sz="2000" dirty="0"/>
            </a:br>
            <a:endParaRPr lang="en-US" sz="2000" dirty="0"/>
          </a:p>
          <a:p>
            <a:pPr marL="285750" indent="-285750">
              <a:buFont typeface="Arial" panose="020B0604020202020204" pitchFamily="34" charset="0"/>
              <a:buChar char="•"/>
            </a:pPr>
            <a:r>
              <a:rPr lang="en-US" sz="2000" dirty="0"/>
              <a:t>Prevent any condition that would cause the application to crash and/or become unavailable! </a:t>
            </a:r>
          </a:p>
        </p:txBody>
      </p:sp>
    </p:spTree>
    <p:extLst>
      <p:ext uri="{BB962C8B-B14F-4D97-AF65-F5344CB8AC3E}">
        <p14:creationId xmlns:p14="http://schemas.microsoft.com/office/powerpoint/2010/main" val="31363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5BF7AC98-AAFC-3A9E-0775-311240384C06}"/>
              </a:ext>
            </a:extLst>
          </p:cNvPr>
          <p:cNvSpPr>
            <a:spLocks noGrp="1"/>
          </p:cNvSpPr>
          <p:nvPr>
            <p:ph type="title"/>
          </p:nvPr>
        </p:nvSpPr>
        <p:spPr>
          <a:xfrm>
            <a:off x="0" y="0"/>
            <a:ext cx="12192000" cy="838200"/>
          </a:xfrm>
        </p:spPr>
        <p:txBody>
          <a:bodyPr/>
          <a:lstStyle/>
          <a:p>
            <a:pPr algn="ctr"/>
            <a:r>
              <a:rPr lang="en-US" dirty="0"/>
              <a:t>Client side vs. Server Side</a:t>
            </a:r>
          </a:p>
        </p:txBody>
      </p:sp>
      <p:pic>
        <p:nvPicPr>
          <p:cNvPr id="6" name="Graphic 5" descr="Smart Phone">
            <a:extLst>
              <a:ext uri="{FF2B5EF4-FFF2-40B4-BE49-F238E27FC236}">
                <a16:creationId xmlns:a16="http://schemas.microsoft.com/office/drawing/2014/main" id="{E0A38FCF-AD1D-F31D-71E3-61D93E3410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1400" y="2448968"/>
            <a:ext cx="914400" cy="914400"/>
          </a:xfrm>
          <a:prstGeom prst="rect">
            <a:avLst/>
          </a:prstGeom>
        </p:spPr>
      </p:pic>
      <p:sp>
        <p:nvSpPr>
          <p:cNvPr id="7" name="Flowchart: Magnetic Disk 6">
            <a:extLst>
              <a:ext uri="{FF2B5EF4-FFF2-40B4-BE49-F238E27FC236}">
                <a16:creationId xmlns:a16="http://schemas.microsoft.com/office/drawing/2014/main" id="{F1EBD75C-299B-2A3C-604B-C8E53DD17673}"/>
              </a:ext>
            </a:extLst>
          </p:cNvPr>
          <p:cNvSpPr/>
          <p:nvPr/>
        </p:nvSpPr>
        <p:spPr>
          <a:xfrm>
            <a:off x="6096000" y="1610768"/>
            <a:ext cx="609600" cy="838200"/>
          </a:xfrm>
          <a:prstGeom prst="flowChartMagneticDisk">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4A2CBD1-4404-B665-73D9-5B7ECD35E14D}"/>
              </a:ext>
            </a:extLst>
          </p:cNvPr>
          <p:cNvCxnSpPr>
            <a:cxnSpLocks/>
          </p:cNvCxnSpPr>
          <p:nvPr/>
        </p:nvCxnSpPr>
        <p:spPr>
          <a:xfrm flipH="1" flipV="1">
            <a:off x="6888653" y="1967352"/>
            <a:ext cx="1277152" cy="1497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Flowchart: Magnetic Disk 8">
            <a:extLst>
              <a:ext uri="{FF2B5EF4-FFF2-40B4-BE49-F238E27FC236}">
                <a16:creationId xmlns:a16="http://schemas.microsoft.com/office/drawing/2014/main" id="{5923EB4B-FCAF-CA88-B418-9CFD774ECEB5}"/>
              </a:ext>
            </a:extLst>
          </p:cNvPr>
          <p:cNvSpPr/>
          <p:nvPr/>
        </p:nvSpPr>
        <p:spPr>
          <a:xfrm>
            <a:off x="8366680" y="1548252"/>
            <a:ext cx="609600" cy="838200"/>
          </a:xfrm>
          <a:prstGeom prst="flowChartMagneticDisk">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3A2F5C1-932F-BB10-67CD-EF21D9678D5F}"/>
              </a:ext>
            </a:extLst>
          </p:cNvPr>
          <p:cNvCxnSpPr>
            <a:cxnSpLocks/>
          </p:cNvCxnSpPr>
          <p:nvPr/>
        </p:nvCxnSpPr>
        <p:spPr>
          <a:xfrm flipH="1">
            <a:off x="4495800" y="1945346"/>
            <a:ext cx="1417147" cy="81326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0FCBB4-D35F-4995-1094-BD72E50A06E3}"/>
              </a:ext>
            </a:extLst>
          </p:cNvPr>
          <p:cNvSpPr txBox="1"/>
          <p:nvPr/>
        </p:nvSpPr>
        <p:spPr>
          <a:xfrm>
            <a:off x="3267170" y="2079636"/>
            <a:ext cx="1447800" cy="369332"/>
          </a:xfrm>
          <a:prstGeom prst="rect">
            <a:avLst/>
          </a:prstGeom>
          <a:noFill/>
        </p:spPr>
        <p:txBody>
          <a:bodyPr wrap="square" rtlCol="0">
            <a:spAutoFit/>
          </a:bodyPr>
          <a:lstStyle/>
          <a:p>
            <a:pPr algn="ctr"/>
            <a:r>
              <a:rPr lang="en-US" dirty="0"/>
              <a:t>Client</a:t>
            </a:r>
          </a:p>
        </p:txBody>
      </p:sp>
      <p:sp>
        <p:nvSpPr>
          <p:cNvPr id="12" name="TextBox 11">
            <a:extLst>
              <a:ext uri="{FF2B5EF4-FFF2-40B4-BE49-F238E27FC236}">
                <a16:creationId xmlns:a16="http://schemas.microsoft.com/office/drawing/2014/main" id="{87429E78-88D1-AE18-7ACB-1A44931FD64F}"/>
              </a:ext>
            </a:extLst>
          </p:cNvPr>
          <p:cNvSpPr txBox="1"/>
          <p:nvPr/>
        </p:nvSpPr>
        <p:spPr>
          <a:xfrm>
            <a:off x="5463620" y="1239120"/>
            <a:ext cx="1981202" cy="369332"/>
          </a:xfrm>
          <a:prstGeom prst="rect">
            <a:avLst/>
          </a:prstGeom>
          <a:noFill/>
        </p:spPr>
        <p:txBody>
          <a:bodyPr wrap="square" rtlCol="0">
            <a:spAutoFit/>
          </a:bodyPr>
          <a:lstStyle/>
          <a:p>
            <a:pPr algn="ctr"/>
            <a:r>
              <a:rPr lang="en-US" dirty="0"/>
              <a:t>MISDEMO API</a:t>
            </a:r>
          </a:p>
        </p:txBody>
      </p:sp>
      <p:sp>
        <p:nvSpPr>
          <p:cNvPr id="13" name="TextBox 12">
            <a:extLst>
              <a:ext uri="{FF2B5EF4-FFF2-40B4-BE49-F238E27FC236}">
                <a16:creationId xmlns:a16="http://schemas.microsoft.com/office/drawing/2014/main" id="{B94EE739-8C29-9C62-A8CC-935198879BD2}"/>
              </a:ext>
            </a:extLst>
          </p:cNvPr>
          <p:cNvSpPr txBox="1"/>
          <p:nvPr/>
        </p:nvSpPr>
        <p:spPr>
          <a:xfrm>
            <a:off x="7962900" y="1132941"/>
            <a:ext cx="1447800" cy="369332"/>
          </a:xfrm>
          <a:prstGeom prst="rect">
            <a:avLst/>
          </a:prstGeom>
          <a:noFill/>
        </p:spPr>
        <p:txBody>
          <a:bodyPr wrap="square" rtlCol="0">
            <a:spAutoFit/>
          </a:bodyPr>
          <a:lstStyle/>
          <a:p>
            <a:pPr algn="ctr"/>
            <a:r>
              <a:rPr lang="en-US" dirty="0"/>
              <a:t>Database</a:t>
            </a:r>
          </a:p>
        </p:txBody>
      </p:sp>
      <p:sp>
        <p:nvSpPr>
          <p:cNvPr id="14" name="TextBox 13">
            <a:extLst>
              <a:ext uri="{FF2B5EF4-FFF2-40B4-BE49-F238E27FC236}">
                <a16:creationId xmlns:a16="http://schemas.microsoft.com/office/drawing/2014/main" id="{2F17EF56-C127-7954-D411-9C5F7927E126}"/>
              </a:ext>
            </a:extLst>
          </p:cNvPr>
          <p:cNvSpPr txBox="1"/>
          <p:nvPr/>
        </p:nvSpPr>
        <p:spPr>
          <a:xfrm>
            <a:off x="2286000" y="829921"/>
            <a:ext cx="7696200" cy="369332"/>
          </a:xfrm>
          <a:prstGeom prst="rect">
            <a:avLst/>
          </a:prstGeom>
          <a:noFill/>
        </p:spPr>
        <p:txBody>
          <a:bodyPr wrap="square" rtlCol="0">
            <a:spAutoFit/>
          </a:bodyPr>
          <a:lstStyle/>
          <a:p>
            <a:r>
              <a:rPr lang="en-US" dirty="0"/>
              <a:t>We can conceptualize our “inspirational quotes” application like this:</a:t>
            </a:r>
          </a:p>
        </p:txBody>
      </p:sp>
      <p:sp>
        <p:nvSpPr>
          <p:cNvPr id="15" name="Rectangle: Rounded Corners 14">
            <a:extLst>
              <a:ext uri="{FF2B5EF4-FFF2-40B4-BE49-F238E27FC236}">
                <a16:creationId xmlns:a16="http://schemas.microsoft.com/office/drawing/2014/main" id="{FF5E2B65-F10C-ED18-10DC-DAFF4E14D6B6}"/>
              </a:ext>
            </a:extLst>
          </p:cNvPr>
          <p:cNvSpPr/>
          <p:nvPr/>
        </p:nvSpPr>
        <p:spPr>
          <a:xfrm>
            <a:off x="1710070" y="4086788"/>
            <a:ext cx="4038600" cy="21229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Client-Side</a:t>
            </a:r>
            <a:r>
              <a:rPr lang="en-US" dirty="0">
                <a:solidFill>
                  <a:schemeClr val="tx1"/>
                </a:solidFill>
              </a:rPr>
              <a:t> Error Trapping is implemented here.  JavaScript conditional statements and jQuery commands are used to provide immediate (and meaningful) feedback to the user wherever possible!</a:t>
            </a:r>
          </a:p>
        </p:txBody>
      </p:sp>
      <p:cxnSp>
        <p:nvCxnSpPr>
          <p:cNvPr id="16" name="Straight Arrow Connector 15">
            <a:extLst>
              <a:ext uri="{FF2B5EF4-FFF2-40B4-BE49-F238E27FC236}">
                <a16:creationId xmlns:a16="http://schemas.microsoft.com/office/drawing/2014/main" id="{1B7F0A56-360B-E367-3D89-C9C6D29305E7}"/>
              </a:ext>
            </a:extLst>
          </p:cNvPr>
          <p:cNvCxnSpPr>
            <a:cxnSpLocks/>
          </p:cNvCxnSpPr>
          <p:nvPr/>
        </p:nvCxnSpPr>
        <p:spPr>
          <a:xfrm flipV="1">
            <a:off x="3581400" y="3429000"/>
            <a:ext cx="409670" cy="56074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9CFE20C-8EE8-9AFD-68E9-11BD76D0655A}"/>
              </a:ext>
            </a:extLst>
          </p:cNvPr>
          <p:cNvSpPr/>
          <p:nvPr/>
        </p:nvSpPr>
        <p:spPr>
          <a:xfrm>
            <a:off x="6231138" y="4108684"/>
            <a:ext cx="4038600" cy="21010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Server-Side</a:t>
            </a:r>
            <a:r>
              <a:rPr lang="en-US" dirty="0">
                <a:solidFill>
                  <a:schemeClr val="tx1"/>
                </a:solidFill>
              </a:rPr>
              <a:t> Error Trapping is implemented here by our API provider. It won’t be friendly for our user.  Sending bad data to our API might affect costs!</a:t>
            </a:r>
          </a:p>
        </p:txBody>
      </p:sp>
      <p:cxnSp>
        <p:nvCxnSpPr>
          <p:cNvPr id="18" name="Straight Arrow Connector 17">
            <a:extLst>
              <a:ext uri="{FF2B5EF4-FFF2-40B4-BE49-F238E27FC236}">
                <a16:creationId xmlns:a16="http://schemas.microsoft.com/office/drawing/2014/main" id="{C5ED8B0B-2335-1D69-BD0A-A82596B5793B}"/>
              </a:ext>
            </a:extLst>
          </p:cNvPr>
          <p:cNvCxnSpPr>
            <a:cxnSpLocks/>
          </p:cNvCxnSpPr>
          <p:nvPr/>
        </p:nvCxnSpPr>
        <p:spPr>
          <a:xfrm flipH="1" flipV="1">
            <a:off x="9154633" y="3478497"/>
            <a:ext cx="637953" cy="52279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E99D0E-F33E-DAD4-D199-B8C5F8220AED}"/>
              </a:ext>
            </a:extLst>
          </p:cNvPr>
          <p:cNvCxnSpPr>
            <a:cxnSpLocks/>
          </p:cNvCxnSpPr>
          <p:nvPr/>
        </p:nvCxnSpPr>
        <p:spPr>
          <a:xfrm flipH="1" flipV="1">
            <a:off x="6870719" y="2405731"/>
            <a:ext cx="1493560" cy="860445"/>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Flowchart: Magnetic Disk 29">
            <a:extLst>
              <a:ext uri="{FF2B5EF4-FFF2-40B4-BE49-F238E27FC236}">
                <a16:creationId xmlns:a16="http://schemas.microsoft.com/office/drawing/2014/main" id="{0EABEA5A-4C40-234E-190C-FF978E8A7B15}"/>
              </a:ext>
            </a:extLst>
          </p:cNvPr>
          <p:cNvSpPr/>
          <p:nvPr/>
        </p:nvSpPr>
        <p:spPr>
          <a:xfrm>
            <a:off x="8405235" y="2847076"/>
            <a:ext cx="609600" cy="838200"/>
          </a:xfrm>
          <a:prstGeom prst="flowChartMagneticDisk">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1BC6FD5-B1CC-E4C7-2614-00C35EA8C873}"/>
              </a:ext>
            </a:extLst>
          </p:cNvPr>
          <p:cNvSpPr txBox="1"/>
          <p:nvPr/>
        </p:nvSpPr>
        <p:spPr>
          <a:xfrm>
            <a:off x="7719434" y="2481951"/>
            <a:ext cx="1981202" cy="369332"/>
          </a:xfrm>
          <a:prstGeom prst="rect">
            <a:avLst/>
          </a:prstGeom>
          <a:noFill/>
        </p:spPr>
        <p:txBody>
          <a:bodyPr wrap="square" rtlCol="0">
            <a:spAutoFit/>
          </a:bodyPr>
          <a:lstStyle/>
          <a:p>
            <a:pPr algn="ctr"/>
            <a:r>
              <a:rPr lang="en-US" dirty="0"/>
              <a:t>TEXTBELT API</a:t>
            </a:r>
          </a:p>
        </p:txBody>
      </p:sp>
    </p:spTree>
    <p:extLst>
      <p:ext uri="{BB962C8B-B14F-4D97-AF65-F5344CB8AC3E}">
        <p14:creationId xmlns:p14="http://schemas.microsoft.com/office/powerpoint/2010/main" val="39494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438C5245-49D9-5CB8-A008-2231E896451E}"/>
              </a:ext>
            </a:extLst>
          </p:cNvPr>
          <p:cNvSpPr>
            <a:spLocks noGrp="1"/>
          </p:cNvSpPr>
          <p:nvPr>
            <p:ph type="title"/>
          </p:nvPr>
        </p:nvSpPr>
        <p:spPr>
          <a:xfrm>
            <a:off x="0" y="0"/>
            <a:ext cx="12192000" cy="838200"/>
          </a:xfrm>
        </p:spPr>
        <p:txBody>
          <a:bodyPr/>
          <a:lstStyle/>
          <a:p>
            <a:pPr algn="ctr"/>
            <a:r>
              <a:rPr lang="en-US" dirty="0"/>
              <a:t>Good error trapping exists at several levels</a:t>
            </a:r>
          </a:p>
        </p:txBody>
      </p:sp>
      <p:sp>
        <p:nvSpPr>
          <p:cNvPr id="6" name="Slide Number Placeholder 2">
            <a:extLst>
              <a:ext uri="{FF2B5EF4-FFF2-40B4-BE49-F238E27FC236}">
                <a16:creationId xmlns:a16="http://schemas.microsoft.com/office/drawing/2014/main" id="{0A9B5E3F-0C58-C47C-9244-5B43BFEF0CF4}"/>
              </a:ext>
            </a:extLst>
          </p:cNvPr>
          <p:cNvSpPr txBox="1">
            <a:spLocks/>
          </p:cNvSpPr>
          <p:nvPr/>
        </p:nvSpPr>
        <p:spPr>
          <a:xfrm>
            <a:off x="8737600" y="6330332"/>
            <a:ext cx="2844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pic>
        <p:nvPicPr>
          <p:cNvPr id="7" name="Graphic 6" descr="Smart Phone">
            <a:extLst>
              <a:ext uri="{FF2B5EF4-FFF2-40B4-BE49-F238E27FC236}">
                <a16:creationId xmlns:a16="http://schemas.microsoft.com/office/drawing/2014/main" id="{589D8AE4-AC50-30E8-2ABB-660E59AF62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1400" y="2448968"/>
            <a:ext cx="914400" cy="914400"/>
          </a:xfrm>
          <a:prstGeom prst="rect">
            <a:avLst/>
          </a:prstGeom>
        </p:spPr>
      </p:pic>
      <p:sp>
        <p:nvSpPr>
          <p:cNvPr id="8" name="Flowchart: Magnetic Disk 7">
            <a:extLst>
              <a:ext uri="{FF2B5EF4-FFF2-40B4-BE49-F238E27FC236}">
                <a16:creationId xmlns:a16="http://schemas.microsoft.com/office/drawing/2014/main" id="{362EFE2F-BEDD-8A83-6717-C0313C041763}"/>
              </a:ext>
            </a:extLst>
          </p:cNvPr>
          <p:cNvSpPr/>
          <p:nvPr/>
        </p:nvSpPr>
        <p:spPr>
          <a:xfrm>
            <a:off x="6804579" y="2403086"/>
            <a:ext cx="609600" cy="838200"/>
          </a:xfrm>
          <a:prstGeom prst="flowChartMagneticDisk">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1A3BB71-1E1B-8531-A4F4-3B12CEA00F63}"/>
              </a:ext>
            </a:extLst>
          </p:cNvPr>
          <p:cNvCxnSpPr>
            <a:cxnSpLocks/>
          </p:cNvCxnSpPr>
          <p:nvPr/>
        </p:nvCxnSpPr>
        <p:spPr>
          <a:xfrm flipH="1" flipV="1">
            <a:off x="4573244" y="2901198"/>
            <a:ext cx="2040836" cy="497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F605101-6D1A-9E8C-3545-59101801E3F1}"/>
              </a:ext>
            </a:extLst>
          </p:cNvPr>
          <p:cNvSpPr txBox="1"/>
          <p:nvPr/>
        </p:nvSpPr>
        <p:spPr>
          <a:xfrm>
            <a:off x="3314700" y="2091657"/>
            <a:ext cx="1447800" cy="369332"/>
          </a:xfrm>
          <a:prstGeom prst="rect">
            <a:avLst/>
          </a:prstGeom>
          <a:noFill/>
        </p:spPr>
        <p:txBody>
          <a:bodyPr wrap="square" rtlCol="0">
            <a:spAutoFit/>
          </a:bodyPr>
          <a:lstStyle/>
          <a:p>
            <a:pPr algn="ctr"/>
            <a:r>
              <a:rPr lang="en-US" dirty="0"/>
              <a:t>Client</a:t>
            </a:r>
          </a:p>
        </p:txBody>
      </p:sp>
      <p:sp>
        <p:nvSpPr>
          <p:cNvPr id="13" name="TextBox 12">
            <a:extLst>
              <a:ext uri="{FF2B5EF4-FFF2-40B4-BE49-F238E27FC236}">
                <a16:creationId xmlns:a16="http://schemas.microsoft.com/office/drawing/2014/main" id="{90038B9D-0344-3947-B06A-771D0F3B1C65}"/>
              </a:ext>
            </a:extLst>
          </p:cNvPr>
          <p:cNvSpPr txBox="1"/>
          <p:nvPr/>
        </p:nvSpPr>
        <p:spPr>
          <a:xfrm>
            <a:off x="6176687" y="1962575"/>
            <a:ext cx="1865385" cy="369332"/>
          </a:xfrm>
          <a:prstGeom prst="rect">
            <a:avLst/>
          </a:prstGeom>
          <a:noFill/>
        </p:spPr>
        <p:txBody>
          <a:bodyPr wrap="square" rtlCol="0">
            <a:spAutoFit/>
          </a:bodyPr>
          <a:lstStyle/>
          <a:p>
            <a:pPr algn="ctr"/>
            <a:r>
              <a:rPr lang="en-US" dirty="0"/>
              <a:t>MISDEMO API</a:t>
            </a:r>
          </a:p>
        </p:txBody>
      </p:sp>
      <p:sp>
        <p:nvSpPr>
          <p:cNvPr id="15" name="TextBox 14">
            <a:extLst>
              <a:ext uri="{FF2B5EF4-FFF2-40B4-BE49-F238E27FC236}">
                <a16:creationId xmlns:a16="http://schemas.microsoft.com/office/drawing/2014/main" id="{7B2452E2-6226-8232-886C-1D38F81CD371}"/>
              </a:ext>
            </a:extLst>
          </p:cNvPr>
          <p:cNvSpPr txBox="1"/>
          <p:nvPr/>
        </p:nvSpPr>
        <p:spPr>
          <a:xfrm>
            <a:off x="2115879" y="1057212"/>
            <a:ext cx="8044121" cy="646331"/>
          </a:xfrm>
          <a:prstGeom prst="rect">
            <a:avLst/>
          </a:prstGeom>
          <a:noFill/>
        </p:spPr>
        <p:txBody>
          <a:bodyPr wrap="square" rtlCol="0">
            <a:spAutoFit/>
          </a:bodyPr>
          <a:lstStyle/>
          <a:p>
            <a:r>
              <a:rPr lang="en-US" dirty="0"/>
              <a:t>We can all agree that a blank text message is useless, right?  So how do we stop that from happening?</a:t>
            </a:r>
          </a:p>
        </p:txBody>
      </p:sp>
      <p:sp>
        <p:nvSpPr>
          <p:cNvPr id="16" name="Rectangle: Rounded Corners 15">
            <a:extLst>
              <a:ext uri="{FF2B5EF4-FFF2-40B4-BE49-F238E27FC236}">
                <a16:creationId xmlns:a16="http://schemas.microsoft.com/office/drawing/2014/main" id="{8CAED0F5-2297-39BC-0D6E-8430BB4A451F}"/>
              </a:ext>
            </a:extLst>
          </p:cNvPr>
          <p:cNvSpPr/>
          <p:nvPr/>
        </p:nvSpPr>
        <p:spPr>
          <a:xfrm>
            <a:off x="1752599" y="4167963"/>
            <a:ext cx="3797595" cy="16328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Client-Side Error Trapping</a:t>
            </a:r>
            <a:r>
              <a:rPr lang="en-US" dirty="0">
                <a:solidFill>
                  <a:schemeClr val="tx1"/>
                </a:solidFill>
              </a:rPr>
              <a:t> This would be the first like of defense… and there’s absolutely no need to call any API if the message or phone number blank! </a:t>
            </a:r>
          </a:p>
        </p:txBody>
      </p:sp>
      <p:cxnSp>
        <p:nvCxnSpPr>
          <p:cNvPr id="17" name="Straight Arrow Connector 16">
            <a:extLst>
              <a:ext uri="{FF2B5EF4-FFF2-40B4-BE49-F238E27FC236}">
                <a16:creationId xmlns:a16="http://schemas.microsoft.com/office/drawing/2014/main" id="{82365CBF-DA01-15B2-AF76-AD9012EA5862}"/>
              </a:ext>
            </a:extLst>
          </p:cNvPr>
          <p:cNvCxnSpPr>
            <a:cxnSpLocks/>
          </p:cNvCxnSpPr>
          <p:nvPr/>
        </p:nvCxnSpPr>
        <p:spPr>
          <a:xfrm flipV="1">
            <a:off x="3462404" y="3429000"/>
            <a:ext cx="474795" cy="57568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DB685DA0-7229-63B2-B9F1-8A07F04EF3E2}"/>
              </a:ext>
            </a:extLst>
          </p:cNvPr>
          <p:cNvSpPr/>
          <p:nvPr/>
        </p:nvSpPr>
        <p:spPr>
          <a:xfrm>
            <a:off x="6464593" y="4167963"/>
            <a:ext cx="3695407" cy="15844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Server-Side Error Trapping</a:t>
            </a:r>
            <a:r>
              <a:rPr lang="en-US" dirty="0">
                <a:solidFill>
                  <a:schemeClr val="tx1"/>
                </a:solidFill>
              </a:rPr>
              <a:t> – If important data is missing, don’t send the </a:t>
            </a:r>
            <a:r>
              <a:rPr lang="en-US">
                <a:solidFill>
                  <a:schemeClr val="tx1"/>
                </a:solidFill>
              </a:rPr>
              <a:t>text message!  </a:t>
            </a:r>
            <a:endParaRPr lang="en-US" dirty="0">
              <a:solidFill>
                <a:schemeClr val="tx1"/>
              </a:solidFill>
            </a:endParaRPr>
          </a:p>
        </p:txBody>
      </p:sp>
      <p:cxnSp>
        <p:nvCxnSpPr>
          <p:cNvPr id="19" name="Straight Arrow Connector 18">
            <a:extLst>
              <a:ext uri="{FF2B5EF4-FFF2-40B4-BE49-F238E27FC236}">
                <a16:creationId xmlns:a16="http://schemas.microsoft.com/office/drawing/2014/main" id="{63AC15E0-AA8E-8BD6-3837-007A2B5A1FB4}"/>
              </a:ext>
            </a:extLst>
          </p:cNvPr>
          <p:cNvCxnSpPr>
            <a:cxnSpLocks/>
          </p:cNvCxnSpPr>
          <p:nvPr/>
        </p:nvCxnSpPr>
        <p:spPr>
          <a:xfrm flipH="1" flipV="1">
            <a:off x="7414180" y="3363368"/>
            <a:ext cx="1103645" cy="6379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 name="Flowchart: Magnetic Disk 1">
            <a:extLst>
              <a:ext uri="{FF2B5EF4-FFF2-40B4-BE49-F238E27FC236}">
                <a16:creationId xmlns:a16="http://schemas.microsoft.com/office/drawing/2014/main" id="{47DD560B-CB51-CD4B-F681-B7747047EFCC}"/>
              </a:ext>
            </a:extLst>
          </p:cNvPr>
          <p:cNvSpPr/>
          <p:nvPr/>
        </p:nvSpPr>
        <p:spPr>
          <a:xfrm>
            <a:off x="9550400" y="2502351"/>
            <a:ext cx="609600" cy="838200"/>
          </a:xfrm>
          <a:prstGeom prst="flowChartMagneticDisk">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459102-DED2-3931-5C6A-D7D5BA8419C9}"/>
              </a:ext>
            </a:extLst>
          </p:cNvPr>
          <p:cNvSpPr txBox="1"/>
          <p:nvPr/>
        </p:nvSpPr>
        <p:spPr>
          <a:xfrm>
            <a:off x="9049507" y="1962575"/>
            <a:ext cx="1865385" cy="369332"/>
          </a:xfrm>
          <a:prstGeom prst="rect">
            <a:avLst/>
          </a:prstGeom>
          <a:noFill/>
        </p:spPr>
        <p:txBody>
          <a:bodyPr wrap="square" rtlCol="0">
            <a:spAutoFit/>
          </a:bodyPr>
          <a:lstStyle/>
          <a:p>
            <a:pPr algn="ctr"/>
            <a:r>
              <a:rPr lang="en-US" dirty="0"/>
              <a:t>TEXTBELT API</a:t>
            </a:r>
          </a:p>
        </p:txBody>
      </p:sp>
      <p:cxnSp>
        <p:nvCxnSpPr>
          <p:cNvPr id="10" name="Straight Arrow Connector 9">
            <a:extLst>
              <a:ext uri="{FF2B5EF4-FFF2-40B4-BE49-F238E27FC236}">
                <a16:creationId xmlns:a16="http://schemas.microsoft.com/office/drawing/2014/main" id="{8C54D819-3F84-28C3-AD69-8FA59AE49544}"/>
              </a:ext>
            </a:extLst>
          </p:cNvPr>
          <p:cNvCxnSpPr>
            <a:cxnSpLocks/>
          </p:cNvCxnSpPr>
          <p:nvPr/>
        </p:nvCxnSpPr>
        <p:spPr>
          <a:xfrm flipH="1" flipV="1">
            <a:off x="7534373" y="2927502"/>
            <a:ext cx="1843543" cy="19675"/>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5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457F56DF-4359-9FB5-E611-14E21CC4BEFF}"/>
              </a:ext>
            </a:extLst>
          </p:cNvPr>
          <p:cNvSpPr>
            <a:spLocks noGrp="1"/>
          </p:cNvSpPr>
          <p:nvPr>
            <p:ph type="title"/>
          </p:nvPr>
        </p:nvSpPr>
        <p:spPr>
          <a:xfrm>
            <a:off x="0" y="0"/>
            <a:ext cx="12192000" cy="838200"/>
          </a:xfrm>
        </p:spPr>
        <p:txBody>
          <a:bodyPr/>
          <a:lstStyle/>
          <a:p>
            <a:pPr algn="ctr"/>
            <a:r>
              <a:rPr lang="en-US" dirty="0"/>
              <a:t>To build a simple application</a:t>
            </a:r>
          </a:p>
        </p:txBody>
      </p:sp>
      <p:pic>
        <p:nvPicPr>
          <p:cNvPr id="6" name="Graphic 5" descr="Smart Phone">
            <a:extLst>
              <a:ext uri="{FF2B5EF4-FFF2-40B4-BE49-F238E27FC236}">
                <a16:creationId xmlns:a16="http://schemas.microsoft.com/office/drawing/2014/main" id="{FD36F14D-35DC-8766-F273-CC1E3E3CA3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561" y="2071567"/>
            <a:ext cx="2362200" cy="2362200"/>
          </a:xfrm>
          <a:prstGeom prst="rect">
            <a:avLst/>
          </a:prstGeom>
        </p:spPr>
      </p:pic>
      <p:sp>
        <p:nvSpPr>
          <p:cNvPr id="7" name="TextBox 6">
            <a:extLst>
              <a:ext uri="{FF2B5EF4-FFF2-40B4-BE49-F238E27FC236}">
                <a16:creationId xmlns:a16="http://schemas.microsoft.com/office/drawing/2014/main" id="{5C816229-9E2F-4D4E-B1AA-0531400389FA}"/>
              </a:ext>
            </a:extLst>
          </p:cNvPr>
          <p:cNvSpPr txBox="1"/>
          <p:nvPr/>
        </p:nvSpPr>
        <p:spPr>
          <a:xfrm>
            <a:off x="583018" y="5468868"/>
            <a:ext cx="10770782" cy="523220"/>
          </a:xfrm>
          <a:prstGeom prst="rect">
            <a:avLst/>
          </a:prstGeom>
          <a:noFill/>
        </p:spPr>
        <p:txBody>
          <a:bodyPr wrap="square" rtlCol="0">
            <a:spAutoFit/>
          </a:bodyPr>
          <a:lstStyle/>
          <a:p>
            <a:pPr algn="ctr"/>
            <a:r>
              <a:rPr lang="en-US" sz="2800" i="1" dirty="0">
                <a:solidFill>
                  <a:srgbClr val="00B050"/>
                </a:solidFill>
              </a:rPr>
              <a:t>These are all things you have learned about this semester!</a:t>
            </a:r>
          </a:p>
        </p:txBody>
      </p:sp>
      <p:sp>
        <p:nvSpPr>
          <p:cNvPr id="8" name="TextBox 7">
            <a:extLst>
              <a:ext uri="{FF2B5EF4-FFF2-40B4-BE49-F238E27FC236}">
                <a16:creationId xmlns:a16="http://schemas.microsoft.com/office/drawing/2014/main" id="{BA2E2CFE-D417-0B99-2F52-21F794287254}"/>
              </a:ext>
            </a:extLst>
          </p:cNvPr>
          <p:cNvSpPr txBox="1"/>
          <p:nvPr/>
        </p:nvSpPr>
        <p:spPr>
          <a:xfrm>
            <a:off x="1676400" y="1012205"/>
            <a:ext cx="3352800" cy="2031325"/>
          </a:xfrm>
          <a:prstGeom prst="rect">
            <a:avLst/>
          </a:prstGeom>
          <a:noFill/>
        </p:spPr>
        <p:txBody>
          <a:bodyPr wrap="square" rtlCol="0">
            <a:spAutoFit/>
          </a:bodyPr>
          <a:lstStyle/>
          <a:p>
            <a:r>
              <a:rPr lang="en-US" i="1" dirty="0">
                <a:solidFill>
                  <a:srgbClr val="00B050"/>
                </a:solidFill>
              </a:rPr>
              <a:t>You need to be able to present an interface to the user.</a:t>
            </a:r>
          </a:p>
          <a:p>
            <a:pPr marL="285750" indent="-285750">
              <a:buFont typeface="Arial" panose="020B0604020202020204" pitchFamily="34" charset="0"/>
              <a:buChar char="•"/>
            </a:pPr>
            <a:r>
              <a:rPr lang="en-US" dirty="0"/>
              <a:t>HTML is the foundation for your presentation.</a:t>
            </a:r>
          </a:p>
          <a:p>
            <a:pPr marL="285750" indent="-285750">
              <a:buFont typeface="Arial" panose="020B0604020202020204" pitchFamily="34" charset="0"/>
              <a:buChar char="•"/>
            </a:pPr>
            <a:r>
              <a:rPr lang="en-US" dirty="0"/>
              <a:t>Adding Bootstrap CSS to your HTML makes a huge difference! </a:t>
            </a:r>
          </a:p>
        </p:txBody>
      </p:sp>
      <p:sp>
        <p:nvSpPr>
          <p:cNvPr id="9" name="TextBox 8">
            <a:extLst>
              <a:ext uri="{FF2B5EF4-FFF2-40B4-BE49-F238E27FC236}">
                <a16:creationId xmlns:a16="http://schemas.microsoft.com/office/drawing/2014/main" id="{3DCD1A3D-059B-D823-8F9C-FC460B621520}"/>
              </a:ext>
            </a:extLst>
          </p:cNvPr>
          <p:cNvSpPr txBox="1"/>
          <p:nvPr/>
        </p:nvSpPr>
        <p:spPr>
          <a:xfrm>
            <a:off x="1676400" y="3252668"/>
            <a:ext cx="3352800" cy="2031325"/>
          </a:xfrm>
          <a:prstGeom prst="rect">
            <a:avLst/>
          </a:prstGeom>
          <a:noFill/>
        </p:spPr>
        <p:txBody>
          <a:bodyPr wrap="square" rtlCol="0">
            <a:spAutoFit/>
          </a:bodyPr>
          <a:lstStyle/>
          <a:p>
            <a:r>
              <a:rPr lang="en-US" i="1" dirty="0">
                <a:solidFill>
                  <a:srgbClr val="00B050"/>
                </a:solidFill>
              </a:rPr>
              <a:t>You need to be able to manipulate that interface.</a:t>
            </a:r>
          </a:p>
          <a:p>
            <a:pPr marL="285750" indent="-285750">
              <a:buFont typeface="Arial" panose="020B0604020202020204" pitchFamily="34" charset="0"/>
              <a:buChar char="•"/>
            </a:pPr>
            <a:r>
              <a:rPr lang="en-US" dirty="0"/>
              <a:t>JavaScript and jQuery are tools that let you get data from user input, respond to click events, and manipulate the appearance of HTML tags. </a:t>
            </a:r>
          </a:p>
        </p:txBody>
      </p:sp>
      <p:sp>
        <p:nvSpPr>
          <p:cNvPr id="10" name="TextBox 9">
            <a:extLst>
              <a:ext uri="{FF2B5EF4-FFF2-40B4-BE49-F238E27FC236}">
                <a16:creationId xmlns:a16="http://schemas.microsoft.com/office/drawing/2014/main" id="{31D1B9EC-69F3-4CB9-A14A-06F81D00EB0E}"/>
              </a:ext>
            </a:extLst>
          </p:cNvPr>
          <p:cNvSpPr txBox="1"/>
          <p:nvPr/>
        </p:nvSpPr>
        <p:spPr>
          <a:xfrm>
            <a:off x="6864626" y="1012203"/>
            <a:ext cx="3352800" cy="2308324"/>
          </a:xfrm>
          <a:prstGeom prst="rect">
            <a:avLst/>
          </a:prstGeom>
          <a:noFill/>
        </p:spPr>
        <p:txBody>
          <a:bodyPr wrap="square" rtlCol="0">
            <a:spAutoFit/>
          </a:bodyPr>
          <a:lstStyle/>
          <a:p>
            <a:r>
              <a:rPr lang="en-US" i="1" dirty="0">
                <a:solidFill>
                  <a:srgbClr val="00B050"/>
                </a:solidFill>
              </a:rPr>
              <a:t>You need to be able to perform calculations.</a:t>
            </a:r>
          </a:p>
          <a:p>
            <a:pPr marL="285750" indent="-285750">
              <a:buFont typeface="Arial" panose="020B0604020202020204" pitchFamily="34" charset="0"/>
              <a:buChar char="•"/>
            </a:pPr>
            <a:r>
              <a:rPr lang="en-US" dirty="0"/>
              <a:t>JavaScript functions, conditional statements, arithmetic expressions, functions and loops are all important ingredients in any solution!</a:t>
            </a:r>
          </a:p>
        </p:txBody>
      </p:sp>
      <p:sp>
        <p:nvSpPr>
          <p:cNvPr id="11" name="TextBox 10">
            <a:extLst>
              <a:ext uri="{FF2B5EF4-FFF2-40B4-BE49-F238E27FC236}">
                <a16:creationId xmlns:a16="http://schemas.microsoft.com/office/drawing/2014/main" id="{BE3E5616-3AC8-A5C0-6C87-5AE99CB655E0}"/>
              </a:ext>
            </a:extLst>
          </p:cNvPr>
          <p:cNvSpPr txBox="1"/>
          <p:nvPr/>
        </p:nvSpPr>
        <p:spPr>
          <a:xfrm>
            <a:off x="6961534" y="3405278"/>
            <a:ext cx="3356113" cy="2031325"/>
          </a:xfrm>
          <a:prstGeom prst="rect">
            <a:avLst/>
          </a:prstGeom>
          <a:noFill/>
        </p:spPr>
        <p:txBody>
          <a:bodyPr wrap="square" rtlCol="0">
            <a:spAutoFit/>
          </a:bodyPr>
          <a:lstStyle/>
          <a:p>
            <a:r>
              <a:rPr lang="en-US" i="1" dirty="0">
                <a:solidFill>
                  <a:srgbClr val="00B050"/>
                </a:solidFill>
              </a:rPr>
              <a:t>You need to be able interact with “Cloud” resources</a:t>
            </a:r>
          </a:p>
          <a:p>
            <a:pPr marL="285750" indent="-285750">
              <a:buFont typeface="Arial" panose="020B0604020202020204" pitchFamily="34" charset="0"/>
              <a:buChar char="•"/>
            </a:pPr>
            <a:r>
              <a:rPr lang="en-US" dirty="0"/>
              <a:t>Reading from and writing to APIs is what allows your code to interact with meaningful data and perform interesting tasks!</a:t>
            </a:r>
          </a:p>
        </p:txBody>
      </p:sp>
    </p:spTree>
    <p:extLst>
      <p:ext uri="{BB962C8B-B14F-4D97-AF65-F5344CB8AC3E}">
        <p14:creationId xmlns:p14="http://schemas.microsoft.com/office/powerpoint/2010/main" val="155838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9A263E9-0B6D-119D-B4AF-4364A3F1CCE4}"/>
              </a:ext>
            </a:extLst>
          </p:cNvPr>
          <p:cNvPicPr>
            <a:picLocks noChangeAspect="1"/>
          </p:cNvPicPr>
          <p:nvPr/>
        </p:nvPicPr>
        <p:blipFill>
          <a:blip r:embed="rId3"/>
          <a:stretch>
            <a:fillRect/>
          </a:stretch>
        </p:blipFill>
        <p:spPr>
          <a:xfrm>
            <a:off x="3088853" y="2106884"/>
            <a:ext cx="5836639" cy="2872833"/>
          </a:xfrm>
          <a:prstGeom prst="rect">
            <a:avLst/>
          </a:prstGeom>
          <a:ln>
            <a:solidFill>
              <a:schemeClr val="bg1">
                <a:lumMod val="65000"/>
              </a:schemeClr>
            </a:solidFill>
          </a:ln>
        </p:spPr>
      </p:pic>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14</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BDC75F66-DEC3-323E-F5EE-10ACBBF616EC}"/>
              </a:ext>
            </a:extLst>
          </p:cNvPr>
          <p:cNvSpPr>
            <a:spLocks noGrp="1"/>
          </p:cNvSpPr>
          <p:nvPr>
            <p:ph type="title"/>
          </p:nvPr>
        </p:nvSpPr>
        <p:spPr>
          <a:xfrm>
            <a:off x="244549" y="0"/>
            <a:ext cx="11685181" cy="1295400"/>
          </a:xfrm>
        </p:spPr>
        <p:txBody>
          <a:bodyPr>
            <a:normAutofit fontScale="90000"/>
          </a:bodyPr>
          <a:lstStyle/>
          <a:p>
            <a:pPr algn="ctr"/>
            <a:r>
              <a:rPr lang="en-US" dirty="0"/>
              <a:t>Building an interface with HTML, CSS and Bootstrap</a:t>
            </a:r>
          </a:p>
        </p:txBody>
      </p:sp>
      <p:sp>
        <p:nvSpPr>
          <p:cNvPr id="6" name="Slide Number Placeholder 2">
            <a:extLst>
              <a:ext uri="{FF2B5EF4-FFF2-40B4-BE49-F238E27FC236}">
                <a16:creationId xmlns:a16="http://schemas.microsoft.com/office/drawing/2014/main" id="{24EC3CE7-6B36-C0CB-4E7E-9187757A6598}"/>
              </a:ext>
            </a:extLst>
          </p:cNvPr>
          <p:cNvSpPr txBox="1">
            <a:spLocks/>
          </p:cNvSpPr>
          <p:nvPr/>
        </p:nvSpPr>
        <p:spPr>
          <a:xfrm>
            <a:off x="8737600" y="6330332"/>
            <a:ext cx="2844800" cy="304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sp>
        <p:nvSpPr>
          <p:cNvPr id="7" name="TextBox 6">
            <a:extLst>
              <a:ext uri="{FF2B5EF4-FFF2-40B4-BE49-F238E27FC236}">
                <a16:creationId xmlns:a16="http://schemas.microsoft.com/office/drawing/2014/main" id="{0BC4FFE9-16CF-44DA-E30A-AC191BFDF05A}"/>
              </a:ext>
            </a:extLst>
          </p:cNvPr>
          <p:cNvSpPr txBox="1"/>
          <p:nvPr/>
        </p:nvSpPr>
        <p:spPr>
          <a:xfrm>
            <a:off x="1752600" y="1386970"/>
            <a:ext cx="5410200" cy="461665"/>
          </a:xfrm>
          <a:prstGeom prst="rect">
            <a:avLst/>
          </a:prstGeom>
          <a:noFill/>
        </p:spPr>
        <p:txBody>
          <a:bodyPr wrap="square" rtlCol="0">
            <a:spAutoFit/>
          </a:bodyPr>
          <a:lstStyle/>
          <a:p>
            <a:r>
              <a:rPr lang="en-US" sz="2400" dirty="0"/>
              <a:t>The Bootstrap layout we saw </a:t>
            </a:r>
            <a:r>
              <a:rPr lang="en-US" sz="2400" b="1" i="1" dirty="0"/>
              <a:t>last time…</a:t>
            </a:r>
          </a:p>
        </p:txBody>
      </p:sp>
      <p:sp>
        <p:nvSpPr>
          <p:cNvPr id="9" name="Rectangle: Rounded Corners 8">
            <a:extLst>
              <a:ext uri="{FF2B5EF4-FFF2-40B4-BE49-F238E27FC236}">
                <a16:creationId xmlns:a16="http://schemas.microsoft.com/office/drawing/2014/main" id="{9105BDF3-D76F-3263-5992-8723AA05AB68}"/>
              </a:ext>
            </a:extLst>
          </p:cNvPr>
          <p:cNvSpPr/>
          <p:nvPr/>
        </p:nvSpPr>
        <p:spPr>
          <a:xfrm>
            <a:off x="2690768" y="5181600"/>
            <a:ext cx="1269184" cy="61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 spans</a:t>
            </a:r>
            <a:endParaRPr lang="en-US" dirty="0">
              <a:solidFill>
                <a:schemeClr val="tx1"/>
              </a:solidFill>
            </a:endParaRPr>
          </a:p>
        </p:txBody>
      </p:sp>
      <p:cxnSp>
        <p:nvCxnSpPr>
          <p:cNvPr id="10" name="Straight Arrow Connector 9">
            <a:extLst>
              <a:ext uri="{FF2B5EF4-FFF2-40B4-BE49-F238E27FC236}">
                <a16:creationId xmlns:a16="http://schemas.microsoft.com/office/drawing/2014/main" id="{3AF54522-10B5-0D82-A5D9-61052A1F9729}"/>
              </a:ext>
            </a:extLst>
          </p:cNvPr>
          <p:cNvCxnSpPr>
            <a:cxnSpLocks/>
            <a:stCxn id="9" idx="0"/>
          </p:cNvCxnSpPr>
          <p:nvPr/>
        </p:nvCxnSpPr>
        <p:spPr>
          <a:xfrm flipV="1">
            <a:off x="3325360" y="4038600"/>
            <a:ext cx="318520" cy="11430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069DD5D1-193D-8F5D-0181-BF28F89C66E7}"/>
              </a:ext>
            </a:extLst>
          </p:cNvPr>
          <p:cNvSpPr/>
          <p:nvPr/>
        </p:nvSpPr>
        <p:spPr>
          <a:xfrm>
            <a:off x="8098392" y="5155096"/>
            <a:ext cx="1269184" cy="61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 spans</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9C2BF2C6-FC53-0029-B70B-2317E7AF9A66}"/>
              </a:ext>
            </a:extLst>
          </p:cNvPr>
          <p:cNvCxnSpPr>
            <a:cxnSpLocks/>
            <a:stCxn id="11" idx="0"/>
          </p:cNvCxnSpPr>
          <p:nvPr/>
        </p:nvCxnSpPr>
        <p:spPr>
          <a:xfrm flipH="1" flipV="1">
            <a:off x="8458200" y="3886200"/>
            <a:ext cx="274784" cy="126889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975BE04E-1ACE-7E9D-1860-F798F835AD7E}"/>
              </a:ext>
            </a:extLst>
          </p:cNvPr>
          <p:cNvSpPr/>
          <p:nvPr/>
        </p:nvSpPr>
        <p:spPr>
          <a:xfrm>
            <a:off x="5181600" y="5181600"/>
            <a:ext cx="1269184" cy="61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8 spans</a:t>
            </a:r>
            <a:endParaRPr lang="en-US" dirty="0">
              <a:solidFill>
                <a:schemeClr val="tx1"/>
              </a:solidFill>
            </a:endParaRPr>
          </a:p>
        </p:txBody>
      </p:sp>
      <p:cxnSp>
        <p:nvCxnSpPr>
          <p:cNvPr id="14" name="Straight Arrow Connector 13">
            <a:extLst>
              <a:ext uri="{FF2B5EF4-FFF2-40B4-BE49-F238E27FC236}">
                <a16:creationId xmlns:a16="http://schemas.microsoft.com/office/drawing/2014/main" id="{A633C9D5-698B-0662-E5A8-F474D45C9DDF}"/>
              </a:ext>
            </a:extLst>
          </p:cNvPr>
          <p:cNvCxnSpPr>
            <a:cxnSpLocks/>
          </p:cNvCxnSpPr>
          <p:nvPr/>
        </p:nvCxnSpPr>
        <p:spPr>
          <a:xfrm flipV="1">
            <a:off x="5791200" y="4495800"/>
            <a:ext cx="0" cy="6858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68622E0E-7B62-6DA6-8059-EC920F67CA7F}"/>
              </a:ext>
            </a:extLst>
          </p:cNvPr>
          <p:cNvSpPr/>
          <p:nvPr/>
        </p:nvSpPr>
        <p:spPr>
          <a:xfrm>
            <a:off x="2615792" y="2667000"/>
            <a:ext cx="203608" cy="1905000"/>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514F726-6D4A-1C73-1F02-3C10A5A046DE}"/>
              </a:ext>
            </a:extLst>
          </p:cNvPr>
          <p:cNvSpPr/>
          <p:nvPr/>
        </p:nvSpPr>
        <p:spPr>
          <a:xfrm rot="16200000">
            <a:off x="1626110" y="3416198"/>
            <a:ext cx="1269184" cy="4066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row</a:t>
            </a:r>
            <a:endParaRPr lang="en-US" dirty="0">
              <a:solidFill>
                <a:schemeClr val="tx1"/>
              </a:solidFill>
            </a:endParaRPr>
          </a:p>
        </p:txBody>
      </p:sp>
      <p:sp>
        <p:nvSpPr>
          <p:cNvPr id="17" name="Rectangle: Rounded Corners 16">
            <a:extLst>
              <a:ext uri="{FF2B5EF4-FFF2-40B4-BE49-F238E27FC236}">
                <a16:creationId xmlns:a16="http://schemas.microsoft.com/office/drawing/2014/main" id="{436D44A5-E8E6-1367-FF47-B972AEE19211}"/>
              </a:ext>
            </a:extLst>
          </p:cNvPr>
          <p:cNvSpPr/>
          <p:nvPr/>
        </p:nvSpPr>
        <p:spPr>
          <a:xfrm rot="16200000">
            <a:off x="911340" y="3416198"/>
            <a:ext cx="1752600" cy="4066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container</a:t>
            </a:r>
            <a:endParaRPr lang="en-US" dirty="0">
              <a:solidFill>
                <a:schemeClr val="tx1"/>
              </a:solidFill>
            </a:endParaRPr>
          </a:p>
        </p:txBody>
      </p:sp>
    </p:spTree>
    <p:extLst>
      <p:ext uri="{BB962C8B-B14F-4D97-AF65-F5344CB8AC3E}">
        <p14:creationId xmlns:p14="http://schemas.microsoft.com/office/powerpoint/2010/main" val="21433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36110C8-77B5-B6B9-A7FE-0F1D927A01ED}"/>
              </a:ext>
            </a:extLst>
          </p:cNvPr>
          <p:cNvPicPr>
            <a:picLocks noChangeAspect="1"/>
          </p:cNvPicPr>
          <p:nvPr/>
        </p:nvPicPr>
        <p:blipFill>
          <a:blip r:embed="rId3"/>
          <a:stretch>
            <a:fillRect/>
          </a:stretch>
        </p:blipFill>
        <p:spPr>
          <a:xfrm>
            <a:off x="3005181" y="1227593"/>
            <a:ext cx="5763433" cy="3514628"/>
          </a:xfrm>
          <a:prstGeom prst="rect">
            <a:avLst/>
          </a:prstGeom>
        </p:spPr>
      </p:pic>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15</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3EAF9D7C-5C8E-674E-78B0-C11782128FE8}"/>
              </a:ext>
            </a:extLst>
          </p:cNvPr>
          <p:cNvSpPr>
            <a:spLocks noGrp="1"/>
          </p:cNvSpPr>
          <p:nvPr>
            <p:ph type="title"/>
          </p:nvPr>
        </p:nvSpPr>
        <p:spPr>
          <a:xfrm>
            <a:off x="0" y="0"/>
            <a:ext cx="12192000" cy="838200"/>
          </a:xfrm>
        </p:spPr>
        <p:txBody>
          <a:bodyPr/>
          <a:lstStyle/>
          <a:p>
            <a:pPr algn="ctr"/>
            <a:r>
              <a:rPr lang="en-US" dirty="0"/>
              <a:t>Some improvements…</a:t>
            </a:r>
          </a:p>
        </p:txBody>
      </p:sp>
      <p:sp>
        <p:nvSpPr>
          <p:cNvPr id="7" name="Left Brace 6">
            <a:extLst>
              <a:ext uri="{FF2B5EF4-FFF2-40B4-BE49-F238E27FC236}">
                <a16:creationId xmlns:a16="http://schemas.microsoft.com/office/drawing/2014/main" id="{E434F946-FFFE-DEA6-2C1F-5B023ECD0448}"/>
              </a:ext>
            </a:extLst>
          </p:cNvPr>
          <p:cNvSpPr/>
          <p:nvPr/>
        </p:nvSpPr>
        <p:spPr>
          <a:xfrm>
            <a:off x="2615792" y="2667000"/>
            <a:ext cx="203608" cy="1905000"/>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4B6C64D-FBA5-F05C-6AA2-4C29D27E73C1}"/>
              </a:ext>
            </a:extLst>
          </p:cNvPr>
          <p:cNvSpPr/>
          <p:nvPr/>
        </p:nvSpPr>
        <p:spPr>
          <a:xfrm rot="16200000">
            <a:off x="1626110" y="3416198"/>
            <a:ext cx="1269184" cy="4066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row</a:t>
            </a:r>
            <a:endParaRPr lang="en-US" dirty="0">
              <a:solidFill>
                <a:schemeClr val="tx1"/>
              </a:solidFill>
            </a:endParaRPr>
          </a:p>
        </p:txBody>
      </p:sp>
      <p:sp>
        <p:nvSpPr>
          <p:cNvPr id="9" name="Rectangle: Rounded Corners 8">
            <a:extLst>
              <a:ext uri="{FF2B5EF4-FFF2-40B4-BE49-F238E27FC236}">
                <a16:creationId xmlns:a16="http://schemas.microsoft.com/office/drawing/2014/main" id="{7C39CEEF-D847-52AD-5D9C-63B392BB54EF}"/>
              </a:ext>
            </a:extLst>
          </p:cNvPr>
          <p:cNvSpPr/>
          <p:nvPr/>
        </p:nvSpPr>
        <p:spPr>
          <a:xfrm rot="16200000">
            <a:off x="911340" y="3416198"/>
            <a:ext cx="1752600" cy="4066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container</a:t>
            </a:r>
            <a:endParaRPr lang="en-US" dirty="0">
              <a:solidFill>
                <a:schemeClr val="tx1"/>
              </a:solidFill>
            </a:endParaRPr>
          </a:p>
        </p:txBody>
      </p:sp>
      <p:sp>
        <p:nvSpPr>
          <p:cNvPr id="10" name="Rectangle: Rounded Corners 9">
            <a:extLst>
              <a:ext uri="{FF2B5EF4-FFF2-40B4-BE49-F238E27FC236}">
                <a16:creationId xmlns:a16="http://schemas.microsoft.com/office/drawing/2014/main" id="{9F98D2AE-2094-E231-12A6-11BE4A4708C5}"/>
              </a:ext>
            </a:extLst>
          </p:cNvPr>
          <p:cNvSpPr/>
          <p:nvPr/>
        </p:nvSpPr>
        <p:spPr>
          <a:xfrm rot="16200000">
            <a:off x="1408226" y="1852514"/>
            <a:ext cx="758831" cy="4066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nav</a:t>
            </a:r>
            <a:endParaRPr lang="en-US" dirty="0">
              <a:solidFill>
                <a:schemeClr val="tx1"/>
              </a:solidFill>
            </a:endParaRPr>
          </a:p>
        </p:txBody>
      </p:sp>
      <p:sp>
        <p:nvSpPr>
          <p:cNvPr id="11" name="Rectangle: Rounded Corners 10">
            <a:extLst>
              <a:ext uri="{FF2B5EF4-FFF2-40B4-BE49-F238E27FC236}">
                <a16:creationId xmlns:a16="http://schemas.microsoft.com/office/drawing/2014/main" id="{F3264835-B791-092B-3264-0529E805B18A}"/>
              </a:ext>
            </a:extLst>
          </p:cNvPr>
          <p:cNvSpPr/>
          <p:nvPr/>
        </p:nvSpPr>
        <p:spPr>
          <a:xfrm>
            <a:off x="2667000" y="5587208"/>
            <a:ext cx="1269184" cy="61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 spans</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69CBEE05-8B54-629B-33C3-6A5AEE04A328}"/>
              </a:ext>
            </a:extLst>
          </p:cNvPr>
          <p:cNvCxnSpPr>
            <a:cxnSpLocks/>
            <a:stCxn id="11" idx="0"/>
          </p:cNvCxnSpPr>
          <p:nvPr/>
        </p:nvCxnSpPr>
        <p:spPr>
          <a:xfrm flipV="1">
            <a:off x="3301592" y="3860047"/>
            <a:ext cx="48395" cy="172716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08F5D719-F8DD-DC17-46BA-1EFBD69239FD}"/>
              </a:ext>
            </a:extLst>
          </p:cNvPr>
          <p:cNvSpPr/>
          <p:nvPr/>
        </p:nvSpPr>
        <p:spPr>
          <a:xfrm>
            <a:off x="9356699" y="3727937"/>
            <a:ext cx="1450587" cy="16263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Another container, row, and 12 span column</a:t>
            </a:r>
            <a:endParaRPr lang="en-US" dirty="0">
              <a:solidFill>
                <a:schemeClr val="tx1"/>
              </a:solidFill>
            </a:endParaRPr>
          </a:p>
        </p:txBody>
      </p:sp>
      <p:cxnSp>
        <p:nvCxnSpPr>
          <p:cNvPr id="14" name="Straight Arrow Connector 13">
            <a:extLst>
              <a:ext uri="{FF2B5EF4-FFF2-40B4-BE49-F238E27FC236}">
                <a16:creationId xmlns:a16="http://schemas.microsoft.com/office/drawing/2014/main" id="{F8FA81B2-9E57-6A48-9E72-F49D9D173772}"/>
              </a:ext>
            </a:extLst>
          </p:cNvPr>
          <p:cNvCxnSpPr>
            <a:cxnSpLocks/>
          </p:cNvCxnSpPr>
          <p:nvPr/>
        </p:nvCxnSpPr>
        <p:spPr>
          <a:xfrm flipH="1">
            <a:off x="8784462" y="4495800"/>
            <a:ext cx="425526"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11BF8AC-716C-34ED-9060-601A0CFECC56}"/>
              </a:ext>
            </a:extLst>
          </p:cNvPr>
          <p:cNvSpPr/>
          <p:nvPr/>
        </p:nvSpPr>
        <p:spPr>
          <a:xfrm>
            <a:off x="5157832" y="5587208"/>
            <a:ext cx="1269184" cy="61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8 spans</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0EC85BF9-5AD9-7E8B-F3D2-50F5698576B9}"/>
              </a:ext>
            </a:extLst>
          </p:cNvPr>
          <p:cNvCxnSpPr>
            <a:cxnSpLocks/>
          </p:cNvCxnSpPr>
          <p:nvPr/>
        </p:nvCxnSpPr>
        <p:spPr>
          <a:xfrm flipH="1" flipV="1">
            <a:off x="5688419" y="4136065"/>
            <a:ext cx="79013" cy="145114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73E5DFD-1CBA-E0B6-0ABB-C2E2B6E3D033}"/>
              </a:ext>
            </a:extLst>
          </p:cNvPr>
          <p:cNvSpPr/>
          <p:nvPr/>
        </p:nvSpPr>
        <p:spPr>
          <a:xfrm>
            <a:off x="7940804" y="5652782"/>
            <a:ext cx="1269184" cy="6191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 spans</a:t>
            </a:r>
            <a:endParaRPr lang="en-US" dirty="0">
              <a:solidFill>
                <a:schemeClr val="tx1"/>
              </a:solidFill>
            </a:endParaRPr>
          </a:p>
        </p:txBody>
      </p:sp>
      <p:cxnSp>
        <p:nvCxnSpPr>
          <p:cNvPr id="18" name="Straight Arrow Connector 17">
            <a:extLst>
              <a:ext uri="{FF2B5EF4-FFF2-40B4-BE49-F238E27FC236}">
                <a16:creationId xmlns:a16="http://schemas.microsoft.com/office/drawing/2014/main" id="{4F7AD087-2B67-5F71-E4A7-08823EA8E1B1}"/>
              </a:ext>
            </a:extLst>
          </p:cNvPr>
          <p:cNvCxnSpPr>
            <a:cxnSpLocks/>
            <a:stCxn id="17" idx="0"/>
          </p:cNvCxnSpPr>
          <p:nvPr/>
        </p:nvCxnSpPr>
        <p:spPr>
          <a:xfrm flipH="1" flipV="1">
            <a:off x="8173515" y="3753293"/>
            <a:ext cx="401881" cy="189948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989346D-AD94-D29E-5929-AF218FC2772B}"/>
              </a:ext>
            </a:extLst>
          </p:cNvPr>
          <p:cNvSpPr/>
          <p:nvPr/>
        </p:nvSpPr>
        <p:spPr>
          <a:xfrm>
            <a:off x="9067801" y="998550"/>
            <a:ext cx="1450587" cy="20855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Changes to a menu icon when the window is narrow</a:t>
            </a:r>
            <a:endParaRPr lang="en-US" dirty="0">
              <a:solidFill>
                <a:schemeClr val="tx1"/>
              </a:solidFill>
            </a:endParaRPr>
          </a:p>
        </p:txBody>
      </p:sp>
      <p:cxnSp>
        <p:nvCxnSpPr>
          <p:cNvPr id="20" name="Straight Arrow Connector 19">
            <a:extLst>
              <a:ext uri="{FF2B5EF4-FFF2-40B4-BE49-F238E27FC236}">
                <a16:creationId xmlns:a16="http://schemas.microsoft.com/office/drawing/2014/main" id="{1EDD56B9-00B3-E58C-F7BA-377E1ED761E2}"/>
              </a:ext>
            </a:extLst>
          </p:cNvPr>
          <p:cNvCxnSpPr>
            <a:cxnSpLocks/>
          </p:cNvCxnSpPr>
          <p:nvPr/>
        </p:nvCxnSpPr>
        <p:spPr>
          <a:xfrm flipH="1">
            <a:off x="8763002" y="1634304"/>
            <a:ext cx="363171" cy="3810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FF9AEC-05D4-D6F6-5231-E2193E03F5D8}"/>
              </a:ext>
            </a:extLst>
          </p:cNvPr>
          <p:cNvCxnSpPr>
            <a:cxnSpLocks/>
          </p:cNvCxnSpPr>
          <p:nvPr/>
        </p:nvCxnSpPr>
        <p:spPr>
          <a:xfrm flipV="1">
            <a:off x="2109964" y="2055816"/>
            <a:ext cx="895217" cy="2858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0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16</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7A31FA75-D05C-B1E4-A2A4-37D324719DCF}"/>
              </a:ext>
            </a:extLst>
          </p:cNvPr>
          <p:cNvSpPr>
            <a:spLocks noGrp="1"/>
          </p:cNvSpPr>
          <p:nvPr>
            <p:ph type="title"/>
          </p:nvPr>
        </p:nvSpPr>
        <p:spPr>
          <a:xfrm>
            <a:off x="0" y="720133"/>
            <a:ext cx="12192000" cy="838200"/>
          </a:xfrm>
        </p:spPr>
        <p:txBody>
          <a:bodyPr/>
          <a:lstStyle/>
          <a:p>
            <a:pPr algn="ctr"/>
            <a:r>
              <a:rPr lang="en-US" dirty="0"/>
              <a:t>Let’s give it a try…</a:t>
            </a:r>
          </a:p>
        </p:txBody>
      </p:sp>
      <p:pic>
        <p:nvPicPr>
          <p:cNvPr id="6" name="Picture 2" descr="Stop Sign">
            <a:extLst>
              <a:ext uri="{FF2B5EF4-FFF2-40B4-BE49-F238E27FC236}">
                <a16:creationId xmlns:a16="http://schemas.microsoft.com/office/drawing/2014/main" id="{5B2E3C88-EE3A-42F5-A5A9-751DC2B76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29241"/>
            <a:ext cx="2590800" cy="25995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31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1663F-04B3-9682-87BC-3FA49DC0004A}"/>
              </a:ext>
            </a:extLst>
          </p:cNvPr>
          <p:cNvSpPr>
            <a:spLocks noGrp="1"/>
          </p:cNvSpPr>
          <p:nvPr>
            <p:ph type="title"/>
          </p:nvPr>
        </p:nvSpPr>
        <p:spPr>
          <a:xfrm>
            <a:off x="572493" y="238539"/>
            <a:ext cx="11018520" cy="1434415"/>
          </a:xfrm>
        </p:spPr>
        <p:txBody>
          <a:bodyPr anchor="b">
            <a:normAutofit/>
          </a:bodyPr>
          <a:lstStyle/>
          <a:p>
            <a:r>
              <a:rPr lang="en-US" sz="540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2032FC-7D9F-4766-498C-F08610F263DC}"/>
              </a:ext>
            </a:extLst>
          </p:cNvPr>
          <p:cNvSpPr>
            <a:spLocks noGrp="1"/>
          </p:cNvSpPr>
          <p:nvPr>
            <p:ph idx="1"/>
          </p:nvPr>
        </p:nvSpPr>
        <p:spPr>
          <a:xfrm>
            <a:off x="572493" y="2071316"/>
            <a:ext cx="10545450" cy="4119172"/>
          </a:xfrm>
        </p:spPr>
        <p:txBody>
          <a:bodyPr anchor="t">
            <a:normAutofit/>
          </a:bodyPr>
          <a:lstStyle/>
          <a:p>
            <a:r>
              <a:rPr lang="en-US" sz="4000" dirty="0"/>
              <a:t>A brief review of the new jQuery methods we encountered last class.</a:t>
            </a:r>
          </a:p>
          <a:p>
            <a:r>
              <a:rPr lang="en-US" sz="4000" dirty="0"/>
              <a:t>A review of the basic premise behind SPA</a:t>
            </a:r>
          </a:p>
          <a:p>
            <a:r>
              <a:rPr lang="en-US" sz="4000" dirty="0"/>
              <a:t>Revisit the role of error trapping</a:t>
            </a:r>
          </a:p>
          <a:p>
            <a:pPr marL="0" indent="0">
              <a:buNone/>
            </a:pPr>
            <a:endParaRPr lang="en-US" sz="4000" dirty="0"/>
          </a:p>
          <a:p>
            <a:endParaRPr lang="en-US" sz="4000" dirty="0"/>
          </a:p>
        </p:txBody>
      </p:sp>
      <p:sp>
        <p:nvSpPr>
          <p:cNvPr id="5" name="Slide Number Placeholder 2">
            <a:extLst>
              <a:ext uri="{FF2B5EF4-FFF2-40B4-BE49-F238E27FC236}">
                <a16:creationId xmlns:a16="http://schemas.microsoft.com/office/drawing/2014/main" id="{3F316319-B55E-E4A8-D603-E78E639FF2D5}"/>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367983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By the end of this class…</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r>
              <a:rPr lang="en-US" dirty="0"/>
              <a:t>Know some basic facts about bootstrap</a:t>
            </a:r>
          </a:p>
          <a:p>
            <a:pPr marL="514350" indent="-514350">
              <a:buFont typeface="+mj-lt"/>
              <a:buAutoNum type="arabicPeriod"/>
            </a:pPr>
            <a:r>
              <a:rPr lang="en-US" dirty="0"/>
              <a:t>More practice showing and hiding content </a:t>
            </a:r>
          </a:p>
          <a:p>
            <a:pPr marL="514350" indent="-514350">
              <a:buFont typeface="+mj-lt"/>
              <a:buAutoNum type="arabicPeriod"/>
            </a:pPr>
            <a:r>
              <a:rPr lang="en-US" dirty="0"/>
              <a:t>Exposure to a more sophisticated client</a:t>
            </a:r>
          </a:p>
          <a:p>
            <a:pPr marL="514350" indent="-514350">
              <a:buFont typeface="+mj-lt"/>
              <a:buAutoNum type="arabicPeriod"/>
            </a:pPr>
            <a:r>
              <a:rPr lang="en-US" dirty="0"/>
              <a:t>Understand how to identify tags in jQuery using CSS ids.</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406794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Last class we…</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
        <p:nvSpPr>
          <p:cNvPr id="4" name="TextBox 3">
            <a:extLst>
              <a:ext uri="{FF2B5EF4-FFF2-40B4-BE49-F238E27FC236}">
                <a16:creationId xmlns:a16="http://schemas.microsoft.com/office/drawing/2014/main" id="{F8AD8126-4E8B-132E-309D-3F2E8F9F6B4E}"/>
              </a:ext>
            </a:extLst>
          </p:cNvPr>
          <p:cNvSpPr txBox="1"/>
          <p:nvPr/>
        </p:nvSpPr>
        <p:spPr>
          <a:xfrm>
            <a:off x="1559442" y="1690688"/>
            <a:ext cx="8763000" cy="2339102"/>
          </a:xfrm>
          <a:prstGeom prst="rect">
            <a:avLst/>
          </a:prstGeom>
          <a:noFill/>
        </p:spPr>
        <p:txBody>
          <a:bodyPr wrap="square" rtlCol="0">
            <a:spAutoFit/>
          </a:bodyPr>
          <a:lstStyle/>
          <a:p>
            <a:pPr marL="342900" indent="-342900">
              <a:buFont typeface="+mj-lt"/>
              <a:buAutoNum type="arabicPeriod"/>
            </a:pPr>
            <a:r>
              <a:rPr lang="en-US" sz="3200" dirty="0"/>
              <a:t>Defined what a Single Page Architecture is.</a:t>
            </a:r>
            <a:br>
              <a:rPr lang="en-US" sz="3200" dirty="0"/>
            </a:br>
            <a:endParaRPr lang="en-US" sz="3200" dirty="0"/>
          </a:p>
          <a:p>
            <a:pPr marL="342900" indent="-342900">
              <a:buFont typeface="+mj-lt"/>
              <a:buAutoNum type="arabicPeriod"/>
            </a:pPr>
            <a:r>
              <a:rPr lang="en-US" sz="3200" dirty="0"/>
              <a:t>Revisited some jQuery commands we can use to make a simple SPA application.</a:t>
            </a:r>
          </a:p>
          <a:p>
            <a:endParaRPr lang="en-US" dirty="0"/>
          </a:p>
        </p:txBody>
      </p:sp>
    </p:spTree>
    <p:extLst>
      <p:ext uri="{BB962C8B-B14F-4D97-AF65-F5344CB8AC3E}">
        <p14:creationId xmlns:p14="http://schemas.microsoft.com/office/powerpoint/2010/main" val="234139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
        <p:nvSpPr>
          <p:cNvPr id="4" name="TextBox 3">
            <a:extLst>
              <a:ext uri="{FF2B5EF4-FFF2-40B4-BE49-F238E27FC236}">
                <a16:creationId xmlns:a16="http://schemas.microsoft.com/office/drawing/2014/main" id="{F8AD8126-4E8B-132E-309D-3F2E8F9F6B4E}"/>
              </a:ext>
            </a:extLst>
          </p:cNvPr>
          <p:cNvSpPr txBox="1"/>
          <p:nvPr/>
        </p:nvSpPr>
        <p:spPr>
          <a:xfrm>
            <a:off x="1559442" y="1690688"/>
            <a:ext cx="8763000" cy="3816429"/>
          </a:xfrm>
          <a:prstGeom prst="rect">
            <a:avLst/>
          </a:prstGeom>
          <a:noFill/>
        </p:spPr>
        <p:txBody>
          <a:bodyPr wrap="square" rtlCol="0">
            <a:spAutoFit/>
          </a:bodyPr>
          <a:lstStyle/>
          <a:p>
            <a:pPr marL="342900" indent="-342900">
              <a:buFont typeface="+mj-lt"/>
              <a:buAutoNum type="arabicPeriod"/>
            </a:pPr>
            <a:r>
              <a:rPr lang="en-US" sz="3200" dirty="0"/>
              <a:t>Revisit error trapping.</a:t>
            </a:r>
            <a:br>
              <a:rPr lang="en-US" sz="3200" dirty="0"/>
            </a:br>
            <a:endParaRPr lang="en-US" sz="3200" dirty="0"/>
          </a:p>
          <a:p>
            <a:pPr marL="342900" indent="-342900">
              <a:buFont typeface="+mj-lt"/>
              <a:buAutoNum type="arabicPeriod"/>
            </a:pPr>
            <a:r>
              <a:rPr lang="en-US" sz="3200" dirty="0"/>
              <a:t>Review how all the elements we have studied this semester have brought us to this point.</a:t>
            </a:r>
          </a:p>
          <a:p>
            <a:pPr marL="342900" indent="-342900">
              <a:buFont typeface="+mj-lt"/>
              <a:buAutoNum type="arabicPeriod"/>
            </a:pPr>
            <a:endParaRPr lang="en-US" sz="3200" dirty="0"/>
          </a:p>
          <a:p>
            <a:pPr marL="342900" indent="-342900">
              <a:buFont typeface="+mj-lt"/>
              <a:buAutoNum type="arabicPeriod"/>
            </a:pPr>
            <a:r>
              <a:rPr lang="en-US" sz="3200" dirty="0"/>
              <a:t>Look at a more sophisticated Bootstrap layout.</a:t>
            </a:r>
          </a:p>
          <a:p>
            <a:pPr marL="342900" indent="-342900">
              <a:buFont typeface="+mj-lt"/>
              <a:buAutoNum type="arabicPeriod"/>
            </a:pPr>
            <a:endParaRPr lang="en-US" sz="3200" dirty="0"/>
          </a:p>
          <a:p>
            <a:endParaRPr lang="en-US" dirty="0"/>
          </a:p>
        </p:txBody>
      </p:sp>
    </p:spTree>
    <p:extLst>
      <p:ext uri="{BB962C8B-B14F-4D97-AF65-F5344CB8AC3E}">
        <p14:creationId xmlns:p14="http://schemas.microsoft.com/office/powerpoint/2010/main" val="162361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Single Page Architecture</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6</a:t>
            </a:fld>
            <a:endParaRPr lang="en-US" sz="2800" dirty="0">
              <a:solidFill>
                <a:schemeClr val="accent1">
                  <a:lumMod val="75000"/>
                </a:schemeClr>
              </a:solidFill>
            </a:endParaRPr>
          </a:p>
        </p:txBody>
      </p:sp>
      <p:sp>
        <p:nvSpPr>
          <p:cNvPr id="4" name="TextBox 3">
            <a:extLst>
              <a:ext uri="{FF2B5EF4-FFF2-40B4-BE49-F238E27FC236}">
                <a16:creationId xmlns:a16="http://schemas.microsoft.com/office/drawing/2014/main" id="{F8AD8126-4E8B-132E-309D-3F2E8F9F6B4E}"/>
              </a:ext>
            </a:extLst>
          </p:cNvPr>
          <p:cNvSpPr txBox="1"/>
          <p:nvPr/>
        </p:nvSpPr>
        <p:spPr>
          <a:xfrm>
            <a:off x="806300" y="1690688"/>
            <a:ext cx="10655595" cy="4770537"/>
          </a:xfrm>
          <a:prstGeom prst="rect">
            <a:avLst/>
          </a:prstGeom>
          <a:noFill/>
        </p:spPr>
        <p:txBody>
          <a:bodyPr wrap="square" rtlCol="0">
            <a:spAutoFit/>
          </a:bodyPr>
          <a:lstStyle/>
          <a:p>
            <a:r>
              <a:rPr lang="en-US" sz="2400" dirty="0"/>
              <a:t>In a Single Page Architecture all of an application’s structure is loaded into a single html page.  (Or, at least, as much as possible!)  </a:t>
            </a:r>
            <a:br>
              <a:rPr lang="en-US" sz="2400" dirty="0"/>
            </a:br>
            <a:br>
              <a:rPr lang="en-US" sz="2400" dirty="0"/>
            </a:br>
            <a:r>
              <a:rPr lang="en-US" sz="2400" dirty="0"/>
              <a:t>That single page will (probably) include references to other resources in its &lt;head&gt; tag.  It will also (probably) interact with Web Services through Ajax calls.</a:t>
            </a:r>
            <a:br>
              <a:rPr lang="en-US" sz="2400" dirty="0"/>
            </a:br>
            <a:br>
              <a:rPr lang="en-US" sz="2400" dirty="0"/>
            </a:br>
            <a:r>
              <a:rPr lang="en-US" sz="2400" dirty="0"/>
              <a:t>But the navigation of the user from one html page to another is avoided.  This is done to make the application faster, more efficient, and to give the programmer more control over the user’s experience.</a:t>
            </a:r>
          </a:p>
          <a:p>
            <a:endParaRPr lang="en-US" sz="2400" dirty="0"/>
          </a:p>
          <a:p>
            <a:r>
              <a:rPr lang="en-US" sz="2400" dirty="0"/>
              <a:t>Applications composed of multiple html pages place greater demands on the client and the server.  Basically, unnecessary page refreshes are bad! </a:t>
            </a:r>
          </a:p>
          <a:p>
            <a:endParaRPr lang="en-US" sz="1600" dirty="0"/>
          </a:p>
        </p:txBody>
      </p:sp>
    </p:spTree>
    <p:extLst>
      <p:ext uri="{BB962C8B-B14F-4D97-AF65-F5344CB8AC3E}">
        <p14:creationId xmlns:p14="http://schemas.microsoft.com/office/powerpoint/2010/main" val="257606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CA8DF-97B1-EB5E-DFD7-467631757F7C}"/>
              </a:ext>
            </a:extLst>
          </p:cNvPr>
          <p:cNvSpPr>
            <a:spLocks noGrp="1"/>
          </p:cNvSpPr>
          <p:nvPr>
            <p:ph type="title"/>
          </p:nvPr>
        </p:nvSpPr>
        <p:spPr>
          <a:xfrm>
            <a:off x="838200" y="184806"/>
            <a:ext cx="10515600" cy="787408"/>
          </a:xfrm>
        </p:spPr>
        <p:txBody>
          <a:bodyPr vert="horz" lIns="91440" tIns="45720" rIns="91440" bIns="45720" rtlCol="0" anchor="ctr">
            <a:normAutofit fontScale="90000"/>
          </a:bodyPr>
          <a:lstStyle/>
          <a:p>
            <a:r>
              <a:rPr lang="en-US" sz="5200" kern="1200" dirty="0">
                <a:solidFill>
                  <a:schemeClr val="tx1"/>
                </a:solidFill>
                <a:latin typeface="+mj-lt"/>
                <a:ea typeface="+mj-ea"/>
                <a:cs typeface="+mj-cs"/>
              </a:rPr>
              <a:t>Our jQuery Methods (Page 1)</a:t>
            </a:r>
          </a:p>
        </p:txBody>
      </p:sp>
      <p:sp>
        <p:nvSpPr>
          <p:cNvPr id="4" name="Slide Number Placeholder 3">
            <a:extLst>
              <a:ext uri="{FF2B5EF4-FFF2-40B4-BE49-F238E27FC236}">
                <a16:creationId xmlns:a16="http://schemas.microsoft.com/office/drawing/2014/main" id="{48721E0F-A8E8-147F-C3A4-92F94165E9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mtClean="0"/>
              <a:pPr>
                <a:spcAft>
                  <a:spcPts val="600"/>
                </a:spcAft>
              </a:pPr>
              <a:t>7</a:t>
            </a:fld>
            <a:endParaRPr lang="en-US"/>
          </a:p>
        </p:txBody>
      </p:sp>
      <p:graphicFrame>
        <p:nvGraphicFramePr>
          <p:cNvPr id="5" name="Table 4">
            <a:extLst>
              <a:ext uri="{FF2B5EF4-FFF2-40B4-BE49-F238E27FC236}">
                <a16:creationId xmlns:a16="http://schemas.microsoft.com/office/drawing/2014/main" id="{D2A5340D-F0A0-025E-E934-C076DC305197}"/>
              </a:ext>
            </a:extLst>
          </p:cNvPr>
          <p:cNvGraphicFramePr>
            <a:graphicFrameLocks noGrp="1"/>
          </p:cNvGraphicFramePr>
          <p:nvPr>
            <p:extLst>
              <p:ext uri="{D42A27DB-BD31-4B8C-83A1-F6EECF244321}">
                <p14:modId xmlns:p14="http://schemas.microsoft.com/office/powerpoint/2010/main" val="1675406032"/>
              </p:ext>
            </p:extLst>
          </p:nvPr>
        </p:nvGraphicFramePr>
        <p:xfrm>
          <a:off x="838200" y="1021427"/>
          <a:ext cx="10512548" cy="5019011"/>
        </p:xfrm>
        <a:graphic>
          <a:graphicData uri="http://schemas.openxmlformats.org/drawingml/2006/table">
            <a:tbl>
              <a:tblPr firstRow="1" firstCol="1" bandRow="1">
                <a:tableStyleId>{C083E6E3-FA7D-4D7B-A595-EF9225AFEA82}</a:tableStyleId>
              </a:tblPr>
              <a:tblGrid>
                <a:gridCol w="2825025">
                  <a:extLst>
                    <a:ext uri="{9D8B030D-6E8A-4147-A177-3AD203B41FA5}">
                      <a16:colId xmlns:a16="http://schemas.microsoft.com/office/drawing/2014/main" val="784394181"/>
                    </a:ext>
                  </a:extLst>
                </a:gridCol>
                <a:gridCol w="7687523">
                  <a:extLst>
                    <a:ext uri="{9D8B030D-6E8A-4147-A177-3AD203B41FA5}">
                      <a16:colId xmlns:a16="http://schemas.microsoft.com/office/drawing/2014/main" val="2041184822"/>
                    </a:ext>
                  </a:extLst>
                </a:gridCol>
              </a:tblGrid>
              <a:tr h="488790">
                <a:tc>
                  <a:txBody>
                    <a:bodyPr/>
                    <a:lstStyle/>
                    <a:p>
                      <a:pPr marL="0" marR="0" algn="l" defTabSz="914400" rtl="0" eaLnBrk="1" latinLnBrk="0" hangingPunct="1">
                        <a:lnSpc>
                          <a:spcPct val="107000"/>
                        </a:lnSpc>
                        <a:spcBef>
                          <a:spcPts val="0"/>
                        </a:spcBef>
                        <a:spcAft>
                          <a:spcPts val="0"/>
                        </a:spcAft>
                      </a:pPr>
                      <a:r>
                        <a:rPr lang="en-US" sz="2300" b="1" kern="1200" dirty="0">
                          <a:solidFill>
                            <a:schemeClr val="tx1"/>
                          </a:solidFill>
                          <a:effectLst/>
                        </a:rPr>
                        <a:t>jQuery method</a:t>
                      </a:r>
                      <a:endParaRPr lang="en-US" sz="2300" b="1"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1" kern="1200">
                          <a:solidFill>
                            <a:schemeClr val="tx1"/>
                          </a:solidFill>
                          <a:effectLst/>
                        </a:rPr>
                        <a:t>Notes / Purpose</a:t>
                      </a:r>
                      <a:endParaRPr lang="en-US" sz="2300" b="1" kern="120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974700247"/>
                  </a:ext>
                </a:extLst>
              </a:tr>
              <a:tr h="488790">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$.getJSON()</a:t>
                      </a:r>
                      <a:endParaRPr lang="en-US" sz="2300" b="0"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Initiate an HTTP GET request</a:t>
                      </a:r>
                      <a:endParaRPr lang="en-US" sz="2300" b="0" kern="1200" dirty="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2706113897"/>
                  </a:ext>
                </a:extLst>
              </a:tr>
              <a:tr h="488790">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$.post()</a:t>
                      </a:r>
                      <a:endParaRPr lang="en-US" sz="2300" b="0"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Initiate an HTTP POST request</a:t>
                      </a:r>
                      <a:endParaRPr lang="en-US" sz="2300" b="0" kern="1200" dirty="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3797988932"/>
                  </a:ext>
                </a:extLst>
              </a:tr>
              <a:tr h="753454">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.html()</a:t>
                      </a:r>
                      <a:endParaRPr lang="en-US" sz="2300" b="0"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Put data into the inner HTML of a tag. (Can also be used to read the inner html of a tag.)</a:t>
                      </a:r>
                      <a:endParaRPr lang="en-US" sz="2300" b="0" kern="1200" dirty="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1088341830"/>
                  </a:ext>
                </a:extLst>
              </a:tr>
              <a:tr h="753454">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a:t>
                      </a:r>
                      <a:r>
                        <a:rPr lang="en-US" sz="2300" b="0" kern="1200" dirty="0" err="1">
                          <a:solidFill>
                            <a:schemeClr val="tx1"/>
                          </a:solidFill>
                          <a:effectLst/>
                        </a:rPr>
                        <a:t>val</a:t>
                      </a:r>
                      <a:r>
                        <a:rPr lang="en-US" sz="2300" b="0" kern="1200" dirty="0">
                          <a:solidFill>
                            <a:schemeClr val="tx1"/>
                          </a:solidFill>
                          <a:effectLst/>
                        </a:rPr>
                        <a:t>()</a:t>
                      </a:r>
                      <a:endParaRPr lang="en-US" sz="2300" b="0"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Read the value of an input tag. (Can also be used to set the value of an input tag.)</a:t>
                      </a:r>
                      <a:endParaRPr lang="en-US" sz="2300" b="0" kern="1200" dirty="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2840453839"/>
                  </a:ext>
                </a:extLst>
              </a:tr>
              <a:tr h="488790">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.append()</a:t>
                      </a:r>
                      <a:endParaRPr lang="en-US" sz="2300" b="0"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Append data into the inner HTML of a tag.</a:t>
                      </a:r>
                      <a:endParaRPr lang="en-US" sz="2300" b="0" kern="1200" dirty="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321425473"/>
                  </a:ext>
                </a:extLst>
              </a:tr>
              <a:tr h="753454">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.serialize()</a:t>
                      </a:r>
                      <a:endParaRPr lang="en-US" sz="2300" b="0" kern="1200" dirty="0">
                        <a:solidFill>
                          <a:schemeClr val="tx1"/>
                        </a:solidFill>
                        <a:effectLst/>
                        <a:latin typeface="+mn-lt"/>
                        <a:ea typeface="+mn-ea"/>
                        <a:cs typeface="+mn-cs"/>
                      </a:endParaRPr>
                    </a:p>
                  </a:txBody>
                  <a:tcPr marL="197879" marR="296819" marT="98940" marB="98940"/>
                </a:tc>
                <a:tc>
                  <a:txBody>
                    <a:bodyPr/>
                    <a:lstStyle/>
                    <a:p>
                      <a:pPr marL="0" marR="0" algn="l" defTabSz="914400" rtl="0" eaLnBrk="1" latinLnBrk="0" hangingPunct="1">
                        <a:lnSpc>
                          <a:spcPct val="107000"/>
                        </a:lnSpc>
                        <a:spcBef>
                          <a:spcPts val="0"/>
                        </a:spcBef>
                        <a:spcAft>
                          <a:spcPts val="0"/>
                        </a:spcAft>
                      </a:pPr>
                      <a:r>
                        <a:rPr lang="en-US" sz="2300" b="0" kern="1200" dirty="0">
                          <a:solidFill>
                            <a:schemeClr val="tx1"/>
                          </a:solidFill>
                          <a:effectLst/>
                        </a:rPr>
                        <a:t>Retrieve all the named input tags on a form. Use those names and values to create a string of URL Encoded data.</a:t>
                      </a:r>
                      <a:endParaRPr lang="en-US" sz="2300" b="0" kern="1200" dirty="0">
                        <a:solidFill>
                          <a:schemeClr val="tx1"/>
                        </a:solidFill>
                        <a:effectLst/>
                        <a:latin typeface="+mn-lt"/>
                        <a:ea typeface="+mn-ea"/>
                        <a:cs typeface="+mn-cs"/>
                      </a:endParaRPr>
                    </a:p>
                  </a:txBody>
                  <a:tcPr marL="197879" marR="79014" marT="98940" marB="98940"/>
                </a:tc>
                <a:extLst>
                  <a:ext uri="{0D108BD9-81ED-4DB2-BD59-A6C34878D82A}">
                    <a16:rowId xmlns:a16="http://schemas.microsoft.com/office/drawing/2014/main" val="771599359"/>
                  </a:ext>
                </a:extLst>
              </a:tr>
            </a:tbl>
          </a:graphicData>
        </a:graphic>
      </p:graphicFrame>
      <p:sp>
        <p:nvSpPr>
          <p:cNvPr id="3" name="Slide Number Placeholder 2">
            <a:extLst>
              <a:ext uri="{FF2B5EF4-FFF2-40B4-BE49-F238E27FC236}">
                <a16:creationId xmlns:a16="http://schemas.microsoft.com/office/drawing/2014/main" id="{F502A3CC-BB5A-C833-2A5F-0B93C882D60A}"/>
              </a:ext>
            </a:extLst>
          </p:cNvPr>
          <p:cNvSpPr txBox="1">
            <a:spLocks/>
          </p:cNvSpPr>
          <p:nvPr/>
        </p:nvSpPr>
        <p:spPr>
          <a:xfrm>
            <a:off x="8610600" y="617696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Tree>
    <p:extLst>
      <p:ext uri="{BB962C8B-B14F-4D97-AF65-F5344CB8AC3E}">
        <p14:creationId xmlns:p14="http://schemas.microsoft.com/office/powerpoint/2010/main" val="366524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CA8DF-97B1-EB5E-DFD7-467631757F7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Our jQuery Methods (Page 2)</a:t>
            </a:r>
          </a:p>
        </p:txBody>
      </p:sp>
      <p:sp>
        <p:nvSpPr>
          <p:cNvPr id="4" name="Slide Number Placeholder 3">
            <a:extLst>
              <a:ext uri="{FF2B5EF4-FFF2-40B4-BE49-F238E27FC236}">
                <a16:creationId xmlns:a16="http://schemas.microsoft.com/office/drawing/2014/main" id="{48721E0F-A8E8-147F-C3A4-92F94165E9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mtClean="0"/>
              <a:pPr>
                <a:spcAft>
                  <a:spcPts val="600"/>
                </a:spcAft>
              </a:pPr>
              <a:t>8</a:t>
            </a:fld>
            <a:endParaRPr lang="en-US"/>
          </a:p>
        </p:txBody>
      </p:sp>
      <p:graphicFrame>
        <p:nvGraphicFramePr>
          <p:cNvPr id="3" name="Table 2">
            <a:extLst>
              <a:ext uri="{FF2B5EF4-FFF2-40B4-BE49-F238E27FC236}">
                <a16:creationId xmlns:a16="http://schemas.microsoft.com/office/drawing/2014/main" id="{C24A74FF-EA2B-F08E-297C-A76E15916945}"/>
              </a:ext>
            </a:extLst>
          </p:cNvPr>
          <p:cNvGraphicFramePr>
            <a:graphicFrameLocks noGrp="1"/>
          </p:cNvGraphicFramePr>
          <p:nvPr>
            <p:extLst>
              <p:ext uri="{D42A27DB-BD31-4B8C-83A1-F6EECF244321}">
                <p14:modId xmlns:p14="http://schemas.microsoft.com/office/powerpoint/2010/main" val="1407948954"/>
              </p:ext>
            </p:extLst>
          </p:nvPr>
        </p:nvGraphicFramePr>
        <p:xfrm>
          <a:off x="838200" y="1690688"/>
          <a:ext cx="10512548" cy="3694720"/>
        </p:xfrm>
        <a:graphic>
          <a:graphicData uri="http://schemas.openxmlformats.org/drawingml/2006/table">
            <a:tbl>
              <a:tblPr firstRow="1" firstCol="1" bandRow="1">
                <a:tableStyleId>{8799B23B-EC83-4686-B30A-512413B5E67A}</a:tableStyleId>
              </a:tblPr>
              <a:tblGrid>
                <a:gridCol w="2496373">
                  <a:extLst>
                    <a:ext uri="{9D8B030D-6E8A-4147-A177-3AD203B41FA5}">
                      <a16:colId xmlns:a16="http://schemas.microsoft.com/office/drawing/2014/main" val="236543963"/>
                    </a:ext>
                  </a:extLst>
                </a:gridCol>
                <a:gridCol w="8016175">
                  <a:extLst>
                    <a:ext uri="{9D8B030D-6E8A-4147-A177-3AD203B41FA5}">
                      <a16:colId xmlns:a16="http://schemas.microsoft.com/office/drawing/2014/main" val="4235191430"/>
                    </a:ext>
                  </a:extLst>
                </a:gridCol>
              </a:tblGrid>
              <a:tr h="738944">
                <a:tc>
                  <a:txBody>
                    <a:bodyPr/>
                    <a:lstStyle/>
                    <a:p>
                      <a:pPr marL="0" marR="0">
                        <a:lnSpc>
                          <a:spcPct val="107000"/>
                        </a:lnSpc>
                        <a:spcBef>
                          <a:spcPts val="0"/>
                        </a:spcBef>
                        <a:spcAft>
                          <a:spcPts val="0"/>
                        </a:spcAft>
                      </a:pPr>
                      <a:r>
                        <a:rPr lang="en-US" sz="2300" dirty="0">
                          <a:effectLst/>
                        </a:rPr>
                        <a:t>jQuery method</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tc>
                  <a:txBody>
                    <a:bodyPr/>
                    <a:lstStyle/>
                    <a:p>
                      <a:pPr marL="0" marR="0">
                        <a:lnSpc>
                          <a:spcPct val="107000"/>
                        </a:lnSpc>
                        <a:spcBef>
                          <a:spcPts val="0"/>
                        </a:spcBef>
                        <a:spcAft>
                          <a:spcPts val="0"/>
                        </a:spcAft>
                      </a:pPr>
                      <a:r>
                        <a:rPr lang="en-US" sz="2300">
                          <a:effectLst/>
                        </a:rPr>
                        <a:t>Notes / Purpose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extLst>
                  <a:ext uri="{0D108BD9-81ED-4DB2-BD59-A6C34878D82A}">
                    <a16:rowId xmlns:a16="http://schemas.microsoft.com/office/drawing/2014/main" val="1421939262"/>
                  </a:ext>
                </a:extLst>
              </a:tr>
              <a:tr h="738944">
                <a:tc>
                  <a:txBody>
                    <a:bodyPr/>
                    <a:lstStyle/>
                    <a:p>
                      <a:pPr marL="0" marR="0">
                        <a:lnSpc>
                          <a:spcPct val="107000"/>
                        </a:lnSpc>
                        <a:spcBef>
                          <a:spcPts val="0"/>
                        </a:spcBef>
                        <a:spcAft>
                          <a:spcPts val="0"/>
                        </a:spcAft>
                      </a:pPr>
                      <a:r>
                        <a:rPr lang="en-US" sz="2300">
                          <a:effectLst/>
                        </a:rPr>
                        <a:t>.addClass()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tc>
                  <a:txBody>
                    <a:bodyPr/>
                    <a:lstStyle/>
                    <a:p>
                      <a:pPr marL="0" marR="0">
                        <a:lnSpc>
                          <a:spcPct val="107000"/>
                        </a:lnSpc>
                        <a:spcBef>
                          <a:spcPts val="0"/>
                        </a:spcBef>
                        <a:spcAft>
                          <a:spcPts val="0"/>
                        </a:spcAft>
                      </a:pPr>
                      <a:r>
                        <a:rPr lang="en-US" sz="2300" dirty="0">
                          <a:effectLst/>
                        </a:rPr>
                        <a:t>Add a CSS style.  CSS styles change the way a tag looks.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extLst>
                  <a:ext uri="{0D108BD9-81ED-4DB2-BD59-A6C34878D82A}">
                    <a16:rowId xmlns:a16="http://schemas.microsoft.com/office/drawing/2014/main" val="1732863048"/>
                  </a:ext>
                </a:extLst>
              </a:tr>
              <a:tr h="738944">
                <a:tc>
                  <a:txBody>
                    <a:bodyPr/>
                    <a:lstStyle/>
                    <a:p>
                      <a:pPr marL="0" marR="0">
                        <a:lnSpc>
                          <a:spcPct val="107000"/>
                        </a:lnSpc>
                        <a:spcBef>
                          <a:spcPts val="0"/>
                        </a:spcBef>
                        <a:spcAft>
                          <a:spcPts val="0"/>
                        </a:spcAft>
                      </a:pPr>
                      <a:r>
                        <a:rPr lang="en-US" sz="2300">
                          <a:effectLst/>
                        </a:rPr>
                        <a:t>.removeClass()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tc>
                  <a:txBody>
                    <a:bodyPr/>
                    <a:lstStyle/>
                    <a:p>
                      <a:pPr marL="0" marR="0">
                        <a:lnSpc>
                          <a:spcPct val="107000"/>
                        </a:lnSpc>
                        <a:spcBef>
                          <a:spcPts val="0"/>
                        </a:spcBef>
                        <a:spcAft>
                          <a:spcPts val="0"/>
                        </a:spcAft>
                      </a:pPr>
                      <a:r>
                        <a:rPr lang="en-US" sz="2300" dirty="0">
                          <a:effectLst/>
                        </a:rPr>
                        <a:t>Remove the CSS styles applied to the tag.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extLst>
                  <a:ext uri="{0D108BD9-81ED-4DB2-BD59-A6C34878D82A}">
                    <a16:rowId xmlns:a16="http://schemas.microsoft.com/office/drawing/2014/main" val="753458772"/>
                  </a:ext>
                </a:extLst>
              </a:tr>
              <a:tr h="738944">
                <a:tc>
                  <a:txBody>
                    <a:bodyPr/>
                    <a:lstStyle/>
                    <a:p>
                      <a:pPr marL="0" marR="0">
                        <a:lnSpc>
                          <a:spcPct val="107000"/>
                        </a:lnSpc>
                        <a:spcBef>
                          <a:spcPts val="0"/>
                        </a:spcBef>
                        <a:spcAft>
                          <a:spcPts val="0"/>
                        </a:spcAft>
                      </a:pPr>
                      <a:r>
                        <a:rPr lang="en-US" sz="2300">
                          <a:effectLst/>
                        </a:rPr>
                        <a:t>.show()</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tc>
                  <a:txBody>
                    <a:bodyPr/>
                    <a:lstStyle/>
                    <a:p>
                      <a:pPr marL="0" marR="0">
                        <a:lnSpc>
                          <a:spcPct val="107000"/>
                        </a:lnSpc>
                        <a:spcBef>
                          <a:spcPts val="0"/>
                        </a:spcBef>
                        <a:spcAft>
                          <a:spcPts val="0"/>
                        </a:spcAft>
                      </a:pPr>
                      <a:r>
                        <a:rPr lang="en-US" sz="2300" dirty="0">
                          <a:effectLst/>
                        </a:rPr>
                        <a:t>Show a tag. Make it visible.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extLst>
                  <a:ext uri="{0D108BD9-81ED-4DB2-BD59-A6C34878D82A}">
                    <a16:rowId xmlns:a16="http://schemas.microsoft.com/office/drawing/2014/main" val="3700566523"/>
                  </a:ext>
                </a:extLst>
              </a:tr>
              <a:tr h="738944">
                <a:tc>
                  <a:txBody>
                    <a:bodyPr/>
                    <a:lstStyle/>
                    <a:p>
                      <a:pPr marL="0" marR="0">
                        <a:lnSpc>
                          <a:spcPct val="107000"/>
                        </a:lnSpc>
                        <a:spcBef>
                          <a:spcPts val="0"/>
                        </a:spcBef>
                        <a:spcAft>
                          <a:spcPts val="0"/>
                        </a:spcAft>
                      </a:pPr>
                      <a:r>
                        <a:rPr lang="en-US" sz="2300">
                          <a:effectLst/>
                        </a:rPr>
                        <a:t>.hide()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tc>
                  <a:txBody>
                    <a:bodyPr/>
                    <a:lstStyle/>
                    <a:p>
                      <a:pPr marL="0" marR="0">
                        <a:lnSpc>
                          <a:spcPct val="107000"/>
                        </a:lnSpc>
                        <a:spcBef>
                          <a:spcPts val="0"/>
                        </a:spcBef>
                        <a:spcAft>
                          <a:spcPts val="0"/>
                        </a:spcAft>
                      </a:pPr>
                      <a:r>
                        <a:rPr lang="en-US" sz="2300" dirty="0">
                          <a:effectLst/>
                        </a:rPr>
                        <a:t>Hide a tag. Make it invisible.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52866" marR="152866" marT="152866" marB="152866"/>
                </a:tc>
                <a:extLst>
                  <a:ext uri="{0D108BD9-81ED-4DB2-BD59-A6C34878D82A}">
                    <a16:rowId xmlns:a16="http://schemas.microsoft.com/office/drawing/2014/main" val="2238483478"/>
                  </a:ext>
                </a:extLst>
              </a:tr>
            </a:tbl>
          </a:graphicData>
        </a:graphic>
      </p:graphicFrame>
      <p:sp>
        <p:nvSpPr>
          <p:cNvPr id="5" name="Slide Number Placeholder 2">
            <a:extLst>
              <a:ext uri="{FF2B5EF4-FFF2-40B4-BE49-F238E27FC236}">
                <a16:creationId xmlns:a16="http://schemas.microsoft.com/office/drawing/2014/main" id="{B930D045-9E54-8903-45E0-E390C759B607}"/>
              </a:ext>
            </a:extLst>
          </p:cNvPr>
          <p:cNvSpPr txBox="1">
            <a:spLocks/>
          </p:cNvSpPr>
          <p:nvPr/>
        </p:nvSpPr>
        <p:spPr>
          <a:xfrm>
            <a:off x="8610600" y="617696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8</a:t>
            </a:fld>
            <a:endParaRPr lang="en-US" sz="2800" dirty="0">
              <a:solidFill>
                <a:schemeClr val="accent1">
                  <a:lumMod val="75000"/>
                </a:schemeClr>
              </a:solidFill>
            </a:endParaRPr>
          </a:p>
        </p:txBody>
      </p:sp>
    </p:spTree>
    <p:extLst>
      <p:ext uri="{BB962C8B-B14F-4D97-AF65-F5344CB8AC3E}">
        <p14:creationId xmlns:p14="http://schemas.microsoft.com/office/powerpoint/2010/main" val="285692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Error trapping</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EF5D4B-3F13-0953-CE2D-D06EAF5D1A19}"/>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dirty="0"/>
              <a:t>Error trapping is programming logic that prevents a user from performing a wrong, misleading, or even dangerous action.</a:t>
            </a:r>
          </a:p>
          <a:p>
            <a:pPr>
              <a:lnSpc>
                <a:spcPct val="90000"/>
              </a:lnSpc>
              <a:spcAft>
                <a:spcPts val="600"/>
              </a:spcAft>
            </a:pPr>
            <a:endParaRPr lang="en-US" sz="1900" dirty="0"/>
          </a:p>
          <a:p>
            <a:pPr marL="285750" indent="-228600">
              <a:lnSpc>
                <a:spcPct val="90000"/>
              </a:lnSpc>
              <a:spcAft>
                <a:spcPts val="600"/>
              </a:spcAft>
              <a:buFont typeface="Arial" panose="020B0604020202020204" pitchFamily="34" charset="0"/>
              <a:buChar char="•"/>
            </a:pPr>
            <a:r>
              <a:rPr lang="en-US" sz="1900" dirty="0"/>
              <a:t>Error trapping protects well-intentioned users from making innocent mistakes.</a:t>
            </a:r>
          </a:p>
          <a:p>
            <a:pPr>
              <a:lnSpc>
                <a:spcPct val="90000"/>
              </a:lnSpc>
              <a:spcAft>
                <a:spcPts val="600"/>
              </a:spcAft>
            </a:pPr>
            <a:endParaRPr lang="en-US" sz="1900" dirty="0"/>
          </a:p>
          <a:p>
            <a:pPr marL="285750" indent="-228600">
              <a:lnSpc>
                <a:spcPct val="90000"/>
              </a:lnSpc>
              <a:spcAft>
                <a:spcPts val="600"/>
              </a:spcAft>
              <a:buFont typeface="Arial" panose="020B0604020202020204" pitchFamily="34" charset="0"/>
              <a:buChar char="•"/>
            </a:pPr>
            <a:r>
              <a:rPr lang="en-US" sz="1900" dirty="0"/>
              <a:t>Error trapping also protects valuable resources from being exploited and/or damaged from malicious users.</a:t>
            </a:r>
          </a:p>
          <a:p>
            <a:pPr marL="28575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Good error trapping is implemented at multiple levels.  If one level fails, another level provides the desired level of protection.  (This is an example of the IT Security concept called “Security-in-Depth”.)</a:t>
            </a:r>
          </a:p>
        </p:txBody>
      </p:sp>
      <p:pic>
        <p:nvPicPr>
          <p:cNvPr id="9" name="Picture 8" descr="A close-up of a sink drain with a drain trap">
            <a:extLst>
              <a:ext uri="{FF2B5EF4-FFF2-40B4-BE49-F238E27FC236}">
                <a16:creationId xmlns:a16="http://schemas.microsoft.com/office/drawing/2014/main" id="{C5084955-9260-A302-5284-A952FA7A1B6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808" r="2908" b="-2"/>
          <a:stretch/>
        </p:blipFill>
        <p:spPr>
          <a:xfrm>
            <a:off x="7675658" y="2093976"/>
            <a:ext cx="3941064" cy="4096512"/>
          </a:xfrm>
          <a:prstGeom prst="rect">
            <a:avLst/>
          </a:prstGeom>
        </p:spPr>
      </p:pic>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Slide </a:t>
            </a:r>
            <a:fld id="{B8D92440-A1FC-46CF-964E-5BF15C2FE343}" type="slidenum">
              <a:rPr lang="en-US" smtClean="0">
                <a:solidFill>
                  <a:prstClr val="black">
                    <a:tint val="75000"/>
                  </a:prstClr>
                </a:solidFill>
                <a:latin typeface="Calibri" panose="020F0502020204030204"/>
              </a:rPr>
              <a:pPr>
                <a:spcAft>
                  <a:spcPts val="600"/>
                </a:spcAft>
                <a:defRPr/>
              </a:pPr>
              <a:t>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4899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15281</TotalTime>
  <Words>1107</Words>
  <Application>Microsoft Office PowerPoint</Application>
  <PresentationFormat>Widescreen</PresentationFormat>
  <Paragraphs>155</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Segoe UI</vt:lpstr>
      <vt:lpstr>Office Theme</vt:lpstr>
      <vt:lpstr>Single Page  Architecture Part 2</vt:lpstr>
      <vt:lpstr>Agenda</vt:lpstr>
      <vt:lpstr>By the end of this class…</vt:lpstr>
      <vt:lpstr>Last class we…</vt:lpstr>
      <vt:lpstr>This class…</vt:lpstr>
      <vt:lpstr>Single Page Architecture</vt:lpstr>
      <vt:lpstr>Our jQuery Methods (Page 1)</vt:lpstr>
      <vt:lpstr>Our jQuery Methods (Page 2)</vt:lpstr>
      <vt:lpstr>Error trapping</vt:lpstr>
      <vt:lpstr>An example: Our last application</vt:lpstr>
      <vt:lpstr>Client side vs. Server Side</vt:lpstr>
      <vt:lpstr>Good error trapping exists at several levels</vt:lpstr>
      <vt:lpstr>To build a simple application</vt:lpstr>
      <vt:lpstr>Building an interface with HTML, CSS and Bootstrap</vt:lpstr>
      <vt:lpstr>Some improvements…</vt:lpstr>
      <vt:lpstr>Let’s give it a 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358</cp:revision>
  <cp:lastPrinted>2023-11-22T03:50:55Z</cp:lastPrinted>
  <dcterms:created xsi:type="dcterms:W3CDTF">2022-06-30T13:55:29Z</dcterms:created>
  <dcterms:modified xsi:type="dcterms:W3CDTF">2024-12-01T23:53:48Z</dcterms:modified>
</cp:coreProperties>
</file>