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92" r:id="rId3"/>
    <p:sldId id="260" r:id="rId4"/>
    <p:sldId id="261" r:id="rId5"/>
    <p:sldId id="515" r:id="rId6"/>
    <p:sldId id="569" r:id="rId7"/>
    <p:sldId id="575" r:id="rId8"/>
    <p:sldId id="568" r:id="rId9"/>
    <p:sldId id="572" r:id="rId10"/>
    <p:sldId id="571" r:id="rId11"/>
    <p:sldId id="576" r:id="rId12"/>
    <p:sldId id="516" r:id="rId13"/>
    <p:sldId id="520" r:id="rId14"/>
    <p:sldId id="521" r:id="rId15"/>
    <p:sldId id="524" r:id="rId16"/>
    <p:sldId id="522" r:id="rId17"/>
    <p:sldId id="517" r:id="rId18"/>
    <p:sldId id="518" r:id="rId19"/>
    <p:sldId id="525" r:id="rId20"/>
    <p:sldId id="519" r:id="rId21"/>
    <p:sldId id="526" r:id="rId22"/>
    <p:sldId id="455" r:id="rId23"/>
    <p:sldId id="335" r:id="rId24"/>
    <p:sldId id="337" r:id="rId25"/>
    <p:sldId id="338" r:id="rId26"/>
    <p:sldId id="527" r:id="rId27"/>
    <p:sldId id="529"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61" d="100"/>
          <a:sy n="61" d="100"/>
        </p:scale>
        <p:origin x="115" y="2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colorful4" csCatId="colorful" phldr="1"/>
      <dgm:spPr/>
    </dgm:pt>
    <dgm:pt modelId="{CFA6B7BC-825B-064C-A039-017BF2A5C9E5}">
      <dgm:prSet phldrT="[Text]" custT="1"/>
      <dgm:spPr/>
      <dgm:t>
        <a:bodyPr/>
        <a:lstStyle/>
        <a:p>
          <a:r>
            <a:rPr lang="en-US" sz="2000" b="0" i="0" baseline="0" dirty="0"/>
            <a:t>HTML</a:t>
          </a:r>
          <a:endParaRPr lang="en-US" sz="1600" b="0" i="0" baseline="0" dirty="0"/>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custT="1"/>
      <dgm:spPr/>
      <dgm:t>
        <a:bodyPr/>
        <a:lstStyle/>
        <a:p>
          <a:r>
            <a:rPr lang="en-US" sz="2400" b="0" dirty="0"/>
            <a:t>CSS</a:t>
          </a:r>
          <a:endParaRPr lang="en-US" sz="1800" b="0" dirty="0"/>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custT="1"/>
      <dgm:spPr/>
      <dgm:t>
        <a:bodyPr/>
        <a:lstStyle/>
        <a:p>
          <a:r>
            <a:rPr lang="en-US" sz="2800" b="1" dirty="0"/>
            <a:t>JavaScript</a:t>
          </a:r>
          <a:endParaRPr lang="en-US" sz="1300" b="1" dirty="0"/>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1633603" y="57410"/>
          <a:ext cx="2755725" cy="275572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HTML</a:t>
          </a:r>
          <a:endParaRPr lang="en-US" sz="1600" b="0" i="0" kern="1200" baseline="0" dirty="0"/>
        </a:p>
      </dsp:txBody>
      <dsp:txXfrm>
        <a:off x="2001033" y="539662"/>
        <a:ext cx="2020865" cy="1240076"/>
      </dsp:txXfrm>
    </dsp:sp>
    <dsp:sp modelId="{1D6DDEB6-4CEE-4C4D-AB33-2EE7C1FF8E3A}">
      <dsp:nvSpPr>
        <dsp:cNvPr id="0" name=""/>
        <dsp:cNvSpPr/>
      </dsp:nvSpPr>
      <dsp:spPr>
        <a:xfrm>
          <a:off x="2627960" y="1779739"/>
          <a:ext cx="2755725" cy="2755725"/>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0" kern="1200" dirty="0"/>
            <a:t>CSS</a:t>
          </a:r>
          <a:endParaRPr lang="en-US" sz="1800" b="0" kern="1200" dirty="0"/>
        </a:p>
      </dsp:txBody>
      <dsp:txXfrm>
        <a:off x="3470753" y="2491635"/>
        <a:ext cx="1653435" cy="1515649"/>
      </dsp:txXfrm>
    </dsp:sp>
    <dsp:sp modelId="{86A42F4D-294E-2443-92C1-66D4D144A63F}">
      <dsp:nvSpPr>
        <dsp:cNvPr id="0" name=""/>
        <dsp:cNvSpPr/>
      </dsp:nvSpPr>
      <dsp:spPr>
        <a:xfrm>
          <a:off x="639245" y="1779739"/>
          <a:ext cx="2755725" cy="275572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JavaScript</a:t>
          </a:r>
          <a:endParaRPr lang="en-US" sz="1300" b="1" kern="1200" dirty="0"/>
        </a:p>
      </dsp:txBody>
      <dsp:txXfrm>
        <a:off x="898743" y="2491635"/>
        <a:ext cx="1653435" cy="15156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1D82F-B532-4648-8F60-A0981D4E9702}" type="slidenum">
              <a:rPr lang="en-US" smtClean="0"/>
              <a:t>2</a:t>
            </a:fld>
            <a:endParaRPr lang="en-US"/>
          </a:p>
        </p:txBody>
      </p:sp>
    </p:spTree>
    <p:extLst>
      <p:ext uri="{BB962C8B-B14F-4D97-AF65-F5344CB8AC3E}">
        <p14:creationId xmlns:p14="http://schemas.microsoft.com/office/powerpoint/2010/main" val="112588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348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28</a:t>
            </a:fld>
            <a:endParaRPr lang="en-US" dirty="0"/>
          </a:p>
        </p:txBody>
      </p:sp>
    </p:spTree>
    <p:extLst>
      <p:ext uri="{BB962C8B-B14F-4D97-AF65-F5344CB8AC3E}">
        <p14:creationId xmlns:p14="http://schemas.microsoft.com/office/powerpoint/2010/main" val="19319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1/7/2025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1/7/2025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1/7/2025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8737600" y="6330332"/>
            <a:ext cx="2844800" cy="304800"/>
          </a:xfrm>
        </p:spPr>
        <p:txBody>
          <a:body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0356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noFill/>
        </p:spPr>
        <p:txBody>
          <a:bodyPr/>
          <a:lstStyle>
            <a:lvl1pPr marL="338138" indent="0" algn="l">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01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9394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60520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09371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04708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888271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22154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1/7/2025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7786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326379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2830624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504507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1868096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324503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69153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29396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35395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02879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1/7/2025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12192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4400" kern="0" dirty="0">
              <a:solidFill>
                <a:srgbClr val="FFFFFF"/>
              </a:solidFill>
            </a:endParaRPr>
          </a:p>
        </p:txBody>
      </p:sp>
      <p:sp>
        <p:nvSpPr>
          <p:cNvPr id="2" name="Title 1"/>
          <p:cNvSpPr>
            <a:spLocks noGrp="1"/>
          </p:cNvSpPr>
          <p:nvPr>
            <p:ph type="title"/>
          </p:nvPr>
        </p:nvSpPr>
        <p:spPr>
          <a:xfrm>
            <a:off x="0" y="0"/>
            <a:ext cx="12192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8737600" y="6330332"/>
            <a:ext cx="2844800" cy="304800"/>
          </a:xfrm>
        </p:spPr>
        <p:txBody>
          <a:bodyPr/>
          <a:lstStyle>
            <a:lvl1pPr>
              <a:defRPr sz="2000"/>
            </a:lvl1p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79564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1/7/2025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1/7/2025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1/7/2025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1/7/2025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1/7/2025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1/7/2025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1/7/2025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ai.com/product/dall-e-2"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isdemo.temple.edu/classexamples/intro.html" TargetMode="External"/><Relationship Id="rId1" Type="http://schemas.openxmlformats.org/officeDocument/2006/relationships/slideLayout" Target="../slideLayouts/slideLayout13.xml"/><Relationship Id="rId4" Type="http://schemas.openxmlformats.org/officeDocument/2006/relationships/hyperlink" Target="https://flashdecks.com/decks/malkyinfrance/alter-ego-dossier-7-lecon-2-7-6-1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misdemo.temple.edu/classexamples/triangle.html" TargetMode="External"/><Relationship Id="rId2" Type="http://schemas.openxmlformats.org/officeDocument/2006/relationships/hyperlink" Target="https://misdemo.temple.edu/classexamples/f2c.html" TargetMode="External"/><Relationship Id="rId1" Type="http://schemas.openxmlformats.org/officeDocument/2006/relationships/slideLayout" Target="../slideLayouts/slideLayout12.xml"/><Relationship Id="rId4" Type="http://schemas.openxmlformats.org/officeDocument/2006/relationships/hyperlink" Target="https://misdemo.temple.edu/classexamples/bmicalc.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 uri="{C183D7F6-B498-43B3-948B-1728B52AA6E4}">
                <adec:decorative xmlns:adec="http://schemas.microsoft.com/office/drawing/2017/decorative" val="0"/>
              </a:ext>
            </a:extLst>
          </p:cNvPr>
          <p:cNvSpPr>
            <a:spLocks noGrp="1"/>
          </p:cNvSpPr>
          <p:nvPr>
            <p:ph type="ctrTitle"/>
          </p:nvPr>
        </p:nvSpPr>
        <p:spPr>
          <a:xfrm>
            <a:off x="4495800" y="960732"/>
            <a:ext cx="7560894" cy="1693978"/>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An Introduction to JavaScript</a:t>
            </a:r>
          </a:p>
        </p:txBody>
      </p:sp>
      <p:sp>
        <p:nvSpPr>
          <p:cNvPr id="3" name="Subtitle 2">
            <a:extLst>
              <a:ext uri="{FF2B5EF4-FFF2-40B4-BE49-F238E27FC236}">
                <a16:creationId xmlns:a16="http://schemas.microsoft.com/office/drawing/2014/main" id="{071FC15D-C8AA-1066-06DE-10EA5ACD2E81}"/>
              </a:ext>
              <a:ext uri="{C183D7F6-B498-43B3-948B-1728B52AA6E4}">
                <adec:decorative xmlns:adec="http://schemas.microsoft.com/office/drawing/2017/decorative" val="0"/>
              </a:ext>
            </a:extLst>
          </p:cNvPr>
          <p:cNvSpPr>
            <a:spLocks noGrp="1"/>
          </p:cNvSpPr>
          <p:nvPr>
            <p:ph type="subTitle" idx="1"/>
          </p:nvPr>
        </p:nvSpPr>
        <p:spPr>
          <a:xfrm>
            <a:off x="6849137" y="5368413"/>
            <a:ext cx="5036920" cy="1489588"/>
          </a:xfrm>
        </p:spPr>
        <p:txBody>
          <a:bodyPr>
            <a:normAutofit fontScale="92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 uri="{C183D7F6-B498-43B3-948B-1728B52AA6E4}">
                <adec:decorative xmlns:adec="http://schemas.microsoft.com/office/drawing/2017/decorative" val="0"/>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MIS2402: Web Application Development</a:t>
            </a:r>
          </a:p>
        </p:txBody>
      </p:sp>
      <p:sp>
        <p:nvSpPr>
          <p:cNvPr id="7" name="TextBox 6">
            <a:extLst>
              <a:ext uri="{FF2B5EF4-FFF2-40B4-BE49-F238E27FC236}">
                <a16:creationId xmlns:a16="http://schemas.microsoft.com/office/drawing/2014/main" id="{962BF4CA-20AD-7B77-3525-D45E1C263E05}"/>
              </a:ext>
              <a:ext uri="{C183D7F6-B498-43B3-948B-1728B52AA6E4}">
                <adec:decorative xmlns:adec="http://schemas.microsoft.com/office/drawing/2017/decorative" val="0"/>
              </a:ext>
            </a:extLst>
          </p:cNvPr>
          <p:cNvSpPr txBox="1"/>
          <p:nvPr/>
        </p:nvSpPr>
        <p:spPr>
          <a:xfrm>
            <a:off x="305943" y="6131434"/>
            <a:ext cx="5805577" cy="369332"/>
          </a:xfrm>
          <a:prstGeom prst="rect">
            <a:avLst/>
          </a:prstGeom>
          <a:noFill/>
        </p:spPr>
        <p:txBody>
          <a:bodyPr wrap="square" rtlCol="0">
            <a:spAutoFit/>
          </a:bodyPr>
          <a:lstStyle/>
          <a:p>
            <a:pPr algn="ctr"/>
            <a:r>
              <a:rPr lang="en-US" sz="900" dirty="0"/>
              <a:t>The above image was created by the  DALL-E 2 service found at  </a:t>
            </a:r>
            <a:r>
              <a:rPr lang="en-US" sz="900" dirty="0">
                <a:hlinkClick r:id="rId3"/>
              </a:rPr>
              <a:t>https://openai.com/product/dall-e-2</a:t>
            </a:r>
            <a:r>
              <a:rPr lang="en-US" sz="900" dirty="0"/>
              <a:t> </a:t>
            </a:r>
            <a:br>
              <a:rPr lang="en-US" sz="900" dirty="0"/>
            </a:br>
            <a:r>
              <a:rPr lang="en-US" sz="900" dirty="0"/>
              <a:t>Unless otherwise indicated, all  other decorative images are by Unknown Author and licensed under </a:t>
            </a:r>
            <a:r>
              <a:rPr lang="en-US" sz="900" dirty="0">
                <a:hlinkClick r:id="rId4" tooltip="https://creativecommons.org/licenses/by-nc/3.0/"/>
              </a:rPr>
              <a:t>CC BY-NC</a:t>
            </a:r>
            <a:endParaRPr lang="en-US" sz="900" dirty="0"/>
          </a:p>
        </p:txBody>
      </p:sp>
      <p:pic>
        <p:nvPicPr>
          <p:cNvPr id="5" name="Picture 4">
            <a:extLst>
              <a:ext uri="{FF2B5EF4-FFF2-40B4-BE49-F238E27FC236}">
                <a16:creationId xmlns:a16="http://schemas.microsoft.com/office/drawing/2014/main" id="{E54F7D5B-B66F-1DC2-4F5E-12F2CE086BE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02" y="1281339"/>
            <a:ext cx="4615929" cy="4615929"/>
          </a:xfrm>
          <a:prstGeom prst="rect">
            <a:avLst/>
          </a:prstGeom>
          <a:effectLst>
            <a:softEdge rad="317500"/>
          </a:effectLst>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094" y="215152"/>
            <a:ext cx="11707906" cy="623047"/>
          </a:xfrm>
        </p:spPr>
        <p:txBody>
          <a:bodyPr>
            <a:noAutofit/>
          </a:bodyPr>
          <a:lstStyle/>
          <a:p>
            <a:r>
              <a:rPr lang="en-US" dirty="0"/>
              <a:t>Some more basics</a:t>
            </a:r>
          </a:p>
        </p:txBody>
      </p:sp>
      <p:sp>
        <p:nvSpPr>
          <p:cNvPr id="4" name="TextBox 3">
            <a:extLst>
              <a:ext uri="{FF2B5EF4-FFF2-40B4-BE49-F238E27FC236}">
                <a16:creationId xmlns:a16="http://schemas.microsoft.com/office/drawing/2014/main" id="{57AC6D5B-7D65-48DD-B82C-EFB6A2CC63AC}"/>
              </a:ext>
            </a:extLst>
          </p:cNvPr>
          <p:cNvSpPr txBox="1"/>
          <p:nvPr/>
        </p:nvSpPr>
        <p:spPr>
          <a:xfrm>
            <a:off x="388721" y="892342"/>
            <a:ext cx="11311666" cy="1261884"/>
          </a:xfrm>
          <a:prstGeom prst="rect">
            <a:avLst/>
          </a:prstGeom>
          <a:noFill/>
        </p:spPr>
        <p:txBody>
          <a:bodyPr wrap="square" rtlCol="0">
            <a:spAutoFit/>
          </a:bodyPr>
          <a:lstStyle/>
          <a:p>
            <a:pPr>
              <a:spcAft>
                <a:spcPts val="600"/>
              </a:spcAft>
            </a:pPr>
            <a:r>
              <a:rPr lang="en-US" sz="2400" dirty="0"/>
              <a:t>The JavaScript code block:  In JavaScript it is often useful to group multiple lines of code together into a sort of bundle called a “code block”.  The curly brackets</a:t>
            </a:r>
            <a:r>
              <a:rPr lang="en-US" sz="2000" dirty="0"/>
              <a:t> </a:t>
            </a:r>
            <a:r>
              <a:rPr lang="en-US" sz="2800" dirty="0"/>
              <a:t>{ }</a:t>
            </a:r>
            <a:r>
              <a:rPr lang="en-US" sz="2000" b="1" dirty="0"/>
              <a:t> </a:t>
            </a:r>
            <a:r>
              <a:rPr lang="en-US" sz="2400" dirty="0"/>
              <a:t>are used to indicate where a code block begins and ends.</a:t>
            </a:r>
          </a:p>
        </p:txBody>
      </p:sp>
      <p:sp>
        <p:nvSpPr>
          <p:cNvPr id="5" name="TextBox 4">
            <a:extLst>
              <a:ext uri="{FF2B5EF4-FFF2-40B4-BE49-F238E27FC236}">
                <a16:creationId xmlns:a16="http://schemas.microsoft.com/office/drawing/2014/main" id="{10D8FC50-9F08-401F-86CD-EA89BBBC0158}"/>
              </a:ext>
            </a:extLst>
          </p:cNvPr>
          <p:cNvSpPr txBox="1"/>
          <p:nvPr/>
        </p:nvSpPr>
        <p:spPr>
          <a:xfrm>
            <a:off x="388721" y="2146814"/>
            <a:ext cx="10965079" cy="1261884"/>
          </a:xfrm>
          <a:prstGeom prst="rect">
            <a:avLst/>
          </a:prstGeom>
          <a:noFill/>
        </p:spPr>
        <p:txBody>
          <a:bodyPr wrap="square" rtlCol="0">
            <a:spAutoFit/>
          </a:bodyPr>
          <a:lstStyle/>
          <a:p>
            <a:pPr algn="just">
              <a:spcAft>
                <a:spcPts val="600"/>
              </a:spcAft>
            </a:pPr>
            <a:r>
              <a:rPr lang="en-US" sz="2400" dirty="0"/>
              <a:t>JavaScript comments:  In any programming language, it is often advantageous to add comments – notes to yourself or another programmer.  In JavaScript, a pair of forward slashes </a:t>
            </a:r>
            <a:r>
              <a:rPr lang="en-US" sz="2800" b="1" dirty="0"/>
              <a:t>//</a:t>
            </a:r>
            <a:r>
              <a:rPr lang="en-US" sz="2400" dirty="0"/>
              <a:t> are used to indicate the beginning of a single line comment.</a:t>
            </a:r>
          </a:p>
        </p:txBody>
      </p:sp>
      <p:sp>
        <p:nvSpPr>
          <p:cNvPr id="7" name="TextBox 6">
            <a:extLst>
              <a:ext uri="{FF2B5EF4-FFF2-40B4-BE49-F238E27FC236}">
                <a16:creationId xmlns:a16="http://schemas.microsoft.com/office/drawing/2014/main" id="{1BF3E9A4-1440-4498-B3A5-0CBF4DE706A8}"/>
              </a:ext>
            </a:extLst>
          </p:cNvPr>
          <p:cNvSpPr txBox="1"/>
          <p:nvPr/>
        </p:nvSpPr>
        <p:spPr>
          <a:xfrm>
            <a:off x="388721" y="3515557"/>
            <a:ext cx="5093747" cy="1569660"/>
          </a:xfrm>
          <a:prstGeom prst="rect">
            <a:avLst/>
          </a:prstGeom>
          <a:noFill/>
        </p:spPr>
        <p:txBody>
          <a:bodyPr wrap="square" rtlCol="0">
            <a:spAutoFit/>
          </a:bodyPr>
          <a:lstStyle/>
          <a:p>
            <a:pPr algn="just">
              <a:spcAft>
                <a:spcPts val="600"/>
              </a:spcAft>
            </a:pPr>
            <a:r>
              <a:rPr lang="en-US" sz="2400" dirty="0"/>
              <a:t>As you work on the assignments in this class, always pay attention to the comments provided to you by the instructor.</a:t>
            </a:r>
          </a:p>
        </p:txBody>
      </p:sp>
      <p:sp>
        <p:nvSpPr>
          <p:cNvPr id="3" name="Slide Number Placeholder 2">
            <a:extLst>
              <a:ext uri="{FF2B5EF4-FFF2-40B4-BE49-F238E27FC236}">
                <a16:creationId xmlns:a16="http://schemas.microsoft.com/office/drawing/2014/main" id="{C5A1F68F-0182-DB28-FBB9-B2223D2A0D29}"/>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10</a:t>
            </a:fld>
            <a:endParaRPr lang="en-US" sz="2800" dirty="0">
              <a:solidFill>
                <a:schemeClr val="accent1">
                  <a:lumMod val="75000"/>
                </a:schemeClr>
              </a:solidFill>
            </a:endParaRPr>
          </a:p>
        </p:txBody>
      </p:sp>
      <p:pic>
        <p:nvPicPr>
          <p:cNvPr id="10" name="Picture 9">
            <a:extLst>
              <a:ext uri="{FF2B5EF4-FFF2-40B4-BE49-F238E27FC236}">
                <a16:creationId xmlns:a16="http://schemas.microsoft.com/office/drawing/2014/main" id="{B134C624-61C9-19AE-6985-1010A282CE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8266" y="3449302"/>
            <a:ext cx="5299356" cy="2989075"/>
          </a:xfrm>
          <a:prstGeom prst="rect">
            <a:avLst/>
          </a:prstGeom>
        </p:spPr>
      </p:pic>
    </p:spTree>
    <p:extLst>
      <p:ext uri="{BB962C8B-B14F-4D97-AF65-F5344CB8AC3E}">
        <p14:creationId xmlns:p14="http://schemas.microsoft.com/office/powerpoint/2010/main" val="32890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8A280E-3527-691A-49F5-DCDBA30ED0B9}"/>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Let’s work with this page:</a:t>
            </a:r>
          </a:p>
        </p:txBody>
      </p:sp>
      <p:sp>
        <p:nvSpPr>
          <p:cNvPr id="3" name="TextBox 2">
            <a:extLst>
              <a:ext uri="{FF2B5EF4-FFF2-40B4-BE49-F238E27FC236}">
                <a16:creationId xmlns:a16="http://schemas.microsoft.com/office/drawing/2014/main" id="{E0D433FA-EBD7-6355-1556-DAECF4C10696}"/>
              </a:ext>
            </a:extLst>
          </p:cNvPr>
          <p:cNvSpPr txBox="1"/>
          <p:nvPr/>
        </p:nvSpPr>
        <p:spPr>
          <a:xfrm>
            <a:off x="644056" y="2161925"/>
            <a:ext cx="10927829" cy="560060"/>
          </a:xfrm>
          <a:prstGeom prst="rect">
            <a:avLst/>
          </a:prstGeom>
          <a:noFill/>
        </p:spPr>
        <p:txBody>
          <a:bodyPr wrap="square" rtlCol="0">
            <a:spAutoFit/>
          </a:bodyPr>
          <a:lstStyle/>
          <a:p>
            <a:pPr marL="489204" indent="-489204" defTabSz="978408">
              <a:spcAft>
                <a:spcPts val="642"/>
              </a:spcAft>
              <a:buFont typeface="Arial" panose="020B0604020202020204" pitchFamily="34" charset="0"/>
              <a:buChar char="•"/>
            </a:pPr>
            <a:r>
              <a:rPr lang="en-US" sz="2996" kern="1200">
                <a:solidFill>
                  <a:schemeClr val="tx1"/>
                </a:solidFill>
                <a:latin typeface="+mn-lt"/>
                <a:ea typeface="+mn-ea"/>
                <a:cs typeface="+mn-cs"/>
                <a:hlinkClick r:id="rId2"/>
              </a:rPr>
              <a:t>https://misdemo.temple.edu/classexamples/intro.html</a:t>
            </a:r>
            <a:r>
              <a:rPr lang="en-US" sz="2996" kern="1200">
                <a:solidFill>
                  <a:schemeClr val="tx1"/>
                </a:solidFill>
                <a:latin typeface="+mn-lt"/>
                <a:ea typeface="+mn-ea"/>
                <a:cs typeface="+mn-cs"/>
              </a:rPr>
              <a:t>  </a:t>
            </a:r>
            <a:endParaRPr lang="en-US" sz="2800"/>
          </a:p>
        </p:txBody>
      </p:sp>
      <p:pic>
        <p:nvPicPr>
          <p:cNvPr id="5" name="Picture 4" descr="A picture containing traffic sign, rectangle, sign&#10;&#10;Description automatically generated">
            <a:extLst>
              <a:ext uri="{FF2B5EF4-FFF2-40B4-BE49-F238E27FC236}">
                <a16:creationId xmlns:a16="http://schemas.microsoft.com/office/drawing/2014/main" id="{86AEEDEE-B3D5-788E-6564-5638F9D6BD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20402" y="3081970"/>
            <a:ext cx="1478371" cy="2630481"/>
          </a:xfrm>
          <a:prstGeom prst="rect">
            <a:avLst/>
          </a:prstGeom>
        </p:spPr>
      </p:pic>
      <p:sp>
        <p:nvSpPr>
          <p:cNvPr id="9" name="Slide Number Placeholder 2">
            <a:extLst>
              <a:ext uri="{FF2B5EF4-FFF2-40B4-BE49-F238E27FC236}">
                <a16:creationId xmlns:a16="http://schemas.microsoft.com/office/drawing/2014/main" id="{87D446D0-A596-B4E4-6D82-B7E9D7BD5568}"/>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11</a:t>
            </a:fld>
            <a:endParaRPr lang="en-US" sz="2800" dirty="0">
              <a:solidFill>
                <a:schemeClr val="accent1">
                  <a:lumMod val="75000"/>
                </a:schemeClr>
              </a:solidFill>
            </a:endParaRPr>
          </a:p>
        </p:txBody>
      </p:sp>
    </p:spTree>
    <p:extLst>
      <p:ext uri="{BB962C8B-B14F-4D97-AF65-F5344CB8AC3E}">
        <p14:creationId xmlns:p14="http://schemas.microsoft.com/office/powerpoint/2010/main" val="136403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7D2170-9E86-8FA9-1307-C6EE8821214A}"/>
              </a:ext>
              <a:ext uri="{C183D7F6-B498-43B3-948B-1728B52AA6E4}">
                <adec:decorative xmlns:adec="http://schemas.microsoft.com/office/drawing/2017/decorative" val="1"/>
              </a:ext>
            </a:extLst>
          </p:cNvPr>
          <p:cNvPicPr>
            <a:picLocks noChangeAspect="1"/>
          </p:cNvPicPr>
          <p:nvPr/>
        </p:nvPicPr>
        <p:blipFill rotWithShape="1">
          <a:blip r:embed="rId2"/>
          <a:srcRect b="50452"/>
          <a:stretch/>
        </p:blipFill>
        <p:spPr>
          <a:xfrm>
            <a:off x="1638300" y="1371600"/>
            <a:ext cx="7313195" cy="1672389"/>
          </a:xfrm>
          <a:prstGeom prst="rect">
            <a:avLst/>
          </a:prstGeom>
          <a:ln>
            <a:solidFill>
              <a:schemeClr val="accent1"/>
            </a:solidFill>
          </a:ln>
        </p:spPr>
      </p:pic>
      <p:sp>
        <p:nvSpPr>
          <p:cNvPr id="2" name="Title 1">
            <a:extLst>
              <a:ext uri="{FF2B5EF4-FFF2-40B4-BE49-F238E27FC236}">
                <a16:creationId xmlns:a16="http://schemas.microsoft.com/office/drawing/2014/main" id="{DE2CEF45-59BC-4B5D-B14F-86342B81D3A1}"/>
              </a:ext>
            </a:extLst>
          </p:cNvPr>
          <p:cNvSpPr>
            <a:spLocks noGrp="1"/>
          </p:cNvSpPr>
          <p:nvPr>
            <p:ph type="title"/>
          </p:nvPr>
        </p:nvSpPr>
        <p:spPr/>
        <p:txBody>
          <a:bodyPr/>
          <a:lstStyle/>
          <a:p>
            <a:r>
              <a:rPr lang="en-US" dirty="0"/>
              <a:t>The developer console</a:t>
            </a:r>
          </a:p>
        </p:txBody>
      </p:sp>
      <p:sp>
        <p:nvSpPr>
          <p:cNvPr id="5" name="Slide Number Placeholder 4">
            <a:extLst>
              <a:ext uri="{FF2B5EF4-FFF2-40B4-BE49-F238E27FC236}">
                <a16:creationId xmlns:a16="http://schemas.microsoft.com/office/drawing/2014/main" id="{31EAD573-1212-4CA4-9F6B-F8B82CFDF73F}"/>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12</a:t>
            </a:fld>
            <a:endParaRPr lang="en-US" altLang="en-US" dirty="0">
              <a:solidFill>
                <a:srgbClr val="FFFFFF"/>
              </a:solidFill>
            </a:endParaRPr>
          </a:p>
        </p:txBody>
      </p:sp>
      <p:sp>
        <p:nvSpPr>
          <p:cNvPr id="7" name="TextBox 6">
            <a:extLst>
              <a:ext uri="{FF2B5EF4-FFF2-40B4-BE49-F238E27FC236}">
                <a16:creationId xmlns:a16="http://schemas.microsoft.com/office/drawing/2014/main" id="{F89C9EE2-A9FB-46A4-946A-7BA2595FC0CF}"/>
              </a:ext>
            </a:extLst>
          </p:cNvPr>
          <p:cNvSpPr txBox="1"/>
          <p:nvPr/>
        </p:nvSpPr>
        <p:spPr>
          <a:xfrm>
            <a:off x="1828800" y="3503340"/>
            <a:ext cx="5562600" cy="646331"/>
          </a:xfrm>
          <a:prstGeom prst="rect">
            <a:avLst/>
          </a:prstGeom>
          <a:solidFill>
            <a:schemeClr val="bg1">
              <a:lumMod val="95000"/>
            </a:schemeClr>
          </a:solidFill>
        </p:spPr>
        <p:txBody>
          <a:bodyPr wrap="square" rtlCol="0">
            <a:spAutoFit/>
          </a:bodyPr>
          <a:lstStyle>
            <a:defPPr>
              <a:defRPr lang="en-US"/>
            </a:defPPr>
          </a:lstStyle>
          <a:p>
            <a:r>
              <a:rPr lang="en-US" dirty="0"/>
              <a:t>When you preview intro.html all you will see is a message that says “See the web developer console.”</a:t>
            </a:r>
          </a:p>
        </p:txBody>
      </p:sp>
      <p:cxnSp>
        <p:nvCxnSpPr>
          <p:cNvPr id="9" name="Straight Arrow Connector 8">
            <a:extLst>
              <a:ext uri="{FF2B5EF4-FFF2-40B4-BE49-F238E27FC236}">
                <a16:creationId xmlns:a16="http://schemas.microsoft.com/office/drawing/2014/main" id="{35C067EB-4E79-4E0E-8F2B-8276C39A9917}"/>
              </a:ext>
              <a:ext uri="{C183D7F6-B498-43B3-948B-1728B52AA6E4}">
                <adec:decorative xmlns:adec="http://schemas.microsoft.com/office/drawing/2017/decorative" val="1"/>
              </a:ext>
            </a:extLst>
          </p:cNvPr>
          <p:cNvCxnSpPr>
            <a:cxnSpLocks/>
          </p:cNvCxnSpPr>
          <p:nvPr/>
        </p:nvCxnSpPr>
        <p:spPr bwMode="auto">
          <a:xfrm flipV="1">
            <a:off x="7543800" y="2133600"/>
            <a:ext cx="1143000" cy="2286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B8E64556-66C4-4467-92F2-0A3EC13CAF84}"/>
              </a:ext>
            </a:extLst>
          </p:cNvPr>
          <p:cNvSpPr txBox="1"/>
          <p:nvPr/>
        </p:nvSpPr>
        <p:spPr>
          <a:xfrm>
            <a:off x="1828800" y="4419601"/>
            <a:ext cx="8305800" cy="646331"/>
          </a:xfrm>
          <a:prstGeom prst="rect">
            <a:avLst/>
          </a:prstGeom>
          <a:solidFill>
            <a:schemeClr val="bg1">
              <a:lumMod val="95000"/>
            </a:schemeClr>
          </a:solidFill>
        </p:spPr>
        <p:txBody>
          <a:bodyPr wrap="square" rtlCol="0">
            <a:spAutoFit/>
          </a:bodyPr>
          <a:lstStyle>
            <a:defPPr>
              <a:defRPr lang="en-US"/>
            </a:defPPr>
          </a:lstStyle>
          <a:p>
            <a:r>
              <a:rPr lang="en-US" dirty="0"/>
              <a:t>Assuming you are using Chrome (and you should be!) click on the three dot icon, “More Tools” and “Developer tools”.</a:t>
            </a:r>
          </a:p>
        </p:txBody>
      </p:sp>
      <p:sp>
        <p:nvSpPr>
          <p:cNvPr id="11" name="Slide Number Placeholder 2">
            <a:extLst>
              <a:ext uri="{FF2B5EF4-FFF2-40B4-BE49-F238E27FC236}">
                <a16:creationId xmlns:a16="http://schemas.microsoft.com/office/drawing/2014/main" id="{48418E27-9522-9476-C8F5-E434F84E6356}"/>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12</a:t>
            </a:fld>
            <a:endParaRPr lang="en-US" sz="2800" dirty="0">
              <a:solidFill>
                <a:schemeClr val="accent1">
                  <a:lumMod val="75000"/>
                </a:schemeClr>
              </a:solidFill>
            </a:endParaRPr>
          </a:p>
        </p:txBody>
      </p:sp>
    </p:spTree>
    <p:extLst>
      <p:ext uri="{BB962C8B-B14F-4D97-AF65-F5344CB8AC3E}">
        <p14:creationId xmlns:p14="http://schemas.microsoft.com/office/powerpoint/2010/main" val="11220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EF45-59BC-4B5D-B14F-86342B81D3A1}"/>
              </a:ext>
            </a:extLst>
          </p:cNvPr>
          <p:cNvSpPr>
            <a:spLocks noGrp="1"/>
          </p:cNvSpPr>
          <p:nvPr>
            <p:ph type="title"/>
          </p:nvPr>
        </p:nvSpPr>
        <p:spPr/>
        <p:txBody>
          <a:bodyPr/>
          <a:lstStyle/>
          <a:p>
            <a:r>
              <a:rPr lang="en-US" dirty="0"/>
              <a:t>The developer console </a:t>
            </a:r>
            <a:r>
              <a:rPr lang="en-US" sz="2000" dirty="0"/>
              <a:t>(2)</a:t>
            </a:r>
            <a:endParaRPr lang="en-US" dirty="0"/>
          </a:p>
        </p:txBody>
      </p:sp>
      <p:sp>
        <p:nvSpPr>
          <p:cNvPr id="6" name="Slide Number Placeholder 5">
            <a:extLst>
              <a:ext uri="{FF2B5EF4-FFF2-40B4-BE49-F238E27FC236}">
                <a16:creationId xmlns:a16="http://schemas.microsoft.com/office/drawing/2014/main" id="{B87430D9-ECF8-4189-AEEF-A7FE83319F48}"/>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13</a:t>
            </a:fld>
            <a:endParaRPr lang="en-US" altLang="en-US" dirty="0">
              <a:solidFill>
                <a:srgbClr val="FFFFFF"/>
              </a:solidFill>
            </a:endParaRPr>
          </a:p>
        </p:txBody>
      </p:sp>
      <p:pic>
        <p:nvPicPr>
          <p:cNvPr id="5" name="Picture 4" descr="Chrome window.  HTML on the left, developer console on the right.">
            <a:extLst>
              <a:ext uri="{FF2B5EF4-FFF2-40B4-BE49-F238E27FC236}">
                <a16:creationId xmlns:a16="http://schemas.microsoft.com/office/drawing/2014/main" id="{74A6D33F-6962-4C7D-B8B2-455FA60EEBAF}"/>
              </a:ext>
            </a:extLst>
          </p:cNvPr>
          <p:cNvPicPr>
            <a:picLocks noChangeAspect="1"/>
          </p:cNvPicPr>
          <p:nvPr/>
        </p:nvPicPr>
        <p:blipFill>
          <a:blip r:embed="rId2"/>
          <a:stretch>
            <a:fillRect/>
          </a:stretch>
        </p:blipFill>
        <p:spPr>
          <a:xfrm>
            <a:off x="1879839" y="1140219"/>
            <a:ext cx="8432323" cy="2267011"/>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5FD04668-D5C7-4E15-A70F-BC7EB20C52D7}"/>
              </a:ext>
              <a:ext uri="{C183D7F6-B498-43B3-948B-1728B52AA6E4}">
                <adec:decorative xmlns:adec="http://schemas.microsoft.com/office/drawing/2017/decorative" val="1"/>
              </a:ext>
            </a:extLst>
          </p:cNvPr>
          <p:cNvCxnSpPr>
            <a:cxnSpLocks/>
          </p:cNvCxnSpPr>
          <p:nvPr/>
        </p:nvCxnSpPr>
        <p:spPr bwMode="auto">
          <a:xfrm flipH="1" flipV="1">
            <a:off x="6629400" y="2769506"/>
            <a:ext cx="381000" cy="81189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CF2304AB-640C-4FE7-B23D-0C34DDB663CF}"/>
              </a:ext>
            </a:extLst>
          </p:cNvPr>
          <p:cNvSpPr txBox="1"/>
          <p:nvPr/>
        </p:nvSpPr>
        <p:spPr>
          <a:xfrm>
            <a:off x="5332412" y="3709247"/>
            <a:ext cx="5183188" cy="1477328"/>
          </a:xfrm>
          <a:prstGeom prst="rect">
            <a:avLst/>
          </a:prstGeom>
          <a:solidFill>
            <a:schemeClr val="bg1">
              <a:lumMod val="95000"/>
            </a:schemeClr>
          </a:solidFill>
        </p:spPr>
        <p:txBody>
          <a:bodyPr wrap="square" rtlCol="0">
            <a:spAutoFit/>
          </a:bodyPr>
          <a:lstStyle/>
          <a:p>
            <a:r>
              <a:rPr lang="en-US" dirty="0"/>
              <a:t>Now we can see a place were JavaScript writes out content: hello world. This text was generated by the JavaScript command:</a:t>
            </a:r>
          </a:p>
          <a:p>
            <a:r>
              <a:rPr lang="en-US" dirty="0"/>
              <a:t>console.log(“hello world”);</a:t>
            </a:r>
          </a:p>
          <a:p>
            <a:r>
              <a:rPr lang="en-US" dirty="0"/>
              <a:t>  </a:t>
            </a:r>
          </a:p>
        </p:txBody>
      </p:sp>
      <p:cxnSp>
        <p:nvCxnSpPr>
          <p:cNvPr id="15" name="Straight Arrow Connector 14">
            <a:extLst>
              <a:ext uri="{FF2B5EF4-FFF2-40B4-BE49-F238E27FC236}">
                <a16:creationId xmlns:a16="http://schemas.microsoft.com/office/drawing/2014/main" id="{1ED4F19E-2548-4B8A-9BC4-46BBAEC23B36}"/>
              </a:ext>
              <a:ext uri="{C183D7F6-B498-43B3-948B-1728B52AA6E4}">
                <adec:decorative xmlns:adec="http://schemas.microsoft.com/office/drawing/2017/decorative" val="1"/>
              </a:ext>
            </a:extLst>
          </p:cNvPr>
          <p:cNvCxnSpPr>
            <a:cxnSpLocks/>
          </p:cNvCxnSpPr>
          <p:nvPr/>
        </p:nvCxnSpPr>
        <p:spPr bwMode="auto">
          <a:xfrm flipV="1">
            <a:off x="2667001" y="2295494"/>
            <a:ext cx="533401" cy="124236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F75561AA-04A5-4219-9F85-FD52E868AF32}"/>
              </a:ext>
            </a:extLst>
          </p:cNvPr>
          <p:cNvSpPr txBox="1"/>
          <p:nvPr/>
        </p:nvSpPr>
        <p:spPr>
          <a:xfrm>
            <a:off x="1676400" y="3602113"/>
            <a:ext cx="3429000" cy="1200329"/>
          </a:xfrm>
          <a:prstGeom prst="rect">
            <a:avLst/>
          </a:prstGeom>
          <a:solidFill>
            <a:schemeClr val="bg1">
              <a:lumMod val="95000"/>
            </a:schemeClr>
          </a:solidFill>
        </p:spPr>
        <p:txBody>
          <a:bodyPr wrap="square" rtlCol="0">
            <a:spAutoFit/>
          </a:bodyPr>
          <a:lstStyle/>
          <a:p>
            <a:r>
              <a:rPr lang="en-US" dirty="0"/>
              <a:t>We have already started thinking about the HTML that our JavaScript can manipulate…. But </a:t>
            </a:r>
            <a:r>
              <a:rPr lang="en-US" b="1" i="1" dirty="0"/>
              <a:t>not today!</a:t>
            </a:r>
          </a:p>
        </p:txBody>
      </p:sp>
    </p:spTree>
    <p:extLst>
      <p:ext uri="{BB962C8B-B14F-4D97-AF65-F5344CB8AC3E}">
        <p14:creationId xmlns:p14="http://schemas.microsoft.com/office/powerpoint/2010/main" val="116884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7505-94B6-4B71-A0EC-0EB7CC508C34}"/>
              </a:ext>
            </a:extLst>
          </p:cNvPr>
          <p:cNvSpPr>
            <a:spLocks noGrp="1"/>
          </p:cNvSpPr>
          <p:nvPr>
            <p:ph type="title"/>
          </p:nvPr>
        </p:nvSpPr>
        <p:spPr/>
        <p:txBody>
          <a:bodyPr/>
          <a:lstStyle/>
          <a:p>
            <a:r>
              <a:rPr lang="en-US" dirty="0"/>
              <a:t>Before we begin - a quick look at the code</a:t>
            </a:r>
          </a:p>
        </p:txBody>
      </p:sp>
      <p:sp>
        <p:nvSpPr>
          <p:cNvPr id="7" name="Slide Number Placeholder 6">
            <a:extLst>
              <a:ext uri="{FF2B5EF4-FFF2-40B4-BE49-F238E27FC236}">
                <a16:creationId xmlns:a16="http://schemas.microsoft.com/office/drawing/2014/main" id="{4A852208-46EC-43C5-B73A-E1E9B102E26D}"/>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14</a:t>
            </a:fld>
            <a:endParaRPr lang="en-US" altLang="en-US" dirty="0">
              <a:solidFill>
                <a:srgbClr val="FFFFFF"/>
              </a:solidFill>
            </a:endParaRPr>
          </a:p>
        </p:txBody>
      </p:sp>
      <p:sp>
        <p:nvSpPr>
          <p:cNvPr id="5" name="Rectangle 4">
            <a:extLst>
              <a:ext uri="{FF2B5EF4-FFF2-40B4-BE49-F238E27FC236}">
                <a16:creationId xmlns:a16="http://schemas.microsoft.com/office/drawing/2014/main" id="{AAD0DCD0-6834-48F9-A475-4EB3DD3CA08E}"/>
              </a:ext>
            </a:extLst>
          </p:cNvPr>
          <p:cNvSpPr/>
          <p:nvPr/>
        </p:nvSpPr>
        <p:spPr>
          <a:xfrm>
            <a:off x="799011" y="923971"/>
            <a:ext cx="8382000" cy="4832092"/>
          </a:xfrm>
          <a:prstGeom prst="rect">
            <a:avLst/>
          </a:prstGeom>
        </p:spPr>
        <p:txBody>
          <a:bodyPr wrap="square">
            <a:spAutoFit/>
          </a:bodyPr>
          <a:lstStyle/>
          <a:p>
            <a:r>
              <a:rPr lang="en-US" sz="1100" b="0" dirty="0">
                <a:solidFill>
                  <a:srgbClr val="800000"/>
                </a:solidFill>
                <a:effectLst/>
                <a:latin typeface="Consolas" panose="020B0609020204030204" pitchFamily="49" charset="0"/>
              </a:rPr>
              <a:t>&lt;!DOCTYPE</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html</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&lt;html&gt;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&lt;head&gt;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&lt;meta</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charset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"utf-8"</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&lt;meta</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name</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"viewport"</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content</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"width=device-width, initial-scale=1"</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Bootstrap 5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&lt;link</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href</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"https://cdn.jsdelivr.net/</a:t>
            </a:r>
            <a:r>
              <a:rPr lang="en-US" sz="1100" b="0" dirty="0" err="1">
                <a:solidFill>
                  <a:srgbClr val="0000FF"/>
                </a:solidFill>
                <a:effectLst/>
                <a:latin typeface="Consolas" panose="020B0609020204030204" pitchFamily="49" charset="0"/>
              </a:rPr>
              <a:t>npm</a:t>
            </a:r>
            <a:r>
              <a:rPr lang="en-US" sz="1100" b="0" dirty="0">
                <a:solidFill>
                  <a:srgbClr val="0000FF"/>
                </a:solidFill>
                <a:effectLst/>
                <a:latin typeface="Consolas" panose="020B0609020204030204" pitchFamily="49" charset="0"/>
              </a:rPr>
              <a:t>/bootstrap@5.2.3/</a:t>
            </a:r>
            <a:r>
              <a:rPr lang="en-US" sz="1100" b="0" dirty="0" err="1">
                <a:solidFill>
                  <a:srgbClr val="0000FF"/>
                </a:solidFill>
                <a:effectLst/>
                <a:latin typeface="Consolas" panose="020B0609020204030204" pitchFamily="49" charset="0"/>
              </a:rPr>
              <a:t>dist</a:t>
            </a:r>
            <a:r>
              <a:rPr lang="en-US" sz="1100" b="0" dirty="0">
                <a:solidFill>
                  <a:srgbClr val="0000FF"/>
                </a:solidFill>
                <a:effectLst/>
                <a:latin typeface="Consolas" panose="020B0609020204030204" pitchFamily="49" charset="0"/>
              </a:rPr>
              <a:t>/</a:t>
            </a:r>
            <a:r>
              <a:rPr lang="en-US" sz="1100" b="0" dirty="0" err="1">
                <a:solidFill>
                  <a:srgbClr val="0000FF"/>
                </a:solidFill>
                <a:effectLst/>
                <a:latin typeface="Consolas" panose="020B0609020204030204" pitchFamily="49" charset="0"/>
              </a:rPr>
              <a:t>css</a:t>
            </a:r>
            <a:r>
              <a:rPr lang="en-US" sz="1100" b="0" dirty="0">
                <a:solidFill>
                  <a:srgbClr val="0000FF"/>
                </a:solidFill>
                <a:effectLst/>
                <a:latin typeface="Consolas" panose="020B0609020204030204" pitchFamily="49" charset="0"/>
              </a:rPr>
              <a:t>/bootstrap.min.css"</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rel</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"stylesheet"</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&lt;script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src</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"https://cdn.jsdelivr.net/</a:t>
            </a:r>
            <a:r>
              <a:rPr lang="en-US" sz="1100" b="0" dirty="0" err="1">
                <a:solidFill>
                  <a:srgbClr val="0000FF"/>
                </a:solidFill>
                <a:effectLst/>
                <a:latin typeface="Consolas" panose="020B0609020204030204" pitchFamily="49" charset="0"/>
              </a:rPr>
              <a:t>npm</a:t>
            </a:r>
            <a:r>
              <a:rPr lang="en-US" sz="1100" b="0" dirty="0">
                <a:solidFill>
                  <a:srgbClr val="0000FF"/>
                </a:solidFill>
                <a:effectLst/>
                <a:latin typeface="Consolas" panose="020B0609020204030204" pitchFamily="49" charset="0"/>
              </a:rPr>
              <a:t>/bootstrap@5.2.3/</a:t>
            </a:r>
            <a:r>
              <a:rPr lang="en-US" sz="1100" b="0" dirty="0" err="1">
                <a:solidFill>
                  <a:srgbClr val="0000FF"/>
                </a:solidFill>
                <a:effectLst/>
                <a:latin typeface="Consolas" panose="020B0609020204030204" pitchFamily="49" charset="0"/>
              </a:rPr>
              <a:t>dist</a:t>
            </a:r>
            <a:r>
              <a:rPr lang="en-US" sz="1100" b="0" dirty="0">
                <a:solidFill>
                  <a:srgbClr val="0000FF"/>
                </a:solidFill>
                <a:effectLst/>
                <a:latin typeface="Consolas" panose="020B0609020204030204" pitchFamily="49" charset="0"/>
              </a:rPr>
              <a:t>/</a:t>
            </a:r>
            <a:r>
              <a:rPr lang="en-US" sz="1100" b="0" dirty="0" err="1">
                <a:solidFill>
                  <a:srgbClr val="0000FF"/>
                </a:solidFill>
                <a:effectLst/>
                <a:latin typeface="Consolas" panose="020B0609020204030204" pitchFamily="49" charset="0"/>
              </a:rPr>
              <a:t>js</a:t>
            </a:r>
            <a:r>
              <a:rPr lang="en-US" sz="1100" b="0" dirty="0">
                <a:solidFill>
                  <a:srgbClr val="0000FF"/>
                </a:solidFill>
                <a:effectLst/>
                <a:latin typeface="Consolas" panose="020B0609020204030204" pitchFamily="49" charset="0"/>
              </a:rPr>
              <a:t>/bootstrap.bundle.min.js"</a:t>
            </a:r>
            <a:r>
              <a:rPr lang="en-US" sz="1100" b="0" dirty="0">
                <a:solidFill>
                  <a:srgbClr val="800000"/>
                </a:solidFill>
                <a:effectLst/>
                <a:latin typeface="Consolas" panose="020B0609020204030204" pitchFamily="49" charset="0"/>
              </a:rPr>
              <a:t>&gt;&lt;/script&gt;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jQuery 3.6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&lt;script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src</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"https://ajax.googleapis.com/ajax/libs/</a:t>
            </a:r>
            <a:r>
              <a:rPr lang="en-US" sz="1100" b="0" dirty="0" err="1">
                <a:solidFill>
                  <a:srgbClr val="0000FF"/>
                </a:solidFill>
                <a:effectLst/>
                <a:latin typeface="Consolas" panose="020B0609020204030204" pitchFamily="49" charset="0"/>
              </a:rPr>
              <a:t>jquery</a:t>
            </a:r>
            <a:r>
              <a:rPr lang="en-US" sz="1100" b="0" dirty="0">
                <a:solidFill>
                  <a:srgbClr val="0000FF"/>
                </a:solidFill>
                <a:effectLst/>
                <a:latin typeface="Consolas" panose="020B0609020204030204" pitchFamily="49" charset="0"/>
              </a:rPr>
              <a:t>/3.6.4/jquery.min.js"</a:t>
            </a:r>
            <a:r>
              <a:rPr lang="en-US" sz="1100" b="0" dirty="0">
                <a:solidFill>
                  <a:srgbClr val="800000"/>
                </a:solidFill>
                <a:effectLst/>
                <a:latin typeface="Consolas" panose="020B0609020204030204" pitchFamily="49" charset="0"/>
              </a:rPr>
              <a:t>&gt;&lt;/script&gt;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008000"/>
                </a:solidFill>
                <a:effectLst/>
                <a:latin typeface="Consolas" panose="020B0609020204030204" pitchFamily="49" charset="0"/>
              </a:rPr>
              <a:t>&lt;!-- Font Awesome 5 CDN --&gt;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&lt;link</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rel</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"stylesheet"</a:t>
            </a:r>
            <a:r>
              <a:rPr lang="en-US" sz="1100" b="0" dirty="0">
                <a:solidFill>
                  <a:srgbClr val="000000"/>
                </a:solidFill>
                <a:effectLst/>
                <a:latin typeface="Consolas" panose="020B0609020204030204" pitchFamily="49" charset="0"/>
              </a:rPr>
              <a:t> </a:t>
            </a:r>
            <a:r>
              <a:rPr lang="en-US" sz="1100" b="0" dirty="0" err="1">
                <a:solidFill>
                  <a:srgbClr val="E50000"/>
                </a:solidFill>
                <a:effectLst/>
                <a:latin typeface="Consolas" panose="020B0609020204030204" pitchFamily="49" charset="0"/>
              </a:rPr>
              <a:t>href</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"https://cdnjs.cloudflare.com/ajax/libs/font-awesome/5.15.4/</a:t>
            </a:r>
            <a:r>
              <a:rPr lang="en-US" sz="1100" b="0" dirty="0" err="1">
                <a:solidFill>
                  <a:srgbClr val="0000FF"/>
                </a:solidFill>
                <a:effectLst/>
                <a:latin typeface="Consolas" panose="020B0609020204030204" pitchFamily="49" charset="0"/>
              </a:rPr>
              <a:t>css</a:t>
            </a:r>
            <a:r>
              <a:rPr lang="en-US" sz="1100" b="0" dirty="0">
                <a:solidFill>
                  <a:srgbClr val="0000FF"/>
                </a:solidFill>
                <a:effectLst/>
                <a:latin typeface="Consolas" panose="020B0609020204030204" pitchFamily="49" charset="0"/>
              </a:rPr>
              <a:t>/all.min.css"</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&lt;title&gt;</a:t>
            </a:r>
            <a:r>
              <a:rPr lang="en-US" sz="1100" b="0" dirty="0">
                <a:solidFill>
                  <a:srgbClr val="000000"/>
                </a:solidFill>
                <a:effectLst/>
                <a:latin typeface="Consolas" panose="020B0609020204030204" pitchFamily="49" charset="0"/>
              </a:rPr>
              <a:t>Simple JavaScript Demo</a:t>
            </a:r>
            <a:r>
              <a:rPr lang="en-US" sz="1100" b="0" dirty="0">
                <a:solidFill>
                  <a:srgbClr val="800000"/>
                </a:solidFill>
                <a:effectLst/>
                <a:latin typeface="Consolas" panose="020B0609020204030204" pitchFamily="49" charset="0"/>
              </a:rPr>
              <a:t>&lt;/title&gt;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&lt;/head&gt;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&lt;body&gt;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&lt;div</a:t>
            </a:r>
            <a:r>
              <a:rPr lang="en-US" sz="1100" b="0" dirty="0">
                <a:solidFill>
                  <a:srgbClr val="000000"/>
                </a:solidFill>
                <a:effectLst/>
                <a:latin typeface="Consolas" panose="020B0609020204030204" pitchFamily="49" charset="0"/>
              </a:rPr>
              <a:t> </a:t>
            </a:r>
            <a:r>
              <a:rPr lang="en-US" sz="1100" b="0" dirty="0">
                <a:solidFill>
                  <a:srgbClr val="E50000"/>
                </a:solidFill>
                <a:effectLst/>
                <a:latin typeface="Consolas" panose="020B0609020204030204" pitchFamily="49" charset="0"/>
              </a:rPr>
              <a:t>class</a:t>
            </a:r>
            <a:r>
              <a:rPr lang="en-US" sz="1100" b="0" dirty="0">
                <a:solidFill>
                  <a:srgbClr val="000000"/>
                </a:solidFill>
                <a:effectLst/>
                <a:latin typeface="Consolas" panose="020B0609020204030204" pitchFamily="49" charset="0"/>
              </a:rPr>
              <a:t>=</a:t>
            </a:r>
            <a:r>
              <a:rPr lang="en-US" sz="1100" b="0" dirty="0">
                <a:solidFill>
                  <a:srgbClr val="0000FF"/>
                </a:solidFill>
                <a:effectLst/>
                <a:latin typeface="Consolas" panose="020B0609020204030204" pitchFamily="49" charset="0"/>
              </a:rPr>
              <a:t>"container"</a:t>
            </a:r>
            <a:r>
              <a:rPr lang="en-US" sz="1100" b="0" dirty="0">
                <a:solidFill>
                  <a:srgbClr val="800000"/>
                </a:solidFill>
                <a:effectLst/>
                <a:latin typeface="Consolas" panose="020B0609020204030204" pitchFamily="49" charset="0"/>
              </a:rPr>
              <a:t>&gt;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&lt;p&gt;</a:t>
            </a:r>
            <a:r>
              <a:rPr lang="en-US" sz="1100" b="0" dirty="0">
                <a:solidFill>
                  <a:srgbClr val="000000"/>
                </a:solidFill>
                <a:effectLst/>
                <a:latin typeface="Consolas" panose="020B0609020204030204" pitchFamily="49" charset="0"/>
              </a:rPr>
              <a:t>See the web developer console.</a:t>
            </a:r>
            <a:r>
              <a:rPr lang="en-US" sz="1100" b="0" dirty="0">
                <a:solidFill>
                  <a:srgbClr val="800000"/>
                </a:solidFill>
                <a:effectLst/>
                <a:latin typeface="Consolas" panose="020B0609020204030204" pitchFamily="49" charset="0"/>
              </a:rPr>
              <a:t>&lt;/p&gt;</a:t>
            </a:r>
            <a:endParaRPr lang="en-US" sz="1100" b="0" dirty="0">
              <a:solidFill>
                <a:srgbClr val="000000"/>
              </a:solidFill>
              <a:effectLst/>
              <a:latin typeface="Consolas" panose="020B0609020204030204" pitchFamily="49" charset="0"/>
            </a:endParaRPr>
          </a:p>
          <a:p>
            <a:r>
              <a:rPr lang="en-US" sz="1100" b="0" dirty="0">
                <a:solidFill>
                  <a:srgbClr val="000000"/>
                </a:solidFill>
                <a:effectLst/>
                <a:latin typeface="Consolas" panose="020B0609020204030204" pitchFamily="49" charset="0"/>
              </a:rPr>
              <a:t>  </a:t>
            </a:r>
            <a:r>
              <a:rPr lang="en-US" sz="1100" b="0" dirty="0">
                <a:solidFill>
                  <a:srgbClr val="800000"/>
                </a:solidFill>
                <a:effectLst/>
                <a:latin typeface="Consolas" panose="020B0609020204030204" pitchFamily="49" charset="0"/>
              </a:rPr>
              <a:t>&lt;/div&gt;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&lt;/body&gt;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&lt;script&gt;</a:t>
            </a:r>
            <a:endParaRPr lang="en-US" sz="1100" b="0" dirty="0">
              <a:solidFill>
                <a:srgbClr val="000000"/>
              </a:solidFill>
              <a:effectLst/>
              <a:latin typeface="Consolas" panose="020B0609020204030204" pitchFamily="49" charset="0"/>
            </a:endParaRPr>
          </a:p>
          <a:p>
            <a:br>
              <a:rPr lang="en-US" sz="1100" b="0" dirty="0">
                <a:solidFill>
                  <a:srgbClr val="000000"/>
                </a:solidFill>
                <a:effectLst/>
                <a:latin typeface="Consolas" panose="020B0609020204030204" pitchFamily="49" charset="0"/>
              </a:rPr>
            </a:br>
            <a:r>
              <a:rPr lang="en-US" sz="1100" b="0" dirty="0">
                <a:solidFill>
                  <a:srgbClr val="A31515"/>
                </a:solidFill>
                <a:effectLst/>
                <a:latin typeface="Consolas" panose="020B0609020204030204" pitchFamily="49" charset="0"/>
              </a:rPr>
              <a:t>"use strict"</a:t>
            </a:r>
            <a:r>
              <a:rPr lang="en-US" sz="1100" b="0" dirty="0">
                <a:solidFill>
                  <a:srgbClr val="000000"/>
                </a:solidFill>
                <a:effectLst/>
                <a:latin typeface="Consolas" panose="020B0609020204030204" pitchFamily="49" charset="0"/>
              </a:rPr>
              <a:t>;</a:t>
            </a:r>
          </a:p>
          <a:p>
            <a:br>
              <a:rPr lang="en-US" sz="1100" b="0" dirty="0">
                <a:solidFill>
                  <a:srgbClr val="000000"/>
                </a:solidFill>
                <a:effectLst/>
                <a:latin typeface="Consolas" panose="020B0609020204030204" pitchFamily="49" charset="0"/>
              </a:rPr>
            </a:br>
            <a:r>
              <a:rPr lang="en-US" sz="1100" b="0" dirty="0">
                <a:solidFill>
                  <a:srgbClr val="000000"/>
                </a:solidFill>
                <a:effectLst/>
                <a:latin typeface="Consolas" panose="020B0609020204030204" pitchFamily="49" charset="0"/>
              </a:rPr>
              <a:t>console.log(</a:t>
            </a:r>
            <a:r>
              <a:rPr lang="en-US" sz="1100" b="0" dirty="0">
                <a:solidFill>
                  <a:srgbClr val="A31515"/>
                </a:solidFill>
                <a:effectLst/>
                <a:latin typeface="Consolas" panose="020B0609020204030204" pitchFamily="49" charset="0"/>
              </a:rPr>
              <a:t>'hello world'</a:t>
            </a:r>
            <a:r>
              <a:rPr lang="en-US" sz="1100" b="0" dirty="0">
                <a:solidFill>
                  <a:srgbClr val="000000"/>
                </a:solidFill>
                <a:effectLst/>
                <a:latin typeface="Consolas" panose="020B0609020204030204" pitchFamily="49" charset="0"/>
              </a:rPr>
              <a:t>);</a:t>
            </a:r>
          </a:p>
          <a:p>
            <a:br>
              <a:rPr lang="en-US" sz="1100" b="0" dirty="0">
                <a:solidFill>
                  <a:srgbClr val="000000"/>
                </a:solidFill>
                <a:effectLst/>
                <a:latin typeface="Consolas" panose="020B0609020204030204" pitchFamily="49" charset="0"/>
              </a:rPr>
            </a:br>
            <a:r>
              <a:rPr lang="en-US" sz="1100" b="0" dirty="0">
                <a:solidFill>
                  <a:srgbClr val="800000"/>
                </a:solidFill>
                <a:effectLst/>
                <a:latin typeface="Consolas" panose="020B0609020204030204" pitchFamily="49" charset="0"/>
              </a:rPr>
              <a:t>&lt;/script&gt;</a:t>
            </a:r>
            <a:endParaRPr lang="en-US" sz="1100" b="0" dirty="0">
              <a:solidFill>
                <a:srgbClr val="000000"/>
              </a:solidFill>
              <a:effectLst/>
              <a:latin typeface="Consolas" panose="020B0609020204030204" pitchFamily="49" charset="0"/>
            </a:endParaRPr>
          </a:p>
          <a:p>
            <a:r>
              <a:rPr lang="en-US" sz="1100" b="0" dirty="0">
                <a:solidFill>
                  <a:srgbClr val="800000"/>
                </a:solidFill>
                <a:effectLst/>
                <a:latin typeface="Consolas" panose="020B0609020204030204" pitchFamily="49" charset="0"/>
              </a:rPr>
              <a:t>&lt;/html&gt;</a:t>
            </a:r>
            <a:endParaRPr lang="en-US" sz="1100" b="0" dirty="0">
              <a:solidFill>
                <a:srgbClr val="000000"/>
              </a:solidFill>
              <a:effectLst/>
              <a:latin typeface="Consolas" panose="020B0609020204030204" pitchFamily="49" charset="0"/>
            </a:endParaRPr>
          </a:p>
          <a:p>
            <a:endParaRPr lang="en-US" sz="1100" dirty="0">
              <a:solidFill>
                <a:srgbClr val="000000"/>
              </a:solidFill>
              <a:latin typeface="Consolas" panose="020B0609020204030204" pitchFamily="49" charset="0"/>
            </a:endParaRPr>
          </a:p>
        </p:txBody>
      </p:sp>
      <p:sp>
        <p:nvSpPr>
          <p:cNvPr id="6" name="TextBox 5">
            <a:extLst>
              <a:ext uri="{FF2B5EF4-FFF2-40B4-BE49-F238E27FC236}">
                <a16:creationId xmlns:a16="http://schemas.microsoft.com/office/drawing/2014/main" id="{41760A6A-3038-4866-897C-8791EC9CA294}"/>
              </a:ext>
            </a:extLst>
          </p:cNvPr>
          <p:cNvSpPr txBox="1"/>
          <p:nvPr/>
        </p:nvSpPr>
        <p:spPr>
          <a:xfrm>
            <a:off x="7086600" y="960982"/>
            <a:ext cx="3429000" cy="1200329"/>
          </a:xfrm>
          <a:prstGeom prst="rect">
            <a:avLst/>
          </a:prstGeom>
          <a:solidFill>
            <a:schemeClr val="bg1">
              <a:lumMod val="95000"/>
            </a:schemeClr>
          </a:solidFill>
        </p:spPr>
        <p:txBody>
          <a:bodyPr wrap="square" rtlCol="0">
            <a:spAutoFit/>
          </a:bodyPr>
          <a:lstStyle/>
          <a:p>
            <a:r>
              <a:rPr lang="en-US" dirty="0"/>
              <a:t>The Bootstrap and </a:t>
            </a:r>
            <a:r>
              <a:rPr lang="en-US" dirty="0" err="1"/>
              <a:t>FontAwesome</a:t>
            </a:r>
            <a:r>
              <a:rPr lang="en-US" dirty="0"/>
              <a:t> portions are standard for this class.  You don’t need to memorize those!</a:t>
            </a:r>
          </a:p>
        </p:txBody>
      </p:sp>
      <p:cxnSp>
        <p:nvCxnSpPr>
          <p:cNvPr id="8" name="Straight Arrow Connector 7">
            <a:extLst>
              <a:ext uri="{FF2B5EF4-FFF2-40B4-BE49-F238E27FC236}">
                <a16:creationId xmlns:a16="http://schemas.microsoft.com/office/drawing/2014/main" id="{E3E92AE8-7FFB-455D-B6B8-567A9F2836EF}"/>
              </a:ext>
              <a:ext uri="{C183D7F6-B498-43B3-948B-1728B52AA6E4}">
                <adec:decorative xmlns:adec="http://schemas.microsoft.com/office/drawing/2017/decorative" val="1"/>
              </a:ext>
            </a:extLst>
          </p:cNvPr>
          <p:cNvCxnSpPr>
            <a:cxnSpLocks/>
          </p:cNvCxnSpPr>
          <p:nvPr/>
        </p:nvCxnSpPr>
        <p:spPr bwMode="auto">
          <a:xfrm flipH="1">
            <a:off x="4495800" y="1219200"/>
            <a:ext cx="2514600" cy="665112"/>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13277D6-7428-4BBE-BC9C-E16E18CBDF83}"/>
              </a:ext>
              <a:ext uri="{C183D7F6-B498-43B3-948B-1728B52AA6E4}">
                <adec:decorative xmlns:adec="http://schemas.microsoft.com/office/drawing/2017/decorative" val="1"/>
              </a:ext>
            </a:extLst>
          </p:cNvPr>
          <p:cNvCxnSpPr>
            <a:cxnSpLocks/>
          </p:cNvCxnSpPr>
          <p:nvPr/>
        </p:nvCxnSpPr>
        <p:spPr bwMode="auto">
          <a:xfrm flipH="1">
            <a:off x="4191000" y="1600200"/>
            <a:ext cx="2819400" cy="1143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 name="Slide Number Placeholder 2">
            <a:extLst>
              <a:ext uri="{FF2B5EF4-FFF2-40B4-BE49-F238E27FC236}">
                <a16:creationId xmlns:a16="http://schemas.microsoft.com/office/drawing/2014/main" id="{9A6BB196-D9F0-6461-6C68-612D5882AC3C}"/>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14</a:t>
            </a:fld>
            <a:endParaRPr lang="en-US" sz="2800" dirty="0">
              <a:solidFill>
                <a:schemeClr val="accent1">
                  <a:lumMod val="75000"/>
                </a:schemeClr>
              </a:solidFill>
            </a:endParaRPr>
          </a:p>
        </p:txBody>
      </p:sp>
    </p:spTree>
    <p:extLst>
      <p:ext uri="{BB962C8B-B14F-4D97-AF65-F5344CB8AC3E}">
        <p14:creationId xmlns:p14="http://schemas.microsoft.com/office/powerpoint/2010/main" val="7243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7505-94B6-4B71-A0EC-0EB7CC508C34}"/>
              </a:ext>
            </a:extLst>
          </p:cNvPr>
          <p:cNvSpPr>
            <a:spLocks noGrp="1"/>
          </p:cNvSpPr>
          <p:nvPr>
            <p:ph type="title"/>
          </p:nvPr>
        </p:nvSpPr>
        <p:spPr/>
        <p:txBody>
          <a:bodyPr/>
          <a:lstStyle/>
          <a:p>
            <a:r>
              <a:rPr lang="en-US" dirty="0"/>
              <a:t>Let’s zoom in…</a:t>
            </a:r>
          </a:p>
        </p:txBody>
      </p:sp>
      <p:sp>
        <p:nvSpPr>
          <p:cNvPr id="6" name="Slide Number Placeholder 5">
            <a:extLst>
              <a:ext uri="{FF2B5EF4-FFF2-40B4-BE49-F238E27FC236}">
                <a16:creationId xmlns:a16="http://schemas.microsoft.com/office/drawing/2014/main" id="{E958E847-C870-4B1A-9798-3B13BD7AE725}"/>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15</a:t>
            </a:fld>
            <a:endParaRPr lang="en-US" altLang="en-US" dirty="0">
              <a:solidFill>
                <a:srgbClr val="FFFFFF"/>
              </a:solidFill>
            </a:endParaRPr>
          </a:p>
        </p:txBody>
      </p:sp>
      <p:sp>
        <p:nvSpPr>
          <p:cNvPr id="5" name="Rectangle 4">
            <a:extLst>
              <a:ext uri="{FF2B5EF4-FFF2-40B4-BE49-F238E27FC236}">
                <a16:creationId xmlns:a16="http://schemas.microsoft.com/office/drawing/2014/main" id="{AAD0DCD0-6834-48F9-A475-4EB3DD3CA08E}"/>
              </a:ext>
            </a:extLst>
          </p:cNvPr>
          <p:cNvSpPr/>
          <p:nvPr/>
        </p:nvSpPr>
        <p:spPr>
          <a:xfrm>
            <a:off x="1828800" y="997990"/>
            <a:ext cx="8382000" cy="2585323"/>
          </a:xfrm>
          <a:prstGeom prst="rect">
            <a:avLst/>
          </a:prstGeom>
          <a:ln>
            <a:solidFill>
              <a:schemeClr val="accent1"/>
            </a:solidFill>
          </a:ln>
        </p:spPr>
        <p:txBody>
          <a:bodyPr wrap="square">
            <a:spAutoFit/>
          </a:bodyPr>
          <a:lstStyle/>
          <a:p>
            <a:r>
              <a:rPr lang="en-US" dirty="0">
                <a:solidFill>
                  <a:srgbClr val="800000"/>
                </a:solidFill>
                <a:latin typeface="Consolas" panose="020B0609020204030204" pitchFamily="49" charset="0"/>
              </a:rPr>
              <a:t>&lt;script&gt;</a:t>
            </a:r>
            <a:endParaRPr lang="en-US" dirty="0">
              <a:solidFill>
                <a:srgbClr val="000000"/>
              </a:solidFill>
              <a:latin typeface="Consolas" panose="020B0609020204030204" pitchFamily="49" charset="0"/>
            </a:endParaRPr>
          </a:p>
          <a:p>
            <a:r>
              <a:rPr lang="en-US" dirty="0">
                <a:solidFill>
                  <a:srgbClr val="A31515"/>
                </a:solidFill>
                <a:latin typeface="Consolas" panose="020B0609020204030204" pitchFamily="49" charset="0"/>
              </a:rPr>
              <a:t>"use strict"</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some simple examples based on the material covered in class */</a:t>
            </a:r>
            <a:endParaRPr lang="en-US" dirty="0">
              <a:solidFill>
                <a:srgbClr val="000000"/>
              </a:solidFill>
              <a:latin typeface="Consolas" panose="020B0609020204030204" pitchFamily="49" charset="0"/>
            </a:endParaRP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"hello world"</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&lt;/script&gt;</a:t>
            </a:r>
            <a:endParaRPr lang="en-US" dirty="0">
              <a:solidFill>
                <a:srgbClr val="000000"/>
              </a:solidFill>
              <a:latin typeface="Consolas" panose="020B0609020204030204" pitchFamily="49" charset="0"/>
            </a:endParaRPr>
          </a:p>
        </p:txBody>
      </p:sp>
      <p:sp>
        <p:nvSpPr>
          <p:cNvPr id="7" name="TextBox 6">
            <a:extLst>
              <a:ext uri="{FF2B5EF4-FFF2-40B4-BE49-F238E27FC236}">
                <a16:creationId xmlns:a16="http://schemas.microsoft.com/office/drawing/2014/main" id="{4279448B-F6C7-416E-B7D7-D5D8D12041FD}"/>
              </a:ext>
            </a:extLst>
          </p:cNvPr>
          <p:cNvSpPr txBox="1"/>
          <p:nvPr/>
        </p:nvSpPr>
        <p:spPr>
          <a:xfrm>
            <a:off x="5717009" y="2566999"/>
            <a:ext cx="3429000" cy="923330"/>
          </a:xfrm>
          <a:prstGeom prst="rect">
            <a:avLst/>
          </a:prstGeom>
          <a:solidFill>
            <a:schemeClr val="bg1">
              <a:lumMod val="95000"/>
            </a:schemeClr>
          </a:solidFill>
        </p:spPr>
        <p:txBody>
          <a:bodyPr wrap="square" rtlCol="0">
            <a:spAutoFit/>
          </a:bodyPr>
          <a:lstStyle/>
          <a:p>
            <a:r>
              <a:rPr lang="en-US" dirty="0"/>
              <a:t>The “use strict”; line is a best practice.  We will talk about that more another day.</a:t>
            </a:r>
          </a:p>
        </p:txBody>
      </p:sp>
      <p:sp>
        <p:nvSpPr>
          <p:cNvPr id="14" name="TextBox 13">
            <a:extLst>
              <a:ext uri="{FF2B5EF4-FFF2-40B4-BE49-F238E27FC236}">
                <a16:creationId xmlns:a16="http://schemas.microsoft.com/office/drawing/2014/main" id="{46BFDC6A-D8C8-4BC4-A43A-7F7168F49CE1}"/>
              </a:ext>
            </a:extLst>
          </p:cNvPr>
          <p:cNvSpPr txBox="1"/>
          <p:nvPr/>
        </p:nvSpPr>
        <p:spPr>
          <a:xfrm>
            <a:off x="6945719" y="4876800"/>
            <a:ext cx="3429000" cy="923330"/>
          </a:xfrm>
          <a:prstGeom prst="rect">
            <a:avLst/>
          </a:prstGeom>
          <a:solidFill>
            <a:schemeClr val="bg1">
              <a:lumMod val="95000"/>
            </a:schemeClr>
          </a:solidFill>
        </p:spPr>
        <p:txBody>
          <a:bodyPr wrap="square" rtlCol="0">
            <a:spAutoFit/>
          </a:bodyPr>
          <a:lstStyle/>
          <a:p>
            <a:r>
              <a:rPr lang="en-US" dirty="0"/>
              <a:t>Notice the characters used to indicate comments in JavaScript.</a:t>
            </a:r>
          </a:p>
          <a:p>
            <a:r>
              <a:rPr lang="en-US" dirty="0"/>
              <a:t>/* comment goes here */</a:t>
            </a:r>
          </a:p>
        </p:txBody>
      </p:sp>
      <p:sp>
        <p:nvSpPr>
          <p:cNvPr id="15" name="TextBox 14">
            <a:extLst>
              <a:ext uri="{FF2B5EF4-FFF2-40B4-BE49-F238E27FC236}">
                <a16:creationId xmlns:a16="http://schemas.microsoft.com/office/drawing/2014/main" id="{902171C8-F059-4E8A-B1B7-F7120CED4CF0}"/>
              </a:ext>
            </a:extLst>
          </p:cNvPr>
          <p:cNvSpPr txBox="1"/>
          <p:nvPr/>
        </p:nvSpPr>
        <p:spPr>
          <a:xfrm>
            <a:off x="2133601" y="4969133"/>
            <a:ext cx="2971785" cy="369332"/>
          </a:xfrm>
          <a:prstGeom prst="rect">
            <a:avLst/>
          </a:prstGeom>
          <a:solidFill>
            <a:schemeClr val="bg1">
              <a:lumMod val="95000"/>
            </a:schemeClr>
          </a:solidFill>
        </p:spPr>
        <p:txBody>
          <a:bodyPr wrap="square" rtlCol="0">
            <a:spAutoFit/>
          </a:bodyPr>
          <a:lstStyle/>
          <a:p>
            <a:r>
              <a:rPr lang="en-US" dirty="0"/>
              <a:t>This is our </a:t>
            </a:r>
            <a:r>
              <a:rPr lang="en-US" b="1" dirty="0"/>
              <a:t>one</a:t>
            </a:r>
            <a:r>
              <a:rPr lang="en-US" dirty="0"/>
              <a:t> line of code</a:t>
            </a:r>
          </a:p>
        </p:txBody>
      </p:sp>
      <p:cxnSp>
        <p:nvCxnSpPr>
          <p:cNvPr id="16" name="Straight Arrow Connector 15">
            <a:extLst>
              <a:ext uri="{FF2B5EF4-FFF2-40B4-BE49-F238E27FC236}">
                <a16:creationId xmlns:a16="http://schemas.microsoft.com/office/drawing/2014/main" id="{D8C4DB94-8034-4CAD-B01E-B4BBC6825EE6}"/>
              </a:ext>
              <a:ext uri="{C183D7F6-B498-43B3-948B-1728B52AA6E4}">
                <adec:decorative xmlns:adec="http://schemas.microsoft.com/office/drawing/2017/decorative" val="1"/>
              </a:ext>
            </a:extLst>
          </p:cNvPr>
          <p:cNvCxnSpPr>
            <a:cxnSpLocks/>
          </p:cNvCxnSpPr>
          <p:nvPr/>
        </p:nvCxnSpPr>
        <p:spPr bwMode="auto">
          <a:xfrm flipH="1" flipV="1">
            <a:off x="3657600" y="1497178"/>
            <a:ext cx="2171700" cy="97683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B9DDA204-2F36-4DF2-881E-7CBEF1C57A12}"/>
              </a:ext>
            </a:extLst>
          </p:cNvPr>
          <p:cNvSpPr txBox="1"/>
          <p:nvPr/>
        </p:nvSpPr>
        <p:spPr>
          <a:xfrm>
            <a:off x="7383878" y="1156318"/>
            <a:ext cx="3429000" cy="646331"/>
          </a:xfrm>
          <a:prstGeom prst="rect">
            <a:avLst/>
          </a:prstGeom>
          <a:solidFill>
            <a:schemeClr val="bg1">
              <a:lumMod val="95000"/>
            </a:schemeClr>
          </a:solidFill>
        </p:spPr>
        <p:txBody>
          <a:bodyPr wrap="square" rtlCol="0">
            <a:spAutoFit/>
          </a:bodyPr>
          <a:lstStyle/>
          <a:p>
            <a:r>
              <a:rPr lang="en-US" dirty="0"/>
              <a:t>JavaScript is to be written inside the &lt;script&gt; tag.</a:t>
            </a:r>
          </a:p>
        </p:txBody>
      </p:sp>
      <p:cxnSp>
        <p:nvCxnSpPr>
          <p:cNvPr id="20" name="Straight Arrow Connector 19">
            <a:extLst>
              <a:ext uri="{FF2B5EF4-FFF2-40B4-BE49-F238E27FC236}">
                <a16:creationId xmlns:a16="http://schemas.microsoft.com/office/drawing/2014/main" id="{79E84180-401B-4101-BE6C-B3D9D6889F27}"/>
              </a:ext>
              <a:ext uri="{C183D7F6-B498-43B3-948B-1728B52AA6E4}">
                <adec:decorative xmlns:adec="http://schemas.microsoft.com/office/drawing/2017/decorative" val="1"/>
              </a:ext>
            </a:extLst>
          </p:cNvPr>
          <p:cNvCxnSpPr>
            <a:cxnSpLocks/>
          </p:cNvCxnSpPr>
          <p:nvPr/>
        </p:nvCxnSpPr>
        <p:spPr bwMode="auto">
          <a:xfrm flipH="1" flipV="1">
            <a:off x="3124201" y="1214020"/>
            <a:ext cx="4050127" cy="20663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7529C358-BB02-4DF3-94D8-8C94B6FF6D49}"/>
              </a:ext>
              <a:ext uri="{C183D7F6-B498-43B3-948B-1728B52AA6E4}">
                <adec:decorative xmlns:adec="http://schemas.microsoft.com/office/drawing/2017/decorative" val="1"/>
              </a:ext>
            </a:extLst>
          </p:cNvPr>
          <p:cNvCxnSpPr>
            <a:cxnSpLocks/>
          </p:cNvCxnSpPr>
          <p:nvPr/>
        </p:nvCxnSpPr>
        <p:spPr bwMode="auto">
          <a:xfrm flipV="1">
            <a:off x="9677400" y="2209801"/>
            <a:ext cx="228600" cy="259135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730C5B1A-6832-4111-AA1C-F4F6ACE63DAB}"/>
              </a:ext>
              <a:ext uri="{C183D7F6-B498-43B3-948B-1728B52AA6E4}">
                <adec:decorative xmlns:adec="http://schemas.microsoft.com/office/drawing/2017/decorative" val="1"/>
              </a:ext>
            </a:extLst>
          </p:cNvPr>
          <p:cNvCxnSpPr>
            <a:cxnSpLocks/>
          </p:cNvCxnSpPr>
          <p:nvPr/>
        </p:nvCxnSpPr>
        <p:spPr bwMode="auto">
          <a:xfrm flipH="1" flipV="1">
            <a:off x="3297660" y="2806476"/>
            <a:ext cx="207540" cy="2070324"/>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528211F2-ED2C-85E7-6FDB-63555A48C5B4}"/>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15</a:t>
            </a:fld>
            <a:endParaRPr lang="en-US" sz="2800" dirty="0">
              <a:solidFill>
                <a:schemeClr val="accent1">
                  <a:lumMod val="75000"/>
                </a:schemeClr>
              </a:solidFill>
            </a:endParaRPr>
          </a:p>
        </p:txBody>
      </p:sp>
    </p:spTree>
    <p:extLst>
      <p:ext uri="{BB962C8B-B14F-4D97-AF65-F5344CB8AC3E}">
        <p14:creationId xmlns:p14="http://schemas.microsoft.com/office/powerpoint/2010/main" val="36652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4" grpId="0" animBg="1"/>
      <p:bldP spid="15"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2B30-B7D9-4417-A6E4-51D53D820DB1}"/>
              </a:ext>
            </a:extLst>
          </p:cNvPr>
          <p:cNvSpPr>
            <a:spLocks noGrp="1"/>
          </p:cNvSpPr>
          <p:nvPr>
            <p:ph type="title"/>
          </p:nvPr>
        </p:nvSpPr>
        <p:spPr>
          <a:xfrm>
            <a:off x="0" y="315912"/>
            <a:ext cx="12192000" cy="838200"/>
          </a:xfrm>
        </p:spPr>
        <p:txBody>
          <a:bodyPr/>
          <a:lstStyle/>
          <a:p>
            <a:r>
              <a:rPr lang="en-US" dirty="0"/>
              <a:t>Now try this in the developer console…</a:t>
            </a:r>
          </a:p>
        </p:txBody>
      </p:sp>
      <p:sp>
        <p:nvSpPr>
          <p:cNvPr id="6" name="Slide Number Placeholder 5">
            <a:extLst>
              <a:ext uri="{FF2B5EF4-FFF2-40B4-BE49-F238E27FC236}">
                <a16:creationId xmlns:a16="http://schemas.microsoft.com/office/drawing/2014/main" id="{1328D2C4-8259-4E18-9057-3CF4A2BFD887}"/>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16</a:t>
            </a:fld>
            <a:endParaRPr lang="en-US" altLang="en-US" dirty="0">
              <a:solidFill>
                <a:srgbClr val="FFFFFF"/>
              </a:solidFill>
            </a:endParaRPr>
          </a:p>
        </p:txBody>
      </p:sp>
      <p:sp>
        <p:nvSpPr>
          <p:cNvPr id="5" name="Rectangle 4">
            <a:extLst>
              <a:ext uri="{FF2B5EF4-FFF2-40B4-BE49-F238E27FC236}">
                <a16:creationId xmlns:a16="http://schemas.microsoft.com/office/drawing/2014/main" id="{B277D358-53A2-4094-8AB2-D47DE4C0B30E}"/>
              </a:ext>
            </a:extLst>
          </p:cNvPr>
          <p:cNvSpPr/>
          <p:nvPr/>
        </p:nvSpPr>
        <p:spPr>
          <a:xfrm>
            <a:off x="1186544" y="1686421"/>
            <a:ext cx="5551714" cy="1200329"/>
          </a:xfrm>
          <a:prstGeom prst="rect">
            <a:avLst/>
          </a:prstGeom>
          <a:ln>
            <a:solidFill>
              <a:schemeClr val="accent1"/>
            </a:solidFill>
          </a:ln>
        </p:spPr>
        <p:txBody>
          <a:bodyPr wrap="square">
            <a:spAutoFit/>
          </a:bodyPr>
          <a:lstStyle/>
          <a:p>
            <a:r>
              <a:rPr lang="en-US" dirty="0" err="1">
                <a:solidFill>
                  <a:srgbClr val="000000"/>
                </a:solidFill>
                <a:latin typeface="Consolas" panose="020B0609020204030204" pitchFamily="49" charset="0"/>
              </a:rPr>
              <a:t>console.clear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"hello world"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p:txBody>
      </p:sp>
      <p:sp>
        <p:nvSpPr>
          <p:cNvPr id="8" name="TextBox 7">
            <a:extLst>
              <a:ext uri="{FF2B5EF4-FFF2-40B4-BE49-F238E27FC236}">
                <a16:creationId xmlns:a16="http://schemas.microsoft.com/office/drawing/2014/main" id="{4E931ACF-6473-40A5-BB34-53E631A718FA}"/>
              </a:ext>
            </a:extLst>
          </p:cNvPr>
          <p:cNvSpPr txBox="1"/>
          <p:nvPr/>
        </p:nvSpPr>
        <p:spPr>
          <a:xfrm>
            <a:off x="6858000" y="1066800"/>
            <a:ext cx="3429000" cy="1754326"/>
          </a:xfrm>
          <a:prstGeom prst="rect">
            <a:avLst/>
          </a:prstGeom>
          <a:solidFill>
            <a:schemeClr val="bg1">
              <a:lumMod val="95000"/>
            </a:schemeClr>
          </a:solidFill>
        </p:spPr>
        <p:txBody>
          <a:bodyPr wrap="square" rtlCol="0">
            <a:spAutoFit/>
          </a:bodyPr>
          <a:lstStyle/>
          <a:p>
            <a:r>
              <a:rPr lang="en-US" b="1" dirty="0"/>
              <a:t>DISCUSS</a:t>
            </a:r>
          </a:p>
          <a:p>
            <a:endParaRPr lang="en-US" dirty="0"/>
          </a:p>
          <a:p>
            <a:pPr marL="342900" indent="-342900">
              <a:buFont typeface="Arial" panose="020B0604020202020204" pitchFamily="34" charset="0"/>
              <a:buChar char="•"/>
            </a:pPr>
            <a:r>
              <a:rPr lang="en-US" dirty="0"/>
              <a:t>What did </a:t>
            </a:r>
            <a:r>
              <a:rPr lang="en-US" dirty="0" err="1"/>
              <a:t>console.clear</a:t>
            </a:r>
            <a:r>
              <a:rPr lang="en-US" dirty="0"/>
              <a:t>() do?</a:t>
            </a:r>
          </a:p>
          <a:p>
            <a:pPr marL="342900" indent="-342900">
              <a:buFont typeface="Arial" panose="020B0604020202020204" pitchFamily="34" charset="0"/>
              <a:buChar char="•"/>
            </a:pPr>
            <a:r>
              <a:rPr lang="en-US" dirty="0"/>
              <a:t>What character does each JavaScript statement end with?</a:t>
            </a:r>
          </a:p>
        </p:txBody>
      </p:sp>
      <p:sp>
        <p:nvSpPr>
          <p:cNvPr id="9" name="TextBox 8">
            <a:extLst>
              <a:ext uri="{FF2B5EF4-FFF2-40B4-BE49-F238E27FC236}">
                <a16:creationId xmlns:a16="http://schemas.microsoft.com/office/drawing/2014/main" id="{17CD0084-A4BE-4B2D-9BE7-DF2A6FE82CF2}"/>
              </a:ext>
            </a:extLst>
          </p:cNvPr>
          <p:cNvSpPr txBox="1"/>
          <p:nvPr/>
        </p:nvSpPr>
        <p:spPr>
          <a:xfrm>
            <a:off x="1186544" y="3061319"/>
            <a:ext cx="9100456" cy="1200329"/>
          </a:xfrm>
          <a:prstGeom prst="rect">
            <a:avLst/>
          </a:prstGeom>
          <a:solidFill>
            <a:schemeClr val="bg1">
              <a:lumMod val="95000"/>
            </a:schemeClr>
          </a:solidFill>
        </p:spPr>
        <p:txBody>
          <a:bodyPr wrap="square" rtlCol="0">
            <a:spAutoFit/>
          </a:bodyPr>
          <a:lstStyle/>
          <a:p>
            <a:r>
              <a:rPr lang="en-US" b="1" dirty="0"/>
              <a:t>The semicolon: </a:t>
            </a:r>
            <a:r>
              <a:rPr lang="en-US" dirty="0"/>
              <a:t>Most JavaScript statements end with a semicolon.  It is not strictly necessary and often you can get away with omitting the semicolon.  But it’s best to keep it in there.  Think of it as a “best practice” that makes your code more readable by both machines and your fellow humans.</a:t>
            </a:r>
          </a:p>
        </p:txBody>
      </p:sp>
      <p:sp>
        <p:nvSpPr>
          <p:cNvPr id="3" name="Slide Number Placeholder 2">
            <a:extLst>
              <a:ext uri="{FF2B5EF4-FFF2-40B4-BE49-F238E27FC236}">
                <a16:creationId xmlns:a16="http://schemas.microsoft.com/office/drawing/2014/main" id="{7F0CAD96-7230-B0D2-3D3A-C581F37C6F33}"/>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16</a:t>
            </a:fld>
            <a:endParaRPr lang="en-US" sz="2800" dirty="0">
              <a:solidFill>
                <a:schemeClr val="accent1">
                  <a:lumMod val="75000"/>
                </a:schemeClr>
              </a:solidFill>
            </a:endParaRPr>
          </a:p>
        </p:txBody>
      </p:sp>
      <p:sp>
        <p:nvSpPr>
          <p:cNvPr id="4" name="TextBox 3">
            <a:extLst>
              <a:ext uri="{FF2B5EF4-FFF2-40B4-BE49-F238E27FC236}">
                <a16:creationId xmlns:a16="http://schemas.microsoft.com/office/drawing/2014/main" id="{265C7EE9-5C7A-3869-EEC4-360EFC7FDF23}"/>
              </a:ext>
            </a:extLst>
          </p:cNvPr>
          <p:cNvSpPr txBox="1"/>
          <p:nvPr/>
        </p:nvSpPr>
        <p:spPr>
          <a:xfrm>
            <a:off x="1186544" y="4501841"/>
            <a:ext cx="9100456" cy="923330"/>
          </a:xfrm>
          <a:prstGeom prst="rect">
            <a:avLst/>
          </a:prstGeom>
          <a:solidFill>
            <a:schemeClr val="bg1">
              <a:lumMod val="95000"/>
            </a:schemeClr>
          </a:solidFill>
        </p:spPr>
        <p:txBody>
          <a:bodyPr wrap="square" rtlCol="0">
            <a:spAutoFit/>
          </a:bodyPr>
          <a:lstStyle/>
          <a:p>
            <a:r>
              <a:rPr lang="en-US" b="1" dirty="0"/>
              <a:t>Data Types: </a:t>
            </a:r>
            <a:r>
              <a:rPr lang="en-US" dirty="0"/>
              <a:t>JavaScript supports multiple data types.  The two most intuitive data types are string and number.  In the statement above what is string data?  What is number data?  How can you tell the difference?</a:t>
            </a:r>
          </a:p>
        </p:txBody>
      </p:sp>
    </p:spTree>
    <p:extLst>
      <p:ext uri="{BB962C8B-B14F-4D97-AF65-F5344CB8AC3E}">
        <p14:creationId xmlns:p14="http://schemas.microsoft.com/office/powerpoint/2010/main" val="403659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A89B-5822-459D-AF24-8BEB3B2B80FC}"/>
              </a:ext>
            </a:extLst>
          </p:cNvPr>
          <p:cNvSpPr>
            <a:spLocks noGrp="1"/>
          </p:cNvSpPr>
          <p:nvPr>
            <p:ph type="title"/>
          </p:nvPr>
        </p:nvSpPr>
        <p:spPr>
          <a:xfrm>
            <a:off x="509450" y="0"/>
            <a:ext cx="11682549" cy="838200"/>
          </a:xfrm>
        </p:spPr>
        <p:txBody>
          <a:bodyPr/>
          <a:lstStyle/>
          <a:p>
            <a:r>
              <a:rPr lang="en-US" dirty="0"/>
              <a:t>Humble beginnings…</a:t>
            </a:r>
          </a:p>
        </p:txBody>
      </p:sp>
      <p:sp>
        <p:nvSpPr>
          <p:cNvPr id="9" name="Slide Number Placeholder 8">
            <a:extLst>
              <a:ext uri="{FF2B5EF4-FFF2-40B4-BE49-F238E27FC236}">
                <a16:creationId xmlns:a16="http://schemas.microsoft.com/office/drawing/2014/main" id="{DEB7319A-02CB-4F9C-8B44-21286ACD7847}"/>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17</a:t>
            </a:fld>
            <a:endParaRPr lang="en-US" altLang="en-US" dirty="0">
              <a:solidFill>
                <a:srgbClr val="FFFFFF"/>
              </a:solidFill>
            </a:endParaRPr>
          </a:p>
        </p:txBody>
      </p:sp>
      <p:sp>
        <p:nvSpPr>
          <p:cNvPr id="5" name="Rectangle 4">
            <a:extLst>
              <a:ext uri="{FF2B5EF4-FFF2-40B4-BE49-F238E27FC236}">
                <a16:creationId xmlns:a16="http://schemas.microsoft.com/office/drawing/2014/main" id="{011AEDD4-B238-4AA1-8E46-66172ABD93CB}"/>
              </a:ext>
            </a:extLst>
          </p:cNvPr>
          <p:cNvSpPr/>
          <p:nvPr/>
        </p:nvSpPr>
        <p:spPr>
          <a:xfrm>
            <a:off x="985157" y="2836449"/>
            <a:ext cx="6934200" cy="2585323"/>
          </a:xfrm>
          <a:prstGeom prst="rect">
            <a:avLst/>
          </a:prstGeom>
        </p:spPr>
        <p:txBody>
          <a:bodyPr wrap="square">
            <a:spAutoFit/>
          </a:bodyPr>
          <a:lstStyle/>
          <a:p>
            <a:r>
              <a:rPr lang="en-US" dirty="0">
                <a:solidFill>
                  <a:srgbClr val="008000"/>
                </a:solidFill>
                <a:latin typeface="Consolas" panose="020B0609020204030204" pitchFamily="49" charset="0"/>
              </a:rPr>
              <a:t>//write an expression to the console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4</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//make a variable</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a:t>
            </a:r>
            <a:r>
              <a:rPr lang="en-US" dirty="0">
                <a:solidFill>
                  <a:srgbClr val="09885A"/>
                </a:solidFill>
                <a:latin typeface="Consolas" panose="020B0609020204030204" pitchFamily="49" charset="0"/>
              </a:rPr>
              <a:t>42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b=</a:t>
            </a:r>
            <a:r>
              <a:rPr lang="en-US" dirty="0">
                <a:solidFill>
                  <a:srgbClr val="09885A"/>
                </a:solidFill>
                <a:latin typeface="Consolas" panose="020B0609020204030204" pitchFamily="49" charset="0"/>
              </a:rPr>
              <a:t>19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console.log(b);</a:t>
            </a:r>
          </a:p>
        </p:txBody>
      </p:sp>
      <p:sp>
        <p:nvSpPr>
          <p:cNvPr id="6" name="TextBox 5">
            <a:extLst>
              <a:ext uri="{FF2B5EF4-FFF2-40B4-BE49-F238E27FC236}">
                <a16:creationId xmlns:a16="http://schemas.microsoft.com/office/drawing/2014/main" id="{990CB6C0-74BB-4B18-95F8-67AB3A57FB28}"/>
              </a:ext>
            </a:extLst>
          </p:cNvPr>
          <p:cNvSpPr txBox="1"/>
          <p:nvPr/>
        </p:nvSpPr>
        <p:spPr>
          <a:xfrm>
            <a:off x="1763486" y="936010"/>
            <a:ext cx="8447314" cy="369332"/>
          </a:xfrm>
          <a:prstGeom prst="rect">
            <a:avLst/>
          </a:prstGeom>
          <a:solidFill>
            <a:schemeClr val="bg1">
              <a:lumMod val="95000"/>
            </a:schemeClr>
          </a:solidFill>
        </p:spPr>
        <p:txBody>
          <a:bodyPr wrap="square" rtlCol="0">
            <a:spAutoFit/>
          </a:bodyPr>
          <a:lstStyle/>
          <a:p>
            <a:r>
              <a:rPr lang="en-US" b="1" dirty="0"/>
              <a:t>Let’s type some more code into the console …</a:t>
            </a:r>
            <a:endParaRPr lang="en-US" dirty="0"/>
          </a:p>
        </p:txBody>
      </p:sp>
      <p:sp>
        <p:nvSpPr>
          <p:cNvPr id="7" name="TextBox 6">
            <a:extLst>
              <a:ext uri="{FF2B5EF4-FFF2-40B4-BE49-F238E27FC236}">
                <a16:creationId xmlns:a16="http://schemas.microsoft.com/office/drawing/2014/main" id="{496C2D85-DD4A-4C92-8800-E7724DF647CC}"/>
              </a:ext>
            </a:extLst>
          </p:cNvPr>
          <p:cNvSpPr txBox="1"/>
          <p:nvPr/>
        </p:nvSpPr>
        <p:spPr>
          <a:xfrm>
            <a:off x="2711658" y="1590458"/>
            <a:ext cx="4755942" cy="646331"/>
          </a:xfrm>
          <a:prstGeom prst="rect">
            <a:avLst/>
          </a:prstGeom>
          <a:solidFill>
            <a:schemeClr val="bg1">
              <a:lumMod val="95000"/>
            </a:schemeClr>
          </a:solidFill>
        </p:spPr>
        <p:txBody>
          <a:bodyPr wrap="square" rtlCol="0">
            <a:spAutoFit/>
          </a:bodyPr>
          <a:lstStyle/>
          <a:p>
            <a:r>
              <a:rPr lang="en-US" dirty="0"/>
              <a:t>A single line comment in JavaScript </a:t>
            </a:r>
            <a:br>
              <a:rPr lang="en-US" dirty="0"/>
            </a:br>
            <a:endParaRPr lang="en-US" dirty="0"/>
          </a:p>
        </p:txBody>
      </p:sp>
      <p:cxnSp>
        <p:nvCxnSpPr>
          <p:cNvPr id="8" name="Straight Arrow Connector 7">
            <a:extLst>
              <a:ext uri="{FF2B5EF4-FFF2-40B4-BE49-F238E27FC236}">
                <a16:creationId xmlns:a16="http://schemas.microsoft.com/office/drawing/2014/main" id="{6535E25A-FF25-4873-9914-F35C7F606FC4}"/>
              </a:ext>
              <a:ext uri="{C183D7F6-B498-43B3-948B-1728B52AA6E4}">
                <adec:decorative xmlns:adec="http://schemas.microsoft.com/office/drawing/2017/decorative" val="1"/>
              </a:ext>
            </a:extLst>
          </p:cNvPr>
          <p:cNvCxnSpPr>
            <a:cxnSpLocks/>
          </p:cNvCxnSpPr>
          <p:nvPr/>
        </p:nvCxnSpPr>
        <p:spPr bwMode="auto">
          <a:xfrm flipH="1">
            <a:off x="1377863" y="1905001"/>
            <a:ext cx="1289137" cy="754887"/>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76CDBE21-E180-4BC9-B372-B776EF3C6C7B}"/>
              </a:ext>
            </a:extLst>
          </p:cNvPr>
          <p:cNvSpPr txBox="1"/>
          <p:nvPr/>
        </p:nvSpPr>
        <p:spPr>
          <a:xfrm>
            <a:off x="6398797" y="2470199"/>
            <a:ext cx="5187778" cy="923330"/>
          </a:xfrm>
          <a:prstGeom prst="rect">
            <a:avLst/>
          </a:prstGeom>
          <a:solidFill>
            <a:schemeClr val="bg1">
              <a:lumMod val="95000"/>
            </a:schemeClr>
          </a:solidFill>
        </p:spPr>
        <p:txBody>
          <a:bodyPr wrap="square" rtlCol="0">
            <a:spAutoFit/>
          </a:bodyPr>
          <a:lstStyle/>
          <a:p>
            <a:r>
              <a:rPr lang="en-US" dirty="0"/>
              <a:t>Hey look!  JavaScript can do math for us! </a:t>
            </a:r>
          </a:p>
          <a:p>
            <a:r>
              <a:rPr lang="en-US" dirty="0"/>
              <a:t>This is called an expression.  That is – we expressed a value (14) as the sum of 10 and 4.</a:t>
            </a:r>
          </a:p>
        </p:txBody>
      </p:sp>
      <p:cxnSp>
        <p:nvCxnSpPr>
          <p:cNvPr id="12" name="Straight Arrow Connector 11">
            <a:extLst>
              <a:ext uri="{FF2B5EF4-FFF2-40B4-BE49-F238E27FC236}">
                <a16:creationId xmlns:a16="http://schemas.microsoft.com/office/drawing/2014/main" id="{D7F93CC9-F4FC-488D-9121-223AC57EA361}"/>
              </a:ext>
              <a:ext uri="{C183D7F6-B498-43B3-948B-1728B52AA6E4}">
                <adec:decorative xmlns:adec="http://schemas.microsoft.com/office/drawing/2017/decorative" val="1"/>
              </a:ext>
            </a:extLst>
          </p:cNvPr>
          <p:cNvCxnSpPr>
            <a:cxnSpLocks/>
          </p:cNvCxnSpPr>
          <p:nvPr/>
        </p:nvCxnSpPr>
        <p:spPr bwMode="auto">
          <a:xfrm flipH="1">
            <a:off x="3682652" y="3156559"/>
            <a:ext cx="2716145" cy="113441"/>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3804C949-0BEF-4595-96BA-E20FFBBD53B4}"/>
              </a:ext>
            </a:extLst>
          </p:cNvPr>
          <p:cNvSpPr txBox="1"/>
          <p:nvPr/>
        </p:nvSpPr>
        <p:spPr>
          <a:xfrm>
            <a:off x="5410200" y="3880227"/>
            <a:ext cx="5637756" cy="1754326"/>
          </a:xfrm>
          <a:prstGeom prst="rect">
            <a:avLst/>
          </a:prstGeom>
          <a:solidFill>
            <a:schemeClr val="bg1">
              <a:lumMod val="95000"/>
            </a:schemeClr>
          </a:solidFill>
        </p:spPr>
        <p:txBody>
          <a:bodyPr wrap="square" rtlCol="0">
            <a:spAutoFit/>
          </a:bodyPr>
          <a:lstStyle/>
          <a:p>
            <a:r>
              <a:rPr lang="en-US" dirty="0"/>
              <a:t>What we just did here is remarkable!  Instead of the literal values 42 and 19, we put those values into something called a variable.  The </a:t>
            </a:r>
            <a:r>
              <a:rPr lang="en-US" b="1" dirty="0"/>
              <a:t>let</a:t>
            </a:r>
            <a:r>
              <a:rPr lang="en-US" dirty="0"/>
              <a:t> statement means make a new variable.  (Or “let there be a new variable.”)</a:t>
            </a:r>
          </a:p>
          <a:p>
            <a:r>
              <a:rPr lang="en-US" dirty="0"/>
              <a:t>The variables are </a:t>
            </a:r>
            <a:r>
              <a:rPr lang="en-US" b="1" dirty="0"/>
              <a:t>a</a:t>
            </a:r>
            <a:r>
              <a:rPr lang="en-US" dirty="0"/>
              <a:t> and </a:t>
            </a:r>
            <a:r>
              <a:rPr lang="en-US" b="1" dirty="0"/>
              <a:t>b</a:t>
            </a:r>
            <a:r>
              <a:rPr lang="en-US" dirty="0"/>
              <a:t>.  Variables are essential to make a programming language do anything useful!</a:t>
            </a:r>
          </a:p>
        </p:txBody>
      </p:sp>
      <p:cxnSp>
        <p:nvCxnSpPr>
          <p:cNvPr id="16" name="Straight Arrow Connector 15">
            <a:extLst>
              <a:ext uri="{FF2B5EF4-FFF2-40B4-BE49-F238E27FC236}">
                <a16:creationId xmlns:a16="http://schemas.microsoft.com/office/drawing/2014/main" id="{D4565FB6-8D9D-4338-B290-3ADEF29311DE}"/>
              </a:ext>
              <a:ext uri="{C183D7F6-B498-43B3-948B-1728B52AA6E4}">
                <adec:decorative xmlns:adec="http://schemas.microsoft.com/office/drawing/2017/decorative" val="1"/>
              </a:ext>
            </a:extLst>
          </p:cNvPr>
          <p:cNvCxnSpPr>
            <a:cxnSpLocks/>
          </p:cNvCxnSpPr>
          <p:nvPr/>
        </p:nvCxnSpPr>
        <p:spPr bwMode="auto">
          <a:xfrm flipH="1" flipV="1">
            <a:off x="2354893" y="4153499"/>
            <a:ext cx="2934450" cy="570901"/>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79F49802-0F28-8564-8106-EF36388EEE7B}"/>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17</a:t>
            </a:fld>
            <a:endParaRPr lang="en-US" sz="2800" dirty="0">
              <a:solidFill>
                <a:schemeClr val="accent1">
                  <a:lumMod val="75000"/>
                </a:schemeClr>
              </a:solidFill>
            </a:endParaRPr>
          </a:p>
        </p:txBody>
      </p:sp>
    </p:spTree>
    <p:extLst>
      <p:ext uri="{BB962C8B-B14F-4D97-AF65-F5344CB8AC3E}">
        <p14:creationId xmlns:p14="http://schemas.microsoft.com/office/powerpoint/2010/main" val="22509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772E-9509-4570-B319-4D7C7821A1F5}"/>
              </a:ext>
            </a:extLst>
          </p:cNvPr>
          <p:cNvSpPr>
            <a:spLocks noGrp="1"/>
          </p:cNvSpPr>
          <p:nvPr>
            <p:ph type="title"/>
          </p:nvPr>
        </p:nvSpPr>
        <p:spPr>
          <a:xfrm>
            <a:off x="313509" y="466436"/>
            <a:ext cx="10293531" cy="838200"/>
          </a:xfrm>
        </p:spPr>
        <p:txBody>
          <a:bodyPr/>
          <a:lstStyle/>
          <a:p>
            <a:r>
              <a:rPr lang="en-US" dirty="0"/>
              <a:t>Putting JavaScript to work (simple math)</a:t>
            </a:r>
          </a:p>
        </p:txBody>
      </p:sp>
      <p:sp>
        <p:nvSpPr>
          <p:cNvPr id="5" name="Slide Number Placeholder 4">
            <a:extLst>
              <a:ext uri="{FF2B5EF4-FFF2-40B4-BE49-F238E27FC236}">
                <a16:creationId xmlns:a16="http://schemas.microsoft.com/office/drawing/2014/main" id="{30A76F14-C944-4653-8637-04A666CCCEF3}"/>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18</a:t>
            </a:fld>
            <a:endParaRPr lang="en-US" altLang="en-US" dirty="0">
              <a:solidFill>
                <a:srgbClr val="FFFFFF"/>
              </a:solidFill>
            </a:endParaRPr>
          </a:p>
        </p:txBody>
      </p:sp>
      <p:sp>
        <p:nvSpPr>
          <p:cNvPr id="7" name="Rectangle 6">
            <a:extLst>
              <a:ext uri="{FF2B5EF4-FFF2-40B4-BE49-F238E27FC236}">
                <a16:creationId xmlns:a16="http://schemas.microsoft.com/office/drawing/2014/main" id="{20FE6679-FC36-4192-9640-A2D195C7B563}"/>
              </a:ext>
            </a:extLst>
          </p:cNvPr>
          <p:cNvSpPr/>
          <p:nvPr/>
        </p:nvSpPr>
        <p:spPr>
          <a:xfrm>
            <a:off x="1892694" y="2792767"/>
            <a:ext cx="8077200" cy="2031325"/>
          </a:xfrm>
          <a:prstGeom prst="rect">
            <a:avLst/>
          </a:prstGeom>
        </p:spPr>
        <p:txBody>
          <a:bodyPr wrap="square">
            <a:spAutoFit/>
          </a:bodyPr>
          <a:lstStyle/>
          <a:p>
            <a:r>
              <a:rPr lang="en-US" dirty="0">
                <a:solidFill>
                  <a:srgbClr val="008000"/>
                </a:solidFill>
                <a:latin typeface="Consolas" panose="020B0609020204030204" pitchFamily="49" charset="0"/>
              </a:rPr>
              <a:t>//write expressions using variables.</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"The value of a is: "</a:t>
            </a:r>
            <a:r>
              <a:rPr lang="en-US" dirty="0">
                <a:solidFill>
                  <a:srgbClr val="000000"/>
                </a:solidFill>
                <a:latin typeface="Consolas" panose="020B0609020204030204" pitchFamily="49" charset="0"/>
              </a:rPr>
              <a:t> + a);</a:t>
            </a: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"The value of b is: "</a:t>
            </a:r>
            <a:r>
              <a:rPr lang="en-US" dirty="0">
                <a:solidFill>
                  <a:srgbClr val="000000"/>
                </a:solidFill>
                <a:latin typeface="Consolas" panose="020B0609020204030204" pitchFamily="49" charset="0"/>
              </a:rPr>
              <a:t> + b);</a:t>
            </a: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//addition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//subtraction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//multiplication (a * b)</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 / b); </a:t>
            </a:r>
            <a:r>
              <a:rPr lang="en-US" dirty="0">
                <a:solidFill>
                  <a:srgbClr val="008000"/>
                </a:solidFill>
                <a:latin typeface="Consolas" panose="020B0609020204030204" pitchFamily="49" charset="0"/>
              </a:rPr>
              <a:t>//division (a/b)</a:t>
            </a:r>
            <a:endParaRPr lang="en-US" dirty="0">
              <a:solidFill>
                <a:srgbClr val="000000"/>
              </a:solidFill>
              <a:latin typeface="Consolas" panose="020B0609020204030204" pitchFamily="49" charset="0"/>
            </a:endParaRPr>
          </a:p>
        </p:txBody>
      </p:sp>
      <p:sp>
        <p:nvSpPr>
          <p:cNvPr id="10" name="TextBox 9">
            <a:extLst>
              <a:ext uri="{FF2B5EF4-FFF2-40B4-BE49-F238E27FC236}">
                <a16:creationId xmlns:a16="http://schemas.microsoft.com/office/drawing/2014/main" id="{740AAB8F-30D5-4265-969E-807391378555}"/>
              </a:ext>
            </a:extLst>
          </p:cNvPr>
          <p:cNvSpPr txBox="1"/>
          <p:nvPr/>
        </p:nvSpPr>
        <p:spPr>
          <a:xfrm>
            <a:off x="3135085" y="1964362"/>
            <a:ext cx="6400800" cy="646331"/>
          </a:xfrm>
          <a:prstGeom prst="rect">
            <a:avLst/>
          </a:prstGeom>
          <a:solidFill>
            <a:schemeClr val="bg1">
              <a:lumMod val="95000"/>
            </a:schemeClr>
          </a:solidFill>
        </p:spPr>
        <p:txBody>
          <a:bodyPr wrap="square" rtlCol="0">
            <a:spAutoFit/>
          </a:bodyPr>
          <a:lstStyle/>
          <a:p>
            <a:r>
              <a:rPr lang="en-US" dirty="0"/>
              <a:t>Here we combine a string with a variable.  The result is a new string.</a:t>
            </a:r>
          </a:p>
        </p:txBody>
      </p:sp>
      <p:cxnSp>
        <p:nvCxnSpPr>
          <p:cNvPr id="11" name="Straight Arrow Connector 10">
            <a:extLst>
              <a:ext uri="{FF2B5EF4-FFF2-40B4-BE49-F238E27FC236}">
                <a16:creationId xmlns:a16="http://schemas.microsoft.com/office/drawing/2014/main" id="{39ED57B1-34AB-4CCC-97EB-E71218B1C5EF}"/>
              </a:ext>
              <a:ext uri="{C183D7F6-B498-43B3-948B-1728B52AA6E4}">
                <adec:decorative xmlns:adec="http://schemas.microsoft.com/office/drawing/2017/decorative" val="1"/>
              </a:ext>
            </a:extLst>
          </p:cNvPr>
          <p:cNvCxnSpPr>
            <a:cxnSpLocks/>
          </p:cNvCxnSpPr>
          <p:nvPr/>
        </p:nvCxnSpPr>
        <p:spPr bwMode="auto">
          <a:xfrm flipH="1">
            <a:off x="6439989" y="2610693"/>
            <a:ext cx="600891" cy="51133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EFB66367-0177-FD12-D583-6BE9BFA3C0DF}"/>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18</a:t>
            </a:fld>
            <a:endParaRPr lang="en-US" sz="2800" dirty="0">
              <a:solidFill>
                <a:schemeClr val="accent1">
                  <a:lumMod val="75000"/>
                </a:schemeClr>
              </a:solidFill>
            </a:endParaRPr>
          </a:p>
        </p:txBody>
      </p:sp>
    </p:spTree>
    <p:extLst>
      <p:ext uri="{BB962C8B-B14F-4D97-AF65-F5344CB8AC3E}">
        <p14:creationId xmlns:p14="http://schemas.microsoft.com/office/powerpoint/2010/main" val="22661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35FC-FDA2-45C2-BBEF-31E4665FE9AF}"/>
              </a:ext>
            </a:extLst>
          </p:cNvPr>
          <p:cNvSpPr>
            <a:spLocks noGrp="1"/>
          </p:cNvSpPr>
          <p:nvPr>
            <p:ph type="title"/>
          </p:nvPr>
        </p:nvSpPr>
        <p:spPr/>
        <p:txBody>
          <a:bodyPr/>
          <a:lstStyle/>
          <a:p>
            <a:r>
              <a:rPr lang="en-US" dirty="0"/>
              <a:t>Order </a:t>
            </a:r>
            <a:r>
              <a:rPr lang="en-US"/>
              <a:t>of operations</a:t>
            </a:r>
            <a:endParaRPr lang="en-US" dirty="0"/>
          </a:p>
        </p:txBody>
      </p:sp>
      <p:sp>
        <p:nvSpPr>
          <p:cNvPr id="6" name="Slide Number Placeholder 5">
            <a:extLst>
              <a:ext uri="{FF2B5EF4-FFF2-40B4-BE49-F238E27FC236}">
                <a16:creationId xmlns:a16="http://schemas.microsoft.com/office/drawing/2014/main" id="{2E41B9F3-55E1-407D-899F-1F1BC583A674}"/>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19</a:t>
            </a:fld>
            <a:endParaRPr lang="en-US" altLang="en-US" dirty="0">
              <a:solidFill>
                <a:srgbClr val="FFFFFF"/>
              </a:solidFill>
            </a:endParaRPr>
          </a:p>
        </p:txBody>
      </p:sp>
      <p:sp>
        <p:nvSpPr>
          <p:cNvPr id="5" name="Rectangle 4">
            <a:extLst>
              <a:ext uri="{FF2B5EF4-FFF2-40B4-BE49-F238E27FC236}">
                <a16:creationId xmlns:a16="http://schemas.microsoft.com/office/drawing/2014/main" id="{28D51965-3FE4-4090-93BD-9896D81722A2}"/>
              </a:ext>
            </a:extLst>
          </p:cNvPr>
          <p:cNvSpPr/>
          <p:nvPr/>
        </p:nvSpPr>
        <p:spPr>
          <a:xfrm>
            <a:off x="1828800" y="1524000"/>
            <a:ext cx="6858000" cy="2308324"/>
          </a:xfrm>
          <a:prstGeom prst="rect">
            <a:avLst/>
          </a:prstGeom>
        </p:spPr>
        <p:txBody>
          <a:bodyPr wrap="square">
            <a:spAutoFit/>
          </a:bodyPr>
          <a:lstStyle/>
          <a:p>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a = 10;</a:t>
            </a:r>
          </a:p>
          <a:p>
            <a:r>
              <a:rPr lang="en-US" dirty="0">
                <a:solidFill>
                  <a:srgbClr val="000000"/>
                </a:solidFill>
                <a:latin typeface="Consolas" panose="020B0609020204030204" pitchFamily="49" charset="0"/>
              </a:rPr>
              <a:t>b = 2;</a:t>
            </a:r>
          </a:p>
          <a:p>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//order of precedence</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//implicit</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//explicit</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 (</a:t>
            </a:r>
            <a:r>
              <a:rPr lang="en-US" dirty="0">
                <a:solidFill>
                  <a:srgbClr val="09885A"/>
                </a:solidFill>
                <a:latin typeface="Consolas" panose="020B0609020204030204" pitchFamily="49" charset="0"/>
              </a:rPr>
              <a:t>10</a:t>
            </a:r>
            <a:r>
              <a:rPr lang="en-US" dirty="0">
                <a:solidFill>
                  <a:srgbClr val="000000"/>
                </a:solidFill>
                <a:latin typeface="Consolas" panose="020B0609020204030204" pitchFamily="49" charset="0"/>
              </a:rPr>
              <a:t> + a) / b ); </a:t>
            </a:r>
            <a:r>
              <a:rPr lang="en-US" dirty="0">
                <a:solidFill>
                  <a:srgbClr val="008000"/>
                </a:solidFill>
                <a:latin typeface="Consolas" panose="020B0609020204030204" pitchFamily="49" charset="0"/>
              </a:rPr>
              <a:t>//explicit</a:t>
            </a:r>
            <a:endParaRPr lang="en-US" dirty="0">
              <a:solidFill>
                <a:srgbClr val="000000"/>
              </a:solidFill>
              <a:latin typeface="Consolas" panose="020B0609020204030204" pitchFamily="49" charset="0"/>
            </a:endParaRPr>
          </a:p>
        </p:txBody>
      </p:sp>
      <p:sp>
        <p:nvSpPr>
          <p:cNvPr id="7" name="TextBox 6">
            <a:extLst>
              <a:ext uri="{FF2B5EF4-FFF2-40B4-BE49-F238E27FC236}">
                <a16:creationId xmlns:a16="http://schemas.microsoft.com/office/drawing/2014/main" id="{688A7DEE-7D84-46EF-94DE-D98BD73E3E8F}"/>
              </a:ext>
            </a:extLst>
          </p:cNvPr>
          <p:cNvSpPr txBox="1"/>
          <p:nvPr/>
        </p:nvSpPr>
        <p:spPr>
          <a:xfrm>
            <a:off x="5715000" y="1951213"/>
            <a:ext cx="4415340" cy="923330"/>
          </a:xfrm>
          <a:prstGeom prst="rect">
            <a:avLst/>
          </a:prstGeom>
          <a:solidFill>
            <a:schemeClr val="bg1">
              <a:lumMod val="95000"/>
            </a:schemeClr>
          </a:solidFill>
        </p:spPr>
        <p:txBody>
          <a:bodyPr wrap="square" rtlCol="0">
            <a:spAutoFit/>
          </a:bodyPr>
          <a:lstStyle/>
          <a:p>
            <a:r>
              <a:rPr lang="en-US" dirty="0"/>
              <a:t>We already had variables </a:t>
            </a:r>
            <a:r>
              <a:rPr lang="en-US" b="1" dirty="0"/>
              <a:t>a </a:t>
            </a:r>
            <a:r>
              <a:rPr lang="en-US" dirty="0"/>
              <a:t>and </a:t>
            </a:r>
            <a:r>
              <a:rPr lang="en-US" b="1" dirty="0"/>
              <a:t>b</a:t>
            </a:r>
            <a:r>
              <a:rPr lang="en-US" dirty="0"/>
              <a:t> so we are not using </a:t>
            </a:r>
            <a:r>
              <a:rPr lang="en-US" b="1" dirty="0"/>
              <a:t>let </a:t>
            </a:r>
            <a:r>
              <a:rPr lang="en-US" dirty="0"/>
              <a:t>again here.  We are just reassigning them.</a:t>
            </a:r>
            <a:endParaRPr lang="en-US" b="1" dirty="0"/>
          </a:p>
        </p:txBody>
      </p:sp>
      <p:cxnSp>
        <p:nvCxnSpPr>
          <p:cNvPr id="9" name="Straight Arrow Connector 8">
            <a:extLst>
              <a:ext uri="{FF2B5EF4-FFF2-40B4-BE49-F238E27FC236}">
                <a16:creationId xmlns:a16="http://schemas.microsoft.com/office/drawing/2014/main" id="{C33991B4-7ED6-4F81-8045-922689C4608E}"/>
              </a:ext>
              <a:ext uri="{C183D7F6-B498-43B3-948B-1728B52AA6E4}">
                <adec:decorative xmlns:adec="http://schemas.microsoft.com/office/drawing/2017/decorative" val="1"/>
              </a:ext>
            </a:extLst>
          </p:cNvPr>
          <p:cNvCxnSpPr>
            <a:cxnSpLocks/>
          </p:cNvCxnSpPr>
          <p:nvPr/>
        </p:nvCxnSpPr>
        <p:spPr bwMode="auto">
          <a:xfrm flipH="1">
            <a:off x="3505200" y="2133600"/>
            <a:ext cx="2133600" cy="38100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69855C80-09B2-4114-A065-8F6D1D9EE836}"/>
              </a:ext>
            </a:extLst>
          </p:cNvPr>
          <p:cNvSpPr txBox="1"/>
          <p:nvPr/>
        </p:nvSpPr>
        <p:spPr>
          <a:xfrm>
            <a:off x="5257800" y="4248834"/>
            <a:ext cx="4415340" cy="646331"/>
          </a:xfrm>
          <a:prstGeom prst="rect">
            <a:avLst/>
          </a:prstGeom>
          <a:solidFill>
            <a:schemeClr val="bg1">
              <a:lumMod val="95000"/>
            </a:schemeClr>
          </a:solidFill>
        </p:spPr>
        <p:txBody>
          <a:bodyPr wrap="square" rtlCol="0">
            <a:spAutoFit/>
          </a:bodyPr>
          <a:lstStyle/>
          <a:p>
            <a:r>
              <a:rPr lang="en-US" b="1" dirty="0"/>
              <a:t>Discuss</a:t>
            </a:r>
            <a:r>
              <a:rPr lang="en-US" dirty="0"/>
              <a:t>  - One of these lines results in a different answer.  Why?</a:t>
            </a:r>
            <a:endParaRPr lang="en-US" b="1" dirty="0"/>
          </a:p>
        </p:txBody>
      </p:sp>
      <p:cxnSp>
        <p:nvCxnSpPr>
          <p:cNvPr id="13" name="Straight Arrow Connector 12">
            <a:extLst>
              <a:ext uri="{FF2B5EF4-FFF2-40B4-BE49-F238E27FC236}">
                <a16:creationId xmlns:a16="http://schemas.microsoft.com/office/drawing/2014/main" id="{88594269-BA6D-49B9-A874-E899F5A722C9}"/>
              </a:ext>
              <a:ext uri="{C183D7F6-B498-43B3-948B-1728B52AA6E4}">
                <adec:decorative xmlns:adec="http://schemas.microsoft.com/office/drawing/2017/decorative" val="1"/>
              </a:ext>
            </a:extLst>
          </p:cNvPr>
          <p:cNvCxnSpPr>
            <a:cxnSpLocks/>
          </p:cNvCxnSpPr>
          <p:nvPr/>
        </p:nvCxnSpPr>
        <p:spPr bwMode="auto">
          <a:xfrm flipH="1" flipV="1">
            <a:off x="6927669" y="3363709"/>
            <a:ext cx="1524000" cy="739676"/>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06ADBDD1-7C9E-5AE0-18BA-5C1E229583F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19</a:t>
            </a:fld>
            <a:endParaRPr lang="en-US" sz="2800" dirty="0">
              <a:solidFill>
                <a:schemeClr val="accent1">
                  <a:lumMod val="75000"/>
                </a:schemeClr>
              </a:solidFill>
            </a:endParaRPr>
          </a:p>
        </p:txBody>
      </p:sp>
    </p:spTree>
    <p:extLst>
      <p:ext uri="{BB962C8B-B14F-4D97-AF65-F5344CB8AC3E}">
        <p14:creationId xmlns:p14="http://schemas.microsoft.com/office/powerpoint/2010/main" val="294199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diagram of a student quality - it shows intersecting spheres of Critical Thinking, Perseverance, and Curiosity">
            <a:extLst>
              <a:ext uri="{FF2B5EF4-FFF2-40B4-BE49-F238E27FC236}">
                <a16:creationId xmlns:a16="http://schemas.microsoft.com/office/drawing/2014/main" id="{72BF8092-0116-D276-3A07-A885ED7623D2}"/>
              </a:ext>
            </a:extLst>
          </p:cNvPr>
          <p:cNvPicPr>
            <a:picLocks noGrp="1" noChangeAspect="1"/>
          </p:cNvPicPr>
          <p:nvPr>
            <p:ph idx="1"/>
          </p:nvPr>
        </p:nvPicPr>
        <p:blipFill>
          <a:blip r:embed="rId3"/>
          <a:srcRect t="60" r="1331" b="163"/>
          <a:stretch/>
        </p:blipFill>
        <p:spPr>
          <a:xfrm>
            <a:off x="3098083" y="1338534"/>
            <a:ext cx="5623193" cy="5154341"/>
          </a:xfrm>
        </p:spPr>
      </p:pic>
      <p:sp>
        <p:nvSpPr>
          <p:cNvPr id="4" name="Slide Number Placeholder 3">
            <a:extLst>
              <a:ext uri="{FF2B5EF4-FFF2-40B4-BE49-F238E27FC236}">
                <a16:creationId xmlns:a16="http://schemas.microsoft.com/office/drawing/2014/main" id="{7DD8210F-CB37-BF41-A759-05B11B48C41D}"/>
              </a:ext>
            </a:extLst>
          </p:cNvPr>
          <p:cNvSpPr>
            <a:spLocks noGrp="1"/>
          </p:cNvSpPr>
          <p:nvPr>
            <p:ph type="sldNum" sz="quarter" idx="12"/>
          </p:nvPr>
        </p:nvSpPr>
        <p:spPr/>
        <p:txBody>
          <a:bodyPr/>
          <a:lstStyle/>
          <a:p>
            <a:fld id="{A880FCDE-7CC0-47F6-888A-FE66752D0BB1}" type="slidenum">
              <a:rPr lang="en-US" smtClean="0"/>
              <a:t>2</a:t>
            </a:fld>
            <a:endParaRPr lang="en-US"/>
          </a:p>
        </p:txBody>
      </p:sp>
      <p:sp>
        <p:nvSpPr>
          <p:cNvPr id="6" name="TextBox 5">
            <a:extLst>
              <a:ext uri="{FF2B5EF4-FFF2-40B4-BE49-F238E27FC236}">
                <a16:creationId xmlns:a16="http://schemas.microsoft.com/office/drawing/2014/main" id="{66BD8296-3C40-E8C1-D2A0-A6612053D96B}"/>
              </a:ext>
            </a:extLst>
          </p:cNvPr>
          <p:cNvSpPr txBox="1"/>
          <p:nvPr/>
        </p:nvSpPr>
        <p:spPr>
          <a:xfrm>
            <a:off x="8422105" y="825003"/>
            <a:ext cx="2998940"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Break large tasks down into smaller tasks.</a:t>
            </a:r>
          </a:p>
          <a:p>
            <a:pPr marL="285750" indent="-285750">
              <a:spcBef>
                <a:spcPts val="600"/>
              </a:spcBef>
              <a:buFont typeface="Arial" panose="020B0604020202020204" pitchFamily="34" charset="0"/>
              <a:buChar char="•"/>
            </a:pPr>
            <a:r>
              <a:rPr lang="en-US" sz="2000" dirty="0"/>
              <a:t>Don’t be satisfied with “magical” solutions.</a:t>
            </a:r>
          </a:p>
        </p:txBody>
      </p:sp>
      <p:sp>
        <p:nvSpPr>
          <p:cNvPr id="7" name="TextBox 6">
            <a:extLst>
              <a:ext uri="{FF2B5EF4-FFF2-40B4-BE49-F238E27FC236}">
                <a16:creationId xmlns:a16="http://schemas.microsoft.com/office/drawing/2014/main" id="{2C50819D-AD38-E671-2A5B-623105211DC5}"/>
              </a:ext>
            </a:extLst>
          </p:cNvPr>
          <p:cNvSpPr txBox="1"/>
          <p:nvPr/>
        </p:nvSpPr>
        <p:spPr>
          <a:xfrm>
            <a:off x="398315" y="1681256"/>
            <a:ext cx="3259286"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Ask good questions in class.</a:t>
            </a:r>
          </a:p>
          <a:p>
            <a:pPr marL="285750" indent="-285750">
              <a:spcBef>
                <a:spcPts val="600"/>
              </a:spcBef>
              <a:buFont typeface="Arial" panose="020B0604020202020204" pitchFamily="34" charset="0"/>
              <a:buChar char="•"/>
            </a:pPr>
            <a:r>
              <a:rPr lang="en-US" sz="2000" dirty="0"/>
              <a:t>Independently experiment to discover answers.</a:t>
            </a:r>
          </a:p>
        </p:txBody>
      </p:sp>
      <p:sp>
        <p:nvSpPr>
          <p:cNvPr id="8" name="TextBox 7">
            <a:extLst>
              <a:ext uri="{FF2B5EF4-FFF2-40B4-BE49-F238E27FC236}">
                <a16:creationId xmlns:a16="http://schemas.microsoft.com/office/drawing/2014/main" id="{CCD6D617-397B-BEB4-FCB0-6AC3C013F888}"/>
              </a:ext>
            </a:extLst>
          </p:cNvPr>
          <p:cNvSpPr txBox="1"/>
          <p:nvPr/>
        </p:nvSpPr>
        <p:spPr>
          <a:xfrm>
            <a:off x="9315240" y="2432004"/>
            <a:ext cx="2853847" cy="3400931"/>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dirty="0"/>
              <a:t>When your code doesn’t work, step back, think, and try again.</a:t>
            </a:r>
          </a:p>
          <a:p>
            <a:pPr marL="285750" indent="-285750">
              <a:spcBef>
                <a:spcPts val="600"/>
              </a:spcBef>
              <a:buFont typeface="Arial" panose="020B0604020202020204" pitchFamily="34" charset="0"/>
              <a:buChar char="•"/>
            </a:pPr>
            <a:r>
              <a:rPr lang="en-US" sz="2000" dirty="0"/>
              <a:t>Keep trying, even if you don’t see the “big picture” just yet.</a:t>
            </a:r>
          </a:p>
          <a:p>
            <a:pPr marL="285750" indent="-285750">
              <a:spcBef>
                <a:spcPts val="600"/>
              </a:spcBef>
              <a:buFont typeface="Arial" panose="020B0604020202020204" pitchFamily="34" charset="0"/>
              <a:buChar char="•"/>
            </a:pPr>
            <a:r>
              <a:rPr lang="en-US" sz="2000" dirty="0"/>
              <a:t>Follow along in your own browser.</a:t>
            </a:r>
          </a:p>
          <a:p>
            <a:pPr marL="285750" indent="-285750">
              <a:spcBef>
                <a:spcPts val="600"/>
              </a:spcBef>
              <a:buFont typeface="Arial" panose="020B0604020202020204" pitchFamily="34" charset="0"/>
              <a:buChar char="•"/>
            </a:pPr>
            <a:endParaRPr lang="en-US" sz="2000" dirty="0"/>
          </a:p>
        </p:txBody>
      </p:sp>
      <p:cxnSp>
        <p:nvCxnSpPr>
          <p:cNvPr id="3" name="Straight Arrow Connector 2">
            <a:extLst>
              <a:ext uri="{FF2B5EF4-FFF2-40B4-BE49-F238E27FC236}">
                <a16:creationId xmlns:a16="http://schemas.microsoft.com/office/drawing/2014/main" id="{29D9F05C-2394-59A5-C11E-CE31C4423D70}"/>
              </a:ext>
              <a:ext uri="{C183D7F6-B498-43B3-948B-1728B52AA6E4}">
                <adec:decorative xmlns:adec="http://schemas.microsoft.com/office/drawing/2017/decorative" val="1"/>
              </a:ext>
            </a:extLst>
          </p:cNvPr>
          <p:cNvCxnSpPr/>
          <p:nvPr/>
        </p:nvCxnSpPr>
        <p:spPr>
          <a:xfrm>
            <a:off x="1716554" y="3468584"/>
            <a:ext cx="1052187" cy="50417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1BB90D-BD1F-B963-E4EF-4548A2B9A496}"/>
              </a:ext>
              <a:ext uri="{C183D7F6-B498-43B3-948B-1728B52AA6E4}">
                <adec:decorative xmlns:adec="http://schemas.microsoft.com/office/drawing/2017/decorative" val="1"/>
              </a:ext>
            </a:extLst>
          </p:cNvPr>
          <p:cNvCxnSpPr>
            <a:cxnSpLocks/>
          </p:cNvCxnSpPr>
          <p:nvPr/>
        </p:nvCxnSpPr>
        <p:spPr>
          <a:xfrm flipH="1">
            <a:off x="7713995" y="1724761"/>
            <a:ext cx="576197" cy="309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31FF39-2503-7747-29CC-B05D2E756A01}"/>
              </a:ext>
              <a:ext uri="{C183D7F6-B498-43B3-948B-1728B52AA6E4}">
                <adec:decorative xmlns:adec="http://schemas.microsoft.com/office/drawing/2017/decorative" val="1"/>
              </a:ext>
            </a:extLst>
          </p:cNvPr>
          <p:cNvCxnSpPr>
            <a:cxnSpLocks/>
          </p:cNvCxnSpPr>
          <p:nvPr/>
        </p:nvCxnSpPr>
        <p:spPr>
          <a:xfrm flipH="1">
            <a:off x="8855765" y="2802835"/>
            <a:ext cx="459475" cy="228251"/>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3B91F95D-457C-D753-5906-8B88B8C5F933}"/>
              </a:ext>
            </a:extLst>
          </p:cNvPr>
          <p:cNvSpPr>
            <a:spLocks noGrp="1"/>
          </p:cNvSpPr>
          <p:nvPr>
            <p:ph type="title"/>
          </p:nvPr>
        </p:nvSpPr>
        <p:spPr>
          <a:xfrm>
            <a:off x="838200" y="365125"/>
            <a:ext cx="10515600" cy="744809"/>
          </a:xfrm>
        </p:spPr>
        <p:txBody>
          <a:bodyPr>
            <a:normAutofit/>
          </a:bodyPr>
          <a:lstStyle/>
          <a:p>
            <a:r>
              <a:rPr lang="en-US" sz="3200" dirty="0"/>
              <a:t>MIS Instructional Practices</a:t>
            </a:r>
          </a:p>
        </p:txBody>
      </p:sp>
    </p:spTree>
    <p:extLst>
      <p:ext uri="{BB962C8B-B14F-4D97-AF65-F5344CB8AC3E}">
        <p14:creationId xmlns:p14="http://schemas.microsoft.com/office/powerpoint/2010/main" val="80586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8DF2-51ED-4762-9EB9-953361815118}"/>
              </a:ext>
            </a:extLst>
          </p:cNvPr>
          <p:cNvSpPr>
            <a:spLocks noGrp="1"/>
          </p:cNvSpPr>
          <p:nvPr>
            <p:ph type="title"/>
          </p:nvPr>
        </p:nvSpPr>
        <p:spPr/>
        <p:txBody>
          <a:bodyPr/>
          <a:lstStyle/>
          <a:p>
            <a:r>
              <a:rPr lang="en-US" dirty="0"/>
              <a:t>Working with strings</a:t>
            </a:r>
          </a:p>
        </p:txBody>
      </p:sp>
      <p:sp>
        <p:nvSpPr>
          <p:cNvPr id="5" name="Slide Number Placeholder 4">
            <a:extLst>
              <a:ext uri="{FF2B5EF4-FFF2-40B4-BE49-F238E27FC236}">
                <a16:creationId xmlns:a16="http://schemas.microsoft.com/office/drawing/2014/main" id="{AC5FF7A5-27EB-46A3-A2B7-6DA7C52F53BE}"/>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20</a:t>
            </a:fld>
            <a:endParaRPr lang="en-US" altLang="en-US" dirty="0">
              <a:solidFill>
                <a:srgbClr val="FFFFFF"/>
              </a:solidFill>
            </a:endParaRPr>
          </a:p>
        </p:txBody>
      </p:sp>
      <p:sp>
        <p:nvSpPr>
          <p:cNvPr id="6" name="Rectangle 5">
            <a:extLst>
              <a:ext uri="{FF2B5EF4-FFF2-40B4-BE49-F238E27FC236}">
                <a16:creationId xmlns:a16="http://schemas.microsoft.com/office/drawing/2014/main" id="{3BA6D3E7-D150-48DE-B9D8-5B67132F164D}"/>
              </a:ext>
            </a:extLst>
          </p:cNvPr>
          <p:cNvSpPr/>
          <p:nvPr/>
        </p:nvSpPr>
        <p:spPr>
          <a:xfrm>
            <a:off x="1676400" y="1066800"/>
            <a:ext cx="9258300" cy="3785652"/>
          </a:xfrm>
          <a:prstGeom prst="rect">
            <a:avLst/>
          </a:prstGeom>
        </p:spPr>
        <p:txBody>
          <a:bodyPr wrap="square">
            <a:spAutoFit/>
          </a:bodyPr>
          <a:lstStyle/>
          <a:p>
            <a:r>
              <a:rPr lang="en-US" sz="2000" dirty="0">
                <a:solidFill>
                  <a:srgbClr val="008000"/>
                </a:solidFill>
                <a:latin typeface="Consolas" panose="020B0609020204030204" pitchFamily="49" charset="0"/>
              </a:rPr>
              <a:t>//how about some strings?</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'Fred'</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"Velma"</a:t>
            </a:r>
            <a:r>
              <a:rPr lang="en-US" sz="2000" dirty="0">
                <a:solidFill>
                  <a:srgbClr val="000000"/>
                </a:solidFill>
                <a:latin typeface="Consolas" panose="020B0609020204030204" pitchFamily="49" charset="0"/>
              </a:rPr>
              <a:t>); </a:t>
            </a:r>
            <a:r>
              <a:rPr lang="en-US" sz="2000" dirty="0">
                <a:solidFill>
                  <a:srgbClr val="008000"/>
                </a:solidFill>
                <a:latin typeface="Consolas" panose="020B0609020204030204" pitchFamily="49" charset="0"/>
              </a:rPr>
              <a:t>//either single or double quotes is fine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'Shaggy'</a:t>
            </a:r>
            <a:r>
              <a:rPr lang="en-US" sz="2000" dirty="0">
                <a:solidFill>
                  <a:srgbClr val="000000"/>
                </a:solidFill>
                <a:latin typeface="Consolas" panose="020B0609020204030204" pitchFamily="49" charset="0"/>
              </a:rPr>
              <a:t>;</a:t>
            </a: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'Scooby'</a:t>
            </a:r>
            <a:r>
              <a:rPr lang="en-US" sz="2000" dirty="0">
                <a:solidFill>
                  <a:srgbClr val="000000"/>
                </a:solidFill>
                <a:latin typeface="Consolas" panose="020B0609020204030204" pitchFamily="49" charset="0"/>
              </a:rPr>
              <a:t>;</a:t>
            </a:r>
          </a:p>
          <a:p>
            <a:br>
              <a:rPr lang="en-US" sz="2000" dirty="0">
                <a:solidFill>
                  <a:srgbClr val="000000"/>
                </a:solidFill>
                <a:latin typeface="Consolas" panose="020B0609020204030204" pitchFamily="49" charset="0"/>
              </a:rPr>
            </a:br>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a:t>
            </a:r>
          </a:p>
          <a:p>
            <a:r>
              <a:rPr lang="en-US" sz="2000" dirty="0">
                <a:solidFill>
                  <a:srgbClr val="008000"/>
                </a:solidFill>
                <a:latin typeface="Consolas" panose="020B0609020204030204" pitchFamily="49" charset="0"/>
              </a:rPr>
              <a:t>//What happens when you try to add two strings together?</a:t>
            </a:r>
            <a:endParaRPr lang="en-US" sz="2000" dirty="0">
              <a:solidFill>
                <a:srgbClr val="000000"/>
              </a:solidFill>
              <a:latin typeface="Consolas" panose="020B0609020204030204" pitchFamily="49" charset="0"/>
            </a:endParaRPr>
          </a:p>
          <a:p>
            <a:r>
              <a:rPr lang="en-US" sz="2000" dirty="0">
                <a:solidFill>
                  <a:srgbClr val="008000"/>
                </a:solidFill>
                <a:latin typeface="Consolas" panose="020B0609020204030204" pitchFamily="49" charset="0"/>
              </a:rPr>
              <a:t>// Think about it - a word like '</a:t>
            </a:r>
            <a:r>
              <a:rPr lang="en-US" sz="2000" dirty="0" err="1">
                <a:solidFill>
                  <a:srgbClr val="008000"/>
                </a:solidFill>
                <a:latin typeface="Consolas" panose="020B0609020204030204" pitchFamily="49" charset="0"/>
              </a:rPr>
              <a:t>Scooby</a:t>
            </a:r>
            <a:r>
              <a:rPr lang="en-US" sz="2000" dirty="0">
                <a:solidFill>
                  <a:srgbClr val="008000"/>
                </a:solidFill>
                <a:latin typeface="Consolas" panose="020B0609020204030204" pitchFamily="49" charset="0"/>
              </a:rPr>
              <a:t>' does not have </a:t>
            </a:r>
          </a:p>
          <a:p>
            <a:r>
              <a:rPr lang="en-US" sz="2000" dirty="0">
                <a:solidFill>
                  <a:srgbClr val="008000"/>
                </a:solidFill>
                <a:latin typeface="Consolas" panose="020B0609020204030204" pitchFamily="49" charset="0"/>
              </a:rPr>
              <a:t>// a numeric value so ...</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console.log(</a:t>
            </a:r>
            <a:r>
              <a:rPr lang="en-US" sz="2000" dirty="0" err="1">
                <a:solidFill>
                  <a:srgbClr val="000000"/>
                </a:solidFill>
                <a:latin typeface="Consolas" panose="020B0609020204030204" pitchFamily="49" charset="0"/>
              </a:rPr>
              <a:t>name_one</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name_two</a:t>
            </a:r>
            <a:r>
              <a:rPr lang="en-US" sz="2000" dirty="0">
                <a:solidFill>
                  <a:srgbClr val="000000"/>
                </a:solidFill>
                <a:latin typeface="Consolas" panose="020B0609020204030204" pitchFamily="49" charset="0"/>
              </a:rPr>
              <a:t>);</a:t>
            </a:r>
          </a:p>
        </p:txBody>
      </p:sp>
      <p:sp>
        <p:nvSpPr>
          <p:cNvPr id="9" name="TextBox 8">
            <a:extLst>
              <a:ext uri="{FF2B5EF4-FFF2-40B4-BE49-F238E27FC236}">
                <a16:creationId xmlns:a16="http://schemas.microsoft.com/office/drawing/2014/main" id="{47134CDD-A44D-4215-B0B5-569F2A52A94D}"/>
              </a:ext>
            </a:extLst>
          </p:cNvPr>
          <p:cNvSpPr txBox="1"/>
          <p:nvPr/>
        </p:nvSpPr>
        <p:spPr>
          <a:xfrm>
            <a:off x="5410200" y="5160228"/>
            <a:ext cx="4948740" cy="923330"/>
          </a:xfrm>
          <a:prstGeom prst="rect">
            <a:avLst/>
          </a:prstGeom>
          <a:solidFill>
            <a:schemeClr val="bg1">
              <a:lumMod val="95000"/>
            </a:schemeClr>
          </a:solidFill>
        </p:spPr>
        <p:txBody>
          <a:bodyPr wrap="square" rtlCol="0">
            <a:spAutoFit/>
          </a:bodyPr>
          <a:lstStyle/>
          <a:p>
            <a:r>
              <a:rPr lang="en-US" dirty="0"/>
              <a:t>We call this operation </a:t>
            </a:r>
            <a:r>
              <a:rPr lang="en-US" b="1" dirty="0"/>
              <a:t>concatenation</a:t>
            </a:r>
            <a:r>
              <a:rPr lang="en-US" dirty="0"/>
              <a:t>.  The + sign does double duty in JavaScript.  It represents </a:t>
            </a:r>
            <a:r>
              <a:rPr lang="en-US" b="1" dirty="0"/>
              <a:t>both</a:t>
            </a:r>
            <a:r>
              <a:rPr lang="en-US" dirty="0"/>
              <a:t> arithmetic addition as well as concatenation.</a:t>
            </a:r>
            <a:endParaRPr lang="en-US" b="1" dirty="0"/>
          </a:p>
        </p:txBody>
      </p:sp>
      <p:cxnSp>
        <p:nvCxnSpPr>
          <p:cNvPr id="10" name="Straight Arrow Connector 9">
            <a:extLst>
              <a:ext uri="{FF2B5EF4-FFF2-40B4-BE49-F238E27FC236}">
                <a16:creationId xmlns:a16="http://schemas.microsoft.com/office/drawing/2014/main" id="{BA4978AC-9A3A-411A-BF3A-FC4E15ADE519}"/>
              </a:ext>
              <a:ext uri="{C183D7F6-B498-43B3-948B-1728B52AA6E4}">
                <adec:decorative xmlns:adec="http://schemas.microsoft.com/office/drawing/2017/decorative" val="1"/>
              </a:ext>
            </a:extLst>
          </p:cNvPr>
          <p:cNvCxnSpPr>
            <a:cxnSpLocks/>
          </p:cNvCxnSpPr>
          <p:nvPr/>
        </p:nvCxnSpPr>
        <p:spPr bwMode="auto">
          <a:xfrm flipH="1" flipV="1">
            <a:off x="4807131" y="4852452"/>
            <a:ext cx="450669" cy="536378"/>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a:extLst>
              <a:ext uri="{FF2B5EF4-FFF2-40B4-BE49-F238E27FC236}">
                <a16:creationId xmlns:a16="http://schemas.microsoft.com/office/drawing/2014/main" id="{8A35642D-CAA7-A0EA-BE78-7EB2CD583F45}"/>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20</a:t>
            </a:fld>
            <a:endParaRPr lang="en-US" sz="2800" dirty="0">
              <a:solidFill>
                <a:schemeClr val="accent1">
                  <a:lumMod val="75000"/>
                </a:schemeClr>
              </a:solidFill>
            </a:endParaRPr>
          </a:p>
        </p:txBody>
      </p:sp>
    </p:spTree>
    <p:extLst>
      <p:ext uri="{BB962C8B-B14F-4D97-AF65-F5344CB8AC3E}">
        <p14:creationId xmlns:p14="http://schemas.microsoft.com/office/powerpoint/2010/main" val="5027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F56C-1669-4A1C-A176-B5D03F3BD49C}"/>
              </a:ext>
            </a:extLst>
          </p:cNvPr>
          <p:cNvSpPr>
            <a:spLocks noGrp="1"/>
          </p:cNvSpPr>
          <p:nvPr>
            <p:ph type="title"/>
          </p:nvPr>
        </p:nvSpPr>
        <p:spPr>
          <a:xfrm>
            <a:off x="0" y="363538"/>
            <a:ext cx="12192000" cy="838200"/>
          </a:xfrm>
        </p:spPr>
        <p:txBody>
          <a:bodyPr/>
          <a:lstStyle/>
          <a:p>
            <a:r>
              <a:rPr lang="en-US" dirty="0"/>
              <a:t>Now we’re cooking!</a:t>
            </a:r>
          </a:p>
        </p:txBody>
      </p:sp>
      <p:sp>
        <p:nvSpPr>
          <p:cNvPr id="7" name="Slide Number Placeholder 6">
            <a:extLst>
              <a:ext uri="{FF2B5EF4-FFF2-40B4-BE49-F238E27FC236}">
                <a16:creationId xmlns:a16="http://schemas.microsoft.com/office/drawing/2014/main" id="{CBD8CEB4-67D4-4CE9-9514-0F1E5E850203}"/>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21</a:t>
            </a:fld>
            <a:endParaRPr lang="en-US" altLang="en-US" dirty="0">
              <a:solidFill>
                <a:srgbClr val="FFFFFF"/>
              </a:solidFill>
            </a:endParaRPr>
          </a:p>
        </p:txBody>
      </p:sp>
      <p:sp>
        <p:nvSpPr>
          <p:cNvPr id="5" name="Rectangle 4">
            <a:extLst>
              <a:ext uri="{FF2B5EF4-FFF2-40B4-BE49-F238E27FC236}">
                <a16:creationId xmlns:a16="http://schemas.microsoft.com/office/drawing/2014/main" id="{CE85118C-0FE2-4DA5-BCA4-5BDA2284D559}"/>
              </a:ext>
            </a:extLst>
          </p:cNvPr>
          <p:cNvSpPr/>
          <p:nvPr/>
        </p:nvSpPr>
        <p:spPr>
          <a:xfrm>
            <a:off x="914399" y="1295400"/>
            <a:ext cx="10646230" cy="1200329"/>
          </a:xfrm>
          <a:prstGeom prst="rect">
            <a:avLst/>
          </a:prstGeom>
        </p:spPr>
        <p:txBody>
          <a:bodyPr wrap="square">
            <a:spAutoFit/>
          </a:bodyPr>
          <a:lstStyle/>
          <a:p>
            <a:r>
              <a:rPr lang="en-US" dirty="0">
                <a:solidFill>
                  <a:srgbClr val="008000"/>
                </a:solidFill>
                <a:latin typeface="Consolas" panose="020B0609020204030204" pitchFamily="49" charset="0"/>
              </a:rPr>
              <a:t>// convert feet to inches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6</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length_in_inches</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09885A"/>
                </a:solidFill>
                <a:latin typeface="Consolas" panose="020B0609020204030204" pitchFamily="49" charset="0"/>
              </a:rPr>
              <a:t>12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length_in_feet</a:t>
            </a:r>
            <a:r>
              <a:rPr lang="en-US" dirty="0">
                <a:solidFill>
                  <a:srgbClr val="000000"/>
                </a:solidFill>
                <a:latin typeface="Consolas" panose="020B0609020204030204" pitchFamily="49" charset="0"/>
              </a:rPr>
              <a:t> + </a:t>
            </a:r>
            <a:r>
              <a:rPr lang="en-US" dirty="0">
                <a:solidFill>
                  <a:srgbClr val="A31515"/>
                </a:solidFill>
                <a:latin typeface="Consolas" panose="020B0609020204030204" pitchFamily="49" charset="0"/>
              </a:rPr>
              <a:t>" feet is equal to "</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length_in_inches</a:t>
            </a:r>
            <a:r>
              <a:rPr lang="en-US" dirty="0">
                <a:solidFill>
                  <a:srgbClr val="000000"/>
                </a:solidFill>
                <a:latin typeface="Consolas" panose="020B0609020204030204" pitchFamily="49" charset="0"/>
              </a:rPr>
              <a:t> + </a:t>
            </a:r>
            <a:r>
              <a:rPr lang="en-US" dirty="0">
                <a:solidFill>
                  <a:srgbClr val="A31515"/>
                </a:solidFill>
                <a:latin typeface="Consolas" panose="020B0609020204030204" pitchFamily="49" charset="0"/>
              </a:rPr>
              <a:t>" inches."</a:t>
            </a:r>
            <a:r>
              <a:rPr lang="en-US" dirty="0">
                <a:solidFill>
                  <a:srgbClr val="000000"/>
                </a:solidFill>
                <a:latin typeface="Consolas" panose="020B0609020204030204" pitchFamily="49" charset="0"/>
              </a:rPr>
              <a:t>);</a:t>
            </a:r>
          </a:p>
        </p:txBody>
      </p:sp>
      <p:sp>
        <p:nvSpPr>
          <p:cNvPr id="6" name="TextBox 5">
            <a:extLst>
              <a:ext uri="{FF2B5EF4-FFF2-40B4-BE49-F238E27FC236}">
                <a16:creationId xmlns:a16="http://schemas.microsoft.com/office/drawing/2014/main" id="{A4438AD4-4DE0-4956-B870-FE78CDACB2BA}"/>
              </a:ext>
            </a:extLst>
          </p:cNvPr>
          <p:cNvSpPr txBox="1"/>
          <p:nvPr/>
        </p:nvSpPr>
        <p:spPr>
          <a:xfrm>
            <a:off x="914399" y="3208748"/>
            <a:ext cx="10162903" cy="1477328"/>
          </a:xfrm>
          <a:prstGeom prst="rect">
            <a:avLst/>
          </a:prstGeom>
          <a:solidFill>
            <a:schemeClr val="bg1">
              <a:lumMod val="95000"/>
            </a:schemeClr>
          </a:solidFill>
        </p:spPr>
        <p:txBody>
          <a:bodyPr wrap="square" rtlCol="0">
            <a:spAutoFit/>
          </a:bodyPr>
          <a:lstStyle/>
          <a:p>
            <a:r>
              <a:rPr lang="en-US" dirty="0"/>
              <a:t>Notice that we used much more meaningful variable names in this example.  </a:t>
            </a:r>
          </a:p>
          <a:p>
            <a:endParaRPr lang="en-US" dirty="0"/>
          </a:p>
          <a:p>
            <a:r>
              <a:rPr lang="en-US" dirty="0"/>
              <a:t>We chose </a:t>
            </a:r>
            <a:r>
              <a:rPr lang="en-US" b="1" dirty="0" err="1"/>
              <a:t>length_in_feet</a:t>
            </a:r>
            <a:r>
              <a:rPr lang="en-US" dirty="0"/>
              <a:t> and </a:t>
            </a:r>
            <a:r>
              <a:rPr lang="en-US" b="1" dirty="0" err="1"/>
              <a:t>length_in_inches</a:t>
            </a:r>
            <a:r>
              <a:rPr lang="en-US" b="1" dirty="0"/>
              <a:t> </a:t>
            </a:r>
            <a:r>
              <a:rPr lang="en-US" dirty="0"/>
              <a:t>instead of the less obvious names </a:t>
            </a:r>
            <a:r>
              <a:rPr lang="en-US" b="1" dirty="0"/>
              <a:t>a</a:t>
            </a:r>
            <a:r>
              <a:rPr lang="en-US" dirty="0"/>
              <a:t> and</a:t>
            </a:r>
            <a:r>
              <a:rPr lang="en-US" b="1" dirty="0"/>
              <a:t> b</a:t>
            </a:r>
            <a:r>
              <a:rPr lang="en-US" dirty="0"/>
              <a:t>.</a:t>
            </a:r>
          </a:p>
          <a:p>
            <a:endParaRPr lang="en-US" dirty="0"/>
          </a:p>
          <a:p>
            <a:r>
              <a:rPr lang="en-US" dirty="0"/>
              <a:t>That makes our code easier to read!</a:t>
            </a:r>
          </a:p>
        </p:txBody>
      </p:sp>
      <p:sp>
        <p:nvSpPr>
          <p:cNvPr id="3" name="Slide Number Placeholder 2">
            <a:extLst>
              <a:ext uri="{FF2B5EF4-FFF2-40B4-BE49-F238E27FC236}">
                <a16:creationId xmlns:a16="http://schemas.microsoft.com/office/drawing/2014/main" id="{31A66C6B-4BE4-5E61-602A-C1E251B18D36}"/>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21</a:t>
            </a:fld>
            <a:endParaRPr lang="en-US" sz="2800" dirty="0">
              <a:solidFill>
                <a:schemeClr val="accent1">
                  <a:lumMod val="75000"/>
                </a:schemeClr>
              </a:solidFill>
            </a:endParaRPr>
          </a:p>
        </p:txBody>
      </p:sp>
    </p:spTree>
    <p:extLst>
      <p:ext uri="{BB962C8B-B14F-4D97-AF65-F5344CB8AC3E}">
        <p14:creationId xmlns:p14="http://schemas.microsoft.com/office/powerpoint/2010/main" val="5244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descr="A picture of plastic food storage containers"/>
          <p:cNvGraphicFramePr>
            <a:graphicFrameLocks noChangeAspect="1"/>
          </p:cNvGraphicFramePr>
          <p:nvPr>
            <p:extLst>
              <p:ext uri="{D42A27DB-BD31-4B8C-83A1-F6EECF244321}">
                <p14:modId xmlns:p14="http://schemas.microsoft.com/office/powerpoint/2010/main" val="183583124"/>
              </p:ext>
            </p:extLst>
          </p:nvPr>
        </p:nvGraphicFramePr>
        <p:xfrm>
          <a:off x="2438400" y="1066800"/>
          <a:ext cx="7219950" cy="3048000"/>
        </p:xfrm>
        <a:graphic>
          <a:graphicData uri="http://schemas.openxmlformats.org/presentationml/2006/ole">
            <mc:AlternateContent xmlns:mc="http://schemas.openxmlformats.org/markup-compatibility/2006">
              <mc:Choice xmlns:v="urn:schemas-microsoft-com:vml" Requires="v">
                <p:oleObj name="Document" r:id="rId3" imgW="7313400" imgH="2832998" progId="Word.Document.8">
                  <p:embed/>
                </p:oleObj>
              </mc:Choice>
              <mc:Fallback>
                <p:oleObj name="Document" r:id="rId3" imgW="7313400" imgH="2832998" progId="Word.Document.8">
                  <p:embed/>
                  <p:pic>
                    <p:nvPicPr>
                      <p:cNvPr id="39938" name="Object 2"/>
                      <p:cNvPicPr>
                        <a:picLocks noChangeAspect="1" noChangeArrowheads="1"/>
                      </p:cNvPicPr>
                      <p:nvPr/>
                    </p:nvPicPr>
                    <p:blipFill>
                      <a:blip r:embed="rId4"/>
                      <a:srcRect/>
                      <a:stretch>
                        <a:fillRect/>
                      </a:stretch>
                    </p:blipFill>
                    <p:spPr bwMode="auto">
                      <a:xfrm>
                        <a:off x="2438400" y="1066800"/>
                        <a:ext cx="7219950" cy="3048000"/>
                      </a:xfrm>
                      <a:prstGeom prst="rect">
                        <a:avLst/>
                      </a:prstGeom>
                      <a:noFill/>
                      <a:ln>
                        <a:noFill/>
                      </a:ln>
                      <a:effectLst/>
                    </p:spPr>
                  </p:pic>
                </p:oleObj>
              </mc:Fallback>
            </mc:AlternateContent>
          </a:graphicData>
        </a:graphic>
      </p:graphicFrame>
      <p:sp>
        <p:nvSpPr>
          <p:cNvPr id="8" name="Title 7"/>
          <p:cNvSpPr>
            <a:spLocks noGrp="1"/>
          </p:cNvSpPr>
          <p:nvPr>
            <p:ph type="title"/>
          </p:nvPr>
        </p:nvSpPr>
        <p:spPr>
          <a:xfrm>
            <a:off x="326572" y="315912"/>
            <a:ext cx="12192000" cy="838200"/>
          </a:xfrm>
        </p:spPr>
        <p:txBody>
          <a:bodyPr>
            <a:normAutofit/>
          </a:bodyPr>
          <a:lstStyle/>
          <a:p>
            <a:r>
              <a:rPr lang="en-US" dirty="0"/>
              <a:t>Variables</a:t>
            </a:r>
          </a:p>
        </p:txBody>
      </p:sp>
      <p:sp>
        <p:nvSpPr>
          <p:cNvPr id="2" name="Slide Number Placeholder 1">
            <a:extLst>
              <a:ext uri="{FF2B5EF4-FFF2-40B4-BE49-F238E27FC236}">
                <a16:creationId xmlns:a16="http://schemas.microsoft.com/office/drawing/2014/main" id="{CCDC5607-8187-458D-AC7B-966249872ADB}"/>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22</a:t>
            </a:fld>
            <a:endParaRPr lang="en-US" altLang="en-US" dirty="0">
              <a:solidFill>
                <a:srgbClr val="FFFFFF"/>
              </a:solidFill>
            </a:endParaRPr>
          </a:p>
        </p:txBody>
      </p:sp>
      <p:pic>
        <p:nvPicPr>
          <p:cNvPr id="63513" name="Picture 25" descr="plastic contain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3539" y="1531025"/>
            <a:ext cx="6368704" cy="4159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rtoon of a man naming thing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1536204"/>
            <a:ext cx="6000750" cy="4000500"/>
          </a:xfrm>
          <a:prstGeom prst="rect">
            <a:avLst/>
          </a:prstGeom>
        </p:spPr>
      </p:pic>
      <p:sp>
        <p:nvSpPr>
          <p:cNvPr id="4" name="Slide Number Placeholder 2">
            <a:extLst>
              <a:ext uri="{FF2B5EF4-FFF2-40B4-BE49-F238E27FC236}">
                <a16:creationId xmlns:a16="http://schemas.microsoft.com/office/drawing/2014/main" id="{D3F53C51-8488-AF9C-FC70-79E52CCFDEDC}"/>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22</a:t>
            </a:fld>
            <a:endParaRPr lang="en-US" sz="2800" dirty="0">
              <a:solidFill>
                <a:schemeClr val="accent1">
                  <a:lumMod val="75000"/>
                </a:schemeClr>
              </a:solidFill>
            </a:endParaRPr>
          </a:p>
        </p:txBody>
      </p:sp>
    </p:spTree>
    <p:extLst>
      <p:ext uri="{BB962C8B-B14F-4D97-AF65-F5344CB8AC3E}">
        <p14:creationId xmlns:p14="http://schemas.microsoft.com/office/powerpoint/2010/main" val="8542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633"/>
            <a:ext cx="11734800" cy="838200"/>
          </a:xfrm>
        </p:spPr>
        <p:txBody>
          <a:bodyPr/>
          <a:lstStyle/>
          <a:p>
            <a:r>
              <a:rPr lang="en-US" dirty="0"/>
              <a:t>Rules for naming variables</a:t>
            </a:r>
          </a:p>
        </p:txBody>
      </p:sp>
      <p:sp>
        <p:nvSpPr>
          <p:cNvPr id="5" name="Slide Number Placeholder 4">
            <a:extLst>
              <a:ext uri="{FF2B5EF4-FFF2-40B4-BE49-F238E27FC236}">
                <a16:creationId xmlns:a16="http://schemas.microsoft.com/office/drawing/2014/main" id="{02655F0A-E445-4BD2-9A70-AD5E5FA95EC5}"/>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23</a:t>
            </a:fld>
            <a:endParaRPr lang="en-US" altLang="en-US" dirty="0">
              <a:solidFill>
                <a:srgbClr val="FFFFFF"/>
              </a:solidFill>
            </a:endParaRPr>
          </a:p>
        </p:txBody>
      </p:sp>
      <p:sp>
        <p:nvSpPr>
          <p:cNvPr id="3" name="TextBox 2">
            <a:extLst>
              <a:ext uri="{FF2B5EF4-FFF2-40B4-BE49-F238E27FC236}">
                <a16:creationId xmlns:a16="http://schemas.microsoft.com/office/drawing/2014/main" id="{0630499C-F38F-4D03-BB53-ECBB41DFD8A9}"/>
              </a:ext>
            </a:extLst>
          </p:cNvPr>
          <p:cNvSpPr txBox="1"/>
          <p:nvPr/>
        </p:nvSpPr>
        <p:spPr>
          <a:xfrm>
            <a:off x="457200" y="1066801"/>
            <a:ext cx="9829800" cy="3724096"/>
          </a:xfrm>
          <a:prstGeom prst="rect">
            <a:avLst/>
          </a:prstGeom>
          <a:noFill/>
        </p:spPr>
        <p:txBody>
          <a:bodyPr wrap="square" rtlCol="0">
            <a:spAutoFit/>
          </a:bodyPr>
          <a:lstStyle/>
          <a:p>
            <a:r>
              <a:rPr lang="en-US" sz="2400" dirty="0"/>
              <a:t>Variable names are called identifiers.</a:t>
            </a:r>
          </a:p>
          <a:p>
            <a:endParaRPr lang="en-US" sz="2400" dirty="0"/>
          </a:p>
          <a:p>
            <a:pPr marL="342900" indent="-342900">
              <a:buFont typeface="Arial" panose="020B0604020202020204" pitchFamily="34" charset="0"/>
              <a:buChar char="•"/>
            </a:pPr>
            <a:r>
              <a:rPr lang="en-US" sz="2400" dirty="0"/>
              <a:t>Identifiers can only contain letters, numbers, the underscore, and the dollar sign.</a:t>
            </a:r>
          </a:p>
          <a:p>
            <a:pPr marL="342900" indent="-342900">
              <a:buFont typeface="Arial" panose="020B0604020202020204" pitchFamily="34" charset="0"/>
              <a:buChar char="•"/>
            </a:pPr>
            <a:r>
              <a:rPr lang="en-US" sz="2400" dirty="0"/>
              <a:t>Identifiers can’t start with a number.</a:t>
            </a:r>
          </a:p>
          <a:p>
            <a:pPr marL="342900" indent="-342900">
              <a:buFont typeface="Arial" panose="020B0604020202020204" pitchFamily="34" charset="0"/>
              <a:buChar char="•"/>
            </a:pPr>
            <a:r>
              <a:rPr lang="en-US" sz="2400" dirty="0"/>
              <a:t>Identifiers are case-sensitive.</a:t>
            </a:r>
          </a:p>
          <a:p>
            <a:pPr marL="342900" indent="-342900">
              <a:buFont typeface="Arial" panose="020B0604020202020204" pitchFamily="34" charset="0"/>
              <a:buChar char="•"/>
            </a:pPr>
            <a:r>
              <a:rPr lang="en-US" sz="2400" dirty="0"/>
              <a:t>Identifiers can be any length.</a:t>
            </a:r>
          </a:p>
          <a:p>
            <a:pPr marL="342900" indent="-342900">
              <a:buFont typeface="Arial" panose="020B0604020202020204" pitchFamily="34" charset="0"/>
              <a:buChar char="•"/>
            </a:pPr>
            <a:r>
              <a:rPr lang="en-US" sz="2400" dirty="0"/>
              <a:t>Identifiers can’t be the same as </a:t>
            </a:r>
            <a:r>
              <a:rPr lang="en-US" sz="2400" i="1" dirty="0"/>
              <a:t>reserved words</a:t>
            </a:r>
            <a:r>
              <a:rPr lang="en-US" sz="2400" dirty="0"/>
              <a:t>. </a:t>
            </a:r>
          </a:p>
          <a:p>
            <a:pPr marL="342900" indent="-342900">
              <a:buFont typeface="Arial" panose="020B0604020202020204" pitchFamily="34" charset="0"/>
              <a:buChar char="•"/>
            </a:pPr>
            <a:r>
              <a:rPr lang="en-US" sz="2400" dirty="0"/>
              <a:t>Avoid using global properties and methods as identifiers.</a:t>
            </a:r>
          </a:p>
          <a:p>
            <a:endParaRPr lang="en-US" sz="2000" dirty="0"/>
          </a:p>
        </p:txBody>
      </p:sp>
      <p:sp>
        <p:nvSpPr>
          <p:cNvPr id="4" name="TextBox 3">
            <a:extLst>
              <a:ext uri="{FF2B5EF4-FFF2-40B4-BE49-F238E27FC236}">
                <a16:creationId xmlns:a16="http://schemas.microsoft.com/office/drawing/2014/main" id="{36CDB6D3-9899-4357-8D1B-BC412139C1A0}"/>
              </a:ext>
            </a:extLst>
          </p:cNvPr>
          <p:cNvSpPr txBox="1"/>
          <p:nvPr/>
        </p:nvSpPr>
        <p:spPr>
          <a:xfrm>
            <a:off x="3112510" y="4690488"/>
            <a:ext cx="2209801" cy="2215991"/>
          </a:xfrm>
          <a:prstGeom prst="rect">
            <a:avLst/>
          </a:prstGeom>
          <a:noFill/>
        </p:spPr>
        <p:txBody>
          <a:bodyPr wrap="square" rtlCol="0">
            <a:spAutoFit/>
          </a:bodyPr>
          <a:lstStyle/>
          <a:p>
            <a:r>
              <a:rPr lang="en-US" sz="2000" dirty="0"/>
              <a:t>subtotal</a:t>
            </a:r>
          </a:p>
          <a:p>
            <a:r>
              <a:rPr lang="en-US" sz="2000" dirty="0"/>
              <a:t>index_1</a:t>
            </a:r>
          </a:p>
          <a:p>
            <a:r>
              <a:rPr lang="en-US" sz="2000" dirty="0"/>
              <a:t>$</a:t>
            </a:r>
          </a:p>
          <a:p>
            <a:r>
              <a:rPr lang="en-US" sz="2000" dirty="0" err="1"/>
              <a:t>taxRate</a:t>
            </a:r>
            <a:endParaRPr lang="en-US" sz="2000" dirty="0"/>
          </a:p>
          <a:p>
            <a:r>
              <a:rPr lang="en-US" sz="2000" dirty="0" err="1"/>
              <a:t>calculate_click</a:t>
            </a:r>
            <a:endParaRPr lang="en-US" sz="2000" dirty="0"/>
          </a:p>
          <a:p>
            <a:r>
              <a:rPr lang="en-US" sz="2000" dirty="0"/>
              <a:t>$log</a:t>
            </a:r>
          </a:p>
          <a:p>
            <a:endParaRPr lang="en-US" dirty="0"/>
          </a:p>
        </p:txBody>
      </p:sp>
      <p:sp>
        <p:nvSpPr>
          <p:cNvPr id="6" name="TextBox 5">
            <a:extLst>
              <a:ext uri="{FF2B5EF4-FFF2-40B4-BE49-F238E27FC236}">
                <a16:creationId xmlns:a16="http://schemas.microsoft.com/office/drawing/2014/main" id="{66DDDAB5-1773-4F97-8884-8F84B7CB29AE}"/>
              </a:ext>
            </a:extLst>
          </p:cNvPr>
          <p:cNvSpPr txBox="1"/>
          <p:nvPr/>
        </p:nvSpPr>
        <p:spPr>
          <a:xfrm>
            <a:off x="627821" y="4605887"/>
            <a:ext cx="2554358" cy="369332"/>
          </a:xfrm>
          <a:prstGeom prst="rect">
            <a:avLst/>
          </a:prstGeom>
          <a:noFill/>
        </p:spPr>
        <p:txBody>
          <a:bodyPr wrap="square" rtlCol="0">
            <a:spAutoFit/>
          </a:bodyPr>
          <a:lstStyle/>
          <a:p>
            <a:r>
              <a:rPr lang="en-US" b="1" dirty="0"/>
              <a:t>Some </a:t>
            </a:r>
            <a:r>
              <a:rPr lang="en-US" b="1" i="1" dirty="0"/>
              <a:t>good</a:t>
            </a:r>
            <a:r>
              <a:rPr lang="en-US" b="1" dirty="0"/>
              <a:t> examples:</a:t>
            </a:r>
          </a:p>
        </p:txBody>
      </p:sp>
      <p:sp>
        <p:nvSpPr>
          <p:cNvPr id="7" name="Rectangle 6">
            <a:extLst>
              <a:ext uri="{FF2B5EF4-FFF2-40B4-BE49-F238E27FC236}">
                <a16:creationId xmlns:a16="http://schemas.microsoft.com/office/drawing/2014/main" id="{AC6870A8-61E8-47EF-9001-4F48E095E3E3}"/>
              </a:ext>
            </a:extLst>
          </p:cNvPr>
          <p:cNvSpPr/>
          <p:nvPr/>
        </p:nvSpPr>
        <p:spPr>
          <a:xfrm>
            <a:off x="8337006" y="2205220"/>
            <a:ext cx="3074126" cy="1015663"/>
          </a:xfrm>
          <a:prstGeom prst="rect">
            <a:avLst/>
          </a:prstGeom>
          <a:solidFill>
            <a:schemeClr val="bg1">
              <a:lumMod val="95000"/>
            </a:schemeClr>
          </a:solidFill>
        </p:spPr>
        <p:txBody>
          <a:bodyPr wrap="square">
            <a:spAutoFit/>
          </a:bodyPr>
          <a:lstStyle/>
          <a:p>
            <a:r>
              <a:rPr lang="en-US" sz="2000" dirty="0"/>
              <a:t>This means that </a:t>
            </a:r>
            <a:r>
              <a:rPr lang="en-US" sz="2000" b="1" dirty="0"/>
              <a:t>let</a:t>
            </a:r>
            <a:r>
              <a:rPr lang="en-US" sz="2000" dirty="0"/>
              <a:t> and </a:t>
            </a:r>
            <a:r>
              <a:rPr lang="en-US" sz="2000" b="1" dirty="0"/>
              <a:t>console</a:t>
            </a:r>
            <a:r>
              <a:rPr lang="en-US" sz="2000" dirty="0"/>
              <a:t> would be poor variable names!</a:t>
            </a:r>
          </a:p>
        </p:txBody>
      </p:sp>
      <p:cxnSp>
        <p:nvCxnSpPr>
          <p:cNvPr id="12" name="Straight Arrow Connector 11">
            <a:extLst>
              <a:ext uri="{FF2B5EF4-FFF2-40B4-BE49-F238E27FC236}">
                <a16:creationId xmlns:a16="http://schemas.microsoft.com/office/drawing/2014/main" id="{2DCE58DF-41D8-46C4-9445-A656BF719EDE}"/>
              </a:ext>
              <a:ext uri="{C183D7F6-B498-43B3-948B-1728B52AA6E4}">
                <adec:decorative xmlns:adec="http://schemas.microsoft.com/office/drawing/2017/decorative" val="1"/>
              </a:ext>
            </a:extLst>
          </p:cNvPr>
          <p:cNvCxnSpPr>
            <a:cxnSpLocks/>
          </p:cNvCxnSpPr>
          <p:nvPr/>
        </p:nvCxnSpPr>
        <p:spPr bwMode="auto">
          <a:xfrm flipH="1">
            <a:off x="7367026" y="2713051"/>
            <a:ext cx="938776" cy="675950"/>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CF17E6CC-AA1B-4771-B55C-FD4C07089E9D}"/>
              </a:ext>
              <a:ext uri="{C183D7F6-B498-43B3-948B-1728B52AA6E4}">
                <adec:decorative xmlns:adec="http://schemas.microsoft.com/office/drawing/2017/decorative" val="1"/>
              </a:ext>
            </a:extLst>
          </p:cNvPr>
          <p:cNvCxnSpPr>
            <a:cxnSpLocks/>
          </p:cNvCxnSpPr>
          <p:nvPr/>
        </p:nvCxnSpPr>
        <p:spPr bwMode="auto">
          <a:xfrm flipH="1">
            <a:off x="8382000" y="3459410"/>
            <a:ext cx="685800" cy="329083"/>
          </a:xfrm>
          <a:prstGeom prst="straightConnector1">
            <a:avLst/>
          </a:prstGeom>
          <a:ln w="63500">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877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43576"/>
            <a:ext cx="11669486" cy="838200"/>
          </a:xfrm>
        </p:spPr>
        <p:txBody>
          <a:bodyPr/>
          <a:lstStyle/>
          <a:p>
            <a:r>
              <a:rPr lang="en-US" dirty="0"/>
              <a:t>Camel casing versus underscore notation</a:t>
            </a:r>
          </a:p>
        </p:txBody>
      </p:sp>
      <p:sp>
        <p:nvSpPr>
          <p:cNvPr id="4" name="Slide Number Placeholder 3">
            <a:extLst>
              <a:ext uri="{FF2B5EF4-FFF2-40B4-BE49-F238E27FC236}">
                <a16:creationId xmlns:a16="http://schemas.microsoft.com/office/drawing/2014/main" id="{15F4104B-9D4C-4E5A-879E-53B512742248}"/>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24</a:t>
            </a:fld>
            <a:endParaRPr lang="en-US" altLang="en-US" dirty="0">
              <a:solidFill>
                <a:srgbClr val="FFFFFF"/>
              </a:solidFill>
            </a:endParaRPr>
          </a:p>
        </p:txBody>
      </p:sp>
      <p:pic>
        <p:nvPicPr>
          <p:cNvPr id="5" name="Picture 4">
            <a:extLst>
              <a:ext uri="{FF2B5EF4-FFF2-40B4-BE49-F238E27FC236}">
                <a16:creationId xmlns:a16="http://schemas.microsoft.com/office/drawing/2014/main" id="{AD108739-3E74-4D4F-BC32-C4A893A9697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1608993"/>
            <a:ext cx="5029201" cy="3352800"/>
          </a:xfrm>
          <a:prstGeom prst="rect">
            <a:avLst/>
          </a:prstGeom>
        </p:spPr>
      </p:pic>
      <p:sp>
        <p:nvSpPr>
          <p:cNvPr id="3" name="TextBox 2">
            <a:extLst>
              <a:ext uri="{FF2B5EF4-FFF2-40B4-BE49-F238E27FC236}">
                <a16:creationId xmlns:a16="http://schemas.microsoft.com/office/drawing/2014/main" id="{103B9FD7-5F08-8A44-B4C5-6EB2BF050B15}"/>
              </a:ext>
            </a:extLst>
          </p:cNvPr>
          <p:cNvSpPr txBox="1"/>
          <p:nvPr/>
        </p:nvSpPr>
        <p:spPr>
          <a:xfrm>
            <a:off x="6932400" y="1207902"/>
            <a:ext cx="2895600" cy="3600986"/>
          </a:xfrm>
          <a:prstGeom prst="rect">
            <a:avLst/>
          </a:prstGeom>
          <a:noFill/>
        </p:spPr>
        <p:txBody>
          <a:bodyPr wrap="square" rtlCol="0">
            <a:spAutoFit/>
          </a:bodyPr>
          <a:lstStyle/>
          <a:p>
            <a:r>
              <a:rPr lang="en-US" sz="2400" dirty="0"/>
              <a:t>Camel case notation</a:t>
            </a:r>
          </a:p>
          <a:p>
            <a:r>
              <a:rPr lang="en-US" sz="2000" dirty="0"/>
              <a:t>  </a:t>
            </a:r>
            <a:r>
              <a:rPr lang="en-US" sz="2000" dirty="0" err="1"/>
              <a:t>theCat</a:t>
            </a:r>
            <a:endParaRPr lang="en-US" sz="2000" dirty="0"/>
          </a:p>
          <a:p>
            <a:r>
              <a:rPr lang="en-US" sz="2000" dirty="0"/>
              <a:t>  </a:t>
            </a:r>
            <a:r>
              <a:rPr lang="en-US" sz="2000" dirty="0" err="1"/>
              <a:t>theDog</a:t>
            </a:r>
            <a:endParaRPr lang="en-US" sz="2000" dirty="0"/>
          </a:p>
          <a:p>
            <a:r>
              <a:rPr lang="en-US" sz="2000" dirty="0"/>
              <a:t>  </a:t>
            </a:r>
            <a:r>
              <a:rPr lang="en-US" sz="2000" dirty="0" err="1"/>
              <a:t>theHouse</a:t>
            </a:r>
            <a:br>
              <a:rPr lang="en-US" dirty="0"/>
            </a:br>
            <a:endParaRPr lang="en-US" dirty="0"/>
          </a:p>
          <a:p>
            <a:r>
              <a:rPr lang="en-US" sz="2400" dirty="0"/>
              <a:t>Underscore notation</a:t>
            </a:r>
          </a:p>
          <a:p>
            <a:r>
              <a:rPr lang="en-US" sz="2000" dirty="0"/>
              <a:t>  </a:t>
            </a:r>
            <a:r>
              <a:rPr lang="en-US" sz="2000" dirty="0" err="1"/>
              <a:t>the_cat</a:t>
            </a:r>
            <a:endParaRPr lang="en-US" sz="2000" dirty="0"/>
          </a:p>
          <a:p>
            <a:r>
              <a:rPr lang="en-US" sz="2000" dirty="0"/>
              <a:t>  </a:t>
            </a:r>
            <a:r>
              <a:rPr lang="en-US" sz="2000" dirty="0" err="1"/>
              <a:t>the_dog</a:t>
            </a:r>
            <a:endParaRPr lang="en-US" sz="2000" dirty="0"/>
          </a:p>
          <a:p>
            <a:r>
              <a:rPr lang="en-US" sz="2000" dirty="0"/>
              <a:t>  </a:t>
            </a:r>
            <a:r>
              <a:rPr lang="en-US" sz="2000" dirty="0" err="1"/>
              <a:t>the_house</a:t>
            </a:r>
            <a:endParaRPr lang="en-US" sz="2000" dirty="0"/>
          </a:p>
          <a:p>
            <a:endParaRPr lang="en-US" dirty="0"/>
          </a:p>
          <a:p>
            <a:r>
              <a:rPr lang="en-US" sz="2400" dirty="0"/>
              <a:t>Both are fine…</a:t>
            </a:r>
          </a:p>
        </p:txBody>
      </p:sp>
      <p:sp>
        <p:nvSpPr>
          <p:cNvPr id="6" name="Slide Number Placeholder 2">
            <a:extLst>
              <a:ext uri="{FF2B5EF4-FFF2-40B4-BE49-F238E27FC236}">
                <a16:creationId xmlns:a16="http://schemas.microsoft.com/office/drawing/2014/main" id="{05F15A41-5C69-91A7-CB6C-68EDDE5E05A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24</a:t>
            </a:fld>
            <a:endParaRPr lang="en-US" sz="2800" dirty="0">
              <a:solidFill>
                <a:schemeClr val="accent1">
                  <a:lumMod val="75000"/>
                </a:schemeClr>
              </a:solidFill>
            </a:endParaRPr>
          </a:p>
        </p:txBody>
      </p:sp>
    </p:spTree>
    <p:extLst>
      <p:ext uri="{BB962C8B-B14F-4D97-AF65-F5344CB8AC3E}">
        <p14:creationId xmlns:p14="http://schemas.microsoft.com/office/powerpoint/2010/main" val="17204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611"/>
            <a:ext cx="12192000" cy="838200"/>
          </a:xfrm>
        </p:spPr>
        <p:txBody>
          <a:bodyPr/>
          <a:lstStyle/>
          <a:p>
            <a:r>
              <a:rPr lang="en-US" dirty="0"/>
              <a:t>Naming recommendations for identifiers</a:t>
            </a:r>
          </a:p>
        </p:txBody>
      </p:sp>
      <p:sp>
        <p:nvSpPr>
          <p:cNvPr id="3" name="Slide Number Placeholder 2">
            <a:extLst>
              <a:ext uri="{FF2B5EF4-FFF2-40B4-BE49-F238E27FC236}">
                <a16:creationId xmlns:a16="http://schemas.microsoft.com/office/drawing/2014/main" id="{F5C37DDA-F38D-4B62-ABA5-8D93AA6B2F7E}"/>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25</a:t>
            </a:fld>
            <a:endParaRPr lang="en-US" altLang="en-US" dirty="0">
              <a:solidFill>
                <a:srgbClr val="FFFFFF"/>
              </a:solidFill>
            </a:endParaRPr>
          </a:p>
        </p:txBody>
      </p:sp>
      <p:sp>
        <p:nvSpPr>
          <p:cNvPr id="4" name="Slide Number Placeholder 2">
            <a:extLst>
              <a:ext uri="{FF2B5EF4-FFF2-40B4-BE49-F238E27FC236}">
                <a16:creationId xmlns:a16="http://schemas.microsoft.com/office/drawing/2014/main" id="{888D0CF0-F8F6-F9D5-700C-6398F2E50AD1}"/>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25</a:t>
            </a:fld>
            <a:endParaRPr lang="en-US" sz="2800" dirty="0">
              <a:solidFill>
                <a:schemeClr val="accent1">
                  <a:lumMod val="75000"/>
                </a:schemeClr>
              </a:solidFill>
            </a:endParaRPr>
          </a:p>
        </p:txBody>
      </p:sp>
      <p:sp>
        <p:nvSpPr>
          <p:cNvPr id="5" name="TextBox 4">
            <a:extLst>
              <a:ext uri="{FF2B5EF4-FFF2-40B4-BE49-F238E27FC236}">
                <a16:creationId xmlns:a16="http://schemas.microsoft.com/office/drawing/2014/main" id="{FE1FCF97-6AD7-8C2B-FEA0-830600A9F38B}"/>
              </a:ext>
            </a:extLst>
          </p:cNvPr>
          <p:cNvSpPr txBox="1"/>
          <p:nvPr/>
        </p:nvSpPr>
        <p:spPr>
          <a:xfrm>
            <a:off x="469900" y="1397000"/>
            <a:ext cx="11264900" cy="4047262"/>
          </a:xfrm>
          <a:prstGeom prst="rect">
            <a:avLst/>
          </a:prstGeom>
          <a:noFill/>
        </p:spPr>
        <p:txBody>
          <a:bodyPr wrap="square" rtlCol="0">
            <a:spAutoFit/>
          </a:bodyPr>
          <a:lstStyle/>
          <a:p>
            <a:pPr marL="342900" marR="274320" lvl="0" indent="-342900">
              <a:spcBef>
                <a:spcPts val="0"/>
              </a:spcBef>
              <a:spcAft>
                <a:spcPts val="600"/>
              </a:spcAft>
              <a:buFont typeface="Symbol" panose="05050102010706020507" pitchFamily="18" charset="2"/>
              <a:buChar char=""/>
            </a:pPr>
            <a:r>
              <a:rPr lang="en-US" sz="3200" dirty="0"/>
              <a:t>Use meaningful names. That way, your identifiers aren’t likely to be reserved words or global properties.</a:t>
            </a:r>
          </a:p>
          <a:p>
            <a:pPr marL="342900" marR="274320" lvl="0" indent="-342900">
              <a:spcBef>
                <a:spcPts val="0"/>
              </a:spcBef>
              <a:spcAft>
                <a:spcPts val="600"/>
              </a:spcAft>
              <a:buFont typeface="Symbol" panose="05050102010706020507" pitchFamily="18" charset="2"/>
              <a:buChar char=""/>
            </a:pPr>
            <a:r>
              <a:rPr lang="en-US" sz="3200" dirty="0"/>
              <a:t>Be consistent: Either use camel casing (</a:t>
            </a:r>
            <a:r>
              <a:rPr lang="en-US" sz="3200" dirty="0" err="1"/>
              <a:t>taxRate</a:t>
            </a:r>
            <a:r>
              <a:rPr lang="en-US" sz="3200" dirty="0"/>
              <a:t>) or underscores (</a:t>
            </a:r>
            <a:r>
              <a:rPr lang="en-US" sz="3200" dirty="0" err="1"/>
              <a:t>tax_rate</a:t>
            </a:r>
            <a:r>
              <a:rPr lang="en-US" sz="3200" dirty="0"/>
              <a:t>) to identify the words within the variables in your scripts.</a:t>
            </a:r>
          </a:p>
          <a:p>
            <a:pPr marL="342900" marR="274320" lvl="0" indent="-342900">
              <a:spcBef>
                <a:spcPts val="0"/>
              </a:spcBef>
              <a:spcAft>
                <a:spcPts val="600"/>
              </a:spcAft>
              <a:buFont typeface="Symbol" panose="05050102010706020507" pitchFamily="18" charset="2"/>
              <a:buChar char=""/>
            </a:pPr>
            <a:r>
              <a:rPr lang="en-US" sz="3200" dirty="0"/>
              <a:t>If you’re using underscore notation, use lowercase for all letters.</a:t>
            </a:r>
          </a:p>
          <a:p>
            <a:endParaRPr lang="en-US" dirty="0"/>
          </a:p>
        </p:txBody>
      </p:sp>
    </p:spTree>
    <p:extLst>
      <p:ext uri="{BB962C8B-B14F-4D97-AF65-F5344CB8AC3E}">
        <p14:creationId xmlns:p14="http://schemas.microsoft.com/office/powerpoint/2010/main" val="2450786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AC7B-27EC-4CEB-B53E-BD7B68916A8C}"/>
              </a:ext>
            </a:extLst>
          </p:cNvPr>
          <p:cNvSpPr>
            <a:spLocks noGrp="1"/>
          </p:cNvSpPr>
          <p:nvPr>
            <p:ph type="title"/>
          </p:nvPr>
        </p:nvSpPr>
        <p:spPr>
          <a:xfrm>
            <a:off x="744582" y="404949"/>
            <a:ext cx="11447417" cy="838200"/>
          </a:xfrm>
        </p:spPr>
        <p:txBody>
          <a:bodyPr/>
          <a:lstStyle/>
          <a:p>
            <a:r>
              <a:rPr lang="en-US" dirty="0"/>
              <a:t>More calculations</a:t>
            </a:r>
          </a:p>
        </p:txBody>
      </p:sp>
      <p:sp>
        <p:nvSpPr>
          <p:cNvPr id="6" name="Slide Number Placeholder 5">
            <a:extLst>
              <a:ext uri="{FF2B5EF4-FFF2-40B4-BE49-F238E27FC236}">
                <a16:creationId xmlns:a16="http://schemas.microsoft.com/office/drawing/2014/main" id="{0643F0DD-2939-4BCB-B9FA-322B3DB2A7CD}"/>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26</a:t>
            </a:fld>
            <a:endParaRPr lang="en-US" altLang="en-US" dirty="0">
              <a:solidFill>
                <a:srgbClr val="FFFFFF"/>
              </a:solidFill>
            </a:endParaRPr>
          </a:p>
        </p:txBody>
      </p:sp>
      <p:sp>
        <p:nvSpPr>
          <p:cNvPr id="5" name="Rectangle 4">
            <a:extLst>
              <a:ext uri="{FF2B5EF4-FFF2-40B4-BE49-F238E27FC236}">
                <a16:creationId xmlns:a16="http://schemas.microsoft.com/office/drawing/2014/main" id="{89B5998D-C527-4D50-9760-6EEE9EE48211}"/>
              </a:ext>
            </a:extLst>
          </p:cNvPr>
          <p:cNvSpPr/>
          <p:nvPr/>
        </p:nvSpPr>
        <p:spPr>
          <a:xfrm>
            <a:off x="1514061" y="1529784"/>
            <a:ext cx="9906000" cy="3785652"/>
          </a:xfrm>
          <a:prstGeom prst="rect">
            <a:avLst/>
          </a:prstGeom>
        </p:spPr>
        <p:txBody>
          <a:bodyPr wrap="square">
            <a:spAutoFit/>
          </a:bodyPr>
          <a:lstStyle/>
          <a:p>
            <a:r>
              <a:rPr lang="en-US" sz="2000" dirty="0">
                <a:solidFill>
                  <a:srgbClr val="008000"/>
                </a:solidFill>
                <a:latin typeface="Consolas" panose="020B0609020204030204" pitchFamily="49" charset="0"/>
              </a:rPr>
              <a:t>// the area of a square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09885A"/>
                </a:solidFill>
                <a:latin typeface="Consolas" panose="020B0609020204030204" pitchFamily="49" charset="0"/>
              </a:rPr>
              <a:t>123</a:t>
            </a:r>
            <a:r>
              <a:rPr lang="en-US" sz="2000" dirty="0">
                <a:solidFill>
                  <a:srgbClr val="000000"/>
                </a:solidFill>
                <a:latin typeface="Consolas" panose="020B0609020204030204" pitchFamily="49" charset="0"/>
              </a:rPr>
              <a:t>;</a:t>
            </a: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square_area</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'The area of a square with a side length of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 is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square_area</a:t>
            </a:r>
            <a:r>
              <a:rPr lang="en-US" sz="2000" dirty="0">
                <a:solidFill>
                  <a:srgbClr val="000000"/>
                </a:solidFill>
                <a:latin typeface="Consolas" panose="020B0609020204030204" pitchFamily="49" charset="0"/>
              </a:rPr>
              <a:t> ); </a:t>
            </a:r>
          </a:p>
          <a:p>
            <a:br>
              <a:rPr lang="en-US" sz="2000" dirty="0">
                <a:solidFill>
                  <a:srgbClr val="000000"/>
                </a:solidFill>
                <a:latin typeface="Consolas" panose="020B0609020204030204" pitchFamily="49" charset="0"/>
              </a:rPr>
            </a:br>
            <a:r>
              <a:rPr lang="en-US" sz="2000" dirty="0">
                <a:solidFill>
                  <a:srgbClr val="008000"/>
                </a:solidFill>
                <a:latin typeface="Consolas" panose="020B0609020204030204" pitchFamily="49" charset="0"/>
              </a:rPr>
              <a:t>// the perimeter of a square</a:t>
            </a:r>
            <a:endParaRPr lang="en-US"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let</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square_perimiter</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4;</a:t>
            </a:r>
          </a:p>
          <a:p>
            <a:r>
              <a:rPr lang="en-US" sz="2000" dirty="0">
                <a:solidFill>
                  <a:srgbClr val="000000"/>
                </a:solidFill>
                <a:latin typeface="Consolas" panose="020B0609020204030204" pitchFamily="49" charset="0"/>
              </a:rPr>
              <a:t>console.log(</a:t>
            </a:r>
            <a:r>
              <a:rPr lang="en-US" sz="2000" dirty="0">
                <a:solidFill>
                  <a:srgbClr val="A31515"/>
                </a:solidFill>
                <a:latin typeface="Consolas" panose="020B0609020204030204" pitchFamily="49" charset="0"/>
              </a:rPr>
              <a:t>'The perimeter of a square with a side length of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square_side_length</a:t>
            </a:r>
            <a:r>
              <a:rPr lang="en-US" sz="2000" dirty="0">
                <a:solidFill>
                  <a:srgbClr val="000000"/>
                </a:solidFill>
                <a:latin typeface="Consolas" panose="020B0609020204030204" pitchFamily="49" charset="0"/>
              </a:rPr>
              <a:t> + </a:t>
            </a:r>
            <a:r>
              <a:rPr lang="en-US" sz="2000" dirty="0">
                <a:solidFill>
                  <a:srgbClr val="A31515"/>
                </a:solidFill>
                <a:latin typeface="Consolas" panose="020B0609020204030204" pitchFamily="49" charset="0"/>
              </a:rPr>
              <a:t>' is '</a:t>
            </a:r>
            <a:r>
              <a:rPr lang="en-US" sz="2000" dirty="0">
                <a:solidFill>
                  <a:srgbClr val="000000"/>
                </a:solidFill>
                <a:latin typeface="Consolas" panose="020B0609020204030204" pitchFamily="49" charset="0"/>
              </a:rPr>
              <a:t> + </a:t>
            </a:r>
            <a:r>
              <a:rPr lang="en-US" sz="2000" dirty="0" err="1">
                <a:solidFill>
                  <a:srgbClr val="000000"/>
                </a:solidFill>
                <a:latin typeface="Consolas" panose="020B0609020204030204" pitchFamily="49" charset="0"/>
              </a:rPr>
              <a:t>square_perimiter</a:t>
            </a:r>
            <a:r>
              <a:rPr lang="en-US" sz="2000" dirty="0">
                <a:solidFill>
                  <a:srgbClr val="000000"/>
                </a:solidFill>
                <a:latin typeface="Consolas" panose="020B0609020204030204" pitchFamily="49" charset="0"/>
              </a:rPr>
              <a:t> );</a:t>
            </a:r>
          </a:p>
          <a:p>
            <a:br>
              <a:rPr lang="en-US" sz="2000" dirty="0">
                <a:solidFill>
                  <a:srgbClr val="000000"/>
                </a:solidFill>
                <a:latin typeface="Consolas" panose="020B0609020204030204" pitchFamily="49" charset="0"/>
              </a:rPr>
            </a:br>
            <a:endParaRPr lang="en-US" sz="2000" dirty="0">
              <a:solidFill>
                <a:srgbClr val="000000"/>
              </a:solidFill>
              <a:latin typeface="Consolas" panose="020B0609020204030204" pitchFamily="49" charset="0"/>
            </a:endParaRPr>
          </a:p>
        </p:txBody>
      </p:sp>
      <p:sp>
        <p:nvSpPr>
          <p:cNvPr id="3" name="Slide Number Placeholder 2">
            <a:extLst>
              <a:ext uri="{FF2B5EF4-FFF2-40B4-BE49-F238E27FC236}">
                <a16:creationId xmlns:a16="http://schemas.microsoft.com/office/drawing/2014/main" id="{5690CFEB-DEBB-AB58-9FA9-D289A3414F6A}"/>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26</a:t>
            </a:fld>
            <a:endParaRPr lang="en-US" sz="2800" dirty="0">
              <a:solidFill>
                <a:schemeClr val="accent1">
                  <a:lumMod val="75000"/>
                </a:schemeClr>
              </a:solidFill>
            </a:endParaRPr>
          </a:p>
        </p:txBody>
      </p:sp>
    </p:spTree>
    <p:extLst>
      <p:ext uri="{BB962C8B-B14F-4D97-AF65-F5344CB8AC3E}">
        <p14:creationId xmlns:p14="http://schemas.microsoft.com/office/powerpoint/2010/main" val="84849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7803-23C1-45F2-BE9F-1FCE9FB711BC}"/>
              </a:ext>
            </a:extLst>
          </p:cNvPr>
          <p:cNvSpPr>
            <a:spLocks noGrp="1"/>
          </p:cNvSpPr>
          <p:nvPr>
            <p:ph type="title"/>
          </p:nvPr>
        </p:nvSpPr>
        <p:spPr>
          <a:xfrm>
            <a:off x="653142" y="580208"/>
            <a:ext cx="11538857" cy="838200"/>
          </a:xfrm>
        </p:spPr>
        <p:txBody>
          <a:bodyPr/>
          <a:lstStyle/>
          <a:p>
            <a:r>
              <a:rPr lang="en-US" dirty="0"/>
              <a:t>Fancier stuff </a:t>
            </a:r>
          </a:p>
        </p:txBody>
      </p:sp>
      <p:sp>
        <p:nvSpPr>
          <p:cNvPr id="6" name="Slide Number Placeholder 5">
            <a:extLst>
              <a:ext uri="{FF2B5EF4-FFF2-40B4-BE49-F238E27FC236}">
                <a16:creationId xmlns:a16="http://schemas.microsoft.com/office/drawing/2014/main" id="{155F5992-3148-4C0C-A518-C1D893FAFBE9}"/>
              </a:ext>
            </a:extLst>
          </p:cNvPr>
          <p:cNvSpPr>
            <a:spLocks noGrp="1"/>
          </p:cNvSpPr>
          <p:nvPr>
            <p:ph type="sldNum" sz="quarter" idx="4294967295"/>
          </p:nvPr>
        </p:nvSpPr>
        <p:spPr>
          <a:xfrm>
            <a:off x="9347200" y="6330950"/>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27</a:t>
            </a:fld>
            <a:endParaRPr lang="en-US" altLang="en-US" dirty="0">
              <a:solidFill>
                <a:srgbClr val="FFFFFF"/>
              </a:solidFill>
            </a:endParaRPr>
          </a:p>
        </p:txBody>
      </p:sp>
      <p:sp>
        <p:nvSpPr>
          <p:cNvPr id="5" name="Rectangle 4">
            <a:extLst>
              <a:ext uri="{FF2B5EF4-FFF2-40B4-BE49-F238E27FC236}">
                <a16:creationId xmlns:a16="http://schemas.microsoft.com/office/drawing/2014/main" id="{D4D5D634-1BB0-433D-B5BB-4DE7B8D9A351}"/>
              </a:ext>
            </a:extLst>
          </p:cNvPr>
          <p:cNvSpPr/>
          <p:nvPr/>
        </p:nvSpPr>
        <p:spPr>
          <a:xfrm>
            <a:off x="1676400" y="1679970"/>
            <a:ext cx="8839200" cy="3970318"/>
          </a:xfrm>
          <a:prstGeom prst="rect">
            <a:avLst/>
          </a:prstGeom>
        </p:spPr>
        <p:txBody>
          <a:bodyPr wrap="square">
            <a:spAutoFit/>
          </a:bodyPr>
          <a:lstStyle/>
          <a:p>
            <a:r>
              <a:rPr lang="en-US" dirty="0">
                <a:solidFill>
                  <a:srgbClr val="008000"/>
                </a:solidFill>
                <a:latin typeface="Consolas" panose="020B0609020204030204" pitchFamily="49" charset="0"/>
              </a:rPr>
              <a:t>// fancier stuff - how long is the string?</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console.log(</a:t>
            </a:r>
            <a:r>
              <a:rPr lang="en-US" dirty="0">
                <a:solidFill>
                  <a:srgbClr val="A31515"/>
                </a:solidFill>
                <a:latin typeface="Consolas" panose="020B0609020204030204" pitchFamily="49" charset="0"/>
              </a:rPr>
              <a:t>"How long is the string: "</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name_one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name_one.length</a:t>
            </a:r>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fancier stuff - changing a string to integer</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x = </a:t>
            </a:r>
            <a:r>
              <a:rPr lang="en-US" dirty="0">
                <a:solidFill>
                  <a:srgbClr val="A31515"/>
                </a:solidFill>
                <a:latin typeface="Consolas" panose="020B0609020204030204" pitchFamily="49" charset="0"/>
              </a:rPr>
              <a:t>'1812.9'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parseInt</a:t>
            </a:r>
            <a:r>
              <a:rPr lang="en-US" dirty="0">
                <a:solidFill>
                  <a:srgbClr val="000000"/>
                </a:solidFill>
                <a:latin typeface="Consolas" panose="020B0609020204030204" pitchFamily="49" charset="0"/>
              </a:rPr>
              <a:t>(x));</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y = </a:t>
            </a:r>
            <a:r>
              <a:rPr lang="en-US" dirty="0">
                <a:solidFill>
                  <a:srgbClr val="A31515"/>
                </a:solidFill>
                <a:latin typeface="Consolas" panose="020B0609020204030204" pitchFamily="49" charset="0"/>
              </a:rPr>
              <a:t>'Elephant'</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parseInt</a:t>
            </a:r>
            <a:r>
              <a:rPr lang="en-US" dirty="0">
                <a:solidFill>
                  <a:srgbClr val="000000"/>
                </a:solidFill>
                <a:latin typeface="Consolas" panose="020B0609020204030204" pitchFamily="49" charset="0"/>
              </a:rPr>
              <a:t>(y));</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//fancier stuff - converting a number to string</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pi = </a:t>
            </a:r>
            <a:r>
              <a:rPr lang="en-US" dirty="0">
                <a:solidFill>
                  <a:srgbClr val="09885A"/>
                </a:solidFill>
                <a:latin typeface="Consolas" panose="020B0609020204030204" pitchFamily="49" charset="0"/>
              </a:rPr>
              <a:t>3.14159265359</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pi.toFixed</a:t>
            </a:r>
            <a:r>
              <a:rPr lang="en-US" dirty="0">
                <a:solidFill>
                  <a:srgbClr val="000000"/>
                </a:solidFill>
                <a:latin typeface="Consolas" panose="020B0609020204030204" pitchFamily="49" charset="0"/>
              </a:rPr>
              <a:t>(</a:t>
            </a:r>
            <a:r>
              <a:rPr lang="en-US" dirty="0">
                <a:solidFill>
                  <a:srgbClr val="09885A"/>
                </a:solidFill>
                <a:latin typeface="Consolas" panose="020B0609020204030204" pitchFamily="49" charset="0"/>
              </a:rPr>
              <a:t>2</a:t>
            </a:r>
            <a:r>
              <a:rPr lang="en-US" dirty="0">
                <a:solidFill>
                  <a:srgbClr val="000000"/>
                </a:solidFill>
                <a:latin typeface="Consolas" panose="020B0609020204030204" pitchFamily="49" charset="0"/>
              </a:rPr>
              <a:t>));</a:t>
            </a:r>
          </a:p>
        </p:txBody>
      </p:sp>
      <p:sp>
        <p:nvSpPr>
          <p:cNvPr id="3" name="Slide Number Placeholder 2">
            <a:extLst>
              <a:ext uri="{FF2B5EF4-FFF2-40B4-BE49-F238E27FC236}">
                <a16:creationId xmlns:a16="http://schemas.microsoft.com/office/drawing/2014/main" id="{18C0E02D-C37E-C384-A1A7-AD913DF7B248}"/>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27</a:t>
            </a:fld>
            <a:endParaRPr lang="en-US" sz="2800" dirty="0">
              <a:solidFill>
                <a:schemeClr val="accent1">
                  <a:lumMod val="75000"/>
                </a:schemeClr>
              </a:solidFill>
            </a:endParaRPr>
          </a:p>
        </p:txBody>
      </p:sp>
    </p:spTree>
    <p:extLst>
      <p:ext uri="{BB962C8B-B14F-4D97-AF65-F5344CB8AC3E}">
        <p14:creationId xmlns:p14="http://schemas.microsoft.com/office/powerpoint/2010/main" val="1585656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a:xfrm>
            <a:off x="1137034" y="609597"/>
            <a:ext cx="9392421" cy="1330841"/>
          </a:xfrm>
        </p:spPr>
        <p:txBody>
          <a:bodyPr>
            <a:normAutofit/>
          </a:bodyPr>
          <a:lstStyle/>
          <a:p>
            <a:r>
              <a:rPr lang="en-US"/>
              <a:t>Now let’s review…</a:t>
            </a:r>
            <a:endParaRPr lang="en-US" dirty="0"/>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a:xfrm>
            <a:off x="365760" y="2198362"/>
            <a:ext cx="11585986" cy="4523113"/>
          </a:xfrm>
        </p:spPr>
        <p:txBody>
          <a:bodyPr>
            <a:normAutofit/>
          </a:bodyPr>
          <a:lstStyle/>
          <a:p>
            <a:pPr marL="514350" indent="-514350">
              <a:buFont typeface="+mj-lt"/>
              <a:buAutoNum type="arabicPeriod"/>
            </a:pPr>
            <a:r>
              <a:rPr lang="en-US" sz="2000" dirty="0"/>
              <a:t>Which of the following are domain specific languages: HTML, CSS, JavaScript</a:t>
            </a:r>
          </a:p>
          <a:p>
            <a:pPr marL="514350" indent="-514350">
              <a:buFont typeface="+mj-lt"/>
              <a:buAutoNum type="arabicPeriod"/>
            </a:pPr>
            <a:r>
              <a:rPr lang="en-US" sz="2000" dirty="0"/>
              <a:t>Describe some things you can do with JavaScript.</a:t>
            </a:r>
          </a:p>
          <a:p>
            <a:pPr marL="514350" indent="-514350">
              <a:buFont typeface="+mj-lt"/>
              <a:buAutoNum type="arabicPeriod"/>
            </a:pPr>
            <a:r>
              <a:rPr lang="en-US" sz="2000" dirty="0"/>
              <a:t>What symbol is used to </a:t>
            </a:r>
            <a:r>
              <a:rPr lang="en-US" sz="2000" b="1" i="1" dirty="0"/>
              <a:t>assign</a:t>
            </a:r>
            <a:r>
              <a:rPr lang="en-US" sz="2000" dirty="0"/>
              <a:t> a value to a variable?</a:t>
            </a:r>
          </a:p>
          <a:p>
            <a:pPr marL="514350" indent="-514350">
              <a:buFont typeface="+mj-lt"/>
              <a:buAutoNum type="arabicPeriod"/>
            </a:pPr>
            <a:r>
              <a:rPr lang="en-US" sz="2000" dirty="0"/>
              <a:t>What </a:t>
            </a:r>
            <a:r>
              <a:rPr lang="en-US" sz="2000" b="1" i="1" dirty="0"/>
              <a:t>operator</a:t>
            </a:r>
            <a:r>
              <a:rPr lang="en-US" sz="2000" dirty="0"/>
              <a:t> is used for concatenation? Is that same operator used for something else too?</a:t>
            </a:r>
          </a:p>
          <a:p>
            <a:pPr marL="514350" indent="-514350">
              <a:buFont typeface="+mj-lt"/>
              <a:buAutoNum type="arabicPeriod"/>
            </a:pPr>
            <a:r>
              <a:rPr lang="en-US" sz="2000" dirty="0"/>
              <a:t>What two data types have we seen so far?</a:t>
            </a:r>
          </a:p>
          <a:p>
            <a:pPr marL="514350" indent="-514350">
              <a:buFont typeface="+mj-lt"/>
              <a:buAutoNum type="arabicPeriod"/>
            </a:pPr>
            <a:r>
              <a:rPr lang="en-US" sz="2000" dirty="0"/>
              <a:t>How do you open the web developer console in Chrome?</a:t>
            </a:r>
          </a:p>
          <a:p>
            <a:pPr marL="514350" indent="-514350">
              <a:buFont typeface="+mj-lt"/>
              <a:buAutoNum type="arabicPeriod"/>
            </a:pPr>
            <a:r>
              <a:rPr lang="en-US" sz="2000" dirty="0"/>
              <a:t>What are some differences between </a:t>
            </a:r>
            <a:r>
              <a:rPr lang="en-US" sz="2000" dirty="0" err="1"/>
              <a:t>parseInt</a:t>
            </a:r>
            <a:r>
              <a:rPr lang="en-US" sz="2000" dirty="0"/>
              <a:t> and </a:t>
            </a:r>
            <a:r>
              <a:rPr lang="en-US" sz="2000" dirty="0" err="1"/>
              <a:t>toFixed</a:t>
            </a:r>
            <a:r>
              <a:rPr lang="en-US" sz="2000" dirty="0"/>
              <a:t>?</a:t>
            </a:r>
          </a:p>
          <a:p>
            <a:pPr marL="514350" indent="-514350">
              <a:buFont typeface="+mj-lt"/>
              <a:buAutoNum type="arabicPeriod"/>
            </a:pPr>
            <a:r>
              <a:rPr lang="en-US" sz="2000" dirty="0"/>
              <a:t>Are students expected to memorize the contents of the &lt;head&gt; tag?</a:t>
            </a:r>
          </a:p>
          <a:p>
            <a:pPr marL="514350" indent="-514350">
              <a:buFont typeface="+mj-lt"/>
              <a:buAutoNum type="arabicPeriod"/>
            </a:pPr>
            <a:r>
              <a:rPr lang="en-US" sz="2000" dirty="0"/>
              <a:t>What’s an example of an </a:t>
            </a:r>
            <a:r>
              <a:rPr lang="en-US" sz="2000" b="1" i="1" dirty="0"/>
              <a:t>invalid</a:t>
            </a:r>
            <a:r>
              <a:rPr lang="en-US" sz="2000" dirty="0"/>
              <a:t> JavaScript variable name?</a:t>
            </a:r>
          </a:p>
          <a:p>
            <a:pPr marL="514350" indent="-514350">
              <a:buFont typeface="+mj-lt"/>
              <a:buAutoNum type="arabicPeriod"/>
            </a:pPr>
            <a:endParaRPr lang="en-US" sz="1400" dirty="0"/>
          </a:p>
          <a:p>
            <a:pPr marL="0" indent="0">
              <a:buNone/>
            </a:pPr>
            <a:endParaRPr lang="en-US" sz="1400" dirty="0"/>
          </a:p>
        </p:txBody>
      </p:sp>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Slide Number Placeholder 2">
            <a:extLst>
              <a:ext uri="{FF2B5EF4-FFF2-40B4-BE49-F238E27FC236}">
                <a16:creationId xmlns:a16="http://schemas.microsoft.com/office/drawing/2014/main" id="{559028EF-3741-8A60-B558-53C33E036502}"/>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28</a:t>
            </a:fld>
            <a:endParaRPr lang="en-US" sz="2800" dirty="0">
              <a:solidFill>
                <a:schemeClr val="accent1">
                  <a:lumMod val="75000"/>
                </a:schemeClr>
              </a:solidFill>
            </a:endParaRPr>
          </a:p>
        </p:txBody>
      </p:sp>
    </p:spTree>
    <p:extLst>
      <p:ext uri="{BB962C8B-B14F-4D97-AF65-F5344CB8AC3E}">
        <p14:creationId xmlns:p14="http://schemas.microsoft.com/office/powerpoint/2010/main" val="24896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DB74-A002-4983-46CF-08BEC3C7853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169F004-A2AC-EFC3-926D-28409D604F1A}"/>
              </a:ext>
            </a:extLst>
          </p:cNvPr>
          <p:cNvSpPr>
            <a:spLocks noGrp="1"/>
          </p:cNvSpPr>
          <p:nvPr>
            <p:ph idx="1"/>
          </p:nvPr>
        </p:nvSpPr>
        <p:spPr>
          <a:xfrm>
            <a:off x="838200" y="1815793"/>
            <a:ext cx="10515600" cy="4351338"/>
          </a:xfrm>
        </p:spPr>
        <p:txBody>
          <a:bodyPr>
            <a:normAutofit/>
          </a:bodyPr>
          <a:lstStyle/>
          <a:p>
            <a:r>
              <a:rPr lang="en-US" dirty="0"/>
              <a:t>Review of the role of JavaScript</a:t>
            </a:r>
          </a:p>
          <a:p>
            <a:r>
              <a:rPr lang="en-US" dirty="0"/>
              <a:t>Revisit the developer console in Chrome</a:t>
            </a:r>
          </a:p>
          <a:p>
            <a:r>
              <a:rPr lang="en-US" dirty="0"/>
              <a:t>An introduction to variables, and two simple data types</a:t>
            </a:r>
          </a:p>
          <a:p>
            <a:r>
              <a:rPr lang="en-US" dirty="0"/>
              <a:t>Putting JavaScript to work doing some simple math</a:t>
            </a:r>
          </a:p>
          <a:p>
            <a:r>
              <a:rPr lang="en-US" dirty="0"/>
              <a:t>Making our output more readable with the </a:t>
            </a:r>
            <a:r>
              <a:rPr lang="en-US" dirty="0" err="1"/>
              <a:t>parseInt</a:t>
            </a:r>
            <a:r>
              <a:rPr lang="en-US" dirty="0"/>
              <a:t> function and the </a:t>
            </a:r>
            <a:r>
              <a:rPr lang="en-US" dirty="0" err="1"/>
              <a:t>toFixed</a:t>
            </a:r>
            <a:r>
              <a:rPr lang="en-US" dirty="0"/>
              <a:t> method</a:t>
            </a:r>
          </a:p>
          <a:p>
            <a:endParaRPr lang="en-US" dirty="0"/>
          </a:p>
          <a:p>
            <a:endParaRPr lang="en-US" dirty="0"/>
          </a:p>
        </p:txBody>
      </p:sp>
      <p:sp>
        <p:nvSpPr>
          <p:cNvPr id="5" name="Slide Number Placeholder 2">
            <a:extLst>
              <a:ext uri="{FF2B5EF4-FFF2-40B4-BE49-F238E27FC236}">
                <a16:creationId xmlns:a16="http://schemas.microsoft.com/office/drawing/2014/main" id="{D043F8B5-A4EE-D556-D9E8-1578CF4D2D28}"/>
              </a:ext>
            </a:extLst>
          </p:cNvPr>
          <p:cNvSpPr txBox="1">
            <a:spLocks/>
          </p:cNvSpPr>
          <p:nvPr/>
        </p:nvSpPr>
        <p:spPr>
          <a:xfrm>
            <a:off x="8719457" y="59845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3</a:t>
            </a:fld>
            <a:endParaRPr lang="en-US" sz="2800" dirty="0">
              <a:solidFill>
                <a:schemeClr val="accent1">
                  <a:lumMod val="75000"/>
                </a:schemeClr>
              </a:solidFill>
            </a:endParaRPr>
          </a:p>
        </p:txBody>
      </p:sp>
    </p:spTree>
    <p:extLst>
      <p:ext uri="{BB962C8B-B14F-4D97-AF65-F5344CB8AC3E}">
        <p14:creationId xmlns:p14="http://schemas.microsoft.com/office/powerpoint/2010/main" val="154751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4CA8-4FE3-15F5-0397-5CA045E07456}"/>
              </a:ext>
            </a:extLst>
          </p:cNvPr>
          <p:cNvSpPr>
            <a:spLocks noGrp="1"/>
          </p:cNvSpPr>
          <p:nvPr>
            <p:ph type="title"/>
          </p:nvPr>
        </p:nvSpPr>
        <p:spPr/>
        <p:txBody>
          <a:bodyPr/>
          <a:lstStyle/>
          <a:p>
            <a:r>
              <a:rPr lang="en-US" dirty="0"/>
              <a:t>By the end of this class…</a:t>
            </a:r>
          </a:p>
        </p:txBody>
      </p:sp>
      <p:sp>
        <p:nvSpPr>
          <p:cNvPr id="3" name="Content Placeholder 2">
            <a:extLst>
              <a:ext uri="{FF2B5EF4-FFF2-40B4-BE49-F238E27FC236}">
                <a16:creationId xmlns:a16="http://schemas.microsoft.com/office/drawing/2014/main" id="{AB2239DB-0491-01A7-EBCD-6F9C30EEA09D}"/>
              </a:ext>
            </a:extLst>
          </p:cNvPr>
          <p:cNvSpPr>
            <a:spLocks noGrp="1"/>
          </p:cNvSpPr>
          <p:nvPr>
            <p:ph idx="1"/>
          </p:nvPr>
        </p:nvSpPr>
        <p:spPr>
          <a:xfrm>
            <a:off x="848958" y="1825625"/>
            <a:ext cx="10515600" cy="4351338"/>
          </a:xfrm>
        </p:spPr>
        <p:txBody>
          <a:bodyPr/>
          <a:lstStyle/>
          <a:p>
            <a:pPr marL="514350" indent="-514350">
              <a:buFont typeface="+mj-lt"/>
              <a:buAutoNum type="arabicPeriod"/>
            </a:pPr>
            <a:r>
              <a:rPr lang="en-US" dirty="0"/>
              <a:t>Know what a variable is and two basic data types</a:t>
            </a:r>
          </a:p>
          <a:p>
            <a:pPr marL="514350" indent="-514350">
              <a:buFont typeface="+mj-lt"/>
              <a:buAutoNum type="arabicPeriod"/>
            </a:pPr>
            <a:r>
              <a:rPr lang="en-US" dirty="0"/>
              <a:t>Know how to “play” with JavaScript using Chrome’s web developer console</a:t>
            </a:r>
          </a:p>
          <a:p>
            <a:pPr marL="514350" indent="-514350">
              <a:buFont typeface="+mj-lt"/>
              <a:buAutoNum type="arabicPeriod"/>
            </a:pPr>
            <a:r>
              <a:rPr lang="en-US" dirty="0"/>
              <a:t>Perform simple calculations using JavaScript</a:t>
            </a:r>
          </a:p>
          <a:p>
            <a:pPr marL="514350" indent="-514350">
              <a:buFont typeface="+mj-lt"/>
              <a:buAutoNum type="arabicPeriod"/>
            </a:pPr>
            <a:r>
              <a:rPr lang="en-US" dirty="0"/>
              <a:t>Be able to use </a:t>
            </a:r>
            <a:r>
              <a:rPr lang="en-US" dirty="0" err="1"/>
              <a:t>parseInt</a:t>
            </a:r>
            <a:r>
              <a:rPr lang="en-US" dirty="0"/>
              <a:t> and </a:t>
            </a:r>
            <a:r>
              <a:rPr lang="en-US" dirty="0" err="1"/>
              <a:t>toFixed</a:t>
            </a:r>
            <a:endParaRPr lang="en-US" dirty="0"/>
          </a:p>
          <a:p>
            <a:pPr marL="514350" indent="-514350">
              <a:buFont typeface="+mj-lt"/>
              <a:buAutoNum type="arabicPeriod"/>
            </a:pPr>
            <a:r>
              <a:rPr lang="en-US" dirty="0"/>
              <a:t>Know what concatenation is, and how it is done in JavaScript</a:t>
            </a:r>
          </a:p>
          <a:p>
            <a:endParaRPr lang="en-US" dirty="0"/>
          </a:p>
        </p:txBody>
      </p:sp>
      <p:sp>
        <p:nvSpPr>
          <p:cNvPr id="5" name="Slide Number Placeholder 2">
            <a:extLst>
              <a:ext uri="{FF2B5EF4-FFF2-40B4-BE49-F238E27FC236}">
                <a16:creationId xmlns:a16="http://schemas.microsoft.com/office/drawing/2014/main" id="{46D58BC0-AD61-175A-159D-FA2492276B9D}"/>
              </a:ext>
            </a:extLst>
          </p:cNvPr>
          <p:cNvSpPr>
            <a:spLocks noGrp="1"/>
          </p:cNvSpPr>
          <p:nvPr>
            <p:ph type="sldNum" sz="quarter" idx="12"/>
          </p:nvPr>
        </p:nvSpPr>
        <p:spPr>
          <a:xfrm>
            <a:off x="8610600" y="6176963"/>
            <a:ext cx="2743200" cy="365125"/>
          </a:xfrm>
        </p:spPr>
        <p:txBody>
          <a:body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4</a:t>
            </a:fld>
            <a:endParaRPr lang="en-US" sz="2800" dirty="0">
              <a:solidFill>
                <a:schemeClr val="accent1">
                  <a:lumMod val="75000"/>
                </a:schemeClr>
              </a:solidFill>
            </a:endParaRPr>
          </a:p>
        </p:txBody>
      </p:sp>
    </p:spTree>
    <p:extLst>
      <p:ext uri="{BB962C8B-B14F-4D97-AF65-F5344CB8AC3E}">
        <p14:creationId xmlns:p14="http://schemas.microsoft.com/office/powerpoint/2010/main" val="406794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3D10-D72F-492E-B320-A7037644470E}"/>
              </a:ext>
            </a:extLst>
          </p:cNvPr>
          <p:cNvSpPr>
            <a:spLocks noGrp="1"/>
          </p:cNvSpPr>
          <p:nvPr>
            <p:ph type="title"/>
          </p:nvPr>
        </p:nvSpPr>
        <p:spPr/>
        <p:txBody>
          <a:bodyPr>
            <a:normAutofit/>
          </a:bodyPr>
          <a:lstStyle/>
          <a:p>
            <a:r>
              <a:rPr lang="en-US" sz="4400" dirty="0"/>
              <a:t>Remember this?</a:t>
            </a:r>
          </a:p>
        </p:txBody>
      </p:sp>
      <p:graphicFrame>
        <p:nvGraphicFramePr>
          <p:cNvPr id="5" name="Diagram 4" descr="Venn Diagram of JavaScript, HTML and CSS.  JavaScript is emphasized.">
            <a:extLst>
              <a:ext uri="{FF2B5EF4-FFF2-40B4-BE49-F238E27FC236}">
                <a16:creationId xmlns:a16="http://schemas.microsoft.com/office/drawing/2014/main" id="{C8D41D19-4BCA-42BA-AF34-93750DAC4BDC}"/>
              </a:ext>
            </a:extLst>
          </p:cNvPr>
          <p:cNvGraphicFramePr/>
          <p:nvPr>
            <p:extLst>
              <p:ext uri="{D42A27DB-BD31-4B8C-83A1-F6EECF244321}">
                <p14:modId xmlns:p14="http://schemas.microsoft.com/office/powerpoint/2010/main" val="4140198858"/>
              </p:ext>
            </p:extLst>
          </p:nvPr>
        </p:nvGraphicFramePr>
        <p:xfrm>
          <a:off x="225468" y="1219201"/>
          <a:ext cx="6022932" cy="4592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a:extLst>
              <a:ext uri="{FF2B5EF4-FFF2-40B4-BE49-F238E27FC236}">
                <a16:creationId xmlns:a16="http://schemas.microsoft.com/office/drawing/2014/main" id="{6B7F2614-DFA9-4C2E-80FC-AFAF503A6113}"/>
              </a:ext>
              <a:ext uri="{C183D7F6-B498-43B3-948B-1728B52AA6E4}">
                <adec:decorative xmlns:adec="http://schemas.microsoft.com/office/drawing/2017/decorative" val="1"/>
              </a:ext>
            </a:extLst>
          </p:cNvPr>
          <p:cNvSpPr/>
          <p:nvPr/>
        </p:nvSpPr>
        <p:spPr bwMode="auto">
          <a:xfrm>
            <a:off x="5898930" y="1135259"/>
            <a:ext cx="698940" cy="4592876"/>
          </a:xfrm>
          <a:prstGeom prst="rightBrace">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7" name="Title 1">
            <a:extLst>
              <a:ext uri="{FF2B5EF4-FFF2-40B4-BE49-F238E27FC236}">
                <a16:creationId xmlns:a16="http://schemas.microsoft.com/office/drawing/2014/main" id="{E66E6E77-2DED-4D05-9528-59CC093A5B29}"/>
              </a:ext>
            </a:extLst>
          </p:cNvPr>
          <p:cNvSpPr txBox="1">
            <a:spLocks/>
          </p:cNvSpPr>
          <p:nvPr/>
        </p:nvSpPr>
        <p:spPr bwMode="auto">
          <a:xfrm>
            <a:off x="6933156" y="1207532"/>
            <a:ext cx="40657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JavaScript is a general </a:t>
            </a:r>
            <a:r>
              <a:rPr lang="en-US" b="0" kern="0"/>
              <a:t>purpose programming language</a:t>
            </a:r>
            <a:r>
              <a:rPr lang="en-US" b="0" kern="0" dirty="0"/>
              <a:t>.   </a:t>
            </a:r>
          </a:p>
        </p:txBody>
      </p:sp>
      <p:sp>
        <p:nvSpPr>
          <p:cNvPr id="8" name="Title 1">
            <a:extLst>
              <a:ext uri="{FF2B5EF4-FFF2-40B4-BE49-F238E27FC236}">
                <a16:creationId xmlns:a16="http://schemas.microsoft.com/office/drawing/2014/main" id="{1559206A-6979-4869-9668-77BE9A0CEA2E}"/>
              </a:ext>
            </a:extLst>
          </p:cNvPr>
          <p:cNvSpPr txBox="1">
            <a:spLocks/>
          </p:cNvSpPr>
          <p:nvPr/>
        </p:nvSpPr>
        <p:spPr bwMode="auto">
          <a:xfrm>
            <a:off x="6933156" y="4017641"/>
            <a:ext cx="4065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But today … we are going to just focus on JavaScript itself, separating it from HTML and CSS as much as possible.</a:t>
            </a:r>
          </a:p>
        </p:txBody>
      </p:sp>
      <p:sp>
        <p:nvSpPr>
          <p:cNvPr id="9" name="Slide Number Placeholder 8">
            <a:extLst>
              <a:ext uri="{FF2B5EF4-FFF2-40B4-BE49-F238E27FC236}">
                <a16:creationId xmlns:a16="http://schemas.microsoft.com/office/drawing/2014/main" id="{57B26C1D-177E-406A-A62D-57B52F1FA01D}"/>
              </a:ext>
            </a:extLst>
          </p:cNvPr>
          <p:cNvSpPr>
            <a:spLocks noGrp="1"/>
          </p:cNvSpPr>
          <p:nvPr>
            <p:ph type="sldNum" sz="quarter" idx="4294967295"/>
          </p:nvPr>
        </p:nvSpPr>
        <p:spPr>
          <a:xfrm>
            <a:off x="8737600" y="6330332"/>
            <a:ext cx="2844800" cy="304800"/>
          </a:xfrm>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5</a:t>
            </a:fld>
            <a:endParaRPr lang="en-US" altLang="en-US" dirty="0">
              <a:solidFill>
                <a:srgbClr val="FFFFFF"/>
              </a:solidFill>
            </a:endParaRPr>
          </a:p>
        </p:txBody>
      </p:sp>
      <p:sp>
        <p:nvSpPr>
          <p:cNvPr id="3" name="Slide Number Placeholder 2">
            <a:extLst>
              <a:ext uri="{FF2B5EF4-FFF2-40B4-BE49-F238E27FC236}">
                <a16:creationId xmlns:a16="http://schemas.microsoft.com/office/drawing/2014/main" id="{F40CF6D1-CDE7-DD8B-EABF-ABE2FB5CDB23}"/>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75000"/>
                  </a:schemeClr>
                </a:solidFill>
              </a:rPr>
              <a:t>Slide </a:t>
            </a:r>
            <a:fld id="{B8D92440-A1FC-46CF-964E-5BF15C2FE343}" type="slidenum">
              <a:rPr lang="en-US" sz="2800" smtClean="0">
                <a:solidFill>
                  <a:schemeClr val="accent1">
                    <a:lumMod val="75000"/>
                  </a:schemeClr>
                </a:solidFill>
              </a:rPr>
              <a:pPr/>
              <a:t>5</a:t>
            </a:fld>
            <a:endParaRPr lang="en-US" sz="2800" dirty="0">
              <a:solidFill>
                <a:schemeClr val="accent1">
                  <a:lumMod val="75000"/>
                </a:schemeClr>
              </a:solidFill>
            </a:endParaRPr>
          </a:p>
        </p:txBody>
      </p:sp>
      <p:sp>
        <p:nvSpPr>
          <p:cNvPr id="4" name="Title 1">
            <a:extLst>
              <a:ext uri="{FF2B5EF4-FFF2-40B4-BE49-F238E27FC236}">
                <a16:creationId xmlns:a16="http://schemas.microsoft.com/office/drawing/2014/main" id="{CDBD84A1-33BF-F48C-3C16-2597B35F2750}"/>
              </a:ext>
            </a:extLst>
          </p:cNvPr>
          <p:cNvSpPr txBox="1">
            <a:spLocks/>
          </p:cNvSpPr>
          <p:nvPr/>
        </p:nvSpPr>
        <p:spPr bwMode="auto">
          <a:xfrm>
            <a:off x="6933156" y="2252806"/>
            <a:ext cx="4065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b="0" kern="0" dirty="0"/>
              <a:t>It is commonly used to </a:t>
            </a:r>
            <a:r>
              <a:rPr lang="en-US" b="0" i="1" kern="0" dirty="0"/>
              <a:t>manipulate</a:t>
            </a:r>
            <a:r>
              <a:rPr lang="en-US" b="0" kern="0" dirty="0"/>
              <a:t> the HTML and CSS in the browser in response to an event.</a:t>
            </a:r>
          </a:p>
        </p:txBody>
      </p:sp>
    </p:spTree>
    <p:extLst>
      <p:ext uri="{BB962C8B-B14F-4D97-AF65-F5344CB8AC3E}">
        <p14:creationId xmlns:p14="http://schemas.microsoft.com/office/powerpoint/2010/main" val="77442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351508"/>
            <a:ext cx="3733800" cy="4154984"/>
          </a:xfrm>
          <a:prstGeom prst="rect">
            <a:avLst/>
          </a:prstGeom>
          <a:noFill/>
        </p:spPr>
        <p:txBody>
          <a:bodyPr wrap="square" rtlCol="0">
            <a:spAutoFit/>
          </a:bodyPr>
          <a:lstStyle/>
          <a:p>
            <a:r>
              <a:rPr lang="en-US" sz="2400" dirty="0"/>
              <a:t>&lt;html&gt;</a:t>
            </a:r>
          </a:p>
          <a:p>
            <a:r>
              <a:rPr lang="en-US" sz="2400" dirty="0"/>
              <a:t>  &lt;head&gt;</a:t>
            </a:r>
          </a:p>
          <a:p>
            <a:r>
              <a:rPr lang="en-US" sz="2400" dirty="0"/>
              <a:t>    &lt;!-- Stuff goes here --&gt;</a:t>
            </a:r>
            <a:br>
              <a:rPr lang="en-US" sz="2400" dirty="0"/>
            </a:br>
            <a:r>
              <a:rPr lang="en-US" sz="2400" dirty="0"/>
              <a:t>  &lt;/head&gt;</a:t>
            </a:r>
            <a:br>
              <a:rPr lang="en-US" sz="2400" dirty="0"/>
            </a:br>
            <a:r>
              <a:rPr lang="en-US" sz="2400" dirty="0"/>
              <a:t>  &lt;body&gt;</a:t>
            </a:r>
          </a:p>
          <a:p>
            <a:r>
              <a:rPr lang="en-US" sz="2400" dirty="0"/>
              <a:t>    &lt;!-- Stuff goes here --&gt;</a:t>
            </a:r>
          </a:p>
          <a:p>
            <a:r>
              <a:rPr lang="en-US" sz="2400" dirty="0"/>
              <a:t>  &lt;/body&gt;</a:t>
            </a:r>
          </a:p>
          <a:p>
            <a:r>
              <a:rPr lang="en-US" sz="2400" dirty="0"/>
              <a:t>  &lt;script&gt;</a:t>
            </a:r>
          </a:p>
          <a:p>
            <a:r>
              <a:rPr lang="en-US" sz="2400" dirty="0"/>
              <a:t>    // Stuff goes here</a:t>
            </a:r>
          </a:p>
          <a:p>
            <a:r>
              <a:rPr lang="en-US" sz="2400" dirty="0"/>
              <a:t>  &lt;/script&gt;</a:t>
            </a:r>
          </a:p>
          <a:p>
            <a:r>
              <a:rPr lang="en-US" sz="2400" dirty="0"/>
              <a:t>&lt;/html&gt;</a:t>
            </a:r>
            <a:endParaRPr lang="en-US" dirty="0"/>
          </a:p>
        </p:txBody>
      </p:sp>
      <p:sp>
        <p:nvSpPr>
          <p:cNvPr id="5" name="TextBox 4"/>
          <p:cNvSpPr txBox="1"/>
          <p:nvPr/>
        </p:nvSpPr>
        <p:spPr>
          <a:xfrm>
            <a:off x="6096000" y="1066801"/>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&lt;style&gt; tag and related CSS rules are specified inside the &lt;head&gt; tag.</a:t>
            </a:r>
          </a:p>
        </p:txBody>
      </p:sp>
      <p:sp>
        <p:nvSpPr>
          <p:cNvPr id="6" name="TextBox 5"/>
          <p:cNvSpPr txBox="1"/>
          <p:nvPr/>
        </p:nvSpPr>
        <p:spPr>
          <a:xfrm>
            <a:off x="6096000" y="2500470"/>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Most html tags go inside the &lt;body&gt; tag.</a:t>
            </a:r>
          </a:p>
        </p:txBody>
      </p:sp>
      <p:sp>
        <p:nvSpPr>
          <p:cNvPr id="7" name="TextBox 6"/>
          <p:cNvSpPr txBox="1"/>
          <p:nvPr/>
        </p:nvSpPr>
        <p:spPr>
          <a:xfrm>
            <a:off x="6210300" y="3570734"/>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JavaScript code goes here, inside the &lt;script&gt; tag.</a:t>
            </a:r>
          </a:p>
        </p:txBody>
      </p:sp>
      <p:cxnSp>
        <p:nvCxnSpPr>
          <p:cNvPr id="9" name="Straight Arrow Connector 8">
            <a:extLst>
              <a:ext uri="{C183D7F6-B498-43B3-948B-1728B52AA6E4}">
                <adec:decorative xmlns:adec="http://schemas.microsoft.com/office/drawing/2017/decorative" val="1"/>
              </a:ext>
            </a:extLst>
          </p:cNvPr>
          <p:cNvCxnSpPr>
            <a:cxnSpLocks/>
          </p:cNvCxnSpPr>
          <p:nvPr/>
        </p:nvCxnSpPr>
        <p:spPr>
          <a:xfrm flipH="1">
            <a:off x="3200400" y="1713132"/>
            <a:ext cx="2743200" cy="243001"/>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C183D7F6-B498-43B3-948B-1728B52AA6E4}">
                <adec:decorative xmlns:adec="http://schemas.microsoft.com/office/drawing/2017/decorative" val="1"/>
              </a:ext>
            </a:extLst>
          </p:cNvPr>
          <p:cNvCxnSpPr>
            <a:cxnSpLocks/>
          </p:cNvCxnSpPr>
          <p:nvPr/>
        </p:nvCxnSpPr>
        <p:spPr>
          <a:xfrm flipH="1">
            <a:off x="3200400" y="2731666"/>
            <a:ext cx="2743200" cy="262555"/>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cxnSpLocks/>
          </p:cNvCxnSpPr>
          <p:nvPr/>
        </p:nvCxnSpPr>
        <p:spPr>
          <a:xfrm flipH="1">
            <a:off x="3276601" y="3863782"/>
            <a:ext cx="2705101" cy="353283"/>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69878" y="4597339"/>
            <a:ext cx="504092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Order matters here!  The head tag goes first, followed by body, followed by script.  There are acceptable variations on this, but for MIS2402, this is the pattern to follow.</a:t>
            </a:r>
          </a:p>
        </p:txBody>
      </p:sp>
      <p:sp>
        <p:nvSpPr>
          <p:cNvPr id="8" name="Title 1">
            <a:extLst>
              <a:ext uri="{FF2B5EF4-FFF2-40B4-BE49-F238E27FC236}">
                <a16:creationId xmlns:a16="http://schemas.microsoft.com/office/drawing/2014/main" id="{21CF4E92-1277-EC6A-CC06-A34DF03E5AE8}"/>
              </a:ext>
            </a:extLst>
          </p:cNvPr>
          <p:cNvSpPr txBox="1">
            <a:spLocks noGrp="1"/>
          </p:cNvSpPr>
          <p:nvPr>
            <p:ph type="title" idx="4294967295"/>
          </p:nvPr>
        </p:nvSpPr>
        <p:spPr>
          <a:xfrm>
            <a:off x="515471" y="189006"/>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See the 3 parts in our HTML files…</a:t>
            </a:r>
          </a:p>
        </p:txBody>
      </p:sp>
      <p:sp>
        <p:nvSpPr>
          <p:cNvPr id="2" name="Slide Number Placeholder 2">
            <a:extLst>
              <a:ext uri="{FF2B5EF4-FFF2-40B4-BE49-F238E27FC236}">
                <a16:creationId xmlns:a16="http://schemas.microsoft.com/office/drawing/2014/main" id="{A2A5CBA8-3CCB-6D15-7FA1-1FBE9940162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6</a:t>
            </a:fld>
            <a:endParaRPr lang="en-US" sz="2800" dirty="0">
              <a:solidFill>
                <a:schemeClr val="accent1">
                  <a:lumMod val="75000"/>
                </a:schemeClr>
              </a:solidFill>
            </a:endParaRPr>
          </a:p>
        </p:txBody>
      </p:sp>
    </p:spTree>
    <p:extLst>
      <p:ext uri="{BB962C8B-B14F-4D97-AF65-F5344CB8AC3E}">
        <p14:creationId xmlns:p14="http://schemas.microsoft.com/office/powerpoint/2010/main" val="125530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852" y="1340750"/>
            <a:ext cx="10209007" cy="3924151"/>
          </a:xfrm>
          <a:prstGeom prst="rect">
            <a:avLst/>
          </a:prstGeom>
          <a:noFill/>
        </p:spPr>
        <p:txBody>
          <a:bodyPr wrap="square" rtlCol="0">
            <a:spAutoFit/>
          </a:bodyPr>
          <a:lstStyle/>
          <a:p>
            <a:pPr>
              <a:spcAft>
                <a:spcPts val="600"/>
              </a:spcAft>
            </a:pPr>
            <a:r>
              <a:rPr lang="en-US" sz="2800" dirty="0"/>
              <a:t>Here are some examples that should be familiar to you:</a:t>
            </a:r>
          </a:p>
          <a:p>
            <a:pPr marL="457200" indent="-457200">
              <a:spcAft>
                <a:spcPts val="600"/>
              </a:spcAft>
              <a:buFont typeface="Arial" panose="020B0604020202020204" pitchFamily="34" charset="0"/>
              <a:buChar char="•"/>
            </a:pPr>
            <a:r>
              <a:rPr lang="en-US" sz="2800" dirty="0">
                <a:hlinkClick r:id="rId2"/>
              </a:rPr>
              <a:t>https://misdemo.temple.edu/classexamples/f2c.html</a:t>
            </a:r>
            <a:r>
              <a:rPr lang="en-US" sz="2800" dirty="0"/>
              <a:t> </a:t>
            </a:r>
          </a:p>
          <a:p>
            <a:pPr marL="457200" indent="-457200">
              <a:spcAft>
                <a:spcPts val="600"/>
              </a:spcAft>
              <a:buFont typeface="Arial" panose="020B0604020202020204" pitchFamily="34" charset="0"/>
              <a:buChar char="•"/>
            </a:pPr>
            <a:r>
              <a:rPr lang="en-US" sz="2800" dirty="0">
                <a:hlinkClick r:id="rId3"/>
              </a:rPr>
              <a:t>https://misdemo.temple.edu/classexamples/triangle.html</a:t>
            </a:r>
            <a:endParaRPr lang="en-US" sz="2800" dirty="0"/>
          </a:p>
          <a:p>
            <a:pPr marL="457200" indent="-457200">
              <a:spcAft>
                <a:spcPts val="600"/>
              </a:spcAft>
              <a:buFont typeface="Arial" panose="020B0604020202020204" pitchFamily="34" charset="0"/>
              <a:buChar char="•"/>
            </a:pPr>
            <a:r>
              <a:rPr lang="en-US" sz="2800" dirty="0">
                <a:hlinkClick r:id="rId4"/>
              </a:rPr>
              <a:t>https://misdemo.temple.edu/classexamples/bmicalc.html</a:t>
            </a:r>
            <a:r>
              <a:rPr lang="en-US" sz="2800" dirty="0"/>
              <a:t> </a:t>
            </a:r>
          </a:p>
          <a:p>
            <a:pPr>
              <a:spcAft>
                <a:spcPts val="600"/>
              </a:spcAft>
            </a:pPr>
            <a:endParaRPr lang="en-US" sz="2800" dirty="0"/>
          </a:p>
          <a:p>
            <a:r>
              <a:rPr lang="en-US" sz="2800" dirty="0"/>
              <a:t>Use the “View page source” feature of Chrome to look at each page. </a:t>
            </a:r>
            <a:br>
              <a:rPr lang="en-US" sz="2800" dirty="0"/>
            </a:br>
            <a:r>
              <a:rPr lang="en-US" sz="2800" dirty="0"/>
              <a:t> </a:t>
            </a:r>
          </a:p>
          <a:p>
            <a:r>
              <a:rPr lang="en-US" sz="2800" dirty="0"/>
              <a:t>Find the three sections: head, body, and script.</a:t>
            </a:r>
          </a:p>
        </p:txBody>
      </p:sp>
      <p:sp>
        <p:nvSpPr>
          <p:cNvPr id="8" name="Title 1">
            <a:extLst>
              <a:ext uri="{FF2B5EF4-FFF2-40B4-BE49-F238E27FC236}">
                <a16:creationId xmlns:a16="http://schemas.microsoft.com/office/drawing/2014/main" id="{21CF4E92-1277-EC6A-CC06-A34DF03E5AE8}"/>
              </a:ext>
            </a:extLst>
          </p:cNvPr>
          <p:cNvSpPr txBox="1">
            <a:spLocks noGrp="1"/>
          </p:cNvSpPr>
          <p:nvPr>
            <p:ph type="title" idx="4294967295"/>
          </p:nvPr>
        </p:nvSpPr>
        <p:spPr>
          <a:xfrm>
            <a:off x="515471" y="189006"/>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tx1"/>
                </a:solidFill>
              </a:rPr>
              <a:t>Let’s see some examples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2">
            <a:extLst>
              <a:ext uri="{FF2B5EF4-FFF2-40B4-BE49-F238E27FC236}">
                <a16:creationId xmlns:a16="http://schemas.microsoft.com/office/drawing/2014/main" id="{A2A5CBA8-3CCB-6D15-7FA1-1FBE9940162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7</a:t>
            </a:fld>
            <a:endParaRPr lang="en-US" sz="2800" dirty="0">
              <a:solidFill>
                <a:schemeClr val="accent1">
                  <a:lumMod val="75000"/>
                </a:schemeClr>
              </a:solidFill>
            </a:endParaRPr>
          </a:p>
        </p:txBody>
      </p:sp>
    </p:spTree>
    <p:extLst>
      <p:ext uri="{BB962C8B-B14F-4D97-AF65-F5344CB8AC3E}">
        <p14:creationId xmlns:p14="http://schemas.microsoft.com/office/powerpoint/2010/main" val="46079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8</a:t>
            </a:fld>
            <a:endParaRPr lang="en-US" altLang="en-US" dirty="0">
              <a:solidFill>
                <a:srgbClr val="FFFFFF"/>
              </a:solidFill>
            </a:endParaRPr>
          </a:p>
        </p:txBody>
      </p:sp>
      <p:sp>
        <p:nvSpPr>
          <p:cNvPr id="3" name="TextBox 2">
            <a:extLst>
              <a:ext uri="{FF2B5EF4-FFF2-40B4-BE49-F238E27FC236}">
                <a16:creationId xmlns:a16="http://schemas.microsoft.com/office/drawing/2014/main" id="{AC20B564-5D7B-437A-9BD9-AAE43C525A58}"/>
              </a:ext>
            </a:extLst>
          </p:cNvPr>
          <p:cNvSpPr txBox="1"/>
          <p:nvPr/>
        </p:nvSpPr>
        <p:spPr>
          <a:xfrm>
            <a:off x="713984" y="949157"/>
            <a:ext cx="10868416" cy="3293209"/>
          </a:xfrm>
          <a:prstGeom prst="rect">
            <a:avLst/>
          </a:prstGeom>
          <a:noFill/>
        </p:spPr>
        <p:txBody>
          <a:bodyPr wrap="square" rtlCol="0">
            <a:spAutoFit/>
          </a:bodyPr>
          <a:lstStyle/>
          <a:p>
            <a:pPr>
              <a:spcBef>
                <a:spcPts val="600"/>
              </a:spcBef>
              <a:spcAft>
                <a:spcPts val="600"/>
              </a:spcAft>
            </a:pPr>
            <a:r>
              <a:rPr lang="en-US" sz="2400" dirty="0"/>
              <a:t>What is the purpose of code that we find in the &lt;script&gt; tag?</a:t>
            </a:r>
          </a:p>
          <a:p>
            <a:pPr marL="342900" indent="-342900">
              <a:spcBef>
                <a:spcPts val="600"/>
              </a:spcBef>
              <a:spcAft>
                <a:spcPts val="600"/>
              </a:spcAft>
              <a:buFont typeface="+mj-lt"/>
              <a:buAutoNum type="arabicPeriod"/>
            </a:pPr>
            <a:r>
              <a:rPr lang="en-US" sz="2400" dirty="0"/>
              <a:t>Perform calculations by using variables, expressions, conditional statements, loops and functions.  </a:t>
            </a:r>
          </a:p>
          <a:p>
            <a:pPr marL="342900" indent="-342900">
              <a:spcBef>
                <a:spcPts val="600"/>
              </a:spcBef>
              <a:spcAft>
                <a:spcPts val="600"/>
              </a:spcAft>
              <a:buFont typeface="+mj-lt"/>
              <a:buAutoNum type="arabicPeriod"/>
            </a:pPr>
            <a:r>
              <a:rPr lang="en-US" sz="2400" dirty="0"/>
              <a:t>Wait for events to occur and take actions when they do.  (For example: what happens when a button gets clicked?)</a:t>
            </a:r>
          </a:p>
          <a:p>
            <a:pPr marL="342900" indent="-342900">
              <a:spcBef>
                <a:spcPts val="600"/>
              </a:spcBef>
              <a:spcAft>
                <a:spcPts val="600"/>
              </a:spcAft>
              <a:buFont typeface="+mj-lt"/>
              <a:buAutoNum type="arabicPeriod"/>
            </a:pPr>
            <a:r>
              <a:rPr lang="en-US" sz="2400" dirty="0"/>
              <a:t>Manipulate the HTML tags found in the &lt;body&gt;</a:t>
            </a:r>
          </a:p>
          <a:p>
            <a:pPr marL="342900" indent="-342900">
              <a:spcBef>
                <a:spcPts val="600"/>
              </a:spcBef>
              <a:spcAft>
                <a:spcPts val="600"/>
              </a:spcAft>
              <a:buFont typeface="+mj-lt"/>
              <a:buAutoNum type="arabicPeriod"/>
            </a:pPr>
            <a:endParaRPr lang="en-US" sz="2400" dirty="0"/>
          </a:p>
        </p:txBody>
      </p:sp>
      <p:sp>
        <p:nvSpPr>
          <p:cNvPr id="5" name="TextBox 4"/>
          <p:cNvSpPr txBox="1"/>
          <p:nvPr/>
        </p:nvSpPr>
        <p:spPr>
          <a:xfrm>
            <a:off x="964504" y="3886200"/>
            <a:ext cx="1010850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t>This is what JavaScript has been traditionally used for.  These are all actions that take place when JavaScript runs </a:t>
            </a:r>
            <a:r>
              <a:rPr lang="en-US" sz="2000" b="1" i="1" dirty="0"/>
              <a:t>inside</a:t>
            </a:r>
            <a:r>
              <a:rPr lang="en-US" sz="2000" dirty="0"/>
              <a:t> in a web browser like Chrome.  </a:t>
            </a:r>
          </a:p>
          <a:p>
            <a:endParaRPr lang="en-US" sz="2000" dirty="0"/>
          </a:p>
          <a:p>
            <a:r>
              <a:rPr lang="en-US" sz="2000" dirty="0"/>
              <a:t>JavaScript can also run </a:t>
            </a:r>
            <a:r>
              <a:rPr lang="en-US" sz="2000" b="1" i="1" dirty="0"/>
              <a:t>outside</a:t>
            </a:r>
            <a:r>
              <a:rPr lang="en-US" sz="2000" dirty="0"/>
              <a:t> the browser, in its own environment called a node.  That implementation of JavaScript is called node.js.  Node.js is not used in this class but is a major topic in MIS3502.</a:t>
            </a:r>
          </a:p>
        </p:txBody>
      </p:sp>
      <p:sp>
        <p:nvSpPr>
          <p:cNvPr id="6" name="Title 1">
            <a:extLst>
              <a:ext uri="{FF2B5EF4-FFF2-40B4-BE49-F238E27FC236}">
                <a16:creationId xmlns:a16="http://schemas.microsoft.com/office/drawing/2014/main" id="{35C18C0C-9889-FBDC-2E0E-D132FEE0BF36}"/>
              </a:ext>
            </a:extLst>
          </p:cNvPr>
          <p:cNvSpPr txBox="1">
            <a:spLocks noGrp="1"/>
          </p:cNvSpPr>
          <p:nvPr>
            <p:ph type="title" idx="4294967295"/>
          </p:nvPr>
        </p:nvSpPr>
        <p:spPr>
          <a:xfrm>
            <a:off x="233083" y="159339"/>
            <a:ext cx="7874479"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What is JavaScript for?</a:t>
            </a:r>
          </a:p>
        </p:txBody>
      </p:sp>
      <p:sp>
        <p:nvSpPr>
          <p:cNvPr id="2" name="Slide Number Placeholder 2">
            <a:extLst>
              <a:ext uri="{FF2B5EF4-FFF2-40B4-BE49-F238E27FC236}">
                <a16:creationId xmlns:a16="http://schemas.microsoft.com/office/drawing/2014/main" id="{E7C39C1E-7DC2-CD1A-29F0-40393051DDFA}"/>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8</a:t>
            </a:fld>
            <a:endParaRPr lang="en-US" sz="2800" dirty="0">
              <a:solidFill>
                <a:schemeClr val="accent1">
                  <a:lumMod val="75000"/>
                </a:schemeClr>
              </a:solidFill>
            </a:endParaRPr>
          </a:p>
        </p:txBody>
      </p:sp>
    </p:spTree>
    <p:extLst>
      <p:ext uri="{BB962C8B-B14F-4D97-AF65-F5344CB8AC3E}">
        <p14:creationId xmlns:p14="http://schemas.microsoft.com/office/powerpoint/2010/main" val="17577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6EE47D8-ACF3-497A-88FB-E49C240D339C}"/>
              </a:ext>
            </a:extLst>
          </p:cNvPr>
          <p:cNvSpPr txBox="1"/>
          <p:nvPr/>
        </p:nvSpPr>
        <p:spPr>
          <a:xfrm>
            <a:off x="8107562" y="1070923"/>
            <a:ext cx="3479013" cy="2585323"/>
          </a:xfrm>
          <a:prstGeom prst="rect">
            <a:avLst/>
          </a:prstGeom>
          <a:noFill/>
        </p:spPr>
        <p:txBody>
          <a:bodyPr wrap="square" rtlCol="0">
            <a:spAutoFit/>
          </a:bodyPr>
          <a:lstStyle/>
          <a:p>
            <a:r>
              <a:rPr lang="en-US" dirty="0"/>
              <a:t>The &lt;h1&gt; tag here is said to have </a:t>
            </a:r>
            <a:r>
              <a:rPr lang="en-US" b="1" dirty="0"/>
              <a:t>inner</a:t>
            </a:r>
            <a:r>
              <a:rPr lang="en-US" dirty="0"/>
              <a:t> </a:t>
            </a:r>
            <a:r>
              <a:rPr lang="en-US" b="1" dirty="0"/>
              <a:t>HTML</a:t>
            </a:r>
            <a:r>
              <a:rPr lang="en-US" dirty="0"/>
              <a:t>.  The text “Area of a triangle” is the inner HTML of the &lt;h1&gt; tag.  What other tags have inner HTML?  </a:t>
            </a:r>
          </a:p>
          <a:p>
            <a:endParaRPr lang="en-US" dirty="0"/>
          </a:p>
          <a:p>
            <a:r>
              <a:rPr lang="en-US" dirty="0"/>
              <a:t>Is there an HTML tag here that simply cannot have inner HTML?  Why?</a:t>
            </a:r>
          </a:p>
        </p:txBody>
      </p:sp>
      <p:sp>
        <p:nvSpPr>
          <p:cNvPr id="8" name="TextBox 7">
            <a:extLst>
              <a:ext uri="{FF2B5EF4-FFF2-40B4-BE49-F238E27FC236}">
                <a16:creationId xmlns:a16="http://schemas.microsoft.com/office/drawing/2014/main" id="{70BB8FE0-CCB2-4A2E-B5EE-30C19744FAAA}"/>
              </a:ext>
            </a:extLst>
          </p:cNvPr>
          <p:cNvSpPr txBox="1"/>
          <p:nvPr/>
        </p:nvSpPr>
        <p:spPr>
          <a:xfrm>
            <a:off x="382485" y="4572538"/>
            <a:ext cx="11587072" cy="646331"/>
          </a:xfrm>
          <a:prstGeom prst="rect">
            <a:avLst/>
          </a:prstGeom>
          <a:noFill/>
        </p:spPr>
        <p:txBody>
          <a:bodyPr wrap="square" rtlCol="0">
            <a:spAutoFit/>
          </a:bodyPr>
          <a:lstStyle/>
          <a:p>
            <a:r>
              <a:rPr lang="en-US" dirty="0"/>
              <a:t>Some, but not all, of the HTML tags have been assigned </a:t>
            </a:r>
            <a:r>
              <a:rPr lang="en-US" b="1" dirty="0"/>
              <a:t>attributes</a:t>
            </a:r>
            <a:r>
              <a:rPr lang="en-US" dirty="0"/>
              <a:t>.  The attributes are highlighted in </a:t>
            </a:r>
            <a:r>
              <a:rPr lang="en-US" dirty="0">
                <a:solidFill>
                  <a:srgbClr val="FF0000"/>
                </a:solidFill>
              </a:rPr>
              <a:t>red</a:t>
            </a:r>
            <a:r>
              <a:rPr lang="en-US" dirty="0"/>
              <a:t>.  Which attribute do you suppose would be used to uniquely identify a tag? </a:t>
            </a:r>
          </a:p>
        </p:txBody>
      </p:sp>
      <p:sp>
        <p:nvSpPr>
          <p:cNvPr id="9" name="TextBox 8">
            <a:extLst>
              <a:ext uri="{FF2B5EF4-FFF2-40B4-BE49-F238E27FC236}">
                <a16:creationId xmlns:a16="http://schemas.microsoft.com/office/drawing/2014/main" id="{3DB3300A-C3BD-49E5-B2C0-5A0A2B6F971D}"/>
              </a:ext>
            </a:extLst>
          </p:cNvPr>
          <p:cNvSpPr txBox="1"/>
          <p:nvPr/>
        </p:nvSpPr>
        <p:spPr>
          <a:xfrm>
            <a:off x="382485" y="5415882"/>
            <a:ext cx="11204090" cy="663508"/>
          </a:xfrm>
          <a:prstGeom prst="rect">
            <a:avLst/>
          </a:prstGeom>
          <a:noFill/>
        </p:spPr>
        <p:txBody>
          <a:bodyPr wrap="square" rtlCol="0">
            <a:spAutoFit/>
          </a:bodyPr>
          <a:lstStyle/>
          <a:p>
            <a:r>
              <a:rPr lang="en-US" dirty="0"/>
              <a:t>Using an </a:t>
            </a:r>
            <a:r>
              <a:rPr lang="en-US" dirty="0">
                <a:solidFill>
                  <a:srgbClr val="FF0000"/>
                </a:solidFill>
              </a:rPr>
              <a:t>id</a:t>
            </a:r>
            <a:r>
              <a:rPr lang="en-US" dirty="0"/>
              <a:t> (like </a:t>
            </a:r>
            <a:r>
              <a:rPr lang="en-US" dirty="0">
                <a:solidFill>
                  <a:srgbClr val="0070C0"/>
                </a:solidFill>
              </a:rPr>
              <a:t>textDisplayed1</a:t>
            </a:r>
            <a:r>
              <a:rPr lang="en-US" dirty="0"/>
              <a:t>) to identify a tag becomes very important when we write JavaScript code.  We need to identify a tag before we can manipulate it.</a:t>
            </a:r>
          </a:p>
        </p:txBody>
      </p:sp>
      <p:sp>
        <p:nvSpPr>
          <p:cNvPr id="4" name="Title 1">
            <a:extLst>
              <a:ext uri="{FF2B5EF4-FFF2-40B4-BE49-F238E27FC236}">
                <a16:creationId xmlns:a16="http://schemas.microsoft.com/office/drawing/2014/main" id="{C9C3E966-A15C-6524-3309-81BF031F5A73}"/>
              </a:ext>
            </a:extLst>
          </p:cNvPr>
          <p:cNvSpPr txBox="1">
            <a:spLocks noGrp="1"/>
          </p:cNvSpPr>
          <p:nvPr>
            <p:ph type="title" idx="4294967295"/>
          </p:nvPr>
        </p:nvSpPr>
        <p:spPr>
          <a:xfrm>
            <a:off x="233083" y="159339"/>
            <a:ext cx="9872818" cy="9115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38138" indent="0"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marL="338138"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A second look at the &lt;body&gt; tag contents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Slide Number Placeholder 2">
            <a:extLst>
              <a:ext uri="{FF2B5EF4-FFF2-40B4-BE49-F238E27FC236}">
                <a16:creationId xmlns:a16="http://schemas.microsoft.com/office/drawing/2014/main" id="{A40F9332-8160-1C8B-7A57-45884502ED6E}"/>
              </a:ext>
            </a:extLst>
          </p:cNvPr>
          <p:cNvSpPr txBox="1">
            <a:spLocks/>
          </p:cNvSpPr>
          <p:nvPr/>
        </p:nvSpPr>
        <p:spPr>
          <a:xfrm>
            <a:off x="8610600" y="617696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accent1">
                    <a:lumMod val="75000"/>
                  </a:schemeClr>
                </a:solidFill>
              </a:rPr>
              <a:t>Slide </a:t>
            </a:r>
            <a:fld id="{B8D92440-A1FC-46CF-964E-5BF15C2FE343}" type="slidenum">
              <a:rPr lang="en-US" sz="2800" smtClean="0">
                <a:solidFill>
                  <a:schemeClr val="accent1">
                    <a:lumMod val="75000"/>
                  </a:schemeClr>
                </a:solidFill>
              </a:rPr>
              <a:pPr/>
              <a:t>9</a:t>
            </a:fld>
            <a:endParaRPr lang="en-US" sz="2800" dirty="0">
              <a:solidFill>
                <a:schemeClr val="accent1">
                  <a:lumMod val="75000"/>
                </a:schemeClr>
              </a:solidFill>
            </a:endParaRPr>
          </a:p>
        </p:txBody>
      </p:sp>
      <p:pic>
        <p:nvPicPr>
          <p:cNvPr id="13" name="Picture 12" descr="HTML code sample of the triangle area calculator.">
            <a:extLst>
              <a:ext uri="{FF2B5EF4-FFF2-40B4-BE49-F238E27FC236}">
                <a16:creationId xmlns:a16="http://schemas.microsoft.com/office/drawing/2014/main" id="{8DC4B7CD-6BAE-A64F-6A3A-DB7B277BD67F}"/>
              </a:ext>
            </a:extLst>
          </p:cNvPr>
          <p:cNvPicPr>
            <a:picLocks noChangeAspect="1"/>
          </p:cNvPicPr>
          <p:nvPr/>
        </p:nvPicPr>
        <p:blipFill>
          <a:blip r:embed="rId2"/>
          <a:stretch>
            <a:fillRect/>
          </a:stretch>
        </p:blipFill>
        <p:spPr>
          <a:xfrm>
            <a:off x="274442" y="1038642"/>
            <a:ext cx="7619993" cy="3393023"/>
          </a:xfrm>
          <a:prstGeom prst="rect">
            <a:avLst/>
          </a:prstGeom>
          <a:ln>
            <a:solidFill>
              <a:schemeClr val="accent1"/>
            </a:solidFill>
          </a:ln>
        </p:spPr>
      </p:pic>
    </p:spTree>
    <p:extLst>
      <p:ext uri="{BB962C8B-B14F-4D97-AF65-F5344CB8AC3E}">
        <p14:creationId xmlns:p14="http://schemas.microsoft.com/office/powerpoint/2010/main" val="38599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9307</TotalTime>
  <Words>2751</Words>
  <Application>Microsoft Office PowerPoint</Application>
  <PresentationFormat>Widescreen</PresentationFormat>
  <Paragraphs>298</Paragraphs>
  <Slides>28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Consolas</vt:lpstr>
      <vt:lpstr>Corbel</vt:lpstr>
      <vt:lpstr>Segoe UI</vt:lpstr>
      <vt:lpstr>Symbol</vt:lpstr>
      <vt:lpstr>Times New Roman</vt:lpstr>
      <vt:lpstr>Office Theme</vt:lpstr>
      <vt:lpstr>Document</vt:lpstr>
      <vt:lpstr>An Introduction to JavaScript</vt:lpstr>
      <vt:lpstr>MIS Instructional Practices</vt:lpstr>
      <vt:lpstr>Agenda</vt:lpstr>
      <vt:lpstr>By the end of this class…</vt:lpstr>
      <vt:lpstr>Remember this?</vt:lpstr>
      <vt:lpstr>See the 3 parts in our HTML files…</vt:lpstr>
      <vt:lpstr>Let’s see some examples</vt:lpstr>
      <vt:lpstr>What is JavaScript for?</vt:lpstr>
      <vt:lpstr>A second look at the &lt;body&gt; tag contents</vt:lpstr>
      <vt:lpstr>Some more basics</vt:lpstr>
      <vt:lpstr>Let’s work with this page:</vt:lpstr>
      <vt:lpstr>The developer console</vt:lpstr>
      <vt:lpstr>The developer console (2)</vt:lpstr>
      <vt:lpstr>Before we begin - a quick look at the code</vt:lpstr>
      <vt:lpstr>Let’s zoom in…</vt:lpstr>
      <vt:lpstr>Now try this in the developer console…</vt:lpstr>
      <vt:lpstr>Humble beginnings…</vt:lpstr>
      <vt:lpstr>Putting JavaScript to work (simple math)</vt:lpstr>
      <vt:lpstr>Order of operations</vt:lpstr>
      <vt:lpstr>Working with strings</vt:lpstr>
      <vt:lpstr>Now we’re cooking!</vt:lpstr>
      <vt:lpstr>Variables</vt:lpstr>
      <vt:lpstr>Rules for naming variables</vt:lpstr>
      <vt:lpstr>Camel casing versus underscore notation</vt:lpstr>
      <vt:lpstr>Naming recommendations for identifiers</vt:lpstr>
      <vt:lpstr>More calculations</vt:lpstr>
      <vt:lpstr>Fancier stuff </vt:lpstr>
      <vt:lpstr>Now 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320</cp:revision>
  <dcterms:created xsi:type="dcterms:W3CDTF">2022-06-30T13:55:29Z</dcterms:created>
  <dcterms:modified xsi:type="dcterms:W3CDTF">2025-01-07T14:45:46Z</dcterms:modified>
</cp:coreProperties>
</file>