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92" r:id="rId4"/>
    <p:sldId id="276" r:id="rId5"/>
    <p:sldId id="289" r:id="rId6"/>
    <p:sldId id="290" r:id="rId7"/>
    <p:sldId id="260" r:id="rId8"/>
    <p:sldId id="261" r:id="rId9"/>
    <p:sldId id="287" r:id="rId10"/>
    <p:sldId id="263" r:id="rId11"/>
    <p:sldId id="269" r:id="rId12"/>
    <p:sldId id="288" r:id="rId13"/>
    <p:sldId id="268" r:id="rId14"/>
    <p:sldId id="271" r:id="rId15"/>
    <p:sldId id="278" r:id="rId16"/>
    <p:sldId id="273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05" autoAdjust="0"/>
  </p:normalViewPr>
  <p:slideViewPr>
    <p:cSldViewPr snapToGrid="0">
      <p:cViewPr varScale="1">
        <p:scale>
          <a:sx n="59" d="100"/>
          <a:sy n="59" d="100"/>
        </p:scale>
        <p:origin x="115" y="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  <dgm:extLst>
        <a:ext uri="{E40237B7-FDA0-4F09-8148-C483321AD2D9}">
          <dgm14:cNvPr xmlns:dgm14="http://schemas.microsoft.com/office/drawing/2010/diagram" id="0" name="" descr="Venn Diagram showing HTML, CSS and JavaScript"/>
        </a:ext>
      </dgm:extLs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800" b="1" i="0" baseline="0" dirty="0"/>
            <a:t>HTML</a:t>
          </a:r>
          <a:endParaRPr lang="en-US" sz="2400" b="1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500" b="1" dirty="0"/>
            <a:t>CSS</a:t>
          </a:r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/>
      <dgm:spPr/>
      <dgm:t>
        <a:bodyPr/>
        <a:lstStyle/>
        <a:p>
          <a:r>
            <a:rPr lang="en-US" b="1" dirty="0"/>
            <a:t>JavaScript</a:t>
          </a:r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022826" y="47264"/>
          <a:ext cx="2268718" cy="22687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HTML</a:t>
          </a:r>
          <a:endParaRPr lang="en-US" sz="2400" b="1" i="0" kern="1200" baseline="0" dirty="0"/>
        </a:p>
      </dsp:txBody>
      <dsp:txXfrm>
        <a:off x="1325321" y="444290"/>
        <a:ext cx="1663727" cy="1020923"/>
      </dsp:txXfrm>
    </dsp:sp>
    <dsp:sp modelId="{1D6DDEB6-4CEE-4C4D-AB33-2EE7C1FF8E3A}">
      <dsp:nvSpPr>
        <dsp:cNvPr id="0" name=""/>
        <dsp:cNvSpPr/>
      </dsp:nvSpPr>
      <dsp:spPr>
        <a:xfrm>
          <a:off x="1841455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CSS</a:t>
          </a:r>
        </a:p>
      </dsp:txBody>
      <dsp:txXfrm>
        <a:off x="2535305" y="2051299"/>
        <a:ext cx="1361231" cy="1247795"/>
      </dsp:txXfrm>
    </dsp:sp>
    <dsp:sp modelId="{86A42F4D-294E-2443-92C1-66D4D144A63F}">
      <dsp:nvSpPr>
        <dsp:cNvPr id="0" name=""/>
        <dsp:cNvSpPr/>
      </dsp:nvSpPr>
      <dsp:spPr>
        <a:xfrm>
          <a:off x="204196" y="1465214"/>
          <a:ext cx="2268718" cy="226871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JavaScript</a:t>
          </a:r>
        </a:p>
      </dsp:txBody>
      <dsp:txXfrm>
        <a:off x="417834" y="2051299"/>
        <a:ext cx="1361231" cy="124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1D82F-B532-4648-8F60-A0981D4E9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with traceroute to www.google.com</a:t>
            </a:r>
          </a:p>
          <a:p>
            <a:r>
              <a:rPr lang="en-US" dirty="0"/>
              <a:t>Notice the role DNS names and </a:t>
            </a:r>
            <a:r>
              <a:rPr lang="en-US" dirty="0" err="1"/>
              <a:t>ip</a:t>
            </a:r>
            <a:r>
              <a:rPr lang="en-US" dirty="0"/>
              <a:t> addresses</a:t>
            </a:r>
          </a:p>
          <a:p>
            <a:r>
              <a:rPr lang="en-US" dirty="0"/>
              <a:t>The cloud is an informal term – it is this large collection of interconnect, networked computers … it is the internet.</a:t>
            </a:r>
          </a:p>
          <a:p>
            <a:r>
              <a:rPr lang="en-US" dirty="0"/>
              <a:t>Your communication with a server is not a direct line… but it “feels” that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DNS name that indicates where the email should go?  What color is the user name?  What is the role of the red @ 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color is the DNS name that indicates where the email should go?  What color is the user name?  What is the role of the red @ 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HTTP protocol exists to transfer files from a server to a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A337C-E5C8-43CB-B1F5-58E5390DBF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browsers that you know?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337C-E5C8-43CB-B1F5-58E5390DBF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6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F175-8909-F5CC-5E07-48CF4DDAD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BAF00-A819-960E-8FC0-06ADDEAE3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E5ACE-75BB-AA6A-1979-10A9CC14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CC44-6E6A-4F13-9344-84D336698CA9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1FB0-7379-0A77-9F5B-BDB2019E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17EE-E7E5-C80C-1CAE-0415DEE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3E3-1180-BE7A-9A60-956BE569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555B-1100-E859-975C-C04E72A4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95C6-10A4-D71C-E098-275F11B5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415F-06B1-4C4E-97CC-E7484516339C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D9C7-155F-AF35-E0E1-ACC38226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5D57-0364-3BC0-D76E-C551A468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B472-2227-14C8-965F-C6FF4300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20CD-4C3E-9410-8CDB-F5AA2662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00C69-3596-8DA5-5F39-945CF51F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5D45-0C07-4CC4-B6AF-59EE1E9ADF56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E03A3-2FB8-A2A7-F224-686D6852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884C-8BE2-AC6B-1FC7-5C868BDD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636-4AE1-2124-BBD3-976E5B3F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6DC9-9DD2-3217-4364-85C8F966D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24758-14EA-3CE9-0DF4-8DF8F712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6ED4C-A23D-C579-32DA-8B83D3E1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B068-5FFF-4A23-A351-A890618921AB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21E4-BA3D-CAB9-1E10-CF1D2626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C0106-0E39-E2B2-1E30-B9D2B0DB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BBB4-396D-A011-B458-385EF442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57278-6313-2BCA-9CB1-6E3019E3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57F7-347D-82B6-86F7-4434F63EB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B171D-716B-64D6-51B5-E7130A03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67BB-783C-1C1E-3EEF-F9DBB248A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036CE-E017-2377-CA55-72A6EA34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1F22-A19A-4E70-B936-7A770D4C5C20}" type="datetime1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A8C62-CE92-2EB4-94EF-9CCCD34F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E5015-5B79-DFBB-72C2-0B736A06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3CC9-821C-8286-B96C-05C5C35C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3926-FDE4-990A-7225-34B01D16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746-58E1-4585-9C7E-4A236E0353F3}" type="datetime1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24FE4-814B-6C4C-DD3B-81FBC3E4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5416-1760-7963-7998-4A920E71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0A2F-D506-E593-BC98-64A225B2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55CC-703D-4566-896B-EB331DE70E9C}" type="datetime1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86A61-E15D-A4B9-72A4-BA4F840B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1E36C-D3E7-9C31-EF1D-309412E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E6D4-F7F8-0B30-B6BB-747EE359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A295-CFE2-172C-8347-84E13CDA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B5319-3B70-76B6-A6E5-B29F7A94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A22C8-B477-994B-2FCC-9C9B7C6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D35B-F262-47E3-B502-01071FF1E518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C3A1E-4AFE-8791-878B-440E6690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8D0F-82AC-7E41-A9B2-4F5B832E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BECF-F046-5EB0-FC10-FADAAEE3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9CC0-5C3D-81B6-BB24-32922BAEE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C127-52DB-1346-DA4E-5500A80D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8DEFF-6EA4-2EBF-1BD2-5AECD6D7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6C73-2E81-48A5-B035-8094DD04EC69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93425-E427-8EC2-3AF2-775460B5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8780D-DF3E-7417-B503-9C5F3E58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D5BC-864E-D2DB-0663-17FA4C75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6F59-63BE-A558-4B07-6FEB3D49D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7C84-DE52-F432-6D86-AE426640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AB4-9EF6-4546-BAF4-544AA997A7CE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87D8-6DFD-F72D-17FA-22B65D50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EC63-BA69-756E-C93B-BFADE71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0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BAC4D-FAEF-4FA5-BA96-234965F47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7228D-2222-F620-BDBD-F09D433E5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9D600-9193-0F7E-03D9-777CB856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E33-AC9E-4E1D-8CEF-6E32FEC36394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27401-79D6-437D-49BD-C2812A15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741C-8568-709D-5CFF-A0E2C196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28AB4-8BFB-6EBE-1068-25B25282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26AE5-195F-D750-4F3F-BBBDE5E2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59AA-119C-DFCC-3AE7-361193631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12E4-BE58-4950-82D6-DDF779A65EF2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4061-ED5C-3805-70BA-029E71C30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30267-DA08-534C-C7D3-CBC77A93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2440-A1FC-46CF-964E-5BF15C2F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goodfreephotos.com/vector-images/spider-web-vector-art.png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phant-proboscis-shield-reminder-27990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practical-html-for-no-coders/structuring-the-content-of-the-web?u=2206009" TargetMode="External"/><Relationship Id="rId2" Type="http://schemas.openxmlformats.org/officeDocument/2006/relationships/hyperlink" Target="https://linkedinlearning.temple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JavaScript and the World Wide Web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326D3-D805-2A46-A11C-7DA6F5C1F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4" y="1371088"/>
            <a:ext cx="4526180" cy="452618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558DA0-1A6C-70C3-A7AF-157AC463786A}"/>
              </a:ext>
            </a:extLst>
          </p:cNvPr>
          <p:cNvSpPr txBox="1"/>
          <p:nvPr/>
        </p:nvSpPr>
        <p:spPr>
          <a:xfrm>
            <a:off x="210860" y="908656"/>
            <a:ext cx="11030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800" dirty="0"/>
            </a:br>
            <a:r>
              <a:rPr lang="en-US" sz="3600" dirty="0">
                <a:solidFill>
                  <a:srgbClr val="7030A0"/>
                </a:solidFill>
              </a:rPr>
              <a:t>https:</a:t>
            </a:r>
            <a:r>
              <a:rPr lang="en-US" sz="3600" dirty="0">
                <a:solidFill>
                  <a:schemeClr val="accent1"/>
                </a:solidFill>
              </a:rPr>
              <a:t>//misdemo.temple.edu/</a:t>
            </a:r>
            <a:r>
              <a:rPr lang="en-US" sz="3600" dirty="0">
                <a:solidFill>
                  <a:srgbClr val="C00000"/>
                </a:solidFill>
              </a:rPr>
              <a:t>tux54321/</a:t>
            </a:r>
            <a:r>
              <a:rPr lang="en-US" sz="3600" dirty="0">
                <a:solidFill>
                  <a:schemeClr val="accent6"/>
                </a:solidFill>
              </a:rPr>
              <a:t>index.html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73F6A6-1ECD-EB43-C1F8-C533DBCEDF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9439"/>
            <a:ext cx="10515600" cy="6411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Another internet convention… the </a:t>
            </a:r>
            <a:r>
              <a:rPr lang="en-US" b="1" i="1" dirty="0"/>
              <a:t>web</a:t>
            </a:r>
            <a:r>
              <a:rPr lang="en-US" dirty="0"/>
              <a:t> URL: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22E0C-DDC7-442D-8D28-C80C24D96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22828" y="1985874"/>
            <a:ext cx="145143" cy="805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9F065E-5CD8-5CBD-A7C9-86598DA56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70085" y="1985874"/>
            <a:ext cx="108858" cy="1400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34FF5C-A0C5-FF3F-34D7-73EDDF7F7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84257" y="2017976"/>
            <a:ext cx="435429" cy="1139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356EC5-A57F-8382-F1B5-72F0A1EA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49228" y="1985874"/>
            <a:ext cx="232229" cy="945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28401F-80AC-C8BB-F6FD-10D34829A425}"/>
              </a:ext>
            </a:extLst>
          </p:cNvPr>
          <p:cNvSpPr txBox="1"/>
          <p:nvPr/>
        </p:nvSpPr>
        <p:spPr>
          <a:xfrm>
            <a:off x="210860" y="2965218"/>
            <a:ext cx="21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Mr. Internet, I am going to talk the </a:t>
            </a:r>
            <a:r>
              <a:rPr lang="en-US" b="1" dirty="0"/>
              <a:t>https</a:t>
            </a:r>
            <a:r>
              <a:rPr lang="en-US" dirty="0"/>
              <a:t> protocol now.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7296B-F21B-705C-1F0C-5F07E703BC66}"/>
              </a:ext>
            </a:extLst>
          </p:cNvPr>
          <p:cNvSpPr txBox="1"/>
          <p:nvPr/>
        </p:nvSpPr>
        <p:spPr>
          <a:xfrm>
            <a:off x="2674257" y="3603846"/>
            <a:ext cx="269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go find me the server with this DNS name: </a:t>
            </a:r>
            <a:r>
              <a:rPr lang="en-US" b="1" dirty="0"/>
              <a:t>misdemo.temple.edu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EE0DB-A26F-DF15-CFB4-5C63295AA390}"/>
              </a:ext>
            </a:extLst>
          </p:cNvPr>
          <p:cNvSpPr txBox="1"/>
          <p:nvPr/>
        </p:nvSpPr>
        <p:spPr>
          <a:xfrm>
            <a:off x="5983514" y="3403917"/>
            <a:ext cx="21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in the </a:t>
            </a:r>
            <a:r>
              <a:rPr lang="en-US" b="1" dirty="0"/>
              <a:t>tux54321</a:t>
            </a:r>
            <a:r>
              <a:rPr lang="en-US" dirty="0"/>
              <a:t> folder when you get there.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34985-DEC3-14DE-7839-0EA09A8C7961}"/>
              </a:ext>
            </a:extLst>
          </p:cNvPr>
          <p:cNvSpPr txBox="1"/>
          <p:nvPr/>
        </p:nvSpPr>
        <p:spPr>
          <a:xfrm>
            <a:off x="8443686" y="3092120"/>
            <a:ext cx="2300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at </a:t>
            </a:r>
            <a:r>
              <a:rPr lang="en-US" b="1" dirty="0"/>
              <a:t>index.html </a:t>
            </a:r>
            <a:r>
              <a:rPr lang="en-US" dirty="0"/>
              <a:t>when you get there.  You can expect that to be a HTML file, because it ends in .html.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5445-FA8B-EDC7-8765-50F1BE9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8400" y="6143436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B45E8A-3E12-A68E-76F3-333D3D067DDF}"/>
              </a:ext>
            </a:extLst>
          </p:cNvPr>
          <p:cNvSpPr txBox="1">
            <a:spLocks/>
          </p:cNvSpPr>
          <p:nvPr/>
        </p:nvSpPr>
        <p:spPr bwMode="auto">
          <a:xfrm>
            <a:off x="838200" y="5145572"/>
            <a:ext cx="97427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+mn-lt"/>
              </a:rPr>
              <a:t>Fun fact: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URL is short for “Uniform Resource Locator”</a:t>
            </a:r>
          </a:p>
        </p:txBody>
      </p:sp>
    </p:spTree>
    <p:extLst>
      <p:ext uri="{BB962C8B-B14F-4D97-AF65-F5344CB8AC3E}">
        <p14:creationId xmlns:p14="http://schemas.microsoft.com/office/powerpoint/2010/main" val="397869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F250FD-88F3-C667-16C9-FD99C52AE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HTTP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6D87-FA7B-4A9C-F358-B4909AF0F6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5195" y="342031"/>
            <a:ext cx="982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 (Hypertext Transfer Protocol) on port 443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B2DE611-D25C-A78D-F64E-FF514148B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6803" y="1477139"/>
            <a:ext cx="466014" cy="2048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 descr="A list of html files that appear on the server.">
            <a:extLst>
              <a:ext uri="{FF2B5EF4-FFF2-40B4-BE49-F238E27FC236}">
                <a16:creationId xmlns:a16="http://schemas.microsoft.com/office/drawing/2014/main" id="{C127A2FF-9B45-7FC3-C5F3-FC4A27C6D6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602383" y="1674674"/>
            <a:ext cx="1363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index.html</a:t>
            </a:r>
          </a:p>
          <a:p>
            <a:r>
              <a:rPr lang="en-US" dirty="0"/>
              <a:t>page2.html</a:t>
            </a:r>
            <a:br>
              <a:rPr lang="en-US" dirty="0"/>
            </a:br>
            <a:r>
              <a:rPr lang="en-US" dirty="0"/>
              <a:t>puppy.html</a:t>
            </a:r>
            <a:br>
              <a:rPr lang="en-US" dirty="0"/>
            </a:br>
            <a:r>
              <a:rPr lang="en-US" dirty="0"/>
              <a:t>splash.html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D38D2-239D-27EB-AEC4-BC504BCC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 descr="Client on the left. It hosts html. Cloud of computers in the middle.  Destination server on the right.">
            <a:extLst>
              <a:ext uri="{FF2B5EF4-FFF2-40B4-BE49-F238E27FC236}">
                <a16:creationId xmlns:a16="http://schemas.microsoft.com/office/drawing/2014/main" id="{D1E73862-214A-FB81-3153-54D47B50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5" y="1011357"/>
            <a:ext cx="9246783" cy="5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40066-0738-8AD9-F513-54C3B46D4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web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ocuments connected by a spider web">
            <a:extLst>
              <a:ext uri="{FF2B5EF4-FFF2-40B4-BE49-F238E27FC236}">
                <a16:creationId xmlns:a16="http://schemas.microsoft.com/office/drawing/2014/main" id="{4663598F-BE7B-944C-6417-AC157D6057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93215-3F94-2F44-65C6-983C23F23357}"/>
              </a:ext>
            </a:extLst>
          </p:cNvPr>
          <p:cNvSpPr txBox="1"/>
          <p:nvPr/>
        </p:nvSpPr>
        <p:spPr>
          <a:xfrm>
            <a:off x="6214475" y="136524"/>
            <a:ext cx="5753112" cy="6467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HTTPS protocol exists to transfer files from a server to a client.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Hypertext files are then interpreted by a piece of software on your computer called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browser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files are “marked up” using something called HTML. 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files often contain links (also called “anchor tags”) that reference other hypertext files.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those files link to other hypertext files.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white"/>
                </a:solidFill>
              </a:rPr>
              <a:t>And those other files link to more hypertext files.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 on.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collection of linked hypertext files (also called hypertext documents) gives us a web of linked documents…. A worldwide web of documents.  This is the WWW.</a:t>
            </a:r>
          </a:p>
        </p:txBody>
      </p:sp>
      <p:pic>
        <p:nvPicPr>
          <p:cNvPr id="11" name="Graphic 10" descr="Document outline">
            <a:extLst>
              <a:ext uri="{FF2B5EF4-FFF2-40B4-BE49-F238E27FC236}">
                <a16:creationId xmlns:a16="http://schemas.microsoft.com/office/drawing/2014/main" id="{4335DDC3-245E-44F1-09FA-A20D83F44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074" y="1181775"/>
            <a:ext cx="579782" cy="579782"/>
          </a:xfrm>
          <a:prstGeom prst="rect">
            <a:avLst/>
          </a:pr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0E9ED9CF-3D8F-2406-D695-489D98935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50" y="2115132"/>
            <a:ext cx="579782" cy="579782"/>
          </a:xfrm>
          <a:prstGeom prst="rect">
            <a:avLst/>
          </a:prstGeom>
        </p:spPr>
      </p:pic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7D7EE21D-B899-BB95-4AA8-28FED149A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6609" y="580886"/>
            <a:ext cx="579782" cy="579782"/>
          </a:xfrm>
          <a:prstGeom prst="rect">
            <a:avLst/>
          </a:prstGeom>
        </p:spPr>
      </p:pic>
      <p:pic>
        <p:nvPicPr>
          <p:cNvPr id="15" name="Graphic 14" descr="Document outline">
            <a:extLst>
              <a:ext uri="{FF2B5EF4-FFF2-40B4-BE49-F238E27FC236}">
                <a16:creationId xmlns:a16="http://schemas.microsoft.com/office/drawing/2014/main" id="{8FD3DA53-C4E5-CCF6-48BB-9A96F6205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2186" y="1898802"/>
            <a:ext cx="579782" cy="579782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C2A7354C-1965-7723-EF79-B01EC6273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7096" y="4092712"/>
            <a:ext cx="579782" cy="579782"/>
          </a:xfrm>
          <a:prstGeom prst="rect">
            <a:avLst/>
          </a:prstGeom>
        </p:spPr>
      </p:pic>
      <p:pic>
        <p:nvPicPr>
          <p:cNvPr id="17" name="Graphic 16" descr="Document outline">
            <a:extLst>
              <a:ext uri="{FF2B5EF4-FFF2-40B4-BE49-F238E27FC236}">
                <a16:creationId xmlns:a16="http://schemas.microsoft.com/office/drawing/2014/main" id="{FCC2FFEB-D607-71A3-0B26-89472F787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5951" y="2694914"/>
            <a:ext cx="579782" cy="579782"/>
          </a:xfrm>
          <a:prstGeom prst="rect">
            <a:avLst/>
          </a:prstGeom>
        </p:spPr>
      </p:pic>
      <p:pic>
        <p:nvPicPr>
          <p:cNvPr id="18" name="Graphic 17" descr="Document outline">
            <a:extLst>
              <a:ext uri="{FF2B5EF4-FFF2-40B4-BE49-F238E27FC236}">
                <a16:creationId xmlns:a16="http://schemas.microsoft.com/office/drawing/2014/main" id="{045CF03E-6BB4-E128-61F7-66917A490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1837" y="2854065"/>
            <a:ext cx="579782" cy="579782"/>
          </a:xfrm>
          <a:prstGeom prst="rect">
            <a:avLst/>
          </a:prstGeom>
        </p:spPr>
      </p:pic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6EAA5A05-7BA3-DA53-AAE7-2BEFD6AA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314" y="3429000"/>
            <a:ext cx="579782" cy="5797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19B14-259C-C27B-05D3-510ADFBA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88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B8D92440-A1FC-46CF-964E-5BF15C2FE34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8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So, how do web pages work?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715"/>
            <a:ext cx="5054600" cy="3120572"/>
          </a:xfrm>
        </p:spPr>
        <p:txBody>
          <a:bodyPr>
            <a:normAutofit/>
          </a:bodyPr>
          <a:lstStyle/>
          <a:p>
            <a:r>
              <a:rPr lang="en-US" dirty="0"/>
              <a:t>Client computers run a software product called a browser.</a:t>
            </a:r>
          </a:p>
          <a:p>
            <a:r>
              <a:rPr lang="en-US" dirty="0"/>
              <a:t>The role of the browser is to request web pages from a URL, receive those files, interpret them, and present them to the user.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BDB31-C86A-4FDC-7079-886F64AD6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77" y="1076288"/>
            <a:ext cx="3517634" cy="51741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AF1289-8CD1-6249-8365-E076C1780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6096000" y="3106571"/>
            <a:ext cx="16782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URL you asked for 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63E99-E4E6-E1CD-623E-A4EC37D80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9713849" y="3133065"/>
            <a:ext cx="16782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/>
              <a:t>The response you got back.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103B889-E69B-D24B-F1E1-EBA41C0C2DFE}"/>
              </a:ext>
            </a:extLst>
          </p:cNvPr>
          <p:cNvSpPr txBox="1">
            <a:spLocks/>
          </p:cNvSpPr>
          <p:nvPr/>
        </p:nvSpPr>
        <p:spPr>
          <a:xfrm>
            <a:off x="838200" y="4354287"/>
            <a:ext cx="6477000" cy="312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Discuss:</a:t>
            </a:r>
          </a:p>
          <a:p>
            <a:r>
              <a:rPr lang="en-US" dirty="0"/>
              <a:t>How is “the Internet” different from the “World Wide Web”?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So, what’s in an .html file anyway?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1196748"/>
            <a:ext cx="6070600" cy="47690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.html file your will find </a:t>
            </a:r>
            <a:r>
              <a:rPr lang="en-US" b="1" i="1" dirty="0"/>
              <a:t>three</a:t>
            </a:r>
            <a:r>
              <a:rPr lang="en-US" dirty="0"/>
              <a:t> programming languages: HTML, CSS and JavaScript.</a:t>
            </a:r>
          </a:p>
          <a:p>
            <a:r>
              <a:rPr lang="en-US" dirty="0"/>
              <a:t>They compliment each other, but each language serves a distinct purpose.</a:t>
            </a:r>
          </a:p>
          <a:p>
            <a:r>
              <a:rPr lang="en-US" dirty="0"/>
              <a:t>Their syntax is different.</a:t>
            </a:r>
          </a:p>
          <a:p>
            <a:r>
              <a:rPr lang="en-US" dirty="0"/>
              <a:t>The HTML in the file represents the </a:t>
            </a:r>
            <a:r>
              <a:rPr lang="en-US" b="1" i="1" dirty="0"/>
              <a:t>structure</a:t>
            </a:r>
            <a:r>
              <a:rPr lang="en-US" dirty="0"/>
              <a:t> of the page’s content.</a:t>
            </a:r>
          </a:p>
          <a:p>
            <a:r>
              <a:rPr lang="en-US" dirty="0"/>
              <a:t>The CSS controls the </a:t>
            </a:r>
            <a:r>
              <a:rPr lang="en-US" b="1" i="1" dirty="0"/>
              <a:t>presentation</a:t>
            </a:r>
            <a:r>
              <a:rPr lang="en-US" dirty="0"/>
              <a:t> of the content (color, font, size, spacing, etc., etc.)</a:t>
            </a:r>
          </a:p>
          <a:p>
            <a:r>
              <a:rPr lang="en-US" dirty="0"/>
              <a:t>JavaScript specifies </a:t>
            </a:r>
            <a:r>
              <a:rPr lang="en-US" b="1" i="1" dirty="0"/>
              <a:t>logical</a:t>
            </a:r>
            <a:r>
              <a:rPr lang="en-US" dirty="0"/>
              <a:t> </a:t>
            </a:r>
            <a:r>
              <a:rPr lang="en-US" b="1" i="1" dirty="0"/>
              <a:t>instructions</a:t>
            </a:r>
            <a:r>
              <a:rPr lang="en-US" dirty="0"/>
              <a:t> to be carried out.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211570"/>
              </p:ext>
            </p:extLst>
          </p:nvPr>
        </p:nvGraphicFramePr>
        <p:xfrm>
          <a:off x="576943" y="1690688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Why do we need JavaScript?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314" y="1196748"/>
            <a:ext cx="6284686" cy="4946688"/>
          </a:xfrm>
        </p:spPr>
        <p:txBody>
          <a:bodyPr>
            <a:normAutofit/>
          </a:bodyPr>
          <a:lstStyle/>
          <a:p>
            <a:r>
              <a:rPr lang="en-US" dirty="0"/>
              <a:t>Without JavaScript, our html would not change.  The page would be static (that is, unchanging) like a piece of paper.  </a:t>
            </a:r>
          </a:p>
          <a:p>
            <a:r>
              <a:rPr lang="en-US" dirty="0"/>
              <a:t>At best, we could follow links from one page to another, but that’s it.  We’d have nothing but web </a:t>
            </a:r>
            <a:r>
              <a:rPr lang="en-US" b="1" i="1" dirty="0"/>
              <a:t>sites</a:t>
            </a:r>
            <a:r>
              <a:rPr lang="en-US" dirty="0"/>
              <a:t>.</a:t>
            </a:r>
          </a:p>
          <a:p>
            <a:r>
              <a:rPr lang="en-US" dirty="0"/>
              <a:t>JavaScript is what allows us to create web </a:t>
            </a:r>
            <a:r>
              <a:rPr lang="en-US" b="1" i="1" dirty="0"/>
              <a:t>applications</a:t>
            </a:r>
            <a:r>
              <a:rPr lang="en-US" dirty="0"/>
              <a:t>.  Web applications can collect information from users, perform calculations, and change in appearance as they are used.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653758"/>
              </p:ext>
            </p:extLst>
          </p:nvPr>
        </p:nvGraphicFramePr>
        <p:xfrm>
          <a:off x="576943" y="1690688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Some notes about Programming Languages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A programming language is simply a way for people (programmers) to provide instructions for a computer to carry out.</a:t>
            </a:r>
          </a:p>
          <a:p>
            <a:r>
              <a:rPr lang="en-US" dirty="0"/>
              <a:t>There are many, many, programming languages.  But no other language is as pervasive as JavaScript.  JavaScript is present in every device that has a browser (desktops, laptops, tablets and phones.)  </a:t>
            </a:r>
          </a:p>
          <a:p>
            <a:r>
              <a:rPr lang="en-US" dirty="0"/>
              <a:t>JavaScript is present on most servers as well, running inside an environment called NodeJS.  NodeJS is not the subject of this course, you’ll learn more about Node later.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Wait… HTML and CSS are languages?!</a:t>
            </a:r>
          </a:p>
        </p:txBody>
      </p:sp>
      <p:graphicFrame>
        <p:nvGraphicFramePr>
          <p:cNvPr id="7" name="Diagram 6" descr="Venn Diagram showing HTML, CSS and JavaScript">
            <a:extLst>
              <a:ext uri="{FF2B5EF4-FFF2-40B4-BE49-F238E27FC236}">
                <a16:creationId xmlns:a16="http://schemas.microsoft.com/office/drawing/2014/main" id="{B779191B-990B-4C31-22C3-9E04EF0B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004898"/>
              </p:ext>
            </p:extLst>
          </p:nvPr>
        </p:nvGraphicFramePr>
        <p:xfrm>
          <a:off x="3537858" y="1719263"/>
          <a:ext cx="4314371" cy="37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3D60B-7835-297B-25AB-55914AA1AC0D}"/>
              </a:ext>
            </a:extLst>
          </p:cNvPr>
          <p:cNvSpPr txBox="1"/>
          <p:nvPr/>
        </p:nvSpPr>
        <p:spPr>
          <a:xfrm>
            <a:off x="8200571" y="1719263"/>
            <a:ext cx="3178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Yes, they are.  But they’re very limited.  They are created to service one specific purpose.   They only address a certain </a:t>
            </a:r>
            <a:r>
              <a:rPr lang="en-US" sz="2400" b="1" i="1" dirty="0"/>
              <a:t>domain</a:t>
            </a:r>
            <a:r>
              <a:rPr lang="en-US" sz="2400" dirty="0"/>
              <a:t> of tasks.  </a:t>
            </a:r>
          </a:p>
          <a:p>
            <a:endParaRPr lang="en-US" sz="2400" dirty="0"/>
          </a:p>
          <a:p>
            <a:r>
              <a:rPr lang="en-US" sz="2400" dirty="0"/>
              <a:t>That’s why HTML and CSS are called “</a:t>
            </a:r>
            <a:r>
              <a:rPr lang="en-US" sz="2400" b="1" i="1" dirty="0"/>
              <a:t>domain</a:t>
            </a:r>
            <a:r>
              <a:rPr lang="en-US" sz="2400" dirty="0"/>
              <a:t> </a:t>
            </a:r>
            <a:r>
              <a:rPr lang="en-US" sz="2400" b="1" i="1" dirty="0"/>
              <a:t>specific</a:t>
            </a:r>
            <a:r>
              <a:rPr lang="en-US" sz="2400" dirty="0"/>
              <a:t>” languages.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18E53-D3B0-E0F5-5016-BCBB39D2E5E3}"/>
              </a:ext>
            </a:extLst>
          </p:cNvPr>
          <p:cNvSpPr txBox="1"/>
          <p:nvPr/>
        </p:nvSpPr>
        <p:spPr>
          <a:xfrm>
            <a:off x="551543" y="3962400"/>
            <a:ext cx="31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contrast, JavaScript is a “</a:t>
            </a:r>
            <a:r>
              <a:rPr lang="en-US" sz="2400" b="1" i="1" dirty="0"/>
              <a:t>General</a:t>
            </a:r>
            <a:r>
              <a:rPr lang="en-US" sz="2400" dirty="0"/>
              <a:t> </a:t>
            </a:r>
            <a:r>
              <a:rPr lang="en-US" sz="2400" b="1" i="1" dirty="0"/>
              <a:t>Purpose</a:t>
            </a:r>
            <a:r>
              <a:rPr lang="en-US" sz="2400" dirty="0"/>
              <a:t>” language.  Because it can used to do a wide variety of things.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FC7A78-3428-B098-83EB-6FA012693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05486" y="2569029"/>
            <a:ext cx="373744" cy="1012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3F3EE5-142E-5F32-94BC-9D53006A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115130" y="5209665"/>
            <a:ext cx="845455" cy="4912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0C657-8EF7-41F8-6B98-0B0C0087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995886" y="2351314"/>
            <a:ext cx="983344" cy="362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2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What do I need to get started?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There are lots and lots of software titles to help you write computer code. </a:t>
            </a:r>
          </a:p>
          <a:p>
            <a:r>
              <a:rPr lang="en-US" dirty="0"/>
              <a:t>But, as we’ve already said, JavaScript is found in every browser.</a:t>
            </a:r>
          </a:p>
          <a:p>
            <a:r>
              <a:rPr lang="en-US" dirty="0"/>
              <a:t>So, the </a:t>
            </a:r>
            <a:r>
              <a:rPr lang="en-US" b="1" i="1" dirty="0"/>
              <a:t>absolute</a:t>
            </a:r>
            <a:r>
              <a:rPr lang="en-US" dirty="0"/>
              <a:t> </a:t>
            </a:r>
            <a:r>
              <a:rPr lang="en-US" b="1" i="1" dirty="0"/>
              <a:t>minimum</a:t>
            </a:r>
            <a:r>
              <a:rPr lang="en-US" dirty="0"/>
              <a:t> software installation you need is a browser.</a:t>
            </a:r>
          </a:p>
          <a:p>
            <a:r>
              <a:rPr lang="en-US" dirty="0"/>
              <a:t>The browser you will need in this class is: Chrome. </a:t>
            </a:r>
          </a:p>
          <a:p>
            <a:r>
              <a:rPr lang="en-US" dirty="0"/>
              <a:t>You should also install Firefox, on your own, outside of class.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D5133-F637-E020-E647-F3560A26025A}"/>
              </a:ext>
            </a:extLst>
          </p:cNvPr>
          <p:cNvSpPr txBox="1"/>
          <p:nvPr/>
        </p:nvSpPr>
        <p:spPr>
          <a:xfrm>
            <a:off x="537029" y="4833257"/>
            <a:ext cx="1099457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There will be more software to install later, but for right now, we are just going to use Chrome!</a:t>
            </a:r>
          </a:p>
        </p:txBody>
      </p:sp>
    </p:spTree>
    <p:extLst>
      <p:ext uri="{BB962C8B-B14F-4D97-AF65-F5344CB8AC3E}">
        <p14:creationId xmlns:p14="http://schemas.microsoft.com/office/powerpoint/2010/main" val="224309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43000" b="-21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ic Chrome Browser with the Google home page.">
            <a:extLst>
              <a:ext uri="{FF2B5EF4-FFF2-40B4-BE49-F238E27FC236}">
                <a16:creationId xmlns:a16="http://schemas.microsoft.com/office/drawing/2014/main" id="{602428B3-50C7-6DFB-3219-F55CBA4D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85750"/>
            <a:ext cx="11477625" cy="628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35A6B-DCA7-E55B-C889-6FFA970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5029"/>
            <a:ext cx="10515600" cy="812800"/>
          </a:xfrm>
        </p:spPr>
        <p:txBody>
          <a:bodyPr/>
          <a:lstStyle/>
          <a:p>
            <a:r>
              <a:rPr lang="en-US" dirty="0"/>
              <a:t>Chrome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96BC25-D80A-3B24-7F4C-3E9AC83F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5964465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9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diagram of a student quality - it shows intersecting spheres of Critical Thinking, Perseverance, and Curiosity">
            <a:extLst>
              <a:ext uri="{FF2B5EF4-FFF2-40B4-BE49-F238E27FC236}">
                <a16:creationId xmlns:a16="http://schemas.microsoft.com/office/drawing/2014/main" id="{72BF8092-0116-D276-3A07-A885ED762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0" r="1331" b="163"/>
          <a:stretch/>
        </p:blipFill>
        <p:spPr>
          <a:xfrm>
            <a:off x="3098083" y="1338534"/>
            <a:ext cx="5623193" cy="51543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210F-CB37-BF41-A759-05B11B48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FCDE-7CC0-47F6-888A-FE66752D0BB1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D8296-3C40-E8C1-D2A0-A6612053D96B}"/>
              </a:ext>
            </a:extLst>
          </p:cNvPr>
          <p:cNvSpPr txBox="1"/>
          <p:nvPr/>
        </p:nvSpPr>
        <p:spPr>
          <a:xfrm>
            <a:off x="8422105" y="825003"/>
            <a:ext cx="29989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Break large tasks down into smaller tasks.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Don’t be satisfied with “magical” solutions.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0819D-AD38-E671-2A5B-623105211DC5}"/>
              </a:ext>
            </a:extLst>
          </p:cNvPr>
          <p:cNvSpPr txBox="1"/>
          <p:nvPr/>
        </p:nvSpPr>
        <p:spPr>
          <a:xfrm>
            <a:off x="398314" y="1681256"/>
            <a:ext cx="28538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Ask good questions in class.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Independently experiment to discover answers.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6D617-397B-BEB4-FCB0-6AC3C013F888}"/>
              </a:ext>
            </a:extLst>
          </p:cNvPr>
          <p:cNvSpPr txBox="1"/>
          <p:nvPr/>
        </p:nvSpPr>
        <p:spPr>
          <a:xfrm>
            <a:off x="9315240" y="2432004"/>
            <a:ext cx="2853847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 your code doesn’t work, step back, think, and try again.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Turn in your work on time.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Code a little each day.  Not all at once before a due date.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D9F05C-2394-59A5-C11E-CE31C442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16554" y="3468584"/>
            <a:ext cx="1052187" cy="50417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1BB90D-BD1F-B963-E4EF-4548A2B9A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13995" y="1724761"/>
            <a:ext cx="576197" cy="309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31FF39-2503-7747-29CC-B05D2E756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855765" y="2802835"/>
            <a:ext cx="459475" cy="22825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91F95D-457C-D753-5906-8B88B8C5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809"/>
          </a:xfrm>
        </p:spPr>
        <p:txBody>
          <a:bodyPr>
            <a:normAutofit/>
          </a:bodyPr>
          <a:lstStyle/>
          <a:p>
            <a:r>
              <a:rPr lang="en-US" sz="3200" dirty="0"/>
              <a:t>MIS Instructional Practices</a:t>
            </a:r>
          </a:p>
        </p:txBody>
      </p:sp>
    </p:spTree>
    <p:extLst>
      <p:ext uri="{BB962C8B-B14F-4D97-AF65-F5344CB8AC3E}">
        <p14:creationId xmlns:p14="http://schemas.microsoft.com/office/powerpoint/2010/main" val="80586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43000" b="-21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rome browser with the &quot;three dot&quot; button in the upper right corner circled.">
            <a:extLst>
              <a:ext uri="{FF2B5EF4-FFF2-40B4-BE49-F238E27FC236}">
                <a16:creationId xmlns:a16="http://schemas.microsoft.com/office/drawing/2014/main" id="{602428B3-50C7-6DFB-3219-F55CBA4D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285750"/>
            <a:ext cx="11477625" cy="628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35A6B-DCA7-E55B-C889-6FFA970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5029"/>
            <a:ext cx="10515600" cy="812800"/>
          </a:xfrm>
        </p:spPr>
        <p:txBody>
          <a:bodyPr/>
          <a:lstStyle/>
          <a:p>
            <a:r>
              <a:rPr lang="en-US" dirty="0"/>
              <a:t>Chrome – where to click </a:t>
            </a:r>
          </a:p>
        </p:txBody>
      </p:sp>
      <p:pic>
        <p:nvPicPr>
          <p:cNvPr id="6" name="Picture 5" descr="The basic chrome browser.  The &quot;three dot&quot; button in the upper right corner is circled in red.&#10;">
            <a:extLst>
              <a:ext uri="{FF2B5EF4-FFF2-40B4-BE49-F238E27FC236}">
                <a16:creationId xmlns:a16="http://schemas.microsoft.com/office/drawing/2014/main" id="{CB420858-5A3C-3B4A-BC62-3C274ECA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3" y="3428994"/>
            <a:ext cx="13" cy="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F57057-C404-E53B-35B0-9986E144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0514" y="711200"/>
            <a:ext cx="754743" cy="667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EFDCFB-92EB-58EA-E7A5-9065B6CDA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0769600" y="1378857"/>
            <a:ext cx="584200" cy="127725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B4E1BFB-E907-21A2-6236-A3E3073F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4685" y="5964237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4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shows how to open the &quot;Developer Tools&quot; using the menu options: More Tools, Developer Tools.&#10;You can also click Ctrl+Shift+I">
            <a:extLst>
              <a:ext uri="{FF2B5EF4-FFF2-40B4-BE49-F238E27FC236}">
                <a16:creationId xmlns:a16="http://schemas.microsoft.com/office/drawing/2014/main" id="{1740FEDE-6D21-FE9C-6FC6-49C5B70C4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8" y="68244"/>
            <a:ext cx="11208486" cy="6721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9BF12-8E80-617A-6421-57ABA901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8228"/>
            <a:ext cx="10515600" cy="711200"/>
          </a:xfrm>
        </p:spPr>
        <p:txBody>
          <a:bodyPr/>
          <a:lstStyle/>
          <a:p>
            <a:r>
              <a:rPr lang="en-US" dirty="0"/>
              <a:t>Chrome – Developer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CEB5A-64B1-0A1E-ACFD-9403EDF15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885" y="3428994"/>
            <a:ext cx="680229" cy="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39BFD-FE62-4730-A7B2-D03D0177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31" y="3428981"/>
            <a:ext cx="137" cy="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9DE133-AA71-557F-B848-63D94392F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1973" y="3744685"/>
            <a:ext cx="3334658" cy="754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2A3F42-EF16-0DA4-66B0-E8E758A1B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1773" y="3057421"/>
            <a:ext cx="160020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803A381-D5E9-BC3B-3114-FCBAA076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4444" y="5854234"/>
            <a:ext cx="3334658" cy="754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7752D4-CF6D-B4BF-6F72-CAF17B04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54244" y="5166970"/>
            <a:ext cx="1600200" cy="8128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8FB4FC09-D43A-E61E-E2D5-501D0A29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bg1"/>
                </a:solidFill>
              </a:rPr>
              <a:pPr/>
              <a:t>21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7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67000" r="-22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B71-4970-31B0-B4FD-93E09A28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6630"/>
            <a:ext cx="10515600" cy="986973"/>
          </a:xfrm>
        </p:spPr>
        <p:txBody>
          <a:bodyPr>
            <a:normAutofit/>
          </a:bodyPr>
          <a:lstStyle/>
          <a:p>
            <a:r>
              <a:rPr lang="en-US" dirty="0"/>
              <a:t>Getting started with the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EE262-2DA5-1F5D-D17B-C99106F1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2440-A1FC-46CF-964E-5BF15C2FE343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 descr="This page shows the web developer console.  You may need to click the &quot;Console&quot; tab. Your first command can be console.clear()">
            <a:extLst>
              <a:ext uri="{FF2B5EF4-FFF2-40B4-BE49-F238E27FC236}">
                <a16:creationId xmlns:a16="http://schemas.microsoft.com/office/drawing/2014/main" id="{894DC907-2C5F-EF0C-21C3-BFDB7F170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" y="548390"/>
            <a:ext cx="11316681" cy="57612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29ECDB-D3A9-5621-1C93-7303AAA5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6187" y="1123498"/>
            <a:ext cx="1404413" cy="5564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A50732-EBBE-7FAD-69A2-09C102B72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10600" y="1712686"/>
            <a:ext cx="1404257" cy="508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C34D91-E241-63D9-9F83-99551B32A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02286" y="2569029"/>
            <a:ext cx="754743" cy="30164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3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Let’s try these commands: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 err="1"/>
              <a:t>console.clear</a:t>
            </a:r>
            <a:r>
              <a:rPr lang="en-US" dirty="0"/>
              <a:t>()</a:t>
            </a:r>
          </a:p>
          <a:p>
            <a:r>
              <a:rPr lang="en-US" dirty="0"/>
              <a:t>console.log("Hello World");</a:t>
            </a:r>
          </a:p>
          <a:p>
            <a:r>
              <a:rPr lang="en-US" dirty="0"/>
              <a:t>console.log('Hello World');</a:t>
            </a:r>
          </a:p>
          <a:p>
            <a:r>
              <a:rPr lang="en-US" dirty="0"/>
              <a:t>alert("Hi there!");</a:t>
            </a:r>
          </a:p>
          <a:p>
            <a:r>
              <a:rPr lang="en-US" dirty="0"/>
              <a:t>34 / 21</a:t>
            </a:r>
          </a:p>
          <a:p>
            <a:r>
              <a:rPr lang="en-US" dirty="0"/>
              <a:t>34 + 21</a:t>
            </a:r>
          </a:p>
          <a:p>
            <a:r>
              <a:rPr lang="en-US" dirty="0"/>
              <a:t>100 * 100</a:t>
            </a:r>
          </a:p>
          <a:p>
            <a:r>
              <a:rPr lang="en-US" dirty="0" err="1"/>
              <a:t>Math.sqrt</a:t>
            </a:r>
            <a:r>
              <a:rPr lang="en-US" dirty="0"/>
              <a:t>(100)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163"/>
          </a:xfrm>
        </p:spPr>
        <p:txBody>
          <a:bodyPr/>
          <a:lstStyle/>
          <a:p>
            <a:r>
              <a:rPr lang="en-US" dirty="0"/>
              <a:t>But wait, there’s more: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9AD8-CE3B-1A6A-14B6-468A767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171"/>
            <a:ext cx="10337800" cy="4953265"/>
          </a:xfrm>
        </p:spPr>
        <p:txBody>
          <a:bodyPr>
            <a:normAutofit/>
          </a:bodyPr>
          <a:lstStyle/>
          <a:p>
            <a:r>
              <a:rPr lang="en-US" dirty="0"/>
              <a:t>1 + 1 + 2</a:t>
            </a:r>
          </a:p>
          <a:p>
            <a:r>
              <a:rPr lang="en-US" dirty="0"/>
              <a:t>1 + 1 / 2</a:t>
            </a:r>
          </a:p>
          <a:p>
            <a:r>
              <a:rPr lang="en-US" dirty="0"/>
              <a:t>(1 + 1 ) / 2</a:t>
            </a:r>
          </a:p>
          <a:p>
            <a:r>
              <a:rPr lang="en-US" dirty="0"/>
              <a:t>// this is a comment</a:t>
            </a:r>
          </a:p>
          <a:p>
            <a:r>
              <a:rPr lang="en-US" dirty="0" err="1"/>
              <a:t>Math.random</a:t>
            </a:r>
            <a:r>
              <a:rPr lang="en-US" dirty="0"/>
              <a:t>()</a:t>
            </a:r>
          </a:p>
          <a:p>
            <a:r>
              <a:rPr lang="en-US" dirty="0"/>
              <a:t>(70 - 32)*(5/9)</a:t>
            </a:r>
          </a:p>
          <a:p>
            <a:r>
              <a:rPr lang="en-US" dirty="0"/>
              <a:t>10 * 10 * 10</a:t>
            </a:r>
          </a:p>
          <a:p>
            <a:r>
              <a:rPr lang="en-US" err="1"/>
              <a:t>Math</a:t>
            </a:r>
            <a:r>
              <a:rPr lang="en-US"/>
              <a:t>.pow</a:t>
            </a:r>
            <a:r>
              <a:rPr lang="en-US" dirty="0"/>
              <a:t>(10,3)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458589B-1654-DE72-EC02-8A5289788D50}"/>
              </a:ext>
            </a:extLst>
          </p:cNvPr>
          <p:cNvSpPr txBox="1">
            <a:spLocks/>
          </p:cNvSpPr>
          <p:nvPr/>
        </p:nvSpPr>
        <p:spPr>
          <a:xfrm>
            <a:off x="8788400" y="6143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703CD008-DADD-365D-DBF8-07227340B554}"/>
              </a:ext>
            </a:extLst>
          </p:cNvPr>
          <p:cNvSpPr/>
          <p:nvPr/>
        </p:nvSpPr>
        <p:spPr>
          <a:xfrm>
            <a:off x="3846286" y="714564"/>
            <a:ext cx="8040914" cy="577831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do a lot from the web developer console. </a:t>
            </a:r>
          </a:p>
          <a:p>
            <a:pPr algn="ctr"/>
            <a:r>
              <a:rPr lang="en-US" sz="2400" dirty="0"/>
              <a:t>We’ll use it a lot in class, and it is a good, quick way to test out a lot of new ideas.  Don’t ignore it!</a:t>
            </a:r>
          </a:p>
        </p:txBody>
      </p:sp>
    </p:spTree>
    <p:extLst>
      <p:ext uri="{BB962C8B-B14F-4D97-AF65-F5344CB8AC3E}">
        <p14:creationId xmlns:p14="http://schemas.microsoft.com/office/powerpoint/2010/main" val="41530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how’d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the Internet and the WWW?</a:t>
            </a:r>
          </a:p>
          <a:p>
            <a:r>
              <a:rPr lang="en-US" dirty="0"/>
              <a:t>What’s a programming language?</a:t>
            </a:r>
          </a:p>
          <a:p>
            <a:r>
              <a:rPr lang="en-US" dirty="0"/>
              <a:t>What’s the most popular programming language on the planet?</a:t>
            </a:r>
          </a:p>
          <a:p>
            <a:r>
              <a:rPr lang="en-US" dirty="0"/>
              <a:t>What’s the difference between a “domain specific” programming language and “general purpose” programming language?</a:t>
            </a:r>
          </a:p>
          <a:p>
            <a:r>
              <a:rPr lang="en-US" dirty="0"/>
              <a:t>What’s the difference between a web </a:t>
            </a:r>
            <a:r>
              <a:rPr lang="en-US" b="1" i="1" dirty="0"/>
              <a:t>site</a:t>
            </a:r>
            <a:r>
              <a:rPr lang="en-US" dirty="0"/>
              <a:t> and a web </a:t>
            </a:r>
            <a:r>
              <a:rPr lang="en-US" b="1" i="1" dirty="0"/>
              <a:t>application</a:t>
            </a:r>
            <a:r>
              <a:rPr lang="en-US" dirty="0"/>
              <a:t>?</a:t>
            </a:r>
          </a:p>
          <a:p>
            <a:r>
              <a:rPr lang="en-US" dirty="0"/>
              <a:t>What’s a web browser?  What functions does it perform?</a:t>
            </a:r>
          </a:p>
          <a:p>
            <a:r>
              <a:rPr lang="en-US" dirty="0"/>
              <a:t>What software do I need to start learning JavaScript?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Before I forget…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7D998-4372-7C80-0CBA-13B2088D3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3624" y="2368938"/>
            <a:ext cx="4324248" cy="305940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6207195" cy="3917773"/>
          </a:xfrm>
        </p:spPr>
        <p:txBody>
          <a:bodyPr>
            <a:normAutofit/>
          </a:bodyPr>
          <a:lstStyle/>
          <a:p>
            <a:r>
              <a:rPr lang="en-US" dirty="0"/>
              <a:t>This course has a 200 PRO point requirement for MIS Majors</a:t>
            </a:r>
          </a:p>
          <a:p>
            <a:r>
              <a:rPr lang="en-US" dirty="0"/>
              <a:t>Students are expected to be watching “Practical HTML for No-Coders" video material on their own, outside of class.</a:t>
            </a:r>
          </a:p>
          <a:p>
            <a:r>
              <a:rPr lang="en-US" dirty="0"/>
              <a:t>Quiz 1 will be a hands-on assessment. It will assess your understanding </a:t>
            </a:r>
            <a:r>
              <a:rPr lang="en-US"/>
              <a:t>of the HTML </a:t>
            </a:r>
            <a:r>
              <a:rPr lang="en-US" dirty="0"/>
              <a:t>video material. </a:t>
            </a:r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8" y="609597"/>
            <a:ext cx="9861798" cy="1330841"/>
          </a:xfrm>
        </p:spPr>
        <p:txBody>
          <a:bodyPr>
            <a:normAutofit/>
          </a:bodyPr>
          <a:lstStyle/>
          <a:p>
            <a:r>
              <a:rPr lang="en-US" dirty="0"/>
              <a:t>About the HTML video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2550035"/>
            <a:ext cx="11766176" cy="3836250"/>
          </a:xfrm>
        </p:spPr>
        <p:txBody>
          <a:bodyPr>
            <a:normAutofit/>
          </a:bodyPr>
          <a:lstStyle/>
          <a:p>
            <a:r>
              <a:rPr lang="en-US" dirty="0"/>
              <a:t>Log in to </a:t>
            </a:r>
            <a:r>
              <a:rPr lang="en-US" dirty="0">
                <a:hlinkClick r:id="rId2"/>
              </a:rPr>
              <a:t>LinkedInLearning.temple.edu</a:t>
            </a:r>
            <a:endParaRPr lang="en-US" dirty="0"/>
          </a:p>
          <a:p>
            <a:r>
              <a:rPr lang="en-US" dirty="0"/>
              <a:t>Search for this title: “</a:t>
            </a:r>
            <a:r>
              <a:rPr lang="en-US" dirty="0">
                <a:hlinkClick r:id="rId3"/>
              </a:rPr>
              <a:t>Practical HTML for No-Coders with Jen Kramer</a:t>
            </a:r>
            <a:r>
              <a:rPr lang="en-US" dirty="0"/>
              <a:t>”</a:t>
            </a:r>
          </a:p>
          <a:p>
            <a:r>
              <a:rPr lang="en-US" dirty="0"/>
              <a:t>The entire video is 1 hour and 39 minutes.  </a:t>
            </a:r>
            <a:r>
              <a:rPr lang="en-US" b="1" i="1" dirty="0"/>
              <a:t>You are expected to watch it all</a:t>
            </a:r>
            <a:r>
              <a:rPr lang="en-US" dirty="0"/>
              <a:t>.</a:t>
            </a:r>
          </a:p>
          <a:p>
            <a:r>
              <a:rPr lang="en-US" dirty="0"/>
              <a:t>You should plan on spending roughly 4 hours learning from that video (because it takes time to try the exercises on your own.)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5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FCD14-7AB1-83C7-C317-22FDC22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8" y="609597"/>
            <a:ext cx="9861798" cy="1330841"/>
          </a:xfrm>
        </p:spPr>
        <p:txBody>
          <a:bodyPr>
            <a:normAutofit/>
          </a:bodyPr>
          <a:lstStyle/>
          <a:p>
            <a:r>
              <a:rPr lang="en-US" dirty="0"/>
              <a:t>More about the HTML video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08F-5A9E-F14E-FBC0-11498BAB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2307771"/>
            <a:ext cx="11766176" cy="4078514"/>
          </a:xfrm>
        </p:spPr>
        <p:txBody>
          <a:bodyPr>
            <a:normAutofit/>
          </a:bodyPr>
          <a:lstStyle/>
          <a:p>
            <a:r>
              <a:rPr lang="en-US" dirty="0"/>
              <a:t>Students who watch as little as the first 10 minutes of the video between now and next class will have a big advantage.  ( It pays to start early.)</a:t>
            </a:r>
          </a:p>
          <a:p>
            <a:r>
              <a:rPr lang="en-US" dirty="0"/>
              <a:t>The video uses the codepen.io web application.  We only use codepen.io in the first three weeks of the semester.</a:t>
            </a:r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A801F1A-F5F2-C5F1-7E7B-26CA2C51EAF4}"/>
              </a:ext>
            </a:extLst>
          </p:cNvPr>
          <p:cNvSpPr txBox="1">
            <a:spLocks/>
          </p:cNvSpPr>
          <p:nvPr/>
        </p:nvSpPr>
        <p:spPr>
          <a:xfrm>
            <a:off x="8786811" y="6131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1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/>
          <a:lstStyle/>
          <a:p>
            <a:r>
              <a:rPr lang="en-US" dirty="0"/>
              <a:t>What is JavaScript?</a:t>
            </a:r>
          </a:p>
          <a:p>
            <a:r>
              <a:rPr lang="en-US" dirty="0"/>
              <a:t>How do web pages work?</a:t>
            </a:r>
          </a:p>
          <a:p>
            <a:r>
              <a:rPr lang="en-US" dirty="0"/>
              <a:t>What role does JavaScript play in web pages and web applications?</a:t>
            </a:r>
          </a:p>
          <a:p>
            <a:r>
              <a:rPr lang="en-US" dirty="0"/>
              <a:t>How can you get started using JavaScript today?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the Internet and the WWW?</a:t>
            </a:r>
          </a:p>
          <a:p>
            <a:r>
              <a:rPr lang="en-US" dirty="0"/>
              <a:t>What’s a programming language?</a:t>
            </a:r>
          </a:p>
          <a:p>
            <a:r>
              <a:rPr lang="en-US" dirty="0"/>
              <a:t>What’s the most popular programming language on the planet?</a:t>
            </a:r>
          </a:p>
          <a:p>
            <a:r>
              <a:rPr lang="en-US" dirty="0"/>
              <a:t>What’s the difference between a “domain specific” programming language and “general purpose” programming language?</a:t>
            </a:r>
          </a:p>
          <a:p>
            <a:r>
              <a:rPr lang="en-US" dirty="0"/>
              <a:t>What’s the difference between a web </a:t>
            </a:r>
            <a:r>
              <a:rPr lang="en-US" b="1" i="1" dirty="0"/>
              <a:t>site</a:t>
            </a:r>
            <a:r>
              <a:rPr lang="en-US" dirty="0"/>
              <a:t> and a web </a:t>
            </a:r>
            <a:r>
              <a:rPr lang="en-US" b="1" i="1" dirty="0"/>
              <a:t>application</a:t>
            </a:r>
            <a:r>
              <a:rPr lang="en-US" dirty="0"/>
              <a:t>?</a:t>
            </a:r>
          </a:p>
          <a:p>
            <a:r>
              <a:rPr lang="en-US" dirty="0"/>
              <a:t>What’s a web browser?  What functions does it perform?</a:t>
            </a:r>
          </a:p>
          <a:p>
            <a:r>
              <a:rPr lang="en-US" dirty="0"/>
              <a:t>What software do I need to start learning JavaScript?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is shows a network of linked computers.  There are many possible paths from the client on the left to the server on the right.">
            <a:extLst>
              <a:ext uri="{FF2B5EF4-FFF2-40B4-BE49-F238E27FC236}">
                <a16:creationId xmlns:a16="http://schemas.microsoft.com/office/drawing/2014/main" id="{AE939489-4DAB-8616-9B3F-857AD9A3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57" y="629499"/>
            <a:ext cx="10515600" cy="5375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9F949-01D6-A95D-4511-122A92F3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148" y="6150844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3DEEC3-555E-E0FD-CED3-819257AD9C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318" y="251031"/>
            <a:ext cx="10515600" cy="666834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Internet work?</a:t>
            </a:r>
          </a:p>
        </p:txBody>
      </p:sp>
      <p:sp>
        <p:nvSpPr>
          <p:cNvPr id="17" name="Cloud 16" descr="A picture of a cloud around all the servers">
            <a:extLst>
              <a:ext uri="{FF2B5EF4-FFF2-40B4-BE49-F238E27FC236}">
                <a16:creationId xmlns:a16="http://schemas.microsoft.com/office/drawing/2014/main" id="{5CD7BD66-64C9-F07C-EEC0-6FFCEA7466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11085" y="852814"/>
            <a:ext cx="9497181" cy="5663155"/>
          </a:xfrm>
          <a:prstGeom prst="cloud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95DB8-300B-A120-4E1B-86CDEE42C840}"/>
              </a:ext>
            </a:extLst>
          </p:cNvPr>
          <p:cNvSpPr txBox="1"/>
          <p:nvPr/>
        </p:nvSpPr>
        <p:spPr>
          <a:xfrm>
            <a:off x="646483" y="714564"/>
            <a:ext cx="4975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internet is designed to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Fault tolerant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Redundant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Highly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1C75B-C1E3-57CC-09AD-363190AFFA85}"/>
              </a:ext>
            </a:extLst>
          </p:cNvPr>
          <p:cNvSpPr txBox="1"/>
          <p:nvPr/>
        </p:nvSpPr>
        <p:spPr>
          <a:xfrm>
            <a:off x="5881511" y="714564"/>
            <a:ext cx="58137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Internet communication depends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Documented standards and conventions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IP addresses ( 255.255.255.255)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DNS Names ( www.google.com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Protocols and 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58DA0-1A6C-70C3-A7AF-157AC463786A}"/>
              </a:ext>
            </a:extLst>
          </p:cNvPr>
          <p:cNvSpPr txBox="1"/>
          <p:nvPr/>
        </p:nvSpPr>
        <p:spPr>
          <a:xfrm>
            <a:off x="646483" y="4174608"/>
            <a:ext cx="102360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example of standards and conventions at work.</a:t>
            </a:r>
          </a:p>
          <a:p>
            <a:pPr algn="ctr"/>
            <a:r>
              <a:rPr lang="en-US" sz="2800" dirty="0"/>
              <a:t>Think about an email address that you know.  For example:</a:t>
            </a:r>
            <a:br>
              <a:rPr lang="en-US" sz="2800" dirty="0"/>
            </a:br>
            <a:r>
              <a:rPr lang="en-US" sz="4800" dirty="0">
                <a:solidFill>
                  <a:schemeClr val="accent1"/>
                </a:solidFill>
              </a:rPr>
              <a:t>tux54321</a:t>
            </a:r>
            <a:r>
              <a:rPr lang="en-US" sz="4800" dirty="0">
                <a:solidFill>
                  <a:srgbClr val="C00000"/>
                </a:solidFill>
              </a:rPr>
              <a:t>@</a:t>
            </a:r>
            <a:r>
              <a:rPr lang="en-US" sz="4800" dirty="0">
                <a:solidFill>
                  <a:schemeClr val="accent6"/>
                </a:solidFill>
              </a:rPr>
              <a:t>temple.edu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73F6A6-1ECD-EB43-C1F8-C533DBCEDF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Internet Conventions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5445-FA8B-EDC7-8765-50F1BE9B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8400" y="6143436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9238</TotalTime>
  <Words>1717</Words>
  <Application>Microsoft Office PowerPoint</Application>
  <PresentationFormat>Widescreen</PresentationFormat>
  <Paragraphs>192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Segoe UI</vt:lpstr>
      <vt:lpstr>Office Theme</vt:lpstr>
      <vt:lpstr>1_Office Theme</vt:lpstr>
      <vt:lpstr>JavaScript and the World Wide Web</vt:lpstr>
      <vt:lpstr>MIS Instructional Practices</vt:lpstr>
      <vt:lpstr>Before I forget…</vt:lpstr>
      <vt:lpstr>About the HTML video</vt:lpstr>
      <vt:lpstr>More about the HTML video</vt:lpstr>
      <vt:lpstr>Agenda</vt:lpstr>
      <vt:lpstr>By the end of this class…</vt:lpstr>
      <vt:lpstr>How does the Internet work?</vt:lpstr>
      <vt:lpstr>Internet Conventions</vt:lpstr>
      <vt:lpstr>Another internet convention… the web URL:</vt:lpstr>
      <vt:lpstr>The HTTP protocol</vt:lpstr>
      <vt:lpstr>The web</vt:lpstr>
      <vt:lpstr>So, how do web pages work?</vt:lpstr>
      <vt:lpstr>So, what’s in an .html file anyway?</vt:lpstr>
      <vt:lpstr>Why do we need JavaScript?</vt:lpstr>
      <vt:lpstr>Some notes about Programming Languages</vt:lpstr>
      <vt:lpstr>Wait… HTML and CSS are languages?!</vt:lpstr>
      <vt:lpstr>What do I need to get started?</vt:lpstr>
      <vt:lpstr>Chrome </vt:lpstr>
      <vt:lpstr>Chrome – where to click </vt:lpstr>
      <vt:lpstr>Chrome – Developer tools</vt:lpstr>
      <vt:lpstr>Getting started with the console</vt:lpstr>
      <vt:lpstr>Let’s try these commands:</vt:lpstr>
      <vt:lpstr>But wait, there’s more:</vt:lpstr>
      <vt:lpstr>So, how’d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198</cp:revision>
  <dcterms:created xsi:type="dcterms:W3CDTF">2022-06-30T13:55:29Z</dcterms:created>
  <dcterms:modified xsi:type="dcterms:W3CDTF">2025-01-07T14:42:33Z</dcterms:modified>
</cp:coreProperties>
</file>