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578" r:id="rId3"/>
    <p:sldId id="577" r:id="rId4"/>
    <p:sldId id="499" r:id="rId5"/>
    <p:sldId id="505" r:id="rId6"/>
    <p:sldId id="271" r:id="rId7"/>
    <p:sldId id="270" r:id="rId8"/>
    <p:sldId id="504" r:id="rId9"/>
    <p:sldId id="507" r:id="rId10"/>
    <p:sldId id="503" r:id="rId11"/>
    <p:sldId id="506" r:id="rId12"/>
    <p:sldId id="500" r:id="rId13"/>
    <p:sldId id="4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59" d="100"/>
          <a:sy n="59" d="100"/>
        </p:scale>
        <p:origin x="115" y="3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2" y="447869"/>
            <a:ext cx="10664890" cy="838200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6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4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12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31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6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11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59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74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7999-bug-png-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File:Bug_blank.svg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ed-bug-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motenace.com/11-domande-non-mollare-mai-gandhi-la-parabola-delloasi/road-ahead-874358_64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resadientedeleon.blogspot.com/2017/10/el-teatrotipos-de-textos-o-discurs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en/gears-engine-copper-motion-cogs-24274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com/article/18/8/postfix-open-source-mail-transfer-agen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hyperlink" Target="http://commons.wikimedia.org/wiki/File:Gnome-laptop.svg" TargetMode="External"/><Relationship Id="rId7" Type="http://schemas.openxmlformats.org/officeDocument/2006/relationships/hyperlink" Target="https://en.wikipedia.org/wiki/File:Cartoon_cloud.svg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hyperlink" Target="https://freepngimg.com/png/35558-gears-picture" TargetMode="External"/><Relationship Id="rId5" Type="http://schemas.openxmlformats.org/officeDocument/2006/relationships/hyperlink" Target="http://blogs.leeward.hawaii.edu/tips/tag/google-chrome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Debugging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5AB7B-AB4A-BC93-B7CF-514A7C21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4" y="1177775"/>
            <a:ext cx="4719493" cy="471949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6629-A9E3-4248-A7F6-4CD6306D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 – Two kinds of bugs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6761B-47EE-4016-B64C-B91356B006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189DA-1EE0-4AC9-A1AA-78A370E6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06677" y="1014625"/>
            <a:ext cx="1730941" cy="191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B3146-D9D4-466E-9F43-B0CC4B8BF131}"/>
              </a:ext>
            </a:extLst>
          </p:cNvPr>
          <p:cNvSpPr txBox="1"/>
          <p:nvPr/>
        </p:nvSpPr>
        <p:spPr>
          <a:xfrm>
            <a:off x="2154382" y="925392"/>
            <a:ext cx="5791200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Syntax Errors: </a:t>
            </a:r>
            <a:br>
              <a:rPr lang="en-US" dirty="0"/>
            </a:br>
            <a:r>
              <a:rPr lang="en-US" dirty="0"/>
              <a:t>Every language has a </a:t>
            </a:r>
            <a:r>
              <a:rPr lang="en-US" b="1" i="1" dirty="0"/>
              <a:t>syntax </a:t>
            </a:r>
            <a:r>
              <a:rPr lang="en-US" dirty="0"/>
              <a:t>– a set of rules that define correct usage of the language. </a:t>
            </a:r>
            <a:r>
              <a:rPr lang="en-US" b="1" i="1" dirty="0"/>
              <a:t> </a:t>
            </a:r>
            <a:r>
              <a:rPr lang="en-US" dirty="0"/>
              <a:t>When that syntax is broken, you have a “syntax error”.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“Syntax errors: their </a:t>
            </a:r>
            <a:r>
              <a:rPr lang="en-US" dirty="0" err="1">
                <a:solidFill>
                  <a:srgbClr val="FF0000"/>
                </a:solidFill>
              </a:rPr>
              <a:t>eazy</a:t>
            </a:r>
            <a:r>
              <a:rPr lang="en-US" dirty="0">
                <a:solidFill>
                  <a:srgbClr val="FF0000"/>
                </a:solidFill>
              </a:rPr>
              <a:t> too spot.</a:t>
            </a:r>
            <a:br>
              <a:rPr lang="en-US" dirty="0"/>
            </a:br>
            <a:r>
              <a:rPr lang="en-US" dirty="0"/>
              <a:t>(There a </a:t>
            </a:r>
            <a:r>
              <a:rPr lang="en-US" b="1" i="1" dirty="0"/>
              <a:t>four</a:t>
            </a:r>
            <a:r>
              <a:rPr lang="en-US" dirty="0"/>
              <a:t> English syntax errors in the above sentence.)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DECA2-E38B-4258-96B1-81B4F2381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286000" y="3755330"/>
            <a:ext cx="1790874" cy="1683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F8EFD-0A31-4576-B38E-A2EECAA1E905}"/>
              </a:ext>
            </a:extLst>
          </p:cNvPr>
          <p:cNvSpPr txBox="1"/>
          <p:nvPr/>
        </p:nvSpPr>
        <p:spPr>
          <a:xfrm>
            <a:off x="4419600" y="3581401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Logic errors:</a:t>
            </a:r>
          </a:p>
          <a:p>
            <a:endParaRPr lang="en-US" dirty="0"/>
          </a:p>
          <a:p>
            <a:r>
              <a:rPr lang="en-US" dirty="0"/>
              <a:t>Languages express </a:t>
            </a:r>
            <a:r>
              <a:rPr lang="en-US" b="1" i="1" dirty="0"/>
              <a:t>ideas</a:t>
            </a:r>
            <a:r>
              <a:rPr lang="en-US" dirty="0"/>
              <a:t>.  The syntax of a statement can be correct, but the idea/logic of the statement can be bad.  For example: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“This statement is false.”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408147F-4C90-9C65-ACDB-298775DAEBB4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8FC1-2A3F-43CE-9828-49E6353A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of logic errors.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0B743-B5D6-45C7-AD06-73CD0C171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98AE9-2F8F-4A22-905E-D7B3F524D4EA}"/>
              </a:ext>
            </a:extLst>
          </p:cNvPr>
          <p:cNvSpPr txBox="1"/>
          <p:nvPr/>
        </p:nvSpPr>
        <p:spPr>
          <a:xfrm>
            <a:off x="1828800" y="1219201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“My New Year’s resolution is to not have a New Year’s resolution.”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“Some people enjoy cooking their families and their dogs.”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“To calculate a twenty percent tip at a restaurant, take the total bill and multiply by 20.”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CA79C-62B3-4F82-A76B-DA48C37DBE17}"/>
              </a:ext>
            </a:extLst>
          </p:cNvPr>
          <p:cNvSpPr txBox="1"/>
          <p:nvPr/>
        </p:nvSpPr>
        <p:spPr>
          <a:xfrm>
            <a:off x="4036925" y="1729693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Circular reasoning!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5D04E-357A-4DC3-8AA5-89F009BDA9D2}"/>
              </a:ext>
            </a:extLst>
          </p:cNvPr>
          <p:cNvSpPr txBox="1"/>
          <p:nvPr/>
        </p:nvSpPr>
        <p:spPr>
          <a:xfrm>
            <a:off x="4036925" y="2907346"/>
            <a:ext cx="685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probably meant: “Some people enjoy cooking, their families, and their dogs.”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4C6D5-A4E5-4F5B-ADF6-4F2DADE548D5}"/>
              </a:ext>
            </a:extLst>
          </p:cNvPr>
          <p:cNvSpPr txBox="1"/>
          <p:nvPr/>
        </p:nvSpPr>
        <p:spPr>
          <a:xfrm>
            <a:off x="4091237" y="4523566"/>
            <a:ext cx="601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probably meant to multiply by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.20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Multiplying by 20 is a huge tip!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BC91B2C-8693-429E-ACD0-A35CDA74AA17}"/>
              </a:ext>
            </a:extLst>
          </p:cNvPr>
          <p:cNvSpPr/>
          <p:nvPr/>
        </p:nvSpPr>
        <p:spPr>
          <a:xfrm rot="16200000">
            <a:off x="3541624" y="1560746"/>
            <a:ext cx="381000" cy="4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7E5ED71-5CD9-48DA-AFD9-C7BFEB63B9C4}"/>
              </a:ext>
            </a:extLst>
          </p:cNvPr>
          <p:cNvSpPr/>
          <p:nvPr/>
        </p:nvSpPr>
        <p:spPr>
          <a:xfrm rot="16200000">
            <a:off x="3541624" y="2809885"/>
            <a:ext cx="381000" cy="4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7357C50F-0BD2-44FA-986E-A46C644D1B09}"/>
              </a:ext>
            </a:extLst>
          </p:cNvPr>
          <p:cNvSpPr/>
          <p:nvPr/>
        </p:nvSpPr>
        <p:spPr>
          <a:xfrm rot="16200000">
            <a:off x="3541623" y="4462767"/>
            <a:ext cx="381000" cy="4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4049F7E-E74E-3CD6-7E51-EFD5A6632DFA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4EEA-507B-43B2-8C03-2B619FC7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12C2E-6284-4D8B-A6F3-E5FE9885F4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24BA7-E52A-4498-B07A-0F780BC8BED5}"/>
              </a:ext>
            </a:extLst>
          </p:cNvPr>
          <p:cNvSpPr txBox="1"/>
          <p:nvPr/>
        </p:nvSpPr>
        <p:spPr>
          <a:xfrm>
            <a:off x="2133600" y="1371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Check VS Code for </a:t>
            </a:r>
            <a:r>
              <a:rPr lang="en-US" sz="2800" u="wavyHeavy" dirty="0">
                <a:uFill>
                  <a:solidFill>
                    <a:srgbClr val="FF0000"/>
                  </a:solidFill>
                </a:uFill>
              </a:rPr>
              <a:t>live semantic errors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Check the web developer console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 all error messages carefully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Look for line numbers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Add more console.log statements than you need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5DEFF6-067F-4C7B-AE5E-7DEF581CBC0C}"/>
              </a:ext>
            </a:extLst>
          </p:cNvPr>
          <p:cNvSpPr/>
          <p:nvPr/>
        </p:nvSpPr>
        <p:spPr>
          <a:xfrm>
            <a:off x="2514600" y="4876800"/>
            <a:ext cx="7086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There’s more… but that’s a good start!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7C724BF-8BC2-1438-1405-6C74FA31D00A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8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38C00-73BF-4CF3-AD87-64AC6897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give it a try…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ug with a red circle&#10;&#10;Description automatically generated with low confidence">
            <a:extLst>
              <a:ext uri="{FF2B5EF4-FFF2-40B4-BE49-F238E27FC236}">
                <a16:creationId xmlns:a16="http://schemas.microsoft.com/office/drawing/2014/main" id="{C2EE8A6C-1134-A781-D4FE-73791810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FE725-6C07-406E-A961-A06E8260EF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0B5F925-20BE-417C-B0AE-5F0F53AB456D}" type="slidenum">
              <a:rPr lang="en-US" altLang="en-US" smtClean="0"/>
              <a:pPr>
                <a:spcAft>
                  <a:spcPts val="600"/>
                </a:spcAft>
                <a:defRPr/>
              </a:pPr>
              <a:t>13</a:t>
            </a:fld>
            <a:r>
              <a:rPr lang="en-US" altLang="en-US"/>
              <a:t>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1CDDD64-7DC2-9489-4CA2-B44D9FE5850D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4CBE4-2E7D-615F-4E5A-1D079822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6121667" cy="1883097"/>
          </a:xfrm>
        </p:spPr>
        <p:txBody>
          <a:bodyPr anchor="b">
            <a:normAutofit/>
          </a:bodyPr>
          <a:lstStyle/>
          <a:p>
            <a:r>
              <a:rPr lang="en-US" sz="5400" dirty="0"/>
              <a:t>Looking ahead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0E868F-DCDA-8770-86AA-5A604143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6403815" cy="3320668"/>
          </a:xfrm>
        </p:spPr>
        <p:txBody>
          <a:bodyPr>
            <a:normAutofit/>
          </a:bodyPr>
          <a:lstStyle/>
          <a:p>
            <a:r>
              <a:rPr lang="en-US" sz="2200" dirty="0"/>
              <a:t>Next class you will have Quiz 1</a:t>
            </a:r>
          </a:p>
          <a:p>
            <a:r>
              <a:rPr lang="en-US" sz="2200" dirty="0"/>
              <a:t>It is a “hands on” HTML Quiz.  </a:t>
            </a:r>
          </a:p>
          <a:p>
            <a:r>
              <a:rPr lang="en-US" sz="2200" dirty="0"/>
              <a:t>You will do your work on </a:t>
            </a:r>
            <a:r>
              <a:rPr lang="en-US" sz="2200" dirty="0" err="1"/>
              <a:t>codepen</a:t>
            </a:r>
            <a:r>
              <a:rPr lang="en-US" sz="2200" dirty="0"/>
              <a:t>, and turn it in on Canvas (just as you did for ICA01 and ICA02)</a:t>
            </a:r>
          </a:p>
          <a:p>
            <a:r>
              <a:rPr lang="en-US" sz="2200" dirty="0"/>
              <a:t>DISCUSS: What notes will you be allowed to use for the quiz?</a:t>
            </a:r>
          </a:p>
        </p:txBody>
      </p:sp>
      <p:pic>
        <p:nvPicPr>
          <p:cNvPr id="6" name="Content Placeholder 5" descr="Long shot of a road&#10;&#10;Description automatically generated with medium confidence">
            <a:extLst>
              <a:ext uri="{FF2B5EF4-FFF2-40B4-BE49-F238E27FC236}">
                <a16:creationId xmlns:a16="http://schemas.microsoft.com/office/drawing/2014/main" id="{BC8C3E4C-3490-D5FF-5B69-3D599897F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91" r="19908"/>
          <a:stretch/>
        </p:blipFill>
        <p:spPr>
          <a:xfrm>
            <a:off x="7700211" y="10"/>
            <a:ext cx="449026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2F0EA-323A-7389-F50B-B886D76E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0A603-A256-D6E5-6BB6-0DCA662B98F1}"/>
              </a:ext>
            </a:extLst>
          </p:cNvPr>
          <p:cNvSpPr txBox="1"/>
          <p:nvPr/>
        </p:nvSpPr>
        <p:spPr>
          <a:xfrm>
            <a:off x="9662141" y="6657945"/>
            <a:ext cx="25298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uomotenace.com/11-domande-non-mollare-mai-gandhi-la-parabola-delloasi/road-ahead-874358_64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9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424-4C6D-A924-6C6B-9FC49E3B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0BC8-1489-AD7A-414C-89688A6A6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JavaScript code is interpreted by the browser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Three ways you can find errors in your 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F9D0E-F757-F499-F720-394F6E8C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2BFB5DC-1F95-605B-AB50-D2E42FA5CC7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192C-8B94-4D9E-B33C-31607D8A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Interpreted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39D96-2164-4F4B-BE30-7A90C58F77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18B1EB-6A68-4F84-BBD2-90D5CBD58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5309" y="1014625"/>
            <a:ext cx="2590800" cy="1762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837F8-2360-4CE8-A7AE-324AE62842D5}"/>
              </a:ext>
            </a:extLst>
          </p:cNvPr>
          <p:cNvSpPr txBox="1"/>
          <p:nvPr/>
        </p:nvSpPr>
        <p:spPr>
          <a:xfrm>
            <a:off x="1689721" y="1431245"/>
            <a:ext cx="536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There’s a reason your code is inside a </a:t>
            </a:r>
            <a:r>
              <a:rPr lang="en-US" b="1" dirty="0"/>
              <a:t>&lt;script&gt; </a:t>
            </a:r>
            <a:r>
              <a:rPr lang="en-US" dirty="0"/>
              <a:t>tag.  That’s because JavaScript is set of instructions (this is, a script) delivered to your browser when the page loads.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9BEA0C-4ECA-40F1-A9A4-211D21AD9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54382" y="3401291"/>
            <a:ext cx="1790874" cy="1938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6DA3AA-FE1E-4661-8176-0A1E4CD3866D}"/>
              </a:ext>
            </a:extLst>
          </p:cNvPr>
          <p:cNvSpPr txBox="1"/>
          <p:nvPr/>
        </p:nvSpPr>
        <p:spPr>
          <a:xfrm>
            <a:off x="4315691" y="3049406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Delivering the script, and interpreting (or running) the script are two different things.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Your browser (Chrome) contains a program that </a:t>
            </a:r>
            <a:r>
              <a:rPr lang="en-US" b="1" i="1" dirty="0"/>
              <a:t>interprets</a:t>
            </a:r>
            <a:r>
              <a:rPr lang="en-US" dirty="0"/>
              <a:t> (reads and processes) the instructions in  your script.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call that program “the JavaScript engine”.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FBA6389-4572-2048-1BD5-887DF5336034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AF702C-8EDB-46CF-A8F7-FD1DCA17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2128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EBC59-9226-4E6B-B6CD-98C94E0A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F6DFFA-BCD3-4DBA-AF08-AA44DB8A94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A1049-87BC-4A92-BE45-EA2A0664F650}"/>
              </a:ext>
            </a:extLst>
          </p:cNvPr>
          <p:cNvSpPr txBox="1"/>
          <p:nvPr/>
        </p:nvSpPr>
        <p:spPr>
          <a:xfrm>
            <a:off x="683288" y="1272273"/>
            <a:ext cx="827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 we talk about how your code is interpreted, let’s talk about how it is delivered to your browser, and how web applications work in general!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569F48-C713-5670-C4E3-6B444713A2A5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4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EA84-60CE-4FDE-9236-4EE6DB94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“must have” HTML elements for a web application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9554DE-2773-48C2-A91F-64C40AD4F95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551134"/>
              </p:ext>
            </p:extLst>
          </p:nvPr>
        </p:nvGraphicFramePr>
        <p:xfrm>
          <a:off x="1637881" y="1697891"/>
          <a:ext cx="8494444" cy="292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151">
                  <a:extLst>
                    <a:ext uri="{9D8B030D-6E8A-4147-A177-3AD203B41FA5}">
                      <a16:colId xmlns:a16="http://schemas.microsoft.com/office/drawing/2014/main" val="3884513284"/>
                    </a:ext>
                  </a:extLst>
                </a:gridCol>
                <a:gridCol w="4351293">
                  <a:extLst>
                    <a:ext uri="{9D8B030D-6E8A-4147-A177-3AD203B41FA5}">
                      <a16:colId xmlns:a16="http://schemas.microsoft.com/office/drawing/2014/main" val="454059289"/>
                    </a:ext>
                  </a:extLst>
                </a:gridCol>
              </a:tblGrid>
              <a:tr h="366252">
                <a:tc>
                  <a:txBody>
                    <a:bodyPr/>
                    <a:lstStyle/>
                    <a:p>
                      <a:r>
                        <a:rPr lang="en-US" sz="1400" dirty="0"/>
                        <a:t>The HTML tag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What’s it for?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28940"/>
                  </a:ext>
                </a:extLst>
              </a:tr>
              <a:tr h="75499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&lt;a </a:t>
                      </a:r>
                      <a:r>
                        <a:rPr lang="en-US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=""&gt;Click Me!&lt;/a&gt;</a:t>
                      </a:r>
                      <a:b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click on the link, and it retrieves a web page (containing HTML, CSS, and JavaScript) from a host.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29231"/>
                  </a:ext>
                </a:extLst>
              </a:tr>
              <a:tr h="709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&lt;input type="button" value="Go"&gt;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click on the button, and JavaScript that is associated with the button performs a calculation and/or modifies the HTML on the current page.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522287"/>
                  </a:ext>
                </a:extLst>
              </a:tr>
              <a:tr h="1098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&lt;input type="submit" &gt;</a:t>
                      </a:r>
                    </a:p>
                    <a:p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 submit button must be used with an HTML form.  A submit button will send form data to a host and, just like a link, will direct the user to a new web page.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(Looks just like “button” doesn’t it!?)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2948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A014243-0C88-4575-AC6F-B02AED06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44" y="2425320"/>
            <a:ext cx="610795" cy="307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246E77-F7CA-4B47-A5AC-9F4F9A0F3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44" y="3144326"/>
            <a:ext cx="592936" cy="296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CE8138-EB59-4EEA-9389-6B13F513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7" y="3948372"/>
            <a:ext cx="592935" cy="373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5E07D3-FD12-4293-9968-7EEC9B7F7257}"/>
              </a:ext>
            </a:extLst>
          </p:cNvPr>
          <p:cNvSpPr txBox="1"/>
          <p:nvPr/>
        </p:nvSpPr>
        <p:spPr>
          <a:xfrm>
            <a:off x="3463534" y="4982985"/>
            <a:ext cx="5974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all an over-simplification… but these are three fundamental tags and here we are describing the ways in which they are </a:t>
            </a:r>
            <a:r>
              <a:rPr lang="en-US" b="1" i="1" dirty="0"/>
              <a:t>typically</a:t>
            </a:r>
            <a:r>
              <a:rPr lang="en-US" dirty="0"/>
              <a:t> used.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6BFE47-5AB9-4C69-9EB6-E9436F7693F4}"/>
              </a:ext>
            </a:extLst>
          </p:cNvPr>
          <p:cNvSpPr txBox="1"/>
          <p:nvPr/>
        </p:nvSpPr>
        <p:spPr>
          <a:xfrm>
            <a:off x="2922467" y="4813230"/>
            <a:ext cx="54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C1B56-5457-A86F-B447-AFDA79C63505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electronics, computer, white&#10;&#10;Description automatically generated">
            <a:extLst>
              <a:ext uri="{FF2B5EF4-FFF2-40B4-BE49-F238E27FC236}">
                <a16:creationId xmlns:a16="http://schemas.microsoft.com/office/drawing/2014/main" id="{41820332-F840-4E50-B0CC-4AA36EA37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0410" y="1659708"/>
            <a:ext cx="840753" cy="840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3E24D-9701-4A9E-BD89-60A4C80E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How web applications work…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2D12D17-5A80-4516-B20E-0E98E277B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62463" y="1843438"/>
            <a:ext cx="236647" cy="236647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EF0B690-5410-4B88-8306-8AEB09084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64410" y="1659707"/>
            <a:ext cx="840753" cy="5457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56FC74-3C6A-4A21-B7DA-2BC8BD24B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645" y="2500460"/>
            <a:ext cx="566823" cy="478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DD401F-8125-49EC-9C6B-75B3E4D573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5388" y="2557056"/>
            <a:ext cx="610795" cy="30718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3E310D92-0FC7-4BB8-B70F-B49F8A554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994982" y="2487552"/>
            <a:ext cx="606113" cy="55186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3F6222-05F9-45D4-8D42-92D54D001D3A}"/>
              </a:ext>
            </a:extLst>
          </p:cNvPr>
          <p:cNvCxnSpPr>
            <a:cxnSpLocks/>
          </p:cNvCxnSpPr>
          <p:nvPr/>
        </p:nvCxnSpPr>
        <p:spPr>
          <a:xfrm>
            <a:off x="3878345" y="2710648"/>
            <a:ext cx="3909767" cy="65744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9DF44C8-E73B-47E5-A3D7-0BD841CC1A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54745">
            <a:off x="8715718" y="2450284"/>
            <a:ext cx="669961" cy="65853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5F9E8E-E515-41D0-8129-8FBD774A36F7}"/>
              </a:ext>
            </a:extLst>
          </p:cNvPr>
          <p:cNvCxnSpPr>
            <a:cxnSpLocks/>
          </p:cNvCxnSpPr>
          <p:nvPr/>
        </p:nvCxnSpPr>
        <p:spPr>
          <a:xfrm flipH="1">
            <a:off x="3878345" y="2914650"/>
            <a:ext cx="3909767" cy="249534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1B2C9A0-900A-4A4E-89EC-4B29C03BA6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54745">
            <a:off x="3161692" y="2951803"/>
            <a:ext cx="609009" cy="5986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9214AC-11CB-4DD8-9FC6-D8467019AE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9728" y="3103885"/>
            <a:ext cx="592936" cy="2964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BE126D-5668-480A-B612-96B76E46A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2236" y="3027818"/>
            <a:ext cx="566823" cy="478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FFFFC72-792B-4F28-BE6E-6A60255913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950393">
            <a:off x="3162810" y="2899531"/>
            <a:ext cx="703185" cy="6937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5E0C543-DB64-425A-A22F-416C50F5BF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6898" y="3119758"/>
            <a:ext cx="592936" cy="2964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369F1A0-B4C4-47FD-B8D7-255CCA35D2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32492">
            <a:off x="3129063" y="2907609"/>
            <a:ext cx="697660" cy="66726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BDB198-E6F5-435C-8597-4820F9FDD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2723" y="3065176"/>
            <a:ext cx="592935" cy="37388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559BE3-97A2-415B-A551-DFBF22FD7FFE}"/>
              </a:ext>
            </a:extLst>
          </p:cNvPr>
          <p:cNvCxnSpPr>
            <a:cxnSpLocks/>
          </p:cNvCxnSpPr>
          <p:nvPr/>
        </p:nvCxnSpPr>
        <p:spPr>
          <a:xfrm>
            <a:off x="3900670" y="3341663"/>
            <a:ext cx="3909767" cy="65744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868BF8F7-547F-4F06-8953-DD934C0CA6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144708" y="3225675"/>
            <a:ext cx="606113" cy="5518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D121388-9A52-45E1-AEE1-03AF78906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5608">
            <a:off x="8860365" y="3199697"/>
            <a:ext cx="664409" cy="653075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7A9402-9C81-46CE-BBE0-928AC4BFB1A2}"/>
              </a:ext>
            </a:extLst>
          </p:cNvPr>
          <p:cNvCxnSpPr>
            <a:cxnSpLocks/>
          </p:cNvCxnSpPr>
          <p:nvPr/>
        </p:nvCxnSpPr>
        <p:spPr>
          <a:xfrm flipH="1">
            <a:off x="3898284" y="3670965"/>
            <a:ext cx="3866598" cy="666356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3B20322E-9EA4-4A32-984F-DD05CC90C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3105" y="3002044"/>
            <a:ext cx="566823" cy="4787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64EF2-FE23-4B35-A830-9DD98B2EE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558" y="3022892"/>
            <a:ext cx="566823" cy="47871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0011480-8557-4E7B-927F-B4E0194B7DF7}"/>
              </a:ext>
            </a:extLst>
          </p:cNvPr>
          <p:cNvSpPr txBox="1"/>
          <p:nvPr/>
        </p:nvSpPr>
        <p:spPr>
          <a:xfrm>
            <a:off x="5554460" y="3180353"/>
            <a:ext cx="1189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form data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7294E32-D548-452A-B768-6DB23F19C0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5608">
            <a:off x="3116658" y="4111633"/>
            <a:ext cx="664409" cy="653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64FF148-4064-476D-A806-D50E7A3F24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8380" y="4272524"/>
            <a:ext cx="592936" cy="2964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04DC790-822A-4AE1-B0EB-030478CB4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7087" y="4198811"/>
            <a:ext cx="566823" cy="478716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6ACECBAA-D79D-42B5-887C-0F0609B796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14662" y="4144825"/>
            <a:ext cx="606113" cy="5518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56CECF7-545C-4968-8E96-824FC9E7B9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15842">
            <a:off x="3113774" y="4124340"/>
            <a:ext cx="724649" cy="67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659B69B-E738-456C-B08A-3EB53458E5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3770" y="4294918"/>
            <a:ext cx="592936" cy="296468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CFFCE64-DCB8-4208-996A-59B3D331225A}"/>
              </a:ext>
            </a:extLst>
          </p:cNvPr>
          <p:cNvCxnSpPr>
            <a:cxnSpLocks/>
          </p:cNvCxnSpPr>
          <p:nvPr/>
        </p:nvCxnSpPr>
        <p:spPr>
          <a:xfrm>
            <a:off x="3986410" y="4490531"/>
            <a:ext cx="3878000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E08A75E-8C7C-463B-AB58-8A752776071E}"/>
              </a:ext>
            </a:extLst>
          </p:cNvPr>
          <p:cNvSpPr txBox="1"/>
          <p:nvPr/>
        </p:nvSpPr>
        <p:spPr>
          <a:xfrm>
            <a:off x="5432068" y="4247308"/>
            <a:ext cx="1189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API / HTTP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4F1509-7B4A-46C3-8CCA-864FB8CE2AA3}"/>
              </a:ext>
            </a:extLst>
          </p:cNvPr>
          <p:cNvSpPr txBox="1"/>
          <p:nvPr/>
        </p:nvSpPr>
        <p:spPr>
          <a:xfrm>
            <a:off x="4981467" y="4537794"/>
            <a:ext cx="1931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JSON Response (Just the data!)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FFB36A-C384-4247-830D-0BF814BFDA0E}"/>
              </a:ext>
            </a:extLst>
          </p:cNvPr>
          <p:cNvSpPr txBox="1"/>
          <p:nvPr/>
        </p:nvSpPr>
        <p:spPr>
          <a:xfrm rot="21260900">
            <a:off x="4990572" y="2792060"/>
            <a:ext cx="1189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(delivery)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63AB0-ED74-A751-BEB5-4757EB449042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C1720-399B-ECB5-BFFC-95F7C98A8E64}"/>
              </a:ext>
            </a:extLst>
          </p:cNvPr>
          <p:cNvSpPr txBox="1"/>
          <p:nvPr/>
        </p:nvSpPr>
        <p:spPr>
          <a:xfrm>
            <a:off x="3262463" y="5215095"/>
            <a:ext cx="47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goes on and on forever!!</a:t>
            </a:r>
          </a:p>
        </p:txBody>
      </p:sp>
    </p:spTree>
    <p:extLst>
      <p:ext uri="{BB962C8B-B14F-4D97-AF65-F5344CB8AC3E}">
        <p14:creationId xmlns:p14="http://schemas.microsoft.com/office/powerpoint/2010/main" val="451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8" grpId="0"/>
      <p:bldP spid="41" grpId="0"/>
      <p:bldP spid="4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2C0E-C951-4679-ADD4-8544E4C4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JavaScript engine </a:t>
            </a:r>
            <a:r>
              <a:rPr lang="en-US" i="1" dirty="0"/>
              <a:t>interprets</a:t>
            </a:r>
            <a:r>
              <a:rPr lang="en-US" dirty="0"/>
              <a:t>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B370A-D3DC-446F-8A8E-191A27FD3E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8F9D6AB-63E9-43C8-916F-DDDD6796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95" y="1905000"/>
            <a:ext cx="9131199" cy="1663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66924E-600C-489C-90A0-852256E6F203}"/>
              </a:ext>
            </a:extLst>
          </p:cNvPr>
          <p:cNvSpPr txBox="1"/>
          <p:nvPr/>
        </p:nvSpPr>
        <p:spPr>
          <a:xfrm>
            <a:off x="1676400" y="102967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First, the code is read into the browser’s memory.  Then it starts being interpreted, starting at the top.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C0A2F4E-B47D-4474-B597-CC86CB0DD53C}"/>
              </a:ext>
            </a:extLst>
          </p:cNvPr>
          <p:cNvSpPr/>
          <p:nvPr/>
        </p:nvSpPr>
        <p:spPr>
          <a:xfrm rot="16200000">
            <a:off x="1994648" y="2288845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E84AFD4-DB6C-45C3-8C98-0AB9C2D3952B}"/>
              </a:ext>
            </a:extLst>
          </p:cNvPr>
          <p:cNvSpPr/>
          <p:nvPr/>
        </p:nvSpPr>
        <p:spPr>
          <a:xfrm rot="17681584">
            <a:off x="2017717" y="1748809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6A1B50B-7270-4026-9319-E14412149CD1}"/>
              </a:ext>
            </a:extLst>
          </p:cNvPr>
          <p:cNvSpPr/>
          <p:nvPr/>
        </p:nvSpPr>
        <p:spPr>
          <a:xfrm rot="16904145">
            <a:off x="2005329" y="2037138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B163BB-3BFC-4C73-9AF2-E1B76816FD44}"/>
              </a:ext>
            </a:extLst>
          </p:cNvPr>
          <p:cNvSpPr/>
          <p:nvPr/>
        </p:nvSpPr>
        <p:spPr>
          <a:xfrm>
            <a:off x="1676401" y="3502018"/>
            <a:ext cx="6925033" cy="33559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244921-8311-4889-8AD6-DD6087DC4F07}"/>
              </a:ext>
            </a:extLst>
          </p:cNvPr>
          <p:cNvSpPr/>
          <p:nvPr/>
        </p:nvSpPr>
        <p:spPr>
          <a:xfrm>
            <a:off x="3733800" y="2298035"/>
            <a:ext cx="405794" cy="261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B38463-AB9F-4EE1-BBA1-7083E4FCD936}"/>
              </a:ext>
            </a:extLst>
          </p:cNvPr>
          <p:cNvSpPr txBox="1"/>
          <p:nvPr/>
        </p:nvSpPr>
        <p:spPr>
          <a:xfrm>
            <a:off x="3590567" y="4630509"/>
            <a:ext cx="1561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tri_base</a:t>
            </a:r>
            <a:r>
              <a:rPr lang="en-US" sz="1600" dirty="0">
                <a:solidFill>
                  <a:schemeClr val="bg1"/>
                </a:solidFill>
              </a:rPr>
              <a:t>: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0FF8C5-1366-4FC1-84EF-A9BA0C8EC6E9}"/>
              </a:ext>
            </a:extLst>
          </p:cNvPr>
          <p:cNvSpPr txBox="1"/>
          <p:nvPr/>
        </p:nvSpPr>
        <p:spPr>
          <a:xfrm>
            <a:off x="3653016" y="3986867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Your computer’s memory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8BB4F33-BE91-4DED-8965-731B3ED1E353}"/>
              </a:ext>
            </a:extLst>
          </p:cNvPr>
          <p:cNvSpPr/>
          <p:nvPr/>
        </p:nvSpPr>
        <p:spPr>
          <a:xfrm rot="16200000">
            <a:off x="2048270" y="2501606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2FFE24-1A9B-44B4-AC01-2F9F6A05F6ED}"/>
              </a:ext>
            </a:extLst>
          </p:cNvPr>
          <p:cNvSpPr/>
          <p:nvPr/>
        </p:nvSpPr>
        <p:spPr>
          <a:xfrm>
            <a:off x="3733801" y="2526635"/>
            <a:ext cx="405794" cy="261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0A9FCDB-13BA-431C-8378-B969E2F1420A}"/>
              </a:ext>
            </a:extLst>
          </p:cNvPr>
          <p:cNvCxnSpPr>
            <a:stCxn id="39" idx="0"/>
          </p:cNvCxnSpPr>
          <p:nvPr/>
        </p:nvCxnSpPr>
        <p:spPr>
          <a:xfrm rot="16200000" flipH="1" flipV="1">
            <a:off x="3576929" y="2226307"/>
            <a:ext cx="59442" cy="660097"/>
          </a:xfrm>
          <a:prstGeom prst="bentConnector4">
            <a:avLst>
              <a:gd name="adj1" fmla="val -175862"/>
              <a:gd name="adj2" fmla="val 10087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8141CD-A67A-40F3-B42C-742F0635C91D}"/>
              </a:ext>
            </a:extLst>
          </p:cNvPr>
          <p:cNvSpPr txBox="1"/>
          <p:nvPr/>
        </p:nvSpPr>
        <p:spPr>
          <a:xfrm>
            <a:off x="3590566" y="4892119"/>
            <a:ext cx="156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tri_height</a:t>
            </a:r>
            <a:r>
              <a:rPr lang="en-US" sz="1600" dirty="0">
                <a:solidFill>
                  <a:schemeClr val="bg1"/>
                </a:solidFill>
              </a:rPr>
              <a:t>: 5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B937625-4241-48CB-B8AD-4D2D4880F025}"/>
              </a:ext>
            </a:extLst>
          </p:cNvPr>
          <p:cNvSpPr/>
          <p:nvPr/>
        </p:nvSpPr>
        <p:spPr>
          <a:xfrm rot="16200000">
            <a:off x="1985671" y="2704932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4ED57F50-73C8-4362-B7BF-51FD1B7E7D42}"/>
              </a:ext>
            </a:extLst>
          </p:cNvPr>
          <p:cNvSpPr/>
          <p:nvPr/>
        </p:nvSpPr>
        <p:spPr>
          <a:xfrm rot="1665672">
            <a:off x="5002653" y="2401667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51235462-5677-4247-BCFD-A79BDBCC40DB}"/>
              </a:ext>
            </a:extLst>
          </p:cNvPr>
          <p:cNvSpPr/>
          <p:nvPr/>
        </p:nvSpPr>
        <p:spPr>
          <a:xfrm>
            <a:off x="6308146" y="4758155"/>
            <a:ext cx="884536" cy="5136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5533058-CAD4-49B8-B3D9-3A8E9F0B6F86}"/>
              </a:ext>
            </a:extLst>
          </p:cNvPr>
          <p:cNvSpPr/>
          <p:nvPr/>
        </p:nvSpPr>
        <p:spPr>
          <a:xfrm>
            <a:off x="3733801" y="2679034"/>
            <a:ext cx="2362200" cy="3611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0EF7960D-5BD3-4C2F-94CA-E4133080AEA9}"/>
              </a:ext>
            </a:extLst>
          </p:cNvPr>
          <p:cNvSpPr/>
          <p:nvPr/>
        </p:nvSpPr>
        <p:spPr>
          <a:xfrm>
            <a:off x="6257300" y="4736140"/>
            <a:ext cx="986229" cy="55771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4E41F4C-1A2C-457A-A40B-41A8B3224B22}"/>
              </a:ext>
            </a:extLst>
          </p:cNvPr>
          <p:cNvCxnSpPr/>
          <p:nvPr/>
        </p:nvCxnSpPr>
        <p:spPr>
          <a:xfrm rot="16200000" flipH="1" flipV="1">
            <a:off x="3404491" y="2524441"/>
            <a:ext cx="59442" cy="660097"/>
          </a:xfrm>
          <a:prstGeom prst="bentConnector4">
            <a:avLst>
              <a:gd name="adj1" fmla="val -316623"/>
              <a:gd name="adj2" fmla="val 101775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E03431B-9F92-4137-8465-A0E4138916E3}"/>
              </a:ext>
            </a:extLst>
          </p:cNvPr>
          <p:cNvSpPr txBox="1"/>
          <p:nvPr/>
        </p:nvSpPr>
        <p:spPr>
          <a:xfrm>
            <a:off x="3590566" y="5141040"/>
            <a:ext cx="1338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tri_area</a:t>
            </a:r>
            <a:r>
              <a:rPr lang="en-US" sz="1600" dirty="0">
                <a:solidFill>
                  <a:schemeClr val="bg1"/>
                </a:solidFill>
              </a:rPr>
              <a:t>: 25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410CDAF7-75D5-45F0-B424-6BB4AA0524FB}"/>
              </a:ext>
            </a:extLst>
          </p:cNvPr>
          <p:cNvSpPr/>
          <p:nvPr/>
        </p:nvSpPr>
        <p:spPr>
          <a:xfrm rot="9145919">
            <a:off x="5248102" y="3378377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70900215-D99F-44A4-8FE3-0ACCE9B1C123}"/>
              </a:ext>
            </a:extLst>
          </p:cNvPr>
          <p:cNvSpPr/>
          <p:nvPr/>
        </p:nvSpPr>
        <p:spPr>
          <a:xfrm>
            <a:off x="6096001" y="4608164"/>
            <a:ext cx="1338083" cy="7630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‘25.00’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425CFEA9-7BF9-4560-AA15-7EBBB60EA83D}"/>
              </a:ext>
            </a:extLst>
          </p:cNvPr>
          <p:cNvSpPr/>
          <p:nvPr/>
        </p:nvSpPr>
        <p:spPr>
          <a:xfrm rot="16200000">
            <a:off x="1985670" y="2911226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D5E6589D-BAA0-4609-A623-1352E9AF9BC9}"/>
              </a:ext>
            </a:extLst>
          </p:cNvPr>
          <p:cNvSpPr/>
          <p:nvPr/>
        </p:nvSpPr>
        <p:spPr>
          <a:xfrm>
            <a:off x="1369206" y="5576602"/>
            <a:ext cx="7495494" cy="762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‘The area of the triangle with a base of 10 and a height of 5 is 25.00’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BB74232-3166-41A6-910F-3A4C851B3BAE}"/>
              </a:ext>
            </a:extLst>
          </p:cNvPr>
          <p:cNvCxnSpPr>
            <a:stCxn id="12" idx="0"/>
          </p:cNvCxnSpPr>
          <p:nvPr/>
        </p:nvCxnSpPr>
        <p:spPr>
          <a:xfrm rot="16200000" flipH="1" flipV="1">
            <a:off x="3576928" y="1997707"/>
            <a:ext cx="59442" cy="660097"/>
          </a:xfrm>
          <a:prstGeom prst="bentConnector4">
            <a:avLst>
              <a:gd name="adj1" fmla="val -175862"/>
              <a:gd name="adj2" fmla="val 10087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FC3BB86-538D-4DB1-8A1F-745470CFDFAD}"/>
              </a:ext>
            </a:extLst>
          </p:cNvPr>
          <p:cNvSpPr/>
          <p:nvPr/>
        </p:nvSpPr>
        <p:spPr>
          <a:xfrm>
            <a:off x="3721848" y="2678392"/>
            <a:ext cx="3059953" cy="3611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00A41463-50C0-424E-AF98-5613A073EFC3}"/>
              </a:ext>
            </a:extLst>
          </p:cNvPr>
          <p:cNvSpPr/>
          <p:nvPr/>
        </p:nvSpPr>
        <p:spPr>
          <a:xfrm>
            <a:off x="1957204" y="3432178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58E633-16B8-42D9-B4DF-0D00A254D7DE}"/>
              </a:ext>
            </a:extLst>
          </p:cNvPr>
          <p:cNvSpPr txBox="1"/>
          <p:nvPr/>
        </p:nvSpPr>
        <p:spPr>
          <a:xfrm>
            <a:off x="9171894" y="4291954"/>
            <a:ext cx="144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string is written to the console log.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B3AEE6-0517-4631-9748-154990A96CDE}"/>
              </a:ext>
            </a:extLst>
          </p:cNvPr>
          <p:cNvCxnSpPr>
            <a:cxnSpLocks/>
          </p:cNvCxnSpPr>
          <p:nvPr/>
        </p:nvCxnSpPr>
        <p:spPr>
          <a:xfrm flipH="1">
            <a:off x="8864700" y="5532882"/>
            <a:ext cx="307194" cy="25831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DF4208B-06A3-4AA7-60BE-9CA2E9B39F1D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6" grpId="0"/>
      <p:bldP spid="37" grpId="0"/>
      <p:bldP spid="38" grpId="0" animBg="1"/>
      <p:bldP spid="39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2C0E-C951-4679-ADD4-8544E4C4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53" y="157986"/>
            <a:ext cx="10664890" cy="838200"/>
          </a:xfrm>
        </p:spPr>
        <p:txBody>
          <a:bodyPr/>
          <a:lstStyle/>
          <a:p>
            <a:r>
              <a:rPr lang="en-US" dirty="0"/>
              <a:t>Waiting for something to happen…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B370A-D3DC-446F-8A8E-191A27FD3E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6924E-600C-489C-90A0-852256E6F203}"/>
              </a:ext>
            </a:extLst>
          </p:cNvPr>
          <p:cNvSpPr txBox="1"/>
          <p:nvPr/>
        </p:nvSpPr>
        <p:spPr>
          <a:xfrm>
            <a:off x="1676400" y="916773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Sometimes your code will just sit there and wait for something to happen.  Like a button click!  This code will sit in your browser’s memory, waiting for a button click.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02E14E5-650A-4872-9DD5-8C0D92DAD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30"/>
          <a:stretch/>
        </p:blipFill>
        <p:spPr>
          <a:xfrm>
            <a:off x="1676401" y="1711475"/>
            <a:ext cx="5653129" cy="36385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9D6AA7-3E95-4227-848F-BF6F4AF7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1" y="1655732"/>
            <a:ext cx="1263143" cy="1066800"/>
          </a:xfrm>
          <a:prstGeom prst="rect">
            <a:avLst/>
          </a:prstGeom>
        </p:spPr>
      </p:pic>
      <p:sp>
        <p:nvSpPr>
          <p:cNvPr id="35" name="Arrow: Down 34">
            <a:extLst>
              <a:ext uri="{FF2B5EF4-FFF2-40B4-BE49-F238E27FC236}">
                <a16:creationId xmlns:a16="http://schemas.microsoft.com/office/drawing/2014/main" id="{F22C1D2A-9923-4280-840F-7DD867364F29}"/>
              </a:ext>
            </a:extLst>
          </p:cNvPr>
          <p:cNvSpPr/>
          <p:nvPr/>
        </p:nvSpPr>
        <p:spPr>
          <a:xfrm rot="16200000">
            <a:off x="1641939" y="3593824"/>
            <a:ext cx="240372" cy="24765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5FD79F61-B555-45A1-BCF5-4A99E174C3D6}"/>
              </a:ext>
            </a:extLst>
          </p:cNvPr>
          <p:cNvSpPr/>
          <p:nvPr/>
        </p:nvSpPr>
        <p:spPr>
          <a:xfrm>
            <a:off x="7734300" y="2342935"/>
            <a:ext cx="2895600" cy="3007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AA0B912-9BEA-406D-BECC-5E271141BAC6}"/>
              </a:ext>
            </a:extLst>
          </p:cNvPr>
          <p:cNvSpPr/>
          <p:nvPr/>
        </p:nvSpPr>
        <p:spPr>
          <a:xfrm>
            <a:off x="3009900" y="3597464"/>
            <a:ext cx="1981200" cy="261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4D17C4E-C0A5-4167-960E-2A35979AEAF5}"/>
              </a:ext>
            </a:extLst>
          </p:cNvPr>
          <p:cNvCxnSpPr/>
          <p:nvPr/>
        </p:nvCxnSpPr>
        <p:spPr>
          <a:xfrm rot="16200000" flipH="1" flipV="1">
            <a:off x="2815894" y="3325711"/>
            <a:ext cx="59442" cy="660097"/>
          </a:xfrm>
          <a:prstGeom prst="bentConnector4">
            <a:avLst>
              <a:gd name="adj1" fmla="val -175862"/>
              <a:gd name="adj2" fmla="val 10087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097C1E1-1EBB-4A9F-BC30-9D353602C6FC}"/>
              </a:ext>
            </a:extLst>
          </p:cNvPr>
          <p:cNvSpPr txBox="1"/>
          <p:nvPr/>
        </p:nvSpPr>
        <p:spPr>
          <a:xfrm>
            <a:off x="8327771" y="3010605"/>
            <a:ext cx="168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your_name</a:t>
            </a:r>
            <a:r>
              <a:rPr lang="en-US" sz="1400" dirty="0">
                <a:solidFill>
                  <a:schemeClr val="bg1"/>
                </a:solidFill>
              </a:rPr>
              <a:t>: ‘Frank’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219B0A68-F9C6-4020-AD28-4A85403C987E}"/>
              </a:ext>
            </a:extLst>
          </p:cNvPr>
          <p:cNvSpPr/>
          <p:nvPr/>
        </p:nvSpPr>
        <p:spPr>
          <a:xfrm rot="16200000">
            <a:off x="1641939" y="3897101"/>
            <a:ext cx="240372" cy="24765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847018F-EA93-4D58-822F-C85934B76341}"/>
              </a:ext>
            </a:extLst>
          </p:cNvPr>
          <p:cNvSpPr/>
          <p:nvPr/>
        </p:nvSpPr>
        <p:spPr>
          <a:xfrm>
            <a:off x="3695700" y="3858471"/>
            <a:ext cx="2362200" cy="3485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DBB31C4C-7D6E-4079-B176-E4D384715828}"/>
              </a:ext>
            </a:extLst>
          </p:cNvPr>
          <p:cNvSpPr/>
          <p:nvPr/>
        </p:nvSpPr>
        <p:spPr>
          <a:xfrm>
            <a:off x="7720354" y="3550763"/>
            <a:ext cx="2719047" cy="11570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“Hello &lt;b&gt; Frank &lt;/b&gt;”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382F736-9CC9-418D-8CCF-BC0D7FEEA95C}"/>
              </a:ext>
            </a:extLst>
          </p:cNvPr>
          <p:cNvSpPr/>
          <p:nvPr/>
        </p:nvSpPr>
        <p:spPr>
          <a:xfrm>
            <a:off x="1885950" y="3846630"/>
            <a:ext cx="4343400" cy="3485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310D39-C26E-4A8B-8D6C-8BB02D9E7D35}"/>
              </a:ext>
            </a:extLst>
          </p:cNvPr>
          <p:cNvSpPr txBox="1"/>
          <p:nvPr/>
        </p:nvSpPr>
        <p:spPr>
          <a:xfrm>
            <a:off x="1623152" y="5421294"/>
            <a:ext cx="855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result is the “Hello &lt;b&gt;Frank&lt;/b&gt;” string being put into the inner HTML of the tag. Now your code is just waiting for the next button click.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CC4D454-2400-BBA4-AE6C-D5005831A912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 animBg="1"/>
      <p:bldP spid="49" grpId="0" animBg="1"/>
      <p:bldP spid="53" grpId="0"/>
      <p:bldP spid="54" grpId="0" animBg="1"/>
      <p:bldP spid="60" grpId="0" animBg="1"/>
      <p:bldP spid="61" grpId="0" animBg="1"/>
      <p:bldP spid="62" grpId="0" animBg="1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9320</TotalTime>
  <Words>921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Courier New</vt:lpstr>
      <vt:lpstr>Segoe UI</vt:lpstr>
      <vt:lpstr>Office Theme</vt:lpstr>
      <vt:lpstr>Debugging</vt:lpstr>
      <vt:lpstr>Looking ahead</vt:lpstr>
      <vt:lpstr>Today’s Agenda</vt:lpstr>
      <vt:lpstr>Interpreted Code</vt:lpstr>
      <vt:lpstr>So…</vt:lpstr>
      <vt:lpstr>Some “must have” HTML elements for a web application</vt:lpstr>
      <vt:lpstr>How web applications work…</vt:lpstr>
      <vt:lpstr>How the JavaScript engine interprets code</vt:lpstr>
      <vt:lpstr>Waiting for something to happen…</vt:lpstr>
      <vt:lpstr>What could go wrong? – Two kinds of bugs</vt:lpstr>
      <vt:lpstr>More examples of logic errors.</vt:lpstr>
      <vt:lpstr>Debugging Tips</vt:lpstr>
      <vt:lpstr>Let’s give it a try…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320</cp:revision>
  <dcterms:created xsi:type="dcterms:W3CDTF">2022-06-30T13:55:29Z</dcterms:created>
  <dcterms:modified xsi:type="dcterms:W3CDTF">2025-01-07T15:03:29Z</dcterms:modified>
</cp:coreProperties>
</file>